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509" r:id="rId2"/>
    <p:sldId id="456" r:id="rId3"/>
    <p:sldId id="510" r:id="rId4"/>
    <p:sldId id="511" r:id="rId5"/>
    <p:sldId id="560" r:id="rId6"/>
    <p:sldId id="561" r:id="rId7"/>
    <p:sldId id="598" r:id="rId8"/>
    <p:sldId id="599" r:id="rId9"/>
    <p:sldId id="600" r:id="rId10"/>
    <p:sldId id="601" r:id="rId11"/>
    <p:sldId id="602" r:id="rId12"/>
    <p:sldId id="603" r:id="rId13"/>
    <p:sldId id="604" r:id="rId14"/>
    <p:sldId id="605" r:id="rId15"/>
    <p:sldId id="606" r:id="rId16"/>
    <p:sldId id="607" r:id="rId17"/>
    <p:sldId id="529" r:id="rId18"/>
    <p:sldId id="512" r:id="rId19"/>
    <p:sldId id="514" r:id="rId20"/>
    <p:sldId id="515" r:id="rId21"/>
    <p:sldId id="516" r:id="rId22"/>
    <p:sldId id="528" r:id="rId23"/>
    <p:sldId id="513" r:id="rId24"/>
    <p:sldId id="518" r:id="rId25"/>
    <p:sldId id="520" r:id="rId26"/>
    <p:sldId id="519" r:id="rId27"/>
    <p:sldId id="521" r:id="rId28"/>
    <p:sldId id="523" r:id="rId29"/>
    <p:sldId id="522" r:id="rId30"/>
    <p:sldId id="527" r:id="rId31"/>
    <p:sldId id="533" r:id="rId32"/>
    <p:sldId id="540" r:id="rId33"/>
    <p:sldId id="538" r:id="rId34"/>
    <p:sldId id="542" r:id="rId35"/>
    <p:sldId id="543" r:id="rId36"/>
    <p:sldId id="544" r:id="rId37"/>
    <p:sldId id="551" r:id="rId38"/>
    <p:sldId id="545" r:id="rId39"/>
    <p:sldId id="546" r:id="rId40"/>
    <p:sldId id="539" r:id="rId41"/>
    <p:sldId id="547" r:id="rId42"/>
    <p:sldId id="549" r:id="rId43"/>
    <p:sldId id="548" r:id="rId44"/>
    <p:sldId id="570" r:id="rId45"/>
    <p:sldId id="592" r:id="rId46"/>
    <p:sldId id="593" r:id="rId47"/>
    <p:sldId id="594" r:id="rId48"/>
    <p:sldId id="595" r:id="rId49"/>
    <p:sldId id="596" r:id="rId50"/>
    <p:sldId id="597" r:id="rId51"/>
    <p:sldId id="572" r:id="rId52"/>
    <p:sldId id="579" r:id="rId53"/>
    <p:sldId id="573" r:id="rId54"/>
    <p:sldId id="574" r:id="rId55"/>
    <p:sldId id="575" r:id="rId56"/>
    <p:sldId id="576" r:id="rId57"/>
    <p:sldId id="578" r:id="rId58"/>
    <p:sldId id="580" r:id="rId59"/>
    <p:sldId id="591" r:id="rId60"/>
  </p:sldIdLst>
  <p:sldSz cx="9144000" cy="6858000" type="screen4x3"/>
  <p:notesSz cx="9144000" cy="6858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666633"/>
    <a:srgbClr val="669900"/>
    <a:srgbClr val="336600"/>
    <a:srgbClr val="003300"/>
    <a:srgbClr val="00FF00"/>
    <a:srgbClr val="CC339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9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6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44"/>
    </p:cViewPr>
  </p:sorterViewPr>
  <p:notesViewPr>
    <p:cSldViewPr snapToGrid="0">
      <p:cViewPr varScale="1">
        <p:scale>
          <a:sx n="37" d="100"/>
          <a:sy n="37" d="100"/>
        </p:scale>
        <p:origin x="-1470" y="-9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38100" cap="sq">
              <a:solidFill>
                <a:srgbClr val="FF0000"/>
              </a:solidFill>
              <a:miter lim="800000"/>
            </a:ln>
          </c:spPr>
          <c:marker>
            <c:symbol val="none"/>
          </c:marker>
          <c:cat>
            <c:numRef>
              <c:f>Sheet1!$A$3:$A$12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numCache>
            </c:numRef>
          </c:cat>
          <c:val>
            <c:numRef>
              <c:f>Sheet1!$B$3:$B$12</c:f>
              <c:numCache>
                <c:formatCode>General</c:formatCode>
                <c:ptCount val="10"/>
                <c:pt idx="0">
                  <c:v>0</c:v>
                </c:pt>
                <c:pt idx="1">
                  <c:v>30</c:v>
                </c:pt>
                <c:pt idx="2">
                  <c:v>50</c:v>
                </c:pt>
                <c:pt idx="3">
                  <c:v>65</c:v>
                </c:pt>
                <c:pt idx="4">
                  <c:v>75</c:v>
                </c:pt>
                <c:pt idx="5">
                  <c:v>82</c:v>
                </c:pt>
                <c:pt idx="6">
                  <c:v>87</c:v>
                </c:pt>
                <c:pt idx="7">
                  <c:v>89</c:v>
                </c:pt>
                <c:pt idx="8">
                  <c:v>89</c:v>
                </c:pt>
                <c:pt idx="9">
                  <c:v>87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336633456"/>
        <c:axId val="-1336632912"/>
      </c:lineChart>
      <c:catAx>
        <c:axId val="-1336633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bg2"/>
            </a:solidFill>
          </a:ln>
        </c:spPr>
        <c:crossAx val="-1336632912"/>
        <c:crosses val="autoZero"/>
        <c:auto val="1"/>
        <c:lblAlgn val="ctr"/>
        <c:lblOffset val="100"/>
        <c:noMultiLvlLbl val="0"/>
      </c:catAx>
      <c:valAx>
        <c:axId val="-133663291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Total Utlity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rgbClr val="000000"/>
            </a:solidFill>
          </a:ln>
        </c:spPr>
        <c:crossAx val="-133663345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>
          <a:solidFill>
            <a:schemeClr val="bg2"/>
          </a:solidFill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Sheet1!$D$2</c:f>
              <c:strCache>
                <c:ptCount val="1"/>
              </c:strCache>
            </c:strRef>
          </c:tx>
          <c:spPr>
            <a:ln w="38100">
              <a:solidFill>
                <a:schemeClr val="accent3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Sheet1!$A$3:$A$12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numCache>
            </c:numRef>
          </c:cat>
          <c:val>
            <c:numRef>
              <c:f>Sheet1!$C$3:$C$12</c:f>
              <c:numCache>
                <c:formatCode>General</c:formatCode>
                <c:ptCount val="10"/>
                <c:pt idx="1">
                  <c:v>30</c:v>
                </c:pt>
                <c:pt idx="2">
                  <c:v>20</c:v>
                </c:pt>
                <c:pt idx="3">
                  <c:v>15</c:v>
                </c:pt>
                <c:pt idx="4">
                  <c:v>10</c:v>
                </c:pt>
                <c:pt idx="5">
                  <c:v>7</c:v>
                </c:pt>
                <c:pt idx="6">
                  <c:v>5</c:v>
                </c:pt>
                <c:pt idx="7">
                  <c:v>2</c:v>
                </c:pt>
                <c:pt idx="8">
                  <c:v>0</c:v>
                </c:pt>
                <c:pt idx="9">
                  <c:v>-2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336628560"/>
        <c:axId val="-1336634544"/>
      </c:lineChart>
      <c:catAx>
        <c:axId val="-1336628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000000"/>
            </a:solidFill>
          </a:ln>
        </c:spPr>
        <c:crossAx val="-1336634544"/>
        <c:crosses val="autoZero"/>
        <c:auto val="1"/>
        <c:lblAlgn val="ctr"/>
        <c:lblOffset val="100"/>
        <c:noMultiLvlLbl val="0"/>
      </c:catAx>
      <c:valAx>
        <c:axId val="-133663454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/>
                  <a:t>Marginal Utility</a:t>
                </a:r>
              </a:p>
            </c:rich>
          </c:tx>
          <c:layout>
            <c:manualLayout>
              <c:xMode val="edge"/>
              <c:yMode val="edge"/>
              <c:x val="1.7412935323383109E-2"/>
              <c:y val="0.2206248177311166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rgbClr val="000000"/>
            </a:solidFill>
          </a:ln>
        </c:spPr>
        <c:crossAx val="-1336628560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>
          <a:solidFill>
            <a:schemeClr val="bg2"/>
          </a:solidFill>
        </a:defRPr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248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863850" y="519113"/>
            <a:ext cx="3416300" cy="2562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45282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0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39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48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12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4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325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269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12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2" name="Rectangle 6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53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601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2: The Basics of Supply and Demand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862CA9D-7342-41CA-BFE2-2CD9F83D967B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561173"/>
      </p:ext>
    </p:extLst>
  </p:cSld>
  <p:clrMapOvr>
    <a:masterClrMapping/>
  </p:clrMapOvr>
  <p:transition spd="med">
    <p:split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2: The Basics of Supply and Demand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5DD0500-DC73-4DDA-ADFE-B06A1AE2F3C7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589079"/>
      </p:ext>
    </p:extLst>
  </p:cSld>
  <p:clrMapOvr>
    <a:masterClrMapping/>
  </p:clrMapOvr>
  <p:transition spd="med">
    <p:split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4663" y="304800"/>
            <a:ext cx="2090737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0863" y="304800"/>
            <a:ext cx="61214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2: The Basics of Supply and Demand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4375B1D-0EC0-4EF9-91BB-C5ED1EE496D7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734946"/>
      </p:ext>
    </p:extLst>
  </p:cSld>
  <p:clrMapOvr>
    <a:masterClrMapping/>
  </p:clrMapOvr>
  <p:transition spd="med">
    <p:split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63" y="304800"/>
            <a:ext cx="7983537" cy="723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9624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53000" y="1600200"/>
            <a:ext cx="3962400" cy="4343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2: The Basics of Supply and Demand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4A1015F-56F1-451A-8527-CE8B7CB4E9BD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365904"/>
      </p:ext>
    </p:extLst>
  </p:cSld>
  <p:clrMapOvr>
    <a:masterClrMapping/>
  </p:clrMapOvr>
  <p:transition spd="med">
    <p:split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2: The Basics of Supply and Demand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BC819AD-8117-4981-9762-5CC0D042E070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116447"/>
      </p:ext>
    </p:extLst>
  </p:cSld>
  <p:clrMapOvr>
    <a:masterClrMapping/>
  </p:clrMapOvr>
  <p:transition spd="med">
    <p:split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2: The Basics of Supply and Demand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38A8E-9BDA-48FE-95FA-F3C548EEB88F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247299"/>
      </p:ext>
    </p:extLst>
  </p:cSld>
  <p:clrMapOvr>
    <a:masterClrMapping/>
  </p:clrMapOvr>
  <p:transition spd="med">
    <p:split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00200"/>
            <a:ext cx="39624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9624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2: The Basics of Supply and Demand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5D65D23-D244-4978-BFD9-4D988B0E6D89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890047"/>
      </p:ext>
    </p:extLst>
  </p:cSld>
  <p:clrMapOvr>
    <a:masterClrMapping/>
  </p:clrMapOvr>
  <p:transition spd="med">
    <p:split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2: The Basics of Supply and Demand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425CD7C-F192-4258-9916-B9A144B33CAD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080323"/>
      </p:ext>
    </p:extLst>
  </p:cSld>
  <p:clrMapOvr>
    <a:masterClrMapping/>
  </p:clrMapOvr>
  <p:transition spd="med">
    <p:split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2: The Basics of Supply and Demand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E7E58C2-6D15-4C24-B996-C4B85815AE1A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030105"/>
      </p:ext>
    </p:extLst>
  </p:cSld>
  <p:clrMapOvr>
    <a:masterClrMapping/>
  </p:clrMapOvr>
  <p:transition spd="med">
    <p:split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2: The Basics of Supply and Demand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DD3DEBF-4DB6-4D13-BFD6-14ABA3D3FA9E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636964"/>
      </p:ext>
    </p:extLst>
  </p:cSld>
  <p:clrMapOvr>
    <a:masterClrMapping/>
  </p:clrMapOvr>
  <p:transition spd="med">
    <p:split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2: The Basics of Supply and Demand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2CE093-42ED-4790-97FB-F3D5FA95CE65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753366"/>
      </p:ext>
    </p:extLst>
  </p:cSld>
  <p:clrMapOvr>
    <a:masterClrMapping/>
  </p:clrMapOvr>
  <p:transition spd="med">
    <p:split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2: The Basics of Supply and Demand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B0FFC9A-1791-4556-B7C3-E3B01C52A106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001873"/>
      </p:ext>
    </p:extLst>
  </p:cSld>
  <p:clrMapOvr>
    <a:masterClrMapping/>
  </p:clrMapOvr>
  <p:transition spd="med">
    <p:split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50863" y="304800"/>
            <a:ext cx="7983537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00200"/>
            <a:ext cx="8077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Line 14"/>
          <p:cNvSpPr>
            <a:spLocks noChangeShapeType="1"/>
          </p:cNvSpPr>
          <p:nvPr/>
        </p:nvSpPr>
        <p:spPr bwMode="auto">
          <a:xfrm>
            <a:off x="349250" y="1028700"/>
            <a:ext cx="8358188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Line 15"/>
          <p:cNvSpPr>
            <a:spLocks noChangeShapeType="1"/>
          </p:cNvSpPr>
          <p:nvPr/>
        </p:nvSpPr>
        <p:spPr bwMode="auto">
          <a:xfrm>
            <a:off x="519113" y="1187450"/>
            <a:ext cx="8356600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20738" y="6440488"/>
            <a:ext cx="5045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b="1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Chapter 2: The Basics of Supply and Demand</a:t>
            </a: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59638" y="6440488"/>
            <a:ext cx="1093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1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8C8140A-777F-47DF-9F63-D58E8F7026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2" name="Line 20"/>
          <p:cNvSpPr>
            <a:spLocks noChangeShapeType="1"/>
          </p:cNvSpPr>
          <p:nvPr/>
        </p:nvSpPr>
        <p:spPr bwMode="auto">
          <a:xfrm>
            <a:off x="349250" y="6281738"/>
            <a:ext cx="8358188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Line 21"/>
          <p:cNvSpPr>
            <a:spLocks noChangeShapeType="1"/>
          </p:cNvSpPr>
          <p:nvPr/>
        </p:nvSpPr>
        <p:spPr bwMode="auto">
          <a:xfrm>
            <a:off x="519113" y="6440488"/>
            <a:ext cx="8356600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4" name="Group 22"/>
          <p:cNvGrpSpPr>
            <a:grpSpLocks/>
          </p:cNvGrpSpPr>
          <p:nvPr/>
        </p:nvGrpSpPr>
        <p:grpSpPr bwMode="auto">
          <a:xfrm>
            <a:off x="419100" y="4629150"/>
            <a:ext cx="582613" cy="1555750"/>
            <a:chOff x="180" y="3060"/>
            <a:chExt cx="271" cy="728"/>
          </a:xfrm>
        </p:grpSpPr>
        <p:sp>
          <p:nvSpPr>
            <p:cNvPr id="1035" name="AutoShape 23"/>
            <p:cNvSpPr>
              <a:spLocks noChangeArrowheads="1"/>
            </p:cNvSpPr>
            <p:nvPr/>
          </p:nvSpPr>
          <p:spPr bwMode="auto">
            <a:xfrm>
              <a:off x="214" y="3060"/>
              <a:ext cx="237" cy="728"/>
            </a:xfrm>
            <a:prstGeom prst="rtTriangle">
              <a:avLst/>
            </a:prstGeom>
            <a:gradFill rotWithShape="0">
              <a:gsLst>
                <a:gs pos="0">
                  <a:srgbClr val="48845C"/>
                </a:gs>
                <a:gs pos="100000">
                  <a:srgbClr val="1C4E35"/>
                </a:gs>
              </a:gsLst>
              <a:lin ang="2700000" scaled="1"/>
            </a:gradFill>
            <a:ln>
              <a:noFill/>
            </a:ln>
            <a:effectLst>
              <a:outerShdw dist="53882" dir="2700000" algn="ctr" rotWithShape="0">
                <a:srgbClr val="B2B2B2"/>
              </a:outer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36" name="Line 24"/>
            <p:cNvSpPr>
              <a:spLocks noChangeShapeType="1"/>
            </p:cNvSpPr>
            <p:nvPr/>
          </p:nvSpPr>
          <p:spPr bwMode="auto">
            <a:xfrm>
              <a:off x="180" y="3245"/>
              <a:ext cx="0" cy="509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Line 25"/>
            <p:cNvSpPr>
              <a:spLocks noChangeShapeType="1"/>
            </p:cNvSpPr>
            <p:nvPr/>
          </p:nvSpPr>
          <p:spPr bwMode="auto">
            <a:xfrm rot="20258273" flipV="1">
              <a:off x="426" y="3245"/>
              <a:ext cx="4" cy="425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Line 26"/>
            <p:cNvSpPr>
              <a:spLocks noChangeShapeType="1"/>
            </p:cNvSpPr>
            <p:nvPr/>
          </p:nvSpPr>
          <p:spPr bwMode="auto">
            <a:xfrm>
              <a:off x="254" y="3742"/>
              <a:ext cx="163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  <p:sldLayoutId id="2147484188" r:id="rId12"/>
  </p:sldLayoutIdLst>
  <p:transition spd="med">
    <p:split dir="in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rgbClr val="663300"/>
        </a:buClr>
        <a:buSzPct val="75000"/>
        <a:buFont typeface="Wingdings" panose="05000000000000000000" pitchFamily="2" charset="2"/>
        <a:buChar char="n"/>
        <a:defRPr sz="3200">
          <a:solidFill>
            <a:srgbClr val="37654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rgbClr val="663300"/>
        </a:buClr>
        <a:buSzPct val="80000"/>
        <a:buFont typeface="Wingdings" panose="05000000000000000000" pitchFamily="2" charset="2"/>
        <a:buChar char="l"/>
        <a:defRPr sz="2800">
          <a:solidFill>
            <a:srgbClr val="376546"/>
          </a:solidFill>
          <a:latin typeface="+mn-lt"/>
        </a:defRPr>
      </a:lvl2pPr>
      <a:lvl3pPr marL="1143000" indent="-228600" algn="l" rtl="0" eaLnBrk="0" fontAlgn="base" hangingPunct="0">
        <a:spcBef>
          <a:spcPct val="34000"/>
        </a:spcBef>
        <a:spcAft>
          <a:spcPct val="0"/>
        </a:spcAft>
        <a:buClr>
          <a:srgbClr val="663300"/>
        </a:buClr>
        <a:buSzPct val="55000"/>
        <a:buFont typeface="Wingdings" panose="05000000000000000000" pitchFamily="2" charset="2"/>
        <a:buChar char="u"/>
        <a:defRPr sz="2800">
          <a:solidFill>
            <a:srgbClr val="37654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55000"/>
        <a:buFont typeface="Wingdings" panose="05000000000000000000" pitchFamily="2" charset="2"/>
        <a:buChar char="l"/>
        <a:defRPr sz="2400">
          <a:solidFill>
            <a:srgbClr val="37654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916113" y="1701800"/>
            <a:ext cx="6400800" cy="2603500"/>
          </a:xfrm>
          <a:effectLst>
            <a:outerShdw dist="71842" dir="2700000" algn="ctr" rotWithShape="0">
              <a:srgbClr val="B2B2B2"/>
            </a:outerShdw>
          </a:effec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en-US" sz="6600" b="1" smtClean="0"/>
              <a:t>T</a:t>
            </a:r>
            <a:r>
              <a:rPr lang="en-US" altLang="en-US" sz="5400" b="1" smtClean="0"/>
              <a:t>eori</a:t>
            </a:r>
            <a:r>
              <a:rPr lang="en-US" altLang="en-US" sz="6600" b="1" smtClean="0"/>
              <a:t> T</a:t>
            </a:r>
            <a:r>
              <a:rPr lang="en-US" altLang="en-US" sz="5400" b="1" smtClean="0"/>
              <a:t>ingkah</a:t>
            </a:r>
            <a:r>
              <a:rPr lang="en-US" altLang="en-US" sz="6600" b="1" smtClean="0"/>
              <a:t> L</a:t>
            </a:r>
            <a:r>
              <a:rPr lang="en-US" altLang="en-US" sz="5400" b="1" smtClean="0"/>
              <a:t>aku</a:t>
            </a:r>
            <a:r>
              <a:rPr lang="en-US" altLang="en-US" sz="6600" b="1" smtClean="0"/>
              <a:t> K</a:t>
            </a:r>
            <a:r>
              <a:rPr lang="en-US" altLang="en-US" sz="5400" b="1" smtClean="0"/>
              <a:t>onsumen</a:t>
            </a:r>
            <a:endParaRPr lang="en-US" altLang="en-US" sz="5400" b="1" i="1" smtClean="0"/>
          </a:p>
        </p:txBody>
      </p:sp>
      <p:sp>
        <p:nvSpPr>
          <p:cNvPr id="15364" name="AutoShape 14"/>
          <p:cNvSpPr>
            <a:spLocks noChangeArrowheads="1"/>
          </p:cNvSpPr>
          <p:nvPr/>
        </p:nvSpPr>
        <p:spPr bwMode="auto">
          <a:xfrm>
            <a:off x="717550" y="492125"/>
            <a:ext cx="1076325" cy="5556250"/>
          </a:xfrm>
          <a:prstGeom prst="rtTriangle">
            <a:avLst/>
          </a:prstGeom>
          <a:gradFill rotWithShape="0">
            <a:gsLst>
              <a:gs pos="0">
                <a:srgbClr val="48845C"/>
              </a:gs>
              <a:gs pos="100000">
                <a:srgbClr val="1C4E35"/>
              </a:gs>
            </a:gsLst>
            <a:lin ang="2700000" scaled="1"/>
          </a:gradFill>
          <a:ln>
            <a:noFill/>
          </a:ln>
          <a:effectLst>
            <a:outerShdw dist="107763" dir="2700000" algn="ctr" rotWithShape="0">
              <a:srgbClr val="B2B2B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5" name="Line 21"/>
          <p:cNvSpPr>
            <a:spLocks noChangeShapeType="1"/>
          </p:cNvSpPr>
          <p:nvPr/>
        </p:nvSpPr>
        <p:spPr bwMode="auto">
          <a:xfrm>
            <a:off x="563563" y="1905000"/>
            <a:ext cx="0" cy="3879850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Line 22"/>
          <p:cNvSpPr>
            <a:spLocks noChangeShapeType="1"/>
          </p:cNvSpPr>
          <p:nvPr/>
        </p:nvSpPr>
        <p:spPr bwMode="auto">
          <a:xfrm rot="20903740" flipV="1">
            <a:off x="1250950" y="2460625"/>
            <a:ext cx="22225" cy="3246438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23"/>
          <p:cNvSpPr>
            <a:spLocks noChangeShapeType="1"/>
          </p:cNvSpPr>
          <p:nvPr/>
        </p:nvSpPr>
        <p:spPr bwMode="auto">
          <a:xfrm>
            <a:off x="900113" y="5837238"/>
            <a:ext cx="739775" cy="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13"/>
          <p:cNvSpPr txBox="1">
            <a:spLocks noChangeArrowheads="1"/>
          </p:cNvSpPr>
          <p:nvPr/>
        </p:nvSpPr>
        <p:spPr bwMode="auto">
          <a:xfrm>
            <a:off x="2322513" y="5588000"/>
            <a:ext cx="6400800" cy="63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71842" dir="2700000" algn="ctr" rotWithShape="0">
              <a:srgbClr val="B2B2B2"/>
            </a:outerShdw>
          </a:effectLst>
        </p:spPr>
        <p:txBody>
          <a:bodyPr lIns="90488" tIns="44450" rIns="90488" bIns="44450"/>
          <a:lstStyle/>
          <a:p>
            <a:pPr algn="r">
              <a:spcBef>
                <a:spcPts val="0"/>
              </a:spcBef>
              <a:buClr>
                <a:srgbClr val="663300"/>
              </a:buClr>
              <a:buSzPct val="75000"/>
              <a:buFont typeface="Wingdings" pitchFamily="2" charset="2"/>
              <a:buNone/>
              <a:defRPr/>
            </a:pPr>
            <a:r>
              <a:rPr lang="en-US" sz="3200" b="1" i="1" kern="0" dirty="0" smtClean="0">
                <a:solidFill>
                  <a:srgbClr val="376546"/>
                </a:solidFill>
                <a:latin typeface="+mn-lt"/>
              </a:rPr>
              <a:t>Joel F. Sofyan</a:t>
            </a:r>
            <a:endParaRPr lang="en-US" sz="3200" b="1" i="1" kern="0" dirty="0">
              <a:solidFill>
                <a:srgbClr val="376546"/>
              </a:solidFill>
              <a:latin typeface="+mn-lt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23900" y="1689100"/>
            <a:ext cx="8001000" cy="4419600"/>
          </a:xfrm>
          <a:noFill/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443038" algn="l"/>
                <a:tab pos="3665538" algn="l"/>
                <a:tab pos="5830888" algn="l"/>
              </a:tabLst>
            </a:pPr>
            <a:r>
              <a:rPr lang="en-US" altLang="en-US" smtClean="0"/>
              <a:t>	</a:t>
            </a:r>
            <a:endParaRPr lang="en-US" altLang="en-US" sz="1800" smtClean="0"/>
          </a:p>
          <a:p>
            <a:pPr marL="0" indent="0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443038" algn="l"/>
                <a:tab pos="3665538" algn="l"/>
                <a:tab pos="5830888" algn="l"/>
              </a:tabLst>
            </a:pPr>
            <a:endParaRPr lang="en-US" altLang="en-US" sz="1800" smtClean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otal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tility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arginal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tility</a:t>
            </a: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427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0E4B97F2-682B-4D4F-9F35-F5B5118FA4E1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612900" y="1244600"/>
            <a:ext cx="6019800" cy="2501900"/>
            <a:chOff x="1612900" y="1244600"/>
            <a:chExt cx="6019800" cy="2501900"/>
          </a:xfrm>
        </p:grpSpPr>
        <p:graphicFrame>
          <p:nvGraphicFramePr>
            <p:cNvPr id="8" name="Chart 7"/>
            <p:cNvGraphicFramePr/>
            <p:nvPr/>
          </p:nvGraphicFramePr>
          <p:xfrm>
            <a:off x="1612900" y="1244600"/>
            <a:ext cx="5194300" cy="25019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4286" name="Rectangle 9"/>
            <p:cNvSpPr>
              <a:spLocks noChangeArrowheads="1"/>
            </p:cNvSpPr>
            <p:nvPr/>
          </p:nvSpPr>
          <p:spPr bwMode="auto">
            <a:xfrm>
              <a:off x="6718300" y="3048000"/>
              <a:ext cx="914400" cy="64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Jumlah Barang</a:t>
              </a:r>
            </a:p>
          </p:txBody>
        </p:sp>
        <p:sp>
          <p:nvSpPr>
            <p:cNvPr id="54287" name="Rectangle 15"/>
            <p:cNvSpPr>
              <a:spLocks noChangeArrowheads="1"/>
            </p:cNvSpPr>
            <p:nvPr/>
          </p:nvSpPr>
          <p:spPr bwMode="auto">
            <a:xfrm>
              <a:off x="6604000" y="1371600"/>
              <a:ext cx="548640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TU</a:t>
              </a: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676400" y="3517900"/>
            <a:ext cx="5969000" cy="2743200"/>
            <a:chOff x="1676400" y="3517900"/>
            <a:chExt cx="5969000" cy="2743200"/>
          </a:xfrm>
        </p:grpSpPr>
        <p:graphicFrame>
          <p:nvGraphicFramePr>
            <p:cNvPr id="9" name="Chart 8"/>
            <p:cNvGraphicFramePr/>
            <p:nvPr/>
          </p:nvGraphicFramePr>
          <p:xfrm>
            <a:off x="1676400" y="3517900"/>
            <a:ext cx="51054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54283" name="Rectangle 14"/>
            <p:cNvSpPr>
              <a:spLocks noChangeArrowheads="1"/>
            </p:cNvSpPr>
            <p:nvPr/>
          </p:nvSpPr>
          <p:spPr bwMode="auto">
            <a:xfrm>
              <a:off x="6731000" y="5537200"/>
              <a:ext cx="914400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Jumlah Barang</a:t>
              </a:r>
            </a:p>
          </p:txBody>
        </p:sp>
        <p:sp>
          <p:nvSpPr>
            <p:cNvPr id="54284" name="Rectangle 16"/>
            <p:cNvSpPr>
              <a:spLocks noChangeArrowheads="1"/>
            </p:cNvSpPr>
            <p:nvPr/>
          </p:nvSpPr>
          <p:spPr bwMode="auto">
            <a:xfrm>
              <a:off x="3962400" y="4572000"/>
              <a:ext cx="548640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MU</a:t>
              </a:r>
            </a:p>
          </p:txBody>
        </p:sp>
      </p:grpSp>
      <p:cxnSp>
        <p:nvCxnSpPr>
          <p:cNvPr id="19" name="Straight Connector 18"/>
          <p:cNvCxnSpPr>
            <a:cxnSpLocks noChangeShapeType="1"/>
          </p:cNvCxnSpPr>
          <p:nvPr/>
        </p:nvCxnSpPr>
        <p:spPr bwMode="auto">
          <a:xfrm rot="16200000" flipH="1">
            <a:off x="4043362" y="3700463"/>
            <a:ext cx="4206875" cy="0"/>
          </a:xfrm>
          <a:prstGeom prst="line">
            <a:avLst/>
          </a:prstGeom>
          <a:noFill/>
          <a:ln w="25400" algn="ctr">
            <a:solidFill>
              <a:srgbClr val="008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885118570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4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632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B4EBBD6A-D9E2-49C8-810F-2D4FDD970568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177800"/>
            <a:ext cx="8547100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bservasi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358900"/>
            <a:ext cx="7680325" cy="4775200"/>
          </a:xfrm>
        </p:spPr>
        <p:txBody>
          <a:bodyPr/>
          <a:lstStyle/>
          <a:p>
            <a:pPr marL="457200" indent="-457200">
              <a:spcBef>
                <a:spcPts val="600"/>
              </a:spcBef>
            </a:pPr>
            <a:r>
              <a:rPr lang="en-US" altLang="en-US" sz="2400" smtClean="0"/>
              <a:t>Total utility (TU) meningkat dengan bertambahnya barang yg dikonsumsi akan tetapi peningkatan dlm TU semakin lama semakin sedikit s/d suatu titik maksimal dan setelahnya menurun</a:t>
            </a:r>
          </a:p>
          <a:p>
            <a:pPr marL="457200" indent="-457200">
              <a:spcBef>
                <a:spcPts val="600"/>
              </a:spcBef>
            </a:pPr>
            <a:r>
              <a:rPr lang="en-US" altLang="en-US" sz="2400" smtClean="0"/>
              <a:t>Marginal utility (MU) dari mengkonsumsi barang nilainya menurun s/d suatu titik dimana MU berpotongan dengan sumbu X dan setelahnya negatif</a:t>
            </a:r>
          </a:p>
          <a:p>
            <a:pPr marL="457200" indent="-457200">
              <a:spcBef>
                <a:spcPts val="600"/>
              </a:spcBef>
            </a:pPr>
            <a:r>
              <a:rPr lang="en-US" altLang="en-US" sz="2400" smtClean="0"/>
              <a:t>Ketika TU mencapai maksimal, MU = 0 </a:t>
            </a:r>
          </a:p>
        </p:txBody>
      </p:sp>
    </p:spTree>
    <p:extLst>
      <p:ext uri="{BB962C8B-B14F-4D97-AF65-F5344CB8AC3E}">
        <p14:creationId xmlns:p14="http://schemas.microsoft.com/office/powerpoint/2010/main" val="477898716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734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E861329F-76D4-4D4F-ADDD-7F93C4FBD04F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177800"/>
            <a:ext cx="8547100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 of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iminishing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arginal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tility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358900"/>
            <a:ext cx="7680325" cy="4775200"/>
          </a:xfrm>
        </p:spPr>
        <p:txBody>
          <a:bodyPr/>
          <a:lstStyle/>
          <a:p>
            <a:pPr marL="457200" indent="-457200">
              <a:spcBef>
                <a:spcPts val="600"/>
              </a:spcBef>
            </a:pPr>
            <a:r>
              <a:rPr lang="en-US" altLang="en-US" sz="2400" smtClean="0"/>
              <a:t>Semakin banyak suatu barang dikonsumsi, maka </a:t>
            </a:r>
            <a:r>
              <a:rPr lang="en-US" altLang="en-US" sz="2400" u="sng" smtClean="0"/>
              <a:t>tambahan tingkat kepuasan </a:t>
            </a:r>
            <a:r>
              <a:rPr lang="en-US" altLang="en-US" sz="2400" smtClean="0"/>
              <a:t>(</a:t>
            </a:r>
            <a:r>
              <a:rPr lang="en-US" altLang="en-US" sz="2400" i="1" smtClean="0"/>
              <a:t>Marginal Utility</a:t>
            </a:r>
            <a:r>
              <a:rPr lang="en-US" altLang="en-US" sz="2400" smtClean="0"/>
              <a:t>) yg diperoleh dari setiap unit tambahan yg dikonsumsi akan menurun</a:t>
            </a:r>
          </a:p>
          <a:p>
            <a:pPr marL="457200" indent="-457200">
              <a:spcBef>
                <a:spcPts val="600"/>
              </a:spcBef>
            </a:pPr>
            <a:r>
              <a:rPr lang="en-US" altLang="en-US" sz="2400" smtClean="0"/>
              <a:t>Mengapa?</a:t>
            </a:r>
          </a:p>
        </p:txBody>
      </p:sp>
    </p:spTree>
    <p:extLst>
      <p:ext uri="{BB962C8B-B14F-4D97-AF65-F5344CB8AC3E}">
        <p14:creationId xmlns:p14="http://schemas.microsoft.com/office/powerpoint/2010/main" val="3728834987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83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43DD58CE-ED36-44A1-A0F9-F0F62A802B43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yarat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epuasaan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aksimal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358900"/>
            <a:ext cx="7680325" cy="47752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defRPr/>
            </a:pPr>
            <a:r>
              <a:rPr lang="en-US" sz="2400" b="1" dirty="0" err="1" smtClean="0"/>
              <a:t>Seorang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konsumen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menghadapi</a:t>
            </a:r>
            <a:r>
              <a:rPr lang="en-US" sz="2400" b="1" dirty="0" smtClean="0"/>
              <a:t> problem </a:t>
            </a:r>
            <a:r>
              <a:rPr lang="en-US" sz="2400" b="1" dirty="0" err="1" smtClean="0"/>
              <a:t>sbb</a:t>
            </a:r>
            <a:r>
              <a:rPr lang="en-US" sz="2400" b="1" dirty="0" smtClean="0"/>
              <a:t>:</a:t>
            </a:r>
            <a:endParaRPr lang="en-US" sz="2400" dirty="0" smtClean="0"/>
          </a:p>
          <a:p>
            <a:pPr marL="8001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makanan</a:t>
            </a:r>
            <a:r>
              <a:rPr lang="en-US" sz="2400" dirty="0" smtClean="0"/>
              <a:t> (P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) Rp5.000/unit</a:t>
            </a:r>
          </a:p>
          <a:p>
            <a:pPr marL="8001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pakaian</a:t>
            </a:r>
            <a:r>
              <a:rPr lang="en-US" sz="2400" dirty="0" smtClean="0"/>
              <a:t> (P</a:t>
            </a:r>
            <a:r>
              <a:rPr lang="en-US" sz="2400" baseline="-25000" dirty="0" smtClean="0"/>
              <a:t>Y</a:t>
            </a:r>
            <a:r>
              <a:rPr lang="en-US" sz="2400" dirty="0" smtClean="0"/>
              <a:t>) Rp50.000/unit</a:t>
            </a:r>
          </a:p>
          <a:p>
            <a:pPr marL="8001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sz="2400" dirty="0" err="1" smtClean="0"/>
              <a:t>Tambahan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kepuasaan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konsumsi</a:t>
            </a:r>
            <a:r>
              <a:rPr lang="en-US" sz="2400" dirty="0" smtClean="0"/>
              <a:t> 1 unit </a:t>
            </a:r>
            <a:r>
              <a:rPr lang="en-US" sz="2400" dirty="0" err="1" smtClean="0"/>
              <a:t>terakhir</a:t>
            </a:r>
            <a:r>
              <a:rPr lang="en-US" sz="2400" dirty="0" smtClean="0"/>
              <a:t> </a:t>
            </a:r>
            <a:r>
              <a:rPr lang="en-US" sz="2400" dirty="0" err="1" smtClean="0"/>
              <a:t>makanan</a:t>
            </a:r>
            <a:r>
              <a:rPr lang="en-US" sz="2400" dirty="0" smtClean="0"/>
              <a:t> (MU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) = 5  </a:t>
            </a:r>
          </a:p>
          <a:p>
            <a:pPr marL="8001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sz="2400" dirty="0" err="1" smtClean="0"/>
              <a:t>Tambahan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kepuasaan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konsumsi</a:t>
            </a:r>
            <a:r>
              <a:rPr lang="en-US" sz="2400" dirty="0" smtClean="0"/>
              <a:t> 1 unit </a:t>
            </a:r>
            <a:r>
              <a:rPr lang="en-US" sz="2400" dirty="0" err="1" smtClean="0"/>
              <a:t>terakhir</a:t>
            </a:r>
            <a:r>
              <a:rPr lang="en-US" sz="2400" dirty="0" smtClean="0"/>
              <a:t> </a:t>
            </a:r>
            <a:r>
              <a:rPr lang="en-US" sz="2400" dirty="0" err="1" smtClean="0"/>
              <a:t>pakaian</a:t>
            </a:r>
            <a:r>
              <a:rPr lang="en-US" sz="2400" dirty="0" smtClean="0"/>
              <a:t> (MU</a:t>
            </a:r>
            <a:r>
              <a:rPr lang="en-US" sz="2400" baseline="-25000" dirty="0" smtClean="0"/>
              <a:t>Y</a:t>
            </a:r>
            <a:r>
              <a:rPr lang="en-US" sz="2400" dirty="0" smtClean="0"/>
              <a:t>) = 50</a:t>
            </a:r>
          </a:p>
          <a:p>
            <a:pPr marL="8001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sz="2400" dirty="0" err="1" smtClean="0"/>
              <a:t>Uang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dimiliki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= Rp50.000</a:t>
            </a:r>
          </a:p>
          <a:p>
            <a:pPr marL="1028700" indent="0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Barang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apa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saja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yg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harus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dibeli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oleh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konsumen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tersebut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agar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ia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dapat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memaksimalkan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tingkat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kepuasaannya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17249474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939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B503F63C-9611-4C62-860E-A42AE376B38E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358900"/>
            <a:ext cx="7680325" cy="47752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defRPr/>
            </a:pPr>
            <a:r>
              <a:rPr lang="en-US" sz="2400" dirty="0" err="1" smtClean="0"/>
              <a:t>Dengan</a:t>
            </a:r>
            <a:r>
              <a:rPr lang="en-US" sz="2400" dirty="0" smtClean="0"/>
              <a:t> budget yang </a:t>
            </a:r>
            <a:r>
              <a:rPr lang="en-US" sz="2400" dirty="0" err="1" smtClean="0"/>
              <a:t>dimilikinya</a:t>
            </a:r>
            <a:r>
              <a:rPr lang="en-US" sz="2400" dirty="0" smtClean="0"/>
              <a:t>,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tsb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pilihan</a:t>
            </a:r>
            <a:r>
              <a:rPr lang="en-US" sz="2400" dirty="0" smtClean="0"/>
              <a:t>: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membeli</a:t>
            </a:r>
            <a:r>
              <a:rPr lang="en-US" sz="2400" dirty="0" smtClean="0"/>
              <a:t> 10 unit </a:t>
            </a:r>
            <a:r>
              <a:rPr lang="en-US" sz="2400" dirty="0" err="1" smtClean="0"/>
              <a:t>makanan</a:t>
            </a:r>
            <a:r>
              <a:rPr lang="en-US" sz="2400" dirty="0" smtClean="0"/>
              <a:t> </a:t>
            </a:r>
            <a:r>
              <a:rPr lang="en-US" sz="2400" dirty="0" err="1" smtClean="0"/>
              <a:t>dgn</a:t>
            </a:r>
            <a:r>
              <a:rPr lang="en-US" sz="2400" dirty="0" smtClean="0"/>
              <a:t> MU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 = 50 </a:t>
            </a:r>
            <a:r>
              <a:rPr lang="en-US" sz="2400" dirty="0" err="1" smtClean="0"/>
              <a:t>atau</a:t>
            </a:r>
            <a:r>
              <a:rPr lang="en-US" sz="2400" dirty="0" smtClean="0"/>
              <a:t> 1 unit </a:t>
            </a:r>
            <a:r>
              <a:rPr lang="en-US" sz="2400" dirty="0" err="1" smtClean="0"/>
              <a:t>pakaian</a:t>
            </a:r>
            <a:r>
              <a:rPr lang="en-US" sz="2400" dirty="0" smtClean="0"/>
              <a:t> </a:t>
            </a:r>
            <a:r>
              <a:rPr lang="en-US" sz="2400" dirty="0" err="1" smtClean="0"/>
              <a:t>dgn</a:t>
            </a:r>
            <a:r>
              <a:rPr lang="en-US" sz="2400" dirty="0" smtClean="0"/>
              <a:t> MU</a:t>
            </a:r>
            <a:r>
              <a:rPr lang="en-US" sz="2400" baseline="-25000" dirty="0" smtClean="0"/>
              <a:t>Y</a:t>
            </a:r>
            <a:r>
              <a:rPr lang="en-US" sz="2400" dirty="0" smtClean="0"/>
              <a:t> = 50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Hipotesis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  <a:p>
            <a:pPr marL="914400" indent="-4572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sz="2400" dirty="0" err="1" smtClean="0"/>
              <a:t>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memaksimumkan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kepuasaan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barang-barang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dikonsumsinya</a:t>
            </a:r>
            <a:r>
              <a:rPr lang="en-US" sz="2400" dirty="0" smtClean="0"/>
              <a:t> </a:t>
            </a:r>
            <a:r>
              <a:rPr lang="en-US" sz="2400" dirty="0" err="1" smtClean="0"/>
              <a:t>apabila</a:t>
            </a:r>
            <a:r>
              <a:rPr lang="en-US" sz="2400" dirty="0" smtClean="0"/>
              <a:t> ratio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MU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tiap-tiap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dikonsumsinya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:</a:t>
            </a:r>
          </a:p>
          <a:p>
            <a:pPr marL="914400" indent="-45720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	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en-US" sz="2400" dirty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yarat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epuasaan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aksimal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2324100" y="4978400"/>
          <a:ext cx="62484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62" name="Equation" r:id="rId3" imgW="2781300" imgH="431800" progId="Equation.3">
                  <p:embed/>
                </p:oleObj>
              </mc:Choice>
              <mc:Fallback>
                <p:oleObj name="Equation" r:id="rId3" imgW="27813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100" y="4978400"/>
                        <a:ext cx="6248400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6487178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" dur="500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041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191F9D2B-DE34-4152-8F9B-0EFCA0ACEC1A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358900"/>
            <a:ext cx="7680325" cy="47752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defRPr/>
            </a:pP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sepanjang</a:t>
            </a:r>
            <a:r>
              <a:rPr lang="en-US" sz="2400" dirty="0" smtClean="0"/>
              <a:t> IC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kepuasaan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keuntungan</a:t>
            </a:r>
            <a:r>
              <a:rPr lang="en-US" sz="2400" dirty="0" smtClean="0"/>
              <a:t> total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peningkatan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konsumsi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= </a:t>
            </a:r>
            <a:r>
              <a:rPr lang="en-US" sz="2400" dirty="0" err="1" smtClean="0"/>
              <a:t>kehilangan</a:t>
            </a:r>
            <a:r>
              <a:rPr lang="en-US" sz="2400" dirty="0" smtClean="0"/>
              <a:t> total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penurunan</a:t>
            </a:r>
            <a:r>
              <a:rPr lang="en-US" sz="2400" dirty="0" smtClean="0"/>
              <a:t> </a:t>
            </a:r>
            <a:r>
              <a:rPr lang="en-US" sz="2400" dirty="0" err="1" smtClean="0"/>
              <a:t>konsumsi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:</a:t>
            </a:r>
          </a:p>
          <a:p>
            <a:pPr marL="182880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0 = MU</a:t>
            </a:r>
            <a:r>
              <a:rPr lang="en-US" sz="2400" baseline="-25000" dirty="0" smtClean="0">
                <a:solidFill>
                  <a:schemeClr val="accent3">
                    <a:lumMod val="50000"/>
                  </a:schemeClr>
                </a:solidFill>
              </a:rPr>
              <a:t>X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(∆X) + MU</a:t>
            </a:r>
            <a:r>
              <a:rPr lang="en-US" sz="2400" baseline="-25000" dirty="0" smtClean="0">
                <a:solidFill>
                  <a:schemeClr val="accent3">
                    <a:lumMod val="50000"/>
                  </a:schemeClr>
                </a:solidFill>
              </a:rPr>
              <a:t>Y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(∆Y)</a:t>
            </a:r>
          </a:p>
          <a:p>
            <a:pPr marL="182880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-(∆Y / ∆X) = MU</a:t>
            </a:r>
            <a:r>
              <a:rPr lang="en-US" sz="2400" baseline="-25000" dirty="0" smtClean="0">
                <a:solidFill>
                  <a:schemeClr val="accent3">
                    <a:lumMod val="50000"/>
                  </a:schemeClr>
                </a:solidFill>
              </a:rPr>
              <a:t>X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/ MU</a:t>
            </a:r>
            <a:r>
              <a:rPr lang="en-US" sz="2400" baseline="-25000" dirty="0" smtClean="0">
                <a:solidFill>
                  <a:schemeClr val="accent3">
                    <a:lumMod val="50000"/>
                  </a:schemeClr>
                </a:solidFill>
              </a:rPr>
              <a:t>Y</a:t>
            </a:r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>
              <a:spcBef>
                <a:spcPts val="600"/>
              </a:spcBef>
              <a:defRPr/>
            </a:pPr>
            <a:r>
              <a:rPr lang="en-US" sz="2400" dirty="0" err="1" smtClean="0"/>
              <a:t>Ingat</a:t>
            </a:r>
            <a:r>
              <a:rPr lang="en-US" sz="2400" dirty="0" smtClean="0"/>
              <a:t>: -(∆Y / ∆X) = MRS, </a:t>
            </a:r>
            <a:r>
              <a:rPr lang="en-US" sz="2400" dirty="0" err="1" smtClean="0"/>
              <a:t>maka</a:t>
            </a:r>
            <a:r>
              <a:rPr lang="en-US" sz="2400" dirty="0" smtClean="0"/>
              <a:t>:</a:t>
            </a:r>
          </a:p>
          <a:p>
            <a:pPr marL="182880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MRS = MU</a:t>
            </a:r>
            <a:r>
              <a:rPr lang="en-US" sz="2400" baseline="-25000" dirty="0" smtClean="0">
                <a:solidFill>
                  <a:schemeClr val="accent3">
                    <a:lumMod val="50000"/>
                  </a:schemeClr>
                </a:solidFill>
              </a:rPr>
              <a:t>X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/ MU</a:t>
            </a:r>
            <a:r>
              <a:rPr lang="en-US" sz="2400" baseline="-25000" dirty="0" smtClean="0">
                <a:solidFill>
                  <a:schemeClr val="accent3">
                    <a:lumMod val="50000"/>
                  </a:schemeClr>
                </a:solidFill>
              </a:rPr>
              <a:t>Y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en-US" sz="2400" dirty="0" err="1" smtClean="0"/>
              <a:t>Ingat</a:t>
            </a:r>
            <a:r>
              <a:rPr lang="en-US" sz="2400" dirty="0" smtClean="0"/>
              <a:t>: MRS = price ratio (P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 / P</a:t>
            </a:r>
            <a:r>
              <a:rPr lang="en-US" sz="2400" baseline="-25000" dirty="0" smtClean="0"/>
              <a:t>Y</a:t>
            </a:r>
            <a:r>
              <a:rPr lang="en-US" sz="2400" dirty="0" smtClean="0"/>
              <a:t>), </a:t>
            </a:r>
            <a:r>
              <a:rPr lang="en-US" sz="2400" dirty="0" err="1" smtClean="0"/>
              <a:t>maka</a:t>
            </a:r>
            <a:r>
              <a:rPr lang="en-US" sz="2400" dirty="0" smtClean="0"/>
              <a:t>:</a:t>
            </a:r>
          </a:p>
          <a:p>
            <a:pPr marL="0" indent="0" algn="ctr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MU</a:t>
            </a:r>
            <a:r>
              <a:rPr lang="en-US" sz="2400" baseline="-25000" dirty="0" smtClean="0">
                <a:solidFill>
                  <a:schemeClr val="accent3">
                    <a:lumMod val="50000"/>
                  </a:schemeClr>
                </a:solidFill>
              </a:rPr>
              <a:t>X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/ MU</a:t>
            </a:r>
            <a:r>
              <a:rPr lang="en-US" sz="2400" baseline="-25000" dirty="0" smtClean="0">
                <a:solidFill>
                  <a:schemeClr val="accent3">
                    <a:lumMod val="50000"/>
                  </a:schemeClr>
                </a:solidFill>
              </a:rPr>
              <a:t>Y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= P</a:t>
            </a:r>
            <a:r>
              <a:rPr lang="en-US" sz="2400" baseline="-25000" dirty="0" smtClean="0">
                <a:solidFill>
                  <a:schemeClr val="accent3">
                    <a:lumMod val="50000"/>
                  </a:schemeClr>
                </a:solidFill>
              </a:rPr>
              <a:t>X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/ P</a:t>
            </a:r>
            <a:r>
              <a:rPr lang="en-US" sz="2400" baseline="-25000" dirty="0" smtClean="0">
                <a:solidFill>
                  <a:schemeClr val="accent3">
                    <a:lumMod val="50000"/>
                  </a:schemeClr>
                </a:solidFill>
              </a:rPr>
              <a:t>Y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→ MU</a:t>
            </a:r>
            <a:r>
              <a:rPr lang="en-US" sz="2400" baseline="-25000" dirty="0" smtClean="0">
                <a:solidFill>
                  <a:schemeClr val="accent3">
                    <a:lumMod val="50000"/>
                  </a:schemeClr>
                </a:solidFill>
              </a:rPr>
              <a:t>X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/ P</a:t>
            </a:r>
            <a:r>
              <a:rPr lang="en-US" sz="2400" baseline="-25000" dirty="0" smtClean="0">
                <a:solidFill>
                  <a:schemeClr val="accent3">
                    <a:lumMod val="50000"/>
                  </a:schemeClr>
                </a:solidFill>
              </a:rPr>
              <a:t>X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= MU</a:t>
            </a:r>
            <a:r>
              <a:rPr lang="en-US" sz="2400" baseline="-25000" dirty="0" smtClean="0">
                <a:solidFill>
                  <a:schemeClr val="accent3">
                    <a:lumMod val="50000"/>
                  </a:schemeClr>
                </a:solidFill>
              </a:rPr>
              <a:t>Y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/ P</a:t>
            </a:r>
            <a:r>
              <a:rPr lang="en-US" sz="2400" baseline="-25000" dirty="0" smtClean="0">
                <a:solidFill>
                  <a:schemeClr val="accent3">
                    <a:lumMod val="50000"/>
                  </a:schemeClr>
                </a:solidFill>
              </a:rPr>
              <a:t>Y</a:t>
            </a:r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1828800" indent="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en-US" sz="2400" dirty="0" smtClean="0"/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en-US" sz="2400" dirty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embuktian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0750451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144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6566EFF2-AEFC-4592-AAFD-2B91817FABCA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358900"/>
            <a:ext cx="7680325" cy="4775200"/>
          </a:xfrm>
        </p:spPr>
        <p:txBody>
          <a:bodyPr/>
          <a:lstStyle/>
          <a:p>
            <a:pPr marL="457200" indent="-457200">
              <a:spcBef>
                <a:spcPts val="600"/>
              </a:spcBef>
            </a:pPr>
            <a:r>
              <a:rPr lang="en-US" altLang="en-US" sz="2400" smtClean="0"/>
              <a:t>Kondisi utilitas maksimum:</a:t>
            </a:r>
          </a:p>
          <a:p>
            <a:pPr marL="457200" indent="-457200">
              <a:spcBef>
                <a:spcPts val="600"/>
              </a:spcBef>
            </a:pPr>
            <a:r>
              <a:rPr lang="en-US" altLang="en-US" sz="2400" smtClean="0"/>
              <a:t>Jika P</a:t>
            </a:r>
            <a:r>
              <a:rPr lang="en-US" altLang="en-US" sz="2400" baseline="-25000" smtClean="0"/>
              <a:t>X</a:t>
            </a:r>
            <a:r>
              <a:rPr lang="en-US" altLang="en-US" sz="2400" smtClean="0"/>
              <a:t> ↓, maka: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None/>
            </a:pPr>
            <a:endParaRPr lang="en-US" altLang="en-US" sz="2400" smtClean="0"/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None/>
            </a:pPr>
            <a:endParaRPr lang="en-US" altLang="en-US" sz="2400" smtClean="0"/>
          </a:p>
          <a:p>
            <a:pPr marL="457200" indent="-457200">
              <a:spcBef>
                <a:spcPts val="600"/>
              </a:spcBef>
            </a:pPr>
            <a:r>
              <a:rPr lang="en-US" altLang="en-US" sz="2400" smtClean="0"/>
              <a:t>Pada kondisi ini, adalah menguntungkan bagi konsumen untuk terus menambah konsumsi barang X karena akan menambah tingkat kepuasaannya. Akan tetapi, </a:t>
            </a:r>
            <a:r>
              <a:rPr lang="en-US" altLang="en-US" sz="2400" i="1" smtClean="0"/>
              <a:t>Law of Diminishing Marginal Utility</a:t>
            </a:r>
            <a:r>
              <a:rPr lang="en-US" altLang="en-US" sz="2400" smtClean="0"/>
              <a:t> akan bekerja, sehingga MU</a:t>
            </a:r>
            <a:r>
              <a:rPr lang="en-US" altLang="en-US" sz="2400" baseline="-25000" smtClean="0"/>
              <a:t>X</a:t>
            </a:r>
            <a:r>
              <a:rPr lang="en-US" altLang="en-US" sz="2400" smtClean="0"/>
              <a:t> akan semakin menurun dgn bertambahnya konsumsi barang X s/d kondisi utilitas maksimum kembali tercapai</a:t>
            </a:r>
          </a:p>
          <a:p>
            <a:pPr marL="457200" indent="-457200">
              <a:spcBef>
                <a:spcPts val="600"/>
              </a:spcBef>
            </a:pPr>
            <a:r>
              <a:rPr lang="en-US" altLang="en-US" sz="2400" smtClean="0"/>
              <a:t>Jika P</a:t>
            </a:r>
            <a:r>
              <a:rPr lang="en-US" altLang="en-US" sz="2400" baseline="-25000" smtClean="0"/>
              <a:t>X</a:t>
            </a:r>
            <a:r>
              <a:rPr lang="en-US" altLang="en-US" sz="2400" smtClean="0"/>
              <a:t> ↓, maka Q</a:t>
            </a:r>
            <a:r>
              <a:rPr lang="en-US" altLang="en-US" sz="2400" baseline="-25000" smtClean="0"/>
              <a:t>X</a:t>
            </a:r>
            <a:r>
              <a:rPr lang="en-US" altLang="en-US" sz="2400" smtClean="0"/>
              <a:t> ↑ (</a:t>
            </a:r>
            <a:r>
              <a:rPr lang="en-US" altLang="en-US" sz="2400" smtClean="0">
                <a:solidFill>
                  <a:srgbClr val="FF0000"/>
                </a:solidFill>
              </a:rPr>
              <a:t>hukum permintaan terbukti</a:t>
            </a:r>
            <a:r>
              <a:rPr lang="en-US" altLang="en-US" sz="2400" smtClean="0"/>
              <a:t>)</a:t>
            </a:r>
          </a:p>
          <a:p>
            <a:pPr marL="457200" indent="-457200">
              <a:spcBef>
                <a:spcPts val="600"/>
              </a:spcBef>
            </a:pPr>
            <a:endParaRPr lang="en-US" altLang="en-US" sz="2400" smtClean="0"/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None/>
            </a:pPr>
            <a:endParaRPr lang="en-US" altLang="en-US" sz="240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embuktian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ukum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ermintaan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6563" name="Object 2"/>
          <p:cNvGraphicFramePr>
            <a:graphicFrameLocks noChangeAspect="1"/>
          </p:cNvGraphicFramePr>
          <p:nvPr/>
        </p:nvGraphicFramePr>
        <p:xfrm>
          <a:off x="5524500" y="1308100"/>
          <a:ext cx="19304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6" name="Equation" r:id="rId3" imgW="927100" imgH="431800" progId="Equation.3">
                  <p:embed/>
                </p:oleObj>
              </mc:Choice>
              <mc:Fallback>
                <p:oleObj name="Equation" r:id="rId3" imgW="9271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0" y="1308100"/>
                        <a:ext cx="19304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4" name="Object 3"/>
          <p:cNvGraphicFramePr>
            <a:graphicFrameLocks noChangeAspect="1"/>
          </p:cNvGraphicFramePr>
          <p:nvPr/>
        </p:nvGraphicFramePr>
        <p:xfrm>
          <a:off x="3924300" y="2286000"/>
          <a:ext cx="19304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7" name="Equation" r:id="rId5" imgW="927100" imgH="431800" progId="Equation.3">
                  <p:embed/>
                </p:oleObj>
              </mc:Choice>
              <mc:Fallback>
                <p:oleObj name="Equation" r:id="rId5" imgW="9271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2286000"/>
                        <a:ext cx="19304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5881606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587500"/>
            <a:ext cx="7772400" cy="3581400"/>
          </a:xfrm>
          <a:prstGeom prst="cloudCallout">
            <a:avLst>
              <a:gd name="adj1" fmla="val -32107"/>
              <a:gd name="adj2" fmla="val 70290"/>
            </a:avLst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anchor="ctr"/>
          <a:lstStyle/>
          <a:p>
            <a:pPr algn="r">
              <a:defRPr/>
            </a:pP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Pendekatan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Ordinal:</a:t>
            </a:r>
            <a:b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onsumer </a:t>
            </a:r>
            <a:r>
              <a:rPr lang="en-US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references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640638" y="6440488"/>
            <a:ext cx="1093787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99290C76-0840-4D00-84A7-5BADD58FE40D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C169D4EF-94F3-4DF7-9926-BDC1142BD6FC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referensi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onsumen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435100"/>
            <a:ext cx="7680325" cy="45085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defRPr/>
            </a:pP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banyaknya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ditawarkan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</a:t>
            </a:r>
            <a:r>
              <a:rPr lang="en-US" sz="2400" dirty="0" err="1" smtClean="0"/>
              <a:t>dewasa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, </a:t>
            </a:r>
            <a:r>
              <a:rPr lang="en-US" sz="2400" dirty="0" err="1" smtClean="0"/>
              <a:t>bagaimana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mendeskripsikan</a:t>
            </a:r>
            <a:r>
              <a:rPr lang="en-US" sz="2400" dirty="0" smtClean="0"/>
              <a:t> </a:t>
            </a:r>
            <a:r>
              <a:rPr lang="en-US" sz="2400" dirty="0" err="1" smtClean="0"/>
              <a:t>preferensi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?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en-US" sz="2400" dirty="0" smtClean="0"/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en-US" sz="2400" dirty="0" smtClean="0"/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en-US" sz="2400" dirty="0" smtClean="0"/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en-US" sz="2400" dirty="0" smtClean="0"/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en-US" sz="2400" dirty="0" smtClean="0"/>
          </a:p>
          <a:p>
            <a:pPr marL="457200" indent="-457200">
              <a:spcBef>
                <a:spcPts val="600"/>
              </a:spcBef>
              <a:defRPr/>
            </a:pP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Market basket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koleksi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, yang 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endParaRPr lang="en-US" sz="2400" dirty="0" smtClean="0"/>
          </a:p>
        </p:txBody>
      </p:sp>
      <p:sp>
        <p:nvSpPr>
          <p:cNvPr id="18438" name="Cloud Callout 5"/>
          <p:cNvSpPr>
            <a:spLocks noChangeArrowheads="1"/>
          </p:cNvSpPr>
          <p:nvPr/>
        </p:nvSpPr>
        <p:spPr bwMode="auto">
          <a:xfrm>
            <a:off x="3403600" y="2768600"/>
            <a:ext cx="5156200" cy="1803400"/>
          </a:xfrm>
          <a:prstGeom prst="cloudCallout">
            <a:avLst>
              <a:gd name="adj1" fmla="val -61194"/>
              <a:gd name="adj2" fmla="val -55449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Dengan memperbandingkan 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“market basket” 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AF3466EC-FB17-4F9D-892E-C0468832814A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sumsi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referensi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onsumen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435100"/>
            <a:ext cx="7680325" cy="45085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arenR"/>
              <a:defRPr/>
            </a:pP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Preferensi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konsumen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adalah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lengkap</a:t>
            </a:r>
            <a:endParaRPr lang="en-US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>
              <a:spcBef>
                <a:spcPts val="600"/>
              </a:spcBef>
              <a:buSzPct val="100000"/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	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memperbandingkan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memperingkatkan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keseluruhan</a:t>
            </a:r>
            <a:r>
              <a:rPr lang="en-US" sz="2400" dirty="0" smtClean="0"/>
              <a:t> </a:t>
            </a:r>
            <a:r>
              <a:rPr lang="en-US" sz="2400" dirty="0" err="1" smtClean="0"/>
              <a:t>pilihan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i="1" dirty="0" smtClean="0"/>
              <a:t>market basket</a:t>
            </a:r>
          </a:p>
          <a:p>
            <a:pPr marL="457200" indent="-457200">
              <a:spcBef>
                <a:spcPts val="600"/>
              </a:spcBef>
              <a:buSzPct val="100000"/>
              <a:buFont typeface="Wingdings" panose="05000000000000000000" pitchFamily="2" charset="2"/>
              <a:buNone/>
              <a:defRPr/>
            </a:pPr>
            <a:r>
              <a:rPr lang="en-US" sz="2400" i="1" dirty="0" smtClean="0"/>
              <a:t>	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2 market basket A </a:t>
            </a:r>
            <a:r>
              <a:rPr lang="en-US" sz="2400" dirty="0" err="1" smtClean="0"/>
              <a:t>dan</a:t>
            </a:r>
            <a:r>
              <a:rPr lang="en-US" sz="2400" dirty="0" smtClean="0"/>
              <a:t> B:</a:t>
            </a:r>
            <a:endParaRPr lang="en-US" sz="2400" i="1" dirty="0" smtClean="0"/>
          </a:p>
          <a:p>
            <a:pPr marL="914400" indent="-457200">
              <a:spcBef>
                <a:spcPts val="600"/>
              </a:spcBef>
              <a:buClr>
                <a:schemeClr val="accent2">
                  <a:lumMod val="50000"/>
                </a:schemeClr>
              </a:buClr>
              <a:buSzPct val="85000"/>
              <a:buFont typeface="Wingdings" panose="05000000000000000000" pitchFamily="2" charset="2"/>
              <a:buChar char="Ø"/>
              <a:defRPr/>
            </a:pP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memilih</a:t>
            </a:r>
            <a:r>
              <a:rPr lang="en-US" sz="2400" dirty="0" smtClean="0"/>
              <a:t> A </a:t>
            </a:r>
            <a:r>
              <a:rPr lang="en-US" sz="2400" dirty="0" err="1" smtClean="0"/>
              <a:t>dibandingkan</a:t>
            </a:r>
            <a:r>
              <a:rPr lang="en-US" sz="2400" dirty="0" smtClean="0"/>
              <a:t> B, </a:t>
            </a:r>
            <a:r>
              <a:rPr lang="en-US" sz="2400" dirty="0" err="1" smtClean="0"/>
              <a:t>atau</a:t>
            </a:r>
            <a:endParaRPr lang="en-US" sz="2400" dirty="0" smtClean="0"/>
          </a:p>
          <a:p>
            <a:pPr marL="914400" indent="-457200">
              <a:spcBef>
                <a:spcPts val="600"/>
              </a:spcBef>
              <a:buClr>
                <a:schemeClr val="accent2">
                  <a:lumMod val="50000"/>
                </a:schemeClr>
              </a:buClr>
              <a:buSzPct val="85000"/>
              <a:buFont typeface="Wingdings" panose="05000000000000000000" pitchFamily="2" charset="2"/>
              <a:buChar char="Ø"/>
              <a:defRPr/>
            </a:pP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memilih</a:t>
            </a:r>
            <a:r>
              <a:rPr lang="en-US" sz="2400" dirty="0" smtClean="0"/>
              <a:t> B </a:t>
            </a:r>
            <a:r>
              <a:rPr lang="en-US" sz="2400" dirty="0" err="1" smtClean="0"/>
              <a:t>dibandingkan</a:t>
            </a:r>
            <a:r>
              <a:rPr lang="en-US" sz="2400" dirty="0" smtClean="0"/>
              <a:t> A, </a:t>
            </a:r>
            <a:r>
              <a:rPr lang="en-US" sz="2400" dirty="0" err="1" smtClean="0"/>
              <a:t>atau</a:t>
            </a:r>
            <a:endParaRPr lang="en-US" sz="2400" dirty="0" smtClean="0"/>
          </a:p>
          <a:p>
            <a:pPr marL="914400" indent="-457200">
              <a:spcBef>
                <a:spcPts val="600"/>
              </a:spcBef>
              <a:buClr>
                <a:schemeClr val="accent2">
                  <a:lumMod val="50000"/>
                </a:schemeClr>
              </a:buClr>
              <a:buSzPct val="85000"/>
              <a:buFont typeface="Wingdings" panose="05000000000000000000" pitchFamily="2" charset="2"/>
              <a:buChar char="Ø"/>
              <a:defRPr/>
            </a:pP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i="1" dirty="0" smtClean="0"/>
              <a:t>indifferent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keduanya</a:t>
            </a:r>
            <a:r>
              <a:rPr lang="en-US" sz="2400" dirty="0" smtClean="0"/>
              <a:t>  </a:t>
            </a:r>
          </a:p>
          <a:p>
            <a:pPr marL="914400" indent="-457200">
              <a:spcBef>
                <a:spcPts val="600"/>
              </a:spcBef>
              <a:buClr>
                <a:srgbClr val="002060"/>
              </a:buClr>
              <a:buSzPct val="85000"/>
              <a:buFont typeface="Wingdings" panose="05000000000000000000" pitchFamily="2" charset="2"/>
              <a:buNone/>
              <a:defRPr/>
            </a:pPr>
            <a:endParaRPr lang="en-US" sz="2400" dirty="0" smtClean="0"/>
          </a:p>
          <a:p>
            <a:pPr marL="914400" indent="-457200">
              <a:spcBef>
                <a:spcPts val="600"/>
              </a:spcBef>
              <a:buClr>
                <a:srgbClr val="002060"/>
              </a:buClr>
              <a:buSzPct val="85000"/>
              <a:buFont typeface="Wingdings" panose="05000000000000000000" pitchFamily="2" charset="2"/>
              <a:buNone/>
              <a:defRPr/>
            </a:pPr>
            <a:r>
              <a:rPr lang="en-US" sz="2400" i="1" dirty="0" smtClean="0"/>
              <a:t>Indifferent</a:t>
            </a:r>
            <a:r>
              <a:rPr lang="en-US" sz="2400" dirty="0" smtClean="0"/>
              <a:t>: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puasnya</a:t>
            </a:r>
            <a:endParaRPr lang="en-US" sz="2400" dirty="0" smtClean="0"/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26EC34FE-6EDA-42CA-A988-DA75A630F200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endahuluan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435100"/>
            <a:ext cx="7680325" cy="45085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sz="2400" b="1" u="sng" dirty="0" smtClean="0">
                <a:solidFill>
                  <a:schemeClr val="accent3">
                    <a:lumMod val="50000"/>
                  </a:schemeClr>
                </a:solidFill>
              </a:rPr>
              <a:t>KASUS 1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en-US" sz="2400" dirty="0" err="1" smtClean="0"/>
              <a:t>Pada</a:t>
            </a:r>
            <a:r>
              <a:rPr lang="en-US" sz="2400" dirty="0" smtClean="0"/>
              <a:t> 1962, Pillsbury Co. </a:t>
            </a:r>
            <a:r>
              <a:rPr lang="en-US" sz="2400" dirty="0" err="1" smtClean="0"/>
              <a:t>berusaha</a:t>
            </a:r>
            <a:r>
              <a:rPr lang="en-US" sz="2400" dirty="0" smtClean="0"/>
              <a:t> </a:t>
            </a:r>
            <a:r>
              <a:rPr lang="en-US" sz="2400" dirty="0" err="1" smtClean="0"/>
              <a:t>memasarkan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ice-cream </a:t>
            </a:r>
            <a:r>
              <a:rPr lang="en-US" sz="2400" dirty="0" err="1" smtClean="0"/>
              <a:t>baru</a:t>
            </a:r>
            <a:r>
              <a:rPr lang="en-US" sz="2400" dirty="0" smtClean="0"/>
              <a:t> </a:t>
            </a:r>
            <a:r>
              <a:rPr lang="en-US" sz="2400" dirty="0" err="1" smtClean="0"/>
              <a:t>dgn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i="1" dirty="0" smtClean="0"/>
              <a:t>Haagen-Dazs</a:t>
            </a:r>
            <a:r>
              <a:rPr lang="en-US" sz="2400" dirty="0" smtClean="0"/>
              <a:t>. </a:t>
            </a:r>
            <a:r>
              <a:rPr lang="en-US" sz="2400" dirty="0" err="1" smtClean="0"/>
              <a:t>Pihak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percaya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kualitas</a:t>
            </a:r>
            <a:r>
              <a:rPr lang="en-US" sz="2400" dirty="0" smtClean="0"/>
              <a:t> premium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jauh</a:t>
            </a:r>
            <a:r>
              <a:rPr lang="en-US" sz="2400" dirty="0" smtClean="0"/>
              <a:t> </a:t>
            </a:r>
            <a:r>
              <a:rPr lang="en-US" sz="2400" dirty="0" err="1" smtClean="0"/>
              <a:t>diatas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kompetitor</a:t>
            </a:r>
            <a:r>
              <a:rPr lang="en-US" sz="2400" dirty="0" smtClean="0"/>
              <a:t>.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tetapi</a:t>
            </a:r>
            <a:r>
              <a:rPr lang="en-US" sz="2400" dirty="0" smtClean="0"/>
              <a:t>, </a:t>
            </a:r>
            <a:r>
              <a:rPr lang="en-US" sz="2400" dirty="0" err="1" smtClean="0"/>
              <a:t>pihak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menghadapi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pertanyaan</a:t>
            </a:r>
            <a:r>
              <a:rPr lang="en-US" sz="2400" dirty="0" smtClean="0"/>
              <a:t> </a:t>
            </a:r>
            <a:r>
              <a:rPr lang="en-US" sz="2400" dirty="0" err="1" smtClean="0"/>
              <a:t>krusial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melaksanakan</a:t>
            </a:r>
            <a:r>
              <a:rPr lang="en-US" sz="2400" dirty="0" smtClean="0"/>
              <a:t> </a:t>
            </a:r>
            <a:r>
              <a:rPr lang="en-US" sz="2400" dirty="0" err="1" smtClean="0"/>
              <a:t>kampanye</a:t>
            </a:r>
            <a:r>
              <a:rPr lang="en-US" sz="2400" dirty="0" smtClean="0"/>
              <a:t> </a:t>
            </a:r>
            <a:r>
              <a:rPr lang="en-US" sz="2400" dirty="0" err="1" smtClean="0"/>
              <a:t>pemasaran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: </a:t>
            </a:r>
          </a:p>
          <a:p>
            <a:pPr marL="457200" indent="-457200" algn="r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	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Berapakah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harga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yang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pantas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yang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harus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dikenakan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untuk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produk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ini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en-US" sz="2400" u="sng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7B645A00-7CD0-43D9-8F51-33D348DB1DBB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sumsi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referensi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onsumen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435100"/>
            <a:ext cx="7680325" cy="45085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arenR" startAt="2"/>
              <a:defRPr/>
            </a:pP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Preferensi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konsumen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adalah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transitive</a:t>
            </a:r>
          </a:p>
          <a:p>
            <a:pPr marL="457200" indent="-457200">
              <a:spcBef>
                <a:spcPts val="600"/>
              </a:spcBef>
              <a:buSzPct val="100000"/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	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memilih</a:t>
            </a:r>
            <a:r>
              <a:rPr lang="en-US" sz="2400" dirty="0" smtClean="0"/>
              <a:t> </a:t>
            </a:r>
            <a:r>
              <a:rPr lang="en-US" sz="2400" i="1" dirty="0" smtClean="0"/>
              <a:t>market basket</a:t>
            </a:r>
            <a:r>
              <a:rPr lang="en-US" sz="2400" dirty="0" smtClean="0"/>
              <a:t> A </a:t>
            </a:r>
            <a:r>
              <a:rPr lang="en-US" sz="2400" dirty="0" err="1" smtClean="0"/>
              <a:t>dibandingkan</a:t>
            </a:r>
            <a:r>
              <a:rPr lang="en-US" sz="2400" dirty="0" smtClean="0"/>
              <a:t> </a:t>
            </a:r>
            <a:r>
              <a:rPr lang="en-US" sz="2400" i="1" dirty="0" smtClean="0"/>
              <a:t>market basket</a:t>
            </a:r>
            <a:r>
              <a:rPr lang="en-US" sz="2400" dirty="0" smtClean="0"/>
              <a:t> B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memilih</a:t>
            </a:r>
            <a:r>
              <a:rPr lang="en-US" sz="2400" dirty="0" smtClean="0"/>
              <a:t> </a:t>
            </a:r>
            <a:r>
              <a:rPr lang="en-US" sz="2400" i="1" dirty="0" smtClean="0"/>
              <a:t>market basket</a:t>
            </a:r>
            <a:r>
              <a:rPr lang="en-US" sz="2400" dirty="0" smtClean="0"/>
              <a:t> B </a:t>
            </a:r>
            <a:r>
              <a:rPr lang="en-US" sz="2400" dirty="0" err="1" smtClean="0"/>
              <a:t>dibandingkan</a:t>
            </a:r>
            <a:r>
              <a:rPr lang="en-US" sz="2400" dirty="0" smtClean="0"/>
              <a:t> </a:t>
            </a:r>
            <a:r>
              <a:rPr lang="en-US" sz="2400" i="1" dirty="0" smtClean="0"/>
              <a:t>market basket</a:t>
            </a:r>
            <a:r>
              <a:rPr lang="en-US" sz="2400" dirty="0" smtClean="0"/>
              <a:t> C,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memilih</a:t>
            </a:r>
            <a:r>
              <a:rPr lang="en-US" sz="2400" dirty="0" smtClean="0"/>
              <a:t> </a:t>
            </a:r>
            <a:r>
              <a:rPr lang="en-US" sz="2400" i="1" dirty="0" smtClean="0"/>
              <a:t>market basket</a:t>
            </a:r>
            <a:r>
              <a:rPr lang="en-US" sz="2400" dirty="0" smtClean="0"/>
              <a:t> A </a:t>
            </a:r>
            <a:r>
              <a:rPr lang="en-US" sz="2400" dirty="0" err="1" smtClean="0"/>
              <a:t>dibandingkan</a:t>
            </a:r>
            <a:r>
              <a:rPr lang="en-US" sz="2400" dirty="0" smtClean="0"/>
              <a:t> </a:t>
            </a:r>
            <a:r>
              <a:rPr lang="en-US" sz="2400" i="1" dirty="0" smtClean="0"/>
              <a:t>market basket</a:t>
            </a:r>
            <a:r>
              <a:rPr lang="en-US" sz="2400" dirty="0" smtClean="0"/>
              <a:t> C</a:t>
            </a:r>
          </a:p>
          <a:p>
            <a:pPr marL="457200" indent="-457200">
              <a:spcBef>
                <a:spcPts val="600"/>
              </a:spcBef>
              <a:buSzPct val="100000"/>
              <a:buFont typeface="Wingdings" panose="05000000000000000000" pitchFamily="2" charset="2"/>
              <a:buNone/>
              <a:defRPr/>
            </a:pPr>
            <a:endParaRPr lang="en-US" sz="2400" dirty="0" smtClean="0"/>
          </a:p>
          <a:p>
            <a:pPr marL="914400" indent="-457200">
              <a:spcBef>
                <a:spcPts val="600"/>
              </a:spcBef>
              <a:buClr>
                <a:schemeClr val="accent2">
                  <a:lumMod val="50000"/>
                </a:schemeClr>
              </a:buClr>
              <a:buSzPct val="85000"/>
              <a:buFont typeface="Wingdings" panose="05000000000000000000" pitchFamily="2" charset="2"/>
              <a:buChar char="Ø"/>
              <a:defRPr/>
            </a:pPr>
            <a:r>
              <a:rPr lang="en-US" sz="2400" dirty="0" err="1" smtClean="0"/>
              <a:t>Asumsi</a:t>
            </a:r>
            <a:r>
              <a:rPr lang="en-US" sz="2400" dirty="0" smtClean="0"/>
              <a:t> </a:t>
            </a:r>
            <a:r>
              <a:rPr lang="en-US" sz="2400" i="1" dirty="0" smtClean="0"/>
              <a:t>transitivity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menjamin</a:t>
            </a:r>
            <a:r>
              <a:rPr lang="en-US" sz="2400" dirty="0" smtClean="0"/>
              <a:t> agar </a:t>
            </a:r>
            <a:r>
              <a:rPr lang="en-US" sz="2400" dirty="0" err="1" smtClean="0"/>
              <a:t>preferensi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:</a:t>
            </a:r>
          </a:p>
          <a:p>
            <a:pPr marL="1371600" indent="-457200">
              <a:spcBef>
                <a:spcPts val="600"/>
              </a:spcBef>
              <a:buClr>
                <a:schemeClr val="accent5">
                  <a:lumMod val="50000"/>
                </a:schemeClr>
              </a:buClr>
              <a:buSzPct val="85000"/>
              <a:buFont typeface="Wingdings" panose="05000000000000000000" pitchFamily="2" charset="2"/>
              <a:buChar char="ü"/>
              <a:defRPr/>
            </a:pPr>
            <a:r>
              <a:rPr lang="en-US" sz="2400" dirty="0" err="1" smtClean="0"/>
              <a:t>Konsisten</a:t>
            </a:r>
            <a:endParaRPr lang="en-US" sz="2400" dirty="0" smtClean="0"/>
          </a:p>
          <a:p>
            <a:pPr marL="1371600" indent="-457200">
              <a:spcBef>
                <a:spcPts val="600"/>
              </a:spcBef>
              <a:buClr>
                <a:schemeClr val="accent5">
                  <a:lumMod val="50000"/>
                </a:schemeClr>
              </a:buClr>
              <a:buSzPct val="85000"/>
              <a:buFont typeface="Wingdings" panose="05000000000000000000" pitchFamily="2" charset="2"/>
              <a:buChar char="ü"/>
              <a:defRPr/>
            </a:pPr>
            <a:r>
              <a:rPr lang="en-US" sz="2400" dirty="0" smtClean="0"/>
              <a:t>Rational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DA46B888-FD9F-467F-A227-17CFE014F543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sumsi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referensi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onsumen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435100"/>
            <a:ext cx="7680325" cy="45085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arenR" startAt="3"/>
              <a:defRPr/>
            </a:pP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Setiap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barang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adalah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“good” (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diinginkan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),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sehingga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konsumen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akan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memilih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untuk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meng-konsumsi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‘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lebih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banyak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’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barang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dibandingkan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‘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lebih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sedikit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’</a:t>
            </a:r>
          </a:p>
          <a:p>
            <a:pPr marL="457200" indent="-457200">
              <a:spcBef>
                <a:spcPts val="600"/>
              </a:spcBef>
              <a:buSzPct val="100000"/>
              <a:buFont typeface="Wingdings" panose="05000000000000000000" pitchFamily="2" charset="2"/>
              <a:buNone/>
              <a:defRPr/>
            </a:pPr>
            <a:endParaRPr lang="en-US" sz="2400" dirty="0" smtClean="0"/>
          </a:p>
          <a:p>
            <a:pPr marL="914400" indent="-457200">
              <a:spcBef>
                <a:spcPts val="600"/>
              </a:spcBef>
              <a:buClr>
                <a:schemeClr val="accent2">
                  <a:lumMod val="50000"/>
                </a:schemeClr>
              </a:buClr>
              <a:buSzPct val="85000"/>
              <a:buFont typeface="Wingdings" panose="05000000000000000000" pitchFamily="2" charset="2"/>
              <a:buChar char="Ø"/>
              <a:defRPr/>
            </a:pPr>
            <a:r>
              <a:rPr lang="en-US" sz="2400" dirty="0" err="1" smtClean="0"/>
              <a:t>Asumsi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menyederhanakan</a:t>
            </a:r>
            <a:r>
              <a:rPr lang="en-US" sz="2400" dirty="0" smtClean="0"/>
              <a:t> </a:t>
            </a:r>
            <a:r>
              <a:rPr lang="en-US" sz="2400" dirty="0" err="1" smtClean="0"/>
              <a:t>analisa</a:t>
            </a:r>
            <a:r>
              <a:rPr lang="en-US" sz="2400" dirty="0" smtClean="0"/>
              <a:t> </a:t>
            </a:r>
            <a:r>
              <a:rPr lang="en-US" sz="2400" dirty="0" err="1" smtClean="0"/>
              <a:t>grafik</a:t>
            </a:r>
            <a:endParaRPr lang="en-US" sz="2400" dirty="0" smtClean="0"/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765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494EAF8B-341B-4CE1-B00E-771C2F18A4B6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sumsi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referensi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onsumen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435100"/>
            <a:ext cx="7680325" cy="45085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arenR" startAt="4"/>
              <a:defRPr/>
            </a:pP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Indifference curve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memiliki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bentuk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convex—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yaitu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melengkung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kedalam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(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menuju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titik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origin)</a:t>
            </a:r>
          </a:p>
          <a:p>
            <a:pPr marL="457200" indent="-457200">
              <a:spcBef>
                <a:spcPts val="600"/>
              </a:spcBef>
              <a:buSzPct val="100000"/>
              <a:buFont typeface="Wingdings" panose="05000000000000000000" pitchFamily="2" charset="2"/>
              <a:buNone/>
              <a:defRPr/>
            </a:pPr>
            <a:endParaRPr lang="en-US" sz="2400" dirty="0" smtClean="0"/>
          </a:p>
          <a:p>
            <a:pPr marL="914400" indent="-457200">
              <a:spcBef>
                <a:spcPts val="600"/>
              </a:spcBef>
              <a:buClr>
                <a:schemeClr val="accent2">
                  <a:lumMod val="50000"/>
                </a:schemeClr>
              </a:buClr>
              <a:buSzPct val="85000"/>
              <a:buFont typeface="Wingdings" panose="05000000000000000000" pitchFamily="2" charset="2"/>
              <a:buChar char="Ø"/>
              <a:defRPr/>
            </a:pPr>
            <a:r>
              <a:rPr lang="en-US" sz="2400" dirty="0" smtClean="0"/>
              <a:t>Convex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slope indifference curve </a:t>
            </a:r>
            <a:r>
              <a:rPr lang="en-US" sz="2400" dirty="0" err="1" smtClean="0"/>
              <a:t>meningkat</a:t>
            </a:r>
            <a:r>
              <a:rPr lang="en-US" sz="2400" dirty="0" smtClean="0"/>
              <a:t> </a:t>
            </a:r>
            <a:r>
              <a:rPr lang="en-US" sz="2400" dirty="0" err="1" smtClean="0"/>
              <a:t>ketika</a:t>
            </a:r>
            <a:r>
              <a:rPr lang="en-US" sz="2400" dirty="0" smtClean="0"/>
              <a:t> </a:t>
            </a:r>
            <a:r>
              <a:rPr lang="en-US" sz="2400" dirty="0" err="1" smtClean="0"/>
              <a:t>bergerak</a:t>
            </a:r>
            <a:r>
              <a:rPr lang="en-US" sz="2400" dirty="0" smtClean="0"/>
              <a:t> </a:t>
            </a:r>
            <a:r>
              <a:rPr lang="en-US" sz="2400" dirty="0" err="1" smtClean="0"/>
              <a:t>turun</a:t>
            </a:r>
            <a:r>
              <a:rPr lang="en-US" sz="2400" dirty="0" smtClean="0"/>
              <a:t> </a:t>
            </a:r>
            <a:r>
              <a:rPr lang="en-US" sz="2400" dirty="0" err="1" smtClean="0"/>
              <a:t>sepanjang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endParaRPr lang="en-US" sz="2400" dirty="0" smtClean="0"/>
          </a:p>
          <a:p>
            <a:pPr marL="914400" indent="-457200">
              <a:spcBef>
                <a:spcPts val="600"/>
              </a:spcBef>
              <a:buClr>
                <a:schemeClr val="accent2">
                  <a:lumMod val="50000"/>
                </a:schemeClr>
              </a:buClr>
              <a:buSzPct val="85000"/>
              <a:buFont typeface="Wingdings" panose="05000000000000000000" pitchFamily="2" charset="2"/>
              <a:buChar char="Ø"/>
              <a:defRPr/>
            </a:pPr>
            <a:r>
              <a:rPr lang="en-US" sz="2400" dirty="0" err="1" smtClean="0"/>
              <a:t>Menunjukkan</a:t>
            </a:r>
            <a:r>
              <a:rPr lang="en-US" sz="2400" dirty="0" smtClean="0"/>
              <a:t> </a:t>
            </a:r>
            <a:r>
              <a:rPr lang="en-US" sz="2400" i="1" dirty="0" smtClean="0"/>
              <a:t>Law of Diminishing Marginal Utility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867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02AB0E66-67C0-4B58-ACF9-C00CE36034EE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lternative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arket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askets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1822450" y="2971800"/>
          <a:ext cx="6918325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889"/>
                <a:gridCol w="2057516"/>
                <a:gridCol w="2523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Market Basket</a:t>
                      </a:r>
                      <a:endParaRPr lang="en-US" sz="2400" dirty="0"/>
                    </a:p>
                  </a:txBody>
                  <a:tcPr marL="91431" marR="91431">
                    <a:solidFill>
                      <a:schemeClr val="accent5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Makanan</a:t>
                      </a:r>
                      <a:endParaRPr lang="en-US" sz="2400" dirty="0"/>
                    </a:p>
                  </a:txBody>
                  <a:tcPr marL="91431" marR="91431">
                    <a:solidFill>
                      <a:schemeClr val="accent5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Pakaian</a:t>
                      </a:r>
                      <a:endParaRPr lang="en-US" sz="2400" dirty="0"/>
                    </a:p>
                  </a:txBody>
                  <a:tcPr marL="91431" marR="91431">
                    <a:solidFill>
                      <a:schemeClr val="accent5">
                        <a:lumMod val="2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</a:t>
                      </a:r>
                      <a:endParaRPr lang="en-US" sz="24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</a:t>
                      </a:r>
                      <a:endParaRPr lang="en-US" sz="2400" dirty="0"/>
                    </a:p>
                  </a:txBody>
                  <a:tcPr marL="91431" marR="9143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50</a:t>
                      </a:r>
                      <a:endParaRPr lang="en-US" sz="2400" dirty="0"/>
                    </a:p>
                  </a:txBody>
                  <a:tcPr marL="91431" marR="9143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40</a:t>
                      </a:r>
                      <a:endParaRPr lang="en-US" sz="24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</a:t>
                      </a:r>
                      <a:endParaRPr lang="en-US" sz="2400" dirty="0"/>
                    </a:p>
                  </a:txBody>
                  <a:tcPr marL="91431" marR="9143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</a:t>
                      </a:r>
                      <a:endParaRPr lang="en-US" sz="24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40</a:t>
                      </a:r>
                      <a:endParaRPr lang="en-US" sz="2400" dirty="0"/>
                    </a:p>
                  </a:txBody>
                  <a:tcPr marL="91431" marR="9143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</a:t>
                      </a:r>
                      <a:endParaRPr lang="en-US" sz="24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</a:t>
                      </a:r>
                      <a:endParaRPr lang="en-US" sz="2400" dirty="0"/>
                    </a:p>
                  </a:txBody>
                  <a:tcPr marL="91431" marR="9143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</a:t>
                      </a:r>
                      <a:endParaRPr lang="en-US" sz="24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40</a:t>
                      </a:r>
                      <a:endParaRPr lang="en-US" sz="2400" dirty="0"/>
                    </a:p>
                  </a:txBody>
                  <a:tcPr marL="91431" marR="91431"/>
                </a:tc>
              </a:tr>
            </a:tbl>
          </a:graphicData>
        </a:graphic>
      </p:graphicFrame>
      <p:sp>
        <p:nvSpPr>
          <p:cNvPr id="12" name="Round Diagonal Corner Rectangle 11"/>
          <p:cNvSpPr/>
          <p:nvPr/>
        </p:nvSpPr>
        <p:spPr bwMode="auto">
          <a:xfrm>
            <a:off x="554038" y="1271588"/>
            <a:ext cx="6883400" cy="1295400"/>
          </a:xfrm>
          <a:prstGeom prst="round2DiagRect">
            <a:avLst/>
          </a:prstGeom>
          <a:solidFill>
            <a:schemeClr val="accent5">
              <a:lumMod val="2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membandingkan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pilihan-pilihan</a:t>
            </a:r>
            <a:r>
              <a:rPr lang="en-US" dirty="0"/>
              <a:t> market basket, </a:t>
            </a:r>
            <a:r>
              <a:rPr lang="en-US" dirty="0" err="1"/>
              <a:t>preferensi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/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diketahui</a:t>
            </a:r>
            <a:endParaRPr lang="en-US" dirty="0"/>
          </a:p>
        </p:txBody>
      </p:sp>
      <p:sp>
        <p:nvSpPr>
          <p:cNvPr id="21544" name="Rectangle 6"/>
          <p:cNvSpPr>
            <a:spLocks noChangeArrowheads="1"/>
          </p:cNvSpPr>
          <p:nvPr/>
        </p:nvSpPr>
        <p:spPr bwMode="auto">
          <a:xfrm>
            <a:off x="4171950" y="2552700"/>
            <a:ext cx="20447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chemeClr val="bg2"/>
                </a:solidFill>
                <a:latin typeface="Times New Roman" panose="02020603050405020304" pitchFamily="18" charset="0"/>
              </a:rPr>
              <a:t>TABEL I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154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501995BA-F2E8-462E-BA40-0932BAABE9B5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arket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askets</a:t>
            </a:r>
          </a:p>
        </p:txBody>
      </p:sp>
      <p:sp>
        <p:nvSpPr>
          <p:cNvPr id="29701" name="Rectangle 6"/>
          <p:cNvSpPr>
            <a:spLocks noChangeArrowheads="1"/>
          </p:cNvSpPr>
          <p:nvPr/>
        </p:nvSpPr>
        <p:spPr bwMode="auto">
          <a:xfrm>
            <a:off x="5486400" y="1308100"/>
            <a:ext cx="3403600" cy="17272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Grafik disamping merupakan plot dari titik-titik market basket yg terdiri dari pakaian dan makanan yang disajikan dalam Tabel I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812800" y="1168400"/>
            <a:ext cx="6273800" cy="5003800"/>
            <a:chOff x="812800" y="1168400"/>
            <a:chExt cx="6273800" cy="5003800"/>
          </a:xfrm>
        </p:grpSpPr>
        <p:sp>
          <p:nvSpPr>
            <p:cNvPr id="29729" name="Rectangle 12"/>
            <p:cNvSpPr>
              <a:spLocks noChangeArrowheads="1"/>
            </p:cNvSpPr>
            <p:nvPr/>
          </p:nvSpPr>
          <p:spPr bwMode="auto">
            <a:xfrm>
              <a:off x="5207000" y="5384800"/>
              <a:ext cx="18796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Makanan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(unit per minggu)</a:t>
              </a:r>
            </a:p>
          </p:txBody>
        </p:sp>
        <p:sp>
          <p:nvSpPr>
            <p:cNvPr id="29730" name="Rectangle 13"/>
            <p:cNvSpPr>
              <a:spLocks noChangeArrowheads="1"/>
            </p:cNvSpPr>
            <p:nvPr/>
          </p:nvSpPr>
          <p:spPr bwMode="auto">
            <a:xfrm>
              <a:off x="812800" y="1168400"/>
              <a:ext cx="1854200" cy="6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Pakaian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(unit per minggu)</a:t>
              </a:r>
            </a:p>
          </p:txBody>
        </p:sp>
        <p:grpSp>
          <p:nvGrpSpPr>
            <p:cNvPr id="29731" name="Group 34"/>
            <p:cNvGrpSpPr>
              <a:grpSpLocks/>
            </p:cNvGrpSpPr>
            <p:nvPr/>
          </p:nvGrpSpPr>
          <p:grpSpPr bwMode="auto">
            <a:xfrm>
              <a:off x="1181100" y="1790700"/>
              <a:ext cx="4216400" cy="4381500"/>
              <a:chOff x="1181100" y="1790700"/>
              <a:chExt cx="4216400" cy="4381500"/>
            </a:xfrm>
          </p:grpSpPr>
          <p:grpSp>
            <p:nvGrpSpPr>
              <p:cNvPr id="29732" name="Group 24"/>
              <p:cNvGrpSpPr>
                <a:grpSpLocks/>
              </p:cNvGrpSpPr>
              <p:nvPr/>
            </p:nvGrpSpPr>
            <p:grpSpPr bwMode="auto">
              <a:xfrm>
                <a:off x="1638300" y="1861820"/>
                <a:ext cx="3759200" cy="3929380"/>
                <a:chOff x="1333500" y="1861820"/>
                <a:chExt cx="3759200" cy="3929380"/>
              </a:xfrm>
            </p:grpSpPr>
            <p:cxnSp>
              <p:nvCxnSpPr>
                <p:cNvPr id="29742" name="Straight Connector 9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-497841" y="3782060"/>
                  <a:ext cx="3840480" cy="0"/>
                </a:xfrm>
                <a:prstGeom prst="lin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9743" name="Straight Connector 15"/>
                <p:cNvCxnSpPr>
                  <a:cxnSpLocks noChangeShapeType="1"/>
                </p:cNvCxnSpPr>
                <p:nvPr/>
              </p:nvCxnSpPr>
              <p:spPr bwMode="auto">
                <a:xfrm flipV="1">
                  <a:off x="1333500" y="2743200"/>
                  <a:ext cx="182563" cy="0"/>
                </a:xfrm>
                <a:prstGeom prst="line">
                  <a:avLst/>
                </a:prstGeom>
                <a:noFill/>
                <a:ln w="12700" algn="ctr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9744" name="Straight Connector 16"/>
                <p:cNvCxnSpPr>
                  <a:cxnSpLocks noChangeShapeType="1"/>
                </p:cNvCxnSpPr>
                <p:nvPr/>
              </p:nvCxnSpPr>
              <p:spPr bwMode="auto">
                <a:xfrm flipV="1">
                  <a:off x="1346200" y="4203700"/>
                  <a:ext cx="182563" cy="0"/>
                </a:xfrm>
                <a:prstGeom prst="line">
                  <a:avLst/>
                </a:prstGeom>
                <a:noFill/>
                <a:ln w="12700" algn="ctr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9745" name="Straight Connector 17"/>
                <p:cNvCxnSpPr>
                  <a:cxnSpLocks noChangeShapeType="1"/>
                </p:cNvCxnSpPr>
                <p:nvPr/>
              </p:nvCxnSpPr>
              <p:spPr bwMode="auto">
                <a:xfrm flipV="1">
                  <a:off x="1333500" y="4940300"/>
                  <a:ext cx="182563" cy="0"/>
                </a:xfrm>
                <a:prstGeom prst="line">
                  <a:avLst/>
                </a:prstGeom>
                <a:noFill/>
                <a:ln w="12700" algn="ctr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9746" name="Straight Connector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1333500" y="3479800"/>
                  <a:ext cx="182563" cy="0"/>
                </a:xfrm>
                <a:prstGeom prst="line">
                  <a:avLst/>
                </a:prstGeom>
                <a:noFill/>
                <a:ln w="12700" algn="ctr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9747" name="Straight Connector 20"/>
                <p:cNvCxnSpPr>
                  <a:cxnSpLocks noChangeShapeType="1"/>
                </p:cNvCxnSpPr>
                <p:nvPr/>
              </p:nvCxnSpPr>
              <p:spPr bwMode="auto">
                <a:xfrm flipV="1">
                  <a:off x="1333500" y="2006600"/>
                  <a:ext cx="182563" cy="0"/>
                </a:xfrm>
                <a:prstGeom prst="line">
                  <a:avLst/>
                </a:prstGeom>
                <a:noFill/>
                <a:ln w="12700" algn="ctr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grpSp>
              <p:nvGrpSpPr>
                <p:cNvPr id="29748" name="Group 23"/>
                <p:cNvGrpSpPr>
                  <a:grpSpLocks/>
                </p:cNvGrpSpPr>
                <p:nvPr/>
              </p:nvGrpSpPr>
              <p:grpSpPr bwMode="auto">
                <a:xfrm>
                  <a:off x="1435100" y="5595620"/>
                  <a:ext cx="3657600" cy="195580"/>
                  <a:chOff x="1435100" y="5913120"/>
                  <a:chExt cx="3657600" cy="195580"/>
                </a:xfrm>
              </p:grpSpPr>
              <p:cxnSp>
                <p:nvCxnSpPr>
                  <p:cNvPr id="29749" name="Straight Connector 10"/>
                  <p:cNvCxnSpPr>
                    <a:cxnSpLocks noChangeShapeType="1"/>
                  </p:cNvCxnSpPr>
                  <p:nvPr/>
                </p:nvCxnSpPr>
                <p:spPr bwMode="auto">
                  <a:xfrm rot="10800000" flipV="1">
                    <a:off x="1435100" y="6007100"/>
                    <a:ext cx="3657600" cy="0"/>
                  </a:xfrm>
                  <a:prstGeom prst="line">
                    <a:avLst/>
                  </a:prstGeom>
                  <a:noFill/>
                  <a:ln w="38100" algn="ctr">
                    <a:solidFill>
                      <a:schemeClr val="bg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9750" name="Straight Connector 19"/>
                  <p:cNvCxnSpPr>
                    <a:cxnSpLocks noChangeShapeType="1"/>
                  </p:cNvCxnSpPr>
                  <p:nvPr/>
                </p:nvCxnSpPr>
                <p:spPr bwMode="auto">
                  <a:xfrm rot="16200000" flipH="1">
                    <a:off x="2054860" y="6017260"/>
                    <a:ext cx="182880" cy="0"/>
                  </a:xfrm>
                  <a:prstGeom prst="line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9751" name="Straight Connector 19"/>
                  <p:cNvCxnSpPr>
                    <a:cxnSpLocks noChangeShapeType="1"/>
                  </p:cNvCxnSpPr>
                  <p:nvPr/>
                </p:nvCxnSpPr>
                <p:spPr bwMode="auto">
                  <a:xfrm rot="16200000" flipH="1">
                    <a:off x="2791460" y="6017260"/>
                    <a:ext cx="182880" cy="0"/>
                  </a:xfrm>
                  <a:prstGeom prst="line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9752" name="Straight Connector 20"/>
                  <p:cNvCxnSpPr>
                    <a:cxnSpLocks noChangeShapeType="1"/>
                  </p:cNvCxnSpPr>
                  <p:nvPr/>
                </p:nvCxnSpPr>
                <p:spPr bwMode="auto">
                  <a:xfrm rot="16200000" flipH="1">
                    <a:off x="3540760" y="6017260"/>
                    <a:ext cx="182880" cy="0"/>
                  </a:xfrm>
                  <a:prstGeom prst="line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9753" name="Straight Connector 21"/>
                  <p:cNvCxnSpPr>
                    <a:cxnSpLocks noChangeShapeType="1"/>
                  </p:cNvCxnSpPr>
                  <p:nvPr/>
                </p:nvCxnSpPr>
                <p:spPr bwMode="auto">
                  <a:xfrm rot="16200000" flipH="1">
                    <a:off x="4277360" y="6004560"/>
                    <a:ext cx="182880" cy="0"/>
                  </a:xfrm>
                  <a:prstGeom prst="line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</p:grpSp>
          <p:sp>
            <p:nvSpPr>
              <p:cNvPr id="29733" name="Rectangle 25"/>
              <p:cNvSpPr>
                <a:spLocks noChangeArrowheads="1"/>
              </p:cNvSpPr>
              <p:nvPr/>
            </p:nvSpPr>
            <p:spPr bwMode="auto">
              <a:xfrm>
                <a:off x="2222500" y="5727700"/>
                <a:ext cx="482600" cy="444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10</a:t>
                </a:r>
              </a:p>
            </p:txBody>
          </p:sp>
          <p:sp>
            <p:nvSpPr>
              <p:cNvPr id="29734" name="Rectangle 26"/>
              <p:cNvSpPr>
                <a:spLocks noChangeArrowheads="1"/>
              </p:cNvSpPr>
              <p:nvPr/>
            </p:nvSpPr>
            <p:spPr bwMode="auto">
              <a:xfrm>
                <a:off x="2959100" y="5727700"/>
                <a:ext cx="482600" cy="444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20</a:t>
                </a:r>
              </a:p>
            </p:txBody>
          </p:sp>
          <p:sp>
            <p:nvSpPr>
              <p:cNvPr id="29735" name="Rectangle 27"/>
              <p:cNvSpPr>
                <a:spLocks noChangeArrowheads="1"/>
              </p:cNvSpPr>
              <p:nvPr/>
            </p:nvSpPr>
            <p:spPr bwMode="auto">
              <a:xfrm>
                <a:off x="3708400" y="5727700"/>
                <a:ext cx="482600" cy="444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30</a:t>
                </a:r>
              </a:p>
            </p:txBody>
          </p:sp>
          <p:sp>
            <p:nvSpPr>
              <p:cNvPr id="29736" name="Rectangle 28"/>
              <p:cNvSpPr>
                <a:spLocks noChangeArrowheads="1"/>
              </p:cNvSpPr>
              <p:nvPr/>
            </p:nvSpPr>
            <p:spPr bwMode="auto">
              <a:xfrm>
                <a:off x="4445000" y="5727700"/>
                <a:ext cx="482600" cy="444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40</a:t>
                </a:r>
              </a:p>
            </p:txBody>
          </p:sp>
          <p:sp>
            <p:nvSpPr>
              <p:cNvPr id="29737" name="Rectangle 29"/>
              <p:cNvSpPr>
                <a:spLocks noChangeArrowheads="1"/>
              </p:cNvSpPr>
              <p:nvPr/>
            </p:nvSpPr>
            <p:spPr bwMode="auto">
              <a:xfrm>
                <a:off x="1193800" y="4724400"/>
                <a:ext cx="482600" cy="444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10</a:t>
                </a:r>
              </a:p>
            </p:txBody>
          </p:sp>
          <p:sp>
            <p:nvSpPr>
              <p:cNvPr id="29738" name="Rectangle 30"/>
              <p:cNvSpPr>
                <a:spLocks noChangeArrowheads="1"/>
              </p:cNvSpPr>
              <p:nvPr/>
            </p:nvSpPr>
            <p:spPr bwMode="auto">
              <a:xfrm>
                <a:off x="1193800" y="3987800"/>
                <a:ext cx="482600" cy="444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20</a:t>
                </a:r>
              </a:p>
            </p:txBody>
          </p:sp>
          <p:sp>
            <p:nvSpPr>
              <p:cNvPr id="29739" name="Rectangle 31"/>
              <p:cNvSpPr>
                <a:spLocks noChangeArrowheads="1"/>
              </p:cNvSpPr>
              <p:nvPr/>
            </p:nvSpPr>
            <p:spPr bwMode="auto">
              <a:xfrm>
                <a:off x="1181100" y="3276600"/>
                <a:ext cx="482600" cy="444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30</a:t>
                </a:r>
              </a:p>
            </p:txBody>
          </p:sp>
          <p:sp>
            <p:nvSpPr>
              <p:cNvPr id="29740" name="Rectangle 32"/>
              <p:cNvSpPr>
                <a:spLocks noChangeArrowheads="1"/>
              </p:cNvSpPr>
              <p:nvPr/>
            </p:nvSpPr>
            <p:spPr bwMode="auto">
              <a:xfrm>
                <a:off x="1193800" y="2540000"/>
                <a:ext cx="482600" cy="444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40</a:t>
                </a:r>
              </a:p>
            </p:txBody>
          </p:sp>
          <p:sp>
            <p:nvSpPr>
              <p:cNvPr id="29741" name="Rectangle 33"/>
              <p:cNvSpPr>
                <a:spLocks noChangeArrowheads="1"/>
              </p:cNvSpPr>
              <p:nvPr/>
            </p:nvSpPr>
            <p:spPr bwMode="auto">
              <a:xfrm>
                <a:off x="1193800" y="1790700"/>
                <a:ext cx="482600" cy="444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50</a:t>
                </a:r>
              </a:p>
            </p:txBody>
          </p:sp>
        </p:grpSp>
      </p:grpSp>
      <p:cxnSp>
        <p:nvCxnSpPr>
          <p:cNvPr id="38" name="Straight Connector 37"/>
          <p:cNvCxnSpPr>
            <a:cxnSpLocks noChangeShapeType="1"/>
          </p:cNvCxnSpPr>
          <p:nvPr/>
        </p:nvCxnSpPr>
        <p:spPr bwMode="auto">
          <a:xfrm rot="16200000" flipV="1">
            <a:off x="2108200" y="4546600"/>
            <a:ext cx="2159000" cy="0"/>
          </a:xfrm>
          <a:prstGeom prst="line">
            <a:avLst/>
          </a:prstGeom>
          <a:noFill/>
          <a:ln w="19050" algn="ctr">
            <a:solidFill>
              <a:srgbClr val="7030A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Connector 39"/>
          <p:cNvCxnSpPr>
            <a:cxnSpLocks noChangeShapeType="1"/>
          </p:cNvCxnSpPr>
          <p:nvPr/>
        </p:nvCxnSpPr>
        <p:spPr bwMode="auto">
          <a:xfrm>
            <a:off x="1841500" y="3486150"/>
            <a:ext cx="1371600" cy="0"/>
          </a:xfrm>
          <a:prstGeom prst="line">
            <a:avLst/>
          </a:prstGeom>
          <a:noFill/>
          <a:ln w="19050" algn="ctr">
            <a:solidFill>
              <a:srgbClr val="7030A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8" name="Group 62"/>
          <p:cNvGrpSpPr>
            <a:grpSpLocks/>
          </p:cNvGrpSpPr>
          <p:nvPr/>
        </p:nvGrpSpPr>
        <p:grpSpPr bwMode="auto">
          <a:xfrm>
            <a:off x="3111500" y="3124200"/>
            <a:ext cx="428625" cy="403225"/>
            <a:chOff x="3111500" y="3124200"/>
            <a:chExt cx="429260" cy="403860"/>
          </a:xfrm>
        </p:grpSpPr>
        <p:sp>
          <p:nvSpPr>
            <p:cNvPr id="29727" name="Rectangle 42"/>
            <p:cNvSpPr>
              <a:spLocks noChangeArrowheads="1"/>
            </p:cNvSpPr>
            <p:nvPr/>
          </p:nvSpPr>
          <p:spPr bwMode="auto">
            <a:xfrm>
              <a:off x="3175000" y="3124200"/>
              <a:ext cx="36576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bg2"/>
                  </a:solidFill>
                  <a:latin typeface="Calibri" panose="020F0502020204030204" pitchFamily="34" charset="0"/>
                </a:rPr>
                <a:t>A</a:t>
              </a:r>
            </a:p>
          </p:txBody>
        </p:sp>
        <p:sp>
          <p:nvSpPr>
            <p:cNvPr id="29728" name="Oval 43"/>
            <p:cNvSpPr>
              <a:spLocks noChangeArrowheads="1"/>
            </p:cNvSpPr>
            <p:nvPr/>
          </p:nvSpPr>
          <p:spPr bwMode="auto">
            <a:xfrm>
              <a:off x="3111500" y="3390900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cxnSp>
        <p:nvCxnSpPr>
          <p:cNvPr id="45" name="Straight Connector 44"/>
          <p:cNvCxnSpPr>
            <a:cxnSpLocks noChangeShapeType="1"/>
          </p:cNvCxnSpPr>
          <p:nvPr/>
        </p:nvCxnSpPr>
        <p:spPr bwMode="auto">
          <a:xfrm rot="16200000" flipV="1">
            <a:off x="622300" y="3797300"/>
            <a:ext cx="3657600" cy="0"/>
          </a:xfrm>
          <a:prstGeom prst="line">
            <a:avLst/>
          </a:prstGeom>
          <a:noFill/>
          <a:ln w="19050" algn="ctr">
            <a:solidFill>
              <a:srgbClr val="7030A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Straight Connector 45"/>
          <p:cNvCxnSpPr>
            <a:cxnSpLocks noChangeShapeType="1"/>
          </p:cNvCxnSpPr>
          <p:nvPr/>
        </p:nvCxnSpPr>
        <p:spPr bwMode="auto">
          <a:xfrm>
            <a:off x="1854200" y="2012950"/>
            <a:ext cx="593725" cy="0"/>
          </a:xfrm>
          <a:prstGeom prst="line">
            <a:avLst/>
          </a:prstGeom>
          <a:noFill/>
          <a:ln w="19050" algn="ctr">
            <a:solidFill>
              <a:srgbClr val="7030A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9" name="Group 65"/>
          <p:cNvGrpSpPr>
            <a:grpSpLocks/>
          </p:cNvGrpSpPr>
          <p:nvPr/>
        </p:nvGrpSpPr>
        <p:grpSpPr bwMode="auto">
          <a:xfrm>
            <a:off x="2387600" y="1816100"/>
            <a:ext cx="454025" cy="365125"/>
            <a:chOff x="2387600" y="1816340"/>
            <a:chExt cx="454700" cy="365760"/>
          </a:xfrm>
        </p:grpSpPr>
        <p:sp>
          <p:nvSpPr>
            <p:cNvPr id="29725" name="Rectangle 46"/>
            <p:cNvSpPr>
              <a:spLocks noChangeArrowheads="1"/>
            </p:cNvSpPr>
            <p:nvPr/>
          </p:nvSpPr>
          <p:spPr bwMode="auto">
            <a:xfrm>
              <a:off x="2476540" y="1816340"/>
              <a:ext cx="36576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bg2"/>
                  </a:solidFill>
                  <a:latin typeface="Calibri" panose="020F0502020204030204" pitchFamily="34" charset="0"/>
                </a:rPr>
                <a:t>B</a:t>
              </a:r>
            </a:p>
          </p:txBody>
        </p:sp>
        <p:sp>
          <p:nvSpPr>
            <p:cNvPr id="29726" name="Oval 47"/>
            <p:cNvSpPr>
              <a:spLocks noChangeArrowheads="1"/>
            </p:cNvSpPr>
            <p:nvPr/>
          </p:nvSpPr>
          <p:spPr bwMode="auto">
            <a:xfrm>
              <a:off x="2387600" y="1930400"/>
              <a:ext cx="137160" cy="137160"/>
            </a:xfrm>
            <a:prstGeom prst="ellipse">
              <a:avLst/>
            </a:prstGeom>
            <a:solidFill>
              <a:srgbClr val="FF66CC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cxnSp>
        <p:nvCxnSpPr>
          <p:cNvPr id="49" name="Straight Connector 48"/>
          <p:cNvCxnSpPr>
            <a:cxnSpLocks noChangeShapeType="1"/>
          </p:cNvCxnSpPr>
          <p:nvPr/>
        </p:nvCxnSpPr>
        <p:spPr bwMode="auto">
          <a:xfrm rot="16200000" flipV="1">
            <a:off x="3941762" y="4894263"/>
            <a:ext cx="1463675" cy="0"/>
          </a:xfrm>
          <a:prstGeom prst="line">
            <a:avLst/>
          </a:prstGeom>
          <a:noFill/>
          <a:ln w="19050" algn="ctr">
            <a:solidFill>
              <a:srgbClr val="7030A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49"/>
          <p:cNvCxnSpPr>
            <a:cxnSpLocks noChangeShapeType="1"/>
          </p:cNvCxnSpPr>
          <p:nvPr/>
        </p:nvCxnSpPr>
        <p:spPr bwMode="auto">
          <a:xfrm>
            <a:off x="1854200" y="4197350"/>
            <a:ext cx="2835275" cy="0"/>
          </a:xfrm>
          <a:prstGeom prst="line">
            <a:avLst/>
          </a:prstGeom>
          <a:noFill/>
          <a:ln w="19050" algn="ctr">
            <a:solidFill>
              <a:srgbClr val="7030A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0" name="Group 60"/>
          <p:cNvGrpSpPr>
            <a:grpSpLocks/>
          </p:cNvGrpSpPr>
          <p:nvPr/>
        </p:nvGrpSpPr>
        <p:grpSpPr bwMode="auto">
          <a:xfrm>
            <a:off x="4597400" y="3835400"/>
            <a:ext cx="428625" cy="403225"/>
            <a:chOff x="4597400" y="3835400"/>
            <a:chExt cx="429260" cy="403860"/>
          </a:xfrm>
        </p:grpSpPr>
        <p:sp>
          <p:nvSpPr>
            <p:cNvPr id="29723" name="Oval 50"/>
            <p:cNvSpPr>
              <a:spLocks noChangeArrowheads="1"/>
            </p:cNvSpPr>
            <p:nvPr/>
          </p:nvSpPr>
          <p:spPr bwMode="auto">
            <a:xfrm>
              <a:off x="4597400" y="4102100"/>
              <a:ext cx="137160" cy="137160"/>
            </a:xfrm>
            <a:prstGeom prst="ellipse">
              <a:avLst/>
            </a:prstGeom>
            <a:solidFill>
              <a:srgbClr val="FF00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9724" name="Rectangle 51"/>
            <p:cNvSpPr>
              <a:spLocks noChangeArrowheads="1"/>
            </p:cNvSpPr>
            <p:nvPr/>
          </p:nvSpPr>
          <p:spPr bwMode="auto">
            <a:xfrm>
              <a:off x="4660900" y="3835400"/>
              <a:ext cx="36576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bg2"/>
                  </a:solidFill>
                  <a:latin typeface="Calibri" panose="020F0502020204030204" pitchFamily="34" charset="0"/>
                </a:rPr>
                <a:t>C</a:t>
              </a:r>
            </a:p>
          </p:txBody>
        </p:sp>
      </p:grpSp>
      <p:cxnSp>
        <p:nvCxnSpPr>
          <p:cNvPr id="53" name="Straight Connector 52"/>
          <p:cNvCxnSpPr>
            <a:cxnSpLocks noChangeShapeType="1"/>
          </p:cNvCxnSpPr>
          <p:nvPr/>
        </p:nvCxnSpPr>
        <p:spPr bwMode="auto">
          <a:xfrm rot="16200000" flipV="1">
            <a:off x="2497137" y="4186238"/>
            <a:ext cx="2879725" cy="0"/>
          </a:xfrm>
          <a:prstGeom prst="line">
            <a:avLst/>
          </a:prstGeom>
          <a:noFill/>
          <a:ln w="19050" algn="ctr">
            <a:solidFill>
              <a:srgbClr val="7030A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Connector 53"/>
          <p:cNvCxnSpPr>
            <a:cxnSpLocks noChangeShapeType="1"/>
          </p:cNvCxnSpPr>
          <p:nvPr/>
        </p:nvCxnSpPr>
        <p:spPr bwMode="auto">
          <a:xfrm>
            <a:off x="1854200" y="2749550"/>
            <a:ext cx="2066925" cy="0"/>
          </a:xfrm>
          <a:prstGeom prst="line">
            <a:avLst/>
          </a:prstGeom>
          <a:noFill/>
          <a:ln w="19050" algn="ctr">
            <a:solidFill>
              <a:srgbClr val="7030A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1" name="Group 63"/>
          <p:cNvGrpSpPr>
            <a:grpSpLocks/>
          </p:cNvGrpSpPr>
          <p:nvPr/>
        </p:nvGrpSpPr>
        <p:grpSpPr bwMode="auto">
          <a:xfrm>
            <a:off x="3860800" y="2400300"/>
            <a:ext cx="415925" cy="403225"/>
            <a:chOff x="3860800" y="2400300"/>
            <a:chExt cx="416560" cy="403860"/>
          </a:xfrm>
        </p:grpSpPr>
        <p:sp>
          <p:nvSpPr>
            <p:cNvPr id="55" name="Oval 54"/>
            <p:cNvSpPr/>
            <p:nvPr/>
          </p:nvSpPr>
          <p:spPr bwMode="auto">
            <a:xfrm>
              <a:off x="3860800" y="2667420"/>
              <a:ext cx="136733" cy="136740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29722" name="Rectangle 55"/>
            <p:cNvSpPr>
              <a:spLocks noChangeArrowheads="1"/>
            </p:cNvSpPr>
            <p:nvPr/>
          </p:nvSpPr>
          <p:spPr bwMode="auto">
            <a:xfrm>
              <a:off x="3911600" y="2400300"/>
              <a:ext cx="36576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bg2"/>
                  </a:solidFill>
                  <a:latin typeface="Calibri" panose="020F0502020204030204" pitchFamily="34" charset="0"/>
                </a:rPr>
                <a:t>D</a:t>
              </a:r>
            </a:p>
          </p:txBody>
        </p:sp>
      </p:grpSp>
      <p:grpSp>
        <p:nvGrpSpPr>
          <p:cNvPr id="12" name="Group 64"/>
          <p:cNvGrpSpPr>
            <a:grpSpLocks/>
          </p:cNvGrpSpPr>
          <p:nvPr/>
        </p:nvGrpSpPr>
        <p:grpSpPr bwMode="auto">
          <a:xfrm>
            <a:off x="2374900" y="2387600"/>
            <a:ext cx="415925" cy="428625"/>
            <a:chOff x="2374900" y="2387600"/>
            <a:chExt cx="416560" cy="429260"/>
          </a:xfrm>
        </p:grpSpPr>
        <p:sp>
          <p:nvSpPr>
            <p:cNvPr id="29719" name="Rectangle 56"/>
            <p:cNvSpPr>
              <a:spLocks noChangeArrowheads="1"/>
            </p:cNvSpPr>
            <p:nvPr/>
          </p:nvSpPr>
          <p:spPr bwMode="auto">
            <a:xfrm>
              <a:off x="2425700" y="2387600"/>
              <a:ext cx="36576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bg2"/>
                  </a:solidFill>
                  <a:latin typeface="Calibri" panose="020F0502020204030204" pitchFamily="34" charset="0"/>
                </a:rPr>
                <a:t>F</a:t>
              </a:r>
            </a:p>
          </p:txBody>
        </p:sp>
        <p:sp>
          <p:nvSpPr>
            <p:cNvPr id="29720" name="Oval 57"/>
            <p:cNvSpPr>
              <a:spLocks noChangeArrowheads="1"/>
            </p:cNvSpPr>
            <p:nvPr/>
          </p:nvSpPr>
          <p:spPr bwMode="auto">
            <a:xfrm>
              <a:off x="2374900" y="2679700"/>
              <a:ext cx="137160" cy="137160"/>
            </a:xfrm>
            <a:prstGeom prst="ellipse">
              <a:avLst/>
            </a:prstGeom>
            <a:solidFill>
              <a:srgbClr val="00B05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3" name="Group 61"/>
          <p:cNvGrpSpPr>
            <a:grpSpLocks/>
          </p:cNvGrpSpPr>
          <p:nvPr/>
        </p:nvGrpSpPr>
        <p:grpSpPr bwMode="auto">
          <a:xfrm>
            <a:off x="2374900" y="3848100"/>
            <a:ext cx="415925" cy="415925"/>
            <a:chOff x="2374900" y="3848100"/>
            <a:chExt cx="416560" cy="416560"/>
          </a:xfrm>
        </p:grpSpPr>
        <p:sp>
          <p:nvSpPr>
            <p:cNvPr id="29717" name="Oval 58"/>
            <p:cNvSpPr>
              <a:spLocks noChangeArrowheads="1"/>
            </p:cNvSpPr>
            <p:nvPr/>
          </p:nvSpPr>
          <p:spPr bwMode="auto">
            <a:xfrm>
              <a:off x="2374900" y="4127500"/>
              <a:ext cx="137160" cy="137160"/>
            </a:xfrm>
            <a:prstGeom prst="ellipse">
              <a:avLst/>
            </a:prstGeom>
            <a:solidFill>
              <a:srgbClr val="FFFF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9718" name="Rectangle 59"/>
            <p:cNvSpPr>
              <a:spLocks noChangeArrowheads="1"/>
            </p:cNvSpPr>
            <p:nvPr/>
          </p:nvSpPr>
          <p:spPr bwMode="auto">
            <a:xfrm>
              <a:off x="2425700" y="3848100"/>
              <a:ext cx="36576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bg2"/>
                  </a:solidFill>
                  <a:latin typeface="Calibri" panose="020F0502020204030204" pitchFamily="34" charset="0"/>
                </a:rPr>
                <a:t>E</a:t>
              </a:r>
            </a:p>
          </p:txBody>
        </p:sp>
      </p:grp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8EA05E68-F0AC-4815-A6AA-4DB5B8EAF215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bservasi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435100"/>
            <a:ext cx="7680325" cy="46355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defRPr/>
            </a:pP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asumsi</a:t>
            </a:r>
            <a:r>
              <a:rPr lang="en-US" sz="2400" dirty="0" smtClean="0"/>
              <a:t> ke-3, </a:t>
            </a:r>
            <a:r>
              <a:rPr lang="en-US" sz="2400" i="1" dirty="0" smtClean="0"/>
              <a:t>market basket</a:t>
            </a:r>
            <a:r>
              <a:rPr lang="en-US" sz="2400" dirty="0" smtClean="0"/>
              <a:t> A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diinginkan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dibandingkan</a:t>
            </a:r>
            <a:r>
              <a:rPr lang="en-US" sz="2400" dirty="0" smtClean="0"/>
              <a:t> </a:t>
            </a:r>
            <a:r>
              <a:rPr lang="en-US" sz="2400" i="1" dirty="0" smtClean="0"/>
              <a:t>market basket</a:t>
            </a:r>
            <a:r>
              <a:rPr lang="en-US" sz="2400" dirty="0" smtClean="0"/>
              <a:t> E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i="1" dirty="0" smtClean="0"/>
              <a:t>market basket</a:t>
            </a:r>
            <a:r>
              <a:rPr lang="en-US" sz="2400" dirty="0" smtClean="0"/>
              <a:t> A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makanan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pakaian</a:t>
            </a:r>
            <a:r>
              <a:rPr lang="en-US" sz="2400" dirty="0" smtClean="0"/>
              <a:t> (20, 30) </a:t>
            </a:r>
            <a:r>
              <a:rPr lang="en-US" sz="2400" dirty="0" err="1" smtClean="0"/>
              <a:t>dibandingkan</a:t>
            </a:r>
            <a:r>
              <a:rPr lang="en-US" sz="2400" dirty="0" smtClean="0"/>
              <a:t> </a:t>
            </a:r>
            <a:r>
              <a:rPr lang="en-US" sz="2400" i="1" dirty="0" smtClean="0"/>
              <a:t>market basket</a:t>
            </a:r>
            <a:r>
              <a:rPr lang="en-US" sz="2400" dirty="0" smtClean="0"/>
              <a:t> E (10, 20)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en-US" sz="2400" dirty="0" err="1" smtClean="0"/>
              <a:t>Begitu</a:t>
            </a:r>
            <a:r>
              <a:rPr lang="en-US" sz="2400" dirty="0" smtClean="0"/>
              <a:t> pula market basket D (30, 40)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jauh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diinginkan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dibandingkan</a:t>
            </a:r>
            <a:r>
              <a:rPr lang="en-US" sz="2400" dirty="0" smtClean="0"/>
              <a:t> market basket E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memperbandingkan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A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B, C </a:t>
            </a:r>
            <a:r>
              <a:rPr lang="en-US" sz="2400" dirty="0" err="1" smtClean="0"/>
              <a:t>atau</a:t>
            </a:r>
            <a:r>
              <a:rPr lang="en-US" sz="2400" dirty="0" smtClean="0"/>
              <a:t> F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tambahan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mengenai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pemeringkatan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.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Mengapa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  <a:r>
              <a:rPr lang="en-US" sz="2400" dirty="0" smtClean="0"/>
              <a:t>  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70"/>
          <p:cNvSpPr>
            <a:spLocks noChangeArrowheads="1"/>
          </p:cNvSpPr>
          <p:nvPr/>
        </p:nvSpPr>
        <p:spPr bwMode="auto">
          <a:xfrm>
            <a:off x="2273300" y="1397000"/>
            <a:ext cx="3060700" cy="2946400"/>
          </a:xfrm>
          <a:custGeom>
            <a:avLst/>
            <a:gdLst>
              <a:gd name="T0" fmla="*/ 0 w 3060700"/>
              <a:gd name="T1" fmla="*/ 0 h 2946400"/>
              <a:gd name="T2" fmla="*/ 914400 w 3060700"/>
              <a:gd name="T3" fmla="*/ 2095500 h 2946400"/>
              <a:gd name="T4" fmla="*/ 3060700 w 3060700"/>
              <a:gd name="T5" fmla="*/ 2946400 h 2946400"/>
              <a:gd name="T6" fmla="*/ 3060700 w 3060700"/>
              <a:gd name="T7" fmla="*/ 2946400 h 2946400"/>
              <a:gd name="T8" fmla="*/ 0 60000 65536"/>
              <a:gd name="T9" fmla="*/ 0 60000 65536"/>
              <a:gd name="T10" fmla="*/ 0 60000 65536"/>
              <a:gd name="T11" fmla="*/ 0 60000 65536"/>
              <a:gd name="T12" fmla="*/ 0 w 3060700"/>
              <a:gd name="T13" fmla="*/ 0 h 2946400"/>
              <a:gd name="T14" fmla="*/ 3060700 w 3060700"/>
              <a:gd name="T15" fmla="*/ 2946400 h 29464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60700" h="2946400">
                <a:moveTo>
                  <a:pt x="0" y="0"/>
                </a:moveTo>
                <a:cubicBezTo>
                  <a:pt x="270933" y="802216"/>
                  <a:pt x="404283" y="1604433"/>
                  <a:pt x="914400" y="2095500"/>
                </a:cubicBezTo>
                <a:cubicBezTo>
                  <a:pt x="1424517" y="2586567"/>
                  <a:pt x="3060700" y="2946400"/>
                  <a:pt x="3060700" y="2946400"/>
                </a:cubicBezTo>
              </a:path>
            </a:pathLst>
          </a:custGeom>
          <a:noFill/>
          <a:ln w="31750" algn="ctr">
            <a:solidFill>
              <a:schemeClr val="accent3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BB5BBE27-523A-4048-A76E-75A63432CE38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ndifference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urve</a:t>
            </a:r>
          </a:p>
        </p:txBody>
      </p:sp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5270500" y="1308100"/>
            <a:ext cx="3632200" cy="20066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Times New Roman" panose="02020603050405020304" pitchFamily="18" charset="0"/>
              </a:rPr>
              <a:t>Indifference Curve (</a:t>
            </a:r>
            <a:r>
              <a:rPr lang="en-US" altLang="en-US" sz="2000" b="1" i="1">
                <a:solidFill>
                  <a:schemeClr val="tx1"/>
                </a:solidFill>
                <a:latin typeface="Times New Roman" panose="02020603050405020304" pitchFamily="18" charset="0"/>
              </a:rPr>
              <a:t>U</a:t>
            </a:r>
            <a:r>
              <a:rPr lang="en-US" altLang="en-US" sz="2000" b="1">
                <a:solidFill>
                  <a:schemeClr val="tx1"/>
                </a:solidFill>
                <a:latin typeface="Times New Roman" panose="02020603050405020304" pitchFamily="18" charset="0"/>
              </a:rPr>
              <a:t>):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Kurva yang menghubungkan titik-titik kombinasi barang (</a:t>
            </a:r>
            <a:r>
              <a:rPr lang="en-US" altLang="en-US" sz="2000" i="1">
                <a:solidFill>
                  <a:schemeClr val="tx1"/>
                </a:solidFill>
                <a:latin typeface="Times New Roman" panose="02020603050405020304" pitchFamily="18" charset="0"/>
              </a:rPr>
              <a:t>market basket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) yg memberikan tingkat kepuasan yang sama bagi konsumen</a:t>
            </a:r>
          </a:p>
        </p:txBody>
      </p:sp>
      <p:grpSp>
        <p:nvGrpSpPr>
          <p:cNvPr id="2" name="Group 72"/>
          <p:cNvGrpSpPr>
            <a:grpSpLocks/>
          </p:cNvGrpSpPr>
          <p:nvPr/>
        </p:nvGrpSpPr>
        <p:grpSpPr bwMode="auto">
          <a:xfrm>
            <a:off x="304800" y="1206500"/>
            <a:ext cx="6908800" cy="4965700"/>
            <a:chOff x="304800" y="1206500"/>
            <a:chExt cx="6908800" cy="4965700"/>
          </a:xfrm>
        </p:grpSpPr>
        <p:cxnSp>
          <p:nvCxnSpPr>
            <p:cNvPr id="31753" name="Straight Connector 49"/>
            <p:cNvCxnSpPr>
              <a:cxnSpLocks noChangeShapeType="1"/>
            </p:cNvCxnSpPr>
            <p:nvPr/>
          </p:nvCxnSpPr>
          <p:spPr bwMode="auto">
            <a:xfrm>
              <a:off x="1854200" y="4197350"/>
              <a:ext cx="2834640" cy="0"/>
            </a:xfrm>
            <a:prstGeom prst="line">
              <a:avLst/>
            </a:prstGeom>
            <a:noFill/>
            <a:ln w="19050" algn="ctr">
              <a:solidFill>
                <a:srgbClr val="7030A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31754" name="Group 71"/>
            <p:cNvGrpSpPr>
              <a:grpSpLocks/>
            </p:cNvGrpSpPr>
            <p:nvPr/>
          </p:nvGrpSpPr>
          <p:grpSpPr bwMode="auto">
            <a:xfrm>
              <a:off x="304800" y="1206500"/>
              <a:ext cx="6908800" cy="4965700"/>
              <a:chOff x="304800" y="1206500"/>
              <a:chExt cx="6908800" cy="4965700"/>
            </a:xfrm>
          </p:grpSpPr>
          <p:grpSp>
            <p:nvGrpSpPr>
              <p:cNvPr id="31755" name="Group 35"/>
              <p:cNvGrpSpPr>
                <a:grpSpLocks/>
              </p:cNvGrpSpPr>
              <p:nvPr/>
            </p:nvGrpSpPr>
            <p:grpSpPr bwMode="auto">
              <a:xfrm>
                <a:off x="304800" y="1206500"/>
                <a:ext cx="6908800" cy="4965700"/>
                <a:chOff x="304800" y="1206500"/>
                <a:chExt cx="6908800" cy="4965700"/>
              </a:xfrm>
            </p:grpSpPr>
            <p:sp>
              <p:nvSpPr>
                <p:cNvPr id="31781" name="Rectangle 12"/>
                <p:cNvSpPr>
                  <a:spLocks noChangeArrowheads="1"/>
                </p:cNvSpPr>
                <p:nvPr/>
              </p:nvSpPr>
              <p:spPr bwMode="auto">
                <a:xfrm>
                  <a:off x="5295900" y="5372100"/>
                  <a:ext cx="1917700" cy="7620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800" b="1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Makanan</a:t>
                  </a:r>
                </a:p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800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(unit per minggu)</a:t>
                  </a:r>
                </a:p>
              </p:txBody>
            </p:sp>
            <p:sp>
              <p:nvSpPr>
                <p:cNvPr id="31782" name="Rectangle 13"/>
                <p:cNvSpPr>
                  <a:spLocks noChangeArrowheads="1"/>
                </p:cNvSpPr>
                <p:nvPr/>
              </p:nvSpPr>
              <p:spPr bwMode="auto">
                <a:xfrm>
                  <a:off x="304800" y="1206500"/>
                  <a:ext cx="1841500" cy="660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800" b="1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Pakaian</a:t>
                  </a:r>
                </a:p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800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(unit per minggu)</a:t>
                  </a:r>
                </a:p>
              </p:txBody>
            </p:sp>
            <p:grpSp>
              <p:nvGrpSpPr>
                <p:cNvPr id="31783" name="Group 34"/>
                <p:cNvGrpSpPr>
                  <a:grpSpLocks/>
                </p:cNvGrpSpPr>
                <p:nvPr/>
              </p:nvGrpSpPr>
              <p:grpSpPr bwMode="auto">
                <a:xfrm>
                  <a:off x="1181100" y="1790700"/>
                  <a:ext cx="4216400" cy="4381500"/>
                  <a:chOff x="1181100" y="1790700"/>
                  <a:chExt cx="4216400" cy="4381500"/>
                </a:xfrm>
              </p:grpSpPr>
              <p:grpSp>
                <p:nvGrpSpPr>
                  <p:cNvPr id="31784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1638300" y="1861820"/>
                    <a:ext cx="3759200" cy="3929380"/>
                    <a:chOff x="1333500" y="1861820"/>
                    <a:chExt cx="3759200" cy="3929380"/>
                  </a:xfrm>
                </p:grpSpPr>
                <p:cxnSp>
                  <p:nvCxnSpPr>
                    <p:cNvPr id="31794" name="Straight Connector 9"/>
                    <p:cNvCxnSpPr>
                      <a:cxnSpLocks noChangeShapeType="1"/>
                    </p:cNvCxnSpPr>
                    <p:nvPr/>
                  </p:nvCxnSpPr>
                  <p:spPr bwMode="auto">
                    <a:xfrm rot="16200000" flipH="1">
                      <a:off x="-497841" y="3782060"/>
                      <a:ext cx="3840480" cy="0"/>
                    </a:xfrm>
                    <a:prstGeom prst="line">
                      <a:avLst/>
                    </a:prstGeom>
                    <a:noFill/>
                    <a:ln w="38100" algn="ctr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1795" name="Straight Connector 15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1333500" y="2743200"/>
                      <a:ext cx="182563" cy="0"/>
                    </a:xfrm>
                    <a:prstGeom prst="line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1796" name="Straight Connector 16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1346200" y="4203700"/>
                      <a:ext cx="182563" cy="0"/>
                    </a:xfrm>
                    <a:prstGeom prst="line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1797" name="Straight Connector 17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1333500" y="4940300"/>
                      <a:ext cx="182563" cy="0"/>
                    </a:xfrm>
                    <a:prstGeom prst="line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1798" name="Straight Connector 19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1333500" y="3479800"/>
                      <a:ext cx="182563" cy="0"/>
                    </a:xfrm>
                    <a:prstGeom prst="line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1799" name="Straight Connector 20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1333500" y="2006600"/>
                      <a:ext cx="182563" cy="0"/>
                    </a:xfrm>
                    <a:prstGeom prst="line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grpSp>
                  <p:nvGrpSpPr>
                    <p:cNvPr id="31800" name="Group 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35100" y="5595620"/>
                      <a:ext cx="3657600" cy="195580"/>
                      <a:chOff x="1435100" y="5913120"/>
                      <a:chExt cx="3657600" cy="195580"/>
                    </a:xfrm>
                  </p:grpSpPr>
                  <p:cxnSp>
                    <p:nvCxnSpPr>
                      <p:cNvPr id="31801" name="Straight Connector 1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10800000" flipV="1">
                        <a:off x="1435100" y="6007100"/>
                        <a:ext cx="3657600" cy="0"/>
                      </a:xfrm>
                      <a:prstGeom prst="line">
                        <a:avLst/>
                      </a:prstGeom>
                      <a:noFill/>
                      <a:ln w="38100" algn="ctr">
                        <a:solidFill>
                          <a:schemeClr val="bg2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31802" name="Straight Connector 19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16200000" flipH="1">
                        <a:off x="2054860" y="6017260"/>
                        <a:ext cx="182880" cy="0"/>
                      </a:xfrm>
                      <a:prstGeom prst="line">
                        <a:avLst/>
                      </a:prstGeom>
                      <a:noFill/>
                      <a:ln w="12700" algn="ctr">
                        <a:solidFill>
                          <a:schemeClr val="bg2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31803" name="Straight Connector 19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16200000" flipH="1">
                        <a:off x="2791460" y="6017260"/>
                        <a:ext cx="182880" cy="0"/>
                      </a:xfrm>
                      <a:prstGeom prst="line">
                        <a:avLst/>
                      </a:prstGeom>
                      <a:noFill/>
                      <a:ln w="12700" algn="ctr">
                        <a:solidFill>
                          <a:schemeClr val="bg2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31804" name="Straight Connector 2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16200000" flipH="1">
                        <a:off x="3540760" y="6017260"/>
                        <a:ext cx="182880" cy="0"/>
                      </a:xfrm>
                      <a:prstGeom prst="line">
                        <a:avLst/>
                      </a:prstGeom>
                      <a:noFill/>
                      <a:ln w="12700" algn="ctr">
                        <a:solidFill>
                          <a:schemeClr val="bg2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31805" name="Straight Connector 21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16200000" flipH="1">
                        <a:off x="4277360" y="6004560"/>
                        <a:ext cx="182880" cy="0"/>
                      </a:xfrm>
                      <a:prstGeom prst="line">
                        <a:avLst/>
                      </a:prstGeom>
                      <a:noFill/>
                      <a:ln w="12700" algn="ctr">
                        <a:solidFill>
                          <a:schemeClr val="bg2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</p:grpSp>
              <p:sp>
                <p:nvSpPr>
                  <p:cNvPr id="31785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2222500" y="5727700"/>
                    <a:ext cx="482600" cy="44450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 algn="ctr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spcBef>
                        <a:spcPct val="50000"/>
                      </a:spcBef>
                      <a:buClr>
                        <a:srgbClr val="663300"/>
                      </a:buClr>
                      <a:buSzPct val="75000"/>
                      <a:buFont typeface="Wingdings" panose="05000000000000000000" pitchFamily="2" charset="2"/>
                      <a:buChar char="n"/>
                      <a:defRPr sz="32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40000"/>
                      </a:spcBef>
                      <a:buClr>
                        <a:srgbClr val="663300"/>
                      </a:buClr>
                      <a:buSzPct val="80000"/>
                      <a:buFont typeface="Wingdings" panose="05000000000000000000" pitchFamily="2" charset="2"/>
                      <a:buChar char="l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34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u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l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000" b="1">
                        <a:solidFill>
                          <a:schemeClr val="bg2"/>
                        </a:solidFill>
                        <a:latin typeface="Times New Roman" panose="02020603050405020304" pitchFamily="18" charset="0"/>
                      </a:rPr>
                      <a:t>10</a:t>
                    </a:r>
                  </a:p>
                </p:txBody>
              </p:sp>
              <p:sp>
                <p:nvSpPr>
                  <p:cNvPr id="31786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2959100" y="5727700"/>
                    <a:ext cx="482600" cy="44450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 algn="ctr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spcBef>
                        <a:spcPct val="50000"/>
                      </a:spcBef>
                      <a:buClr>
                        <a:srgbClr val="663300"/>
                      </a:buClr>
                      <a:buSzPct val="75000"/>
                      <a:buFont typeface="Wingdings" panose="05000000000000000000" pitchFamily="2" charset="2"/>
                      <a:buChar char="n"/>
                      <a:defRPr sz="32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40000"/>
                      </a:spcBef>
                      <a:buClr>
                        <a:srgbClr val="663300"/>
                      </a:buClr>
                      <a:buSzPct val="80000"/>
                      <a:buFont typeface="Wingdings" panose="05000000000000000000" pitchFamily="2" charset="2"/>
                      <a:buChar char="l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34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u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l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000" b="1">
                        <a:solidFill>
                          <a:schemeClr val="bg2"/>
                        </a:solidFill>
                        <a:latin typeface="Times New Roman" panose="02020603050405020304" pitchFamily="18" charset="0"/>
                      </a:rPr>
                      <a:t>20</a:t>
                    </a:r>
                  </a:p>
                </p:txBody>
              </p:sp>
              <p:sp>
                <p:nvSpPr>
                  <p:cNvPr id="31787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3708400" y="5727700"/>
                    <a:ext cx="482600" cy="44450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 algn="ctr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spcBef>
                        <a:spcPct val="50000"/>
                      </a:spcBef>
                      <a:buClr>
                        <a:srgbClr val="663300"/>
                      </a:buClr>
                      <a:buSzPct val="75000"/>
                      <a:buFont typeface="Wingdings" panose="05000000000000000000" pitchFamily="2" charset="2"/>
                      <a:buChar char="n"/>
                      <a:defRPr sz="32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40000"/>
                      </a:spcBef>
                      <a:buClr>
                        <a:srgbClr val="663300"/>
                      </a:buClr>
                      <a:buSzPct val="80000"/>
                      <a:buFont typeface="Wingdings" panose="05000000000000000000" pitchFamily="2" charset="2"/>
                      <a:buChar char="l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34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u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l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000" b="1">
                        <a:solidFill>
                          <a:schemeClr val="bg2"/>
                        </a:solidFill>
                        <a:latin typeface="Times New Roman" panose="02020603050405020304" pitchFamily="18" charset="0"/>
                      </a:rPr>
                      <a:t>30</a:t>
                    </a:r>
                  </a:p>
                </p:txBody>
              </p:sp>
              <p:sp>
                <p:nvSpPr>
                  <p:cNvPr id="31788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4445000" y="5727700"/>
                    <a:ext cx="482600" cy="44450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 algn="ctr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spcBef>
                        <a:spcPct val="50000"/>
                      </a:spcBef>
                      <a:buClr>
                        <a:srgbClr val="663300"/>
                      </a:buClr>
                      <a:buSzPct val="75000"/>
                      <a:buFont typeface="Wingdings" panose="05000000000000000000" pitchFamily="2" charset="2"/>
                      <a:buChar char="n"/>
                      <a:defRPr sz="32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40000"/>
                      </a:spcBef>
                      <a:buClr>
                        <a:srgbClr val="663300"/>
                      </a:buClr>
                      <a:buSzPct val="80000"/>
                      <a:buFont typeface="Wingdings" panose="05000000000000000000" pitchFamily="2" charset="2"/>
                      <a:buChar char="l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34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u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l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000" b="1">
                        <a:solidFill>
                          <a:schemeClr val="bg2"/>
                        </a:solidFill>
                        <a:latin typeface="Times New Roman" panose="02020603050405020304" pitchFamily="18" charset="0"/>
                      </a:rPr>
                      <a:t>40</a:t>
                    </a:r>
                  </a:p>
                </p:txBody>
              </p:sp>
              <p:sp>
                <p:nvSpPr>
                  <p:cNvPr id="31789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1193800" y="4724400"/>
                    <a:ext cx="482600" cy="44450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 algn="ctr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spcBef>
                        <a:spcPct val="50000"/>
                      </a:spcBef>
                      <a:buClr>
                        <a:srgbClr val="663300"/>
                      </a:buClr>
                      <a:buSzPct val="75000"/>
                      <a:buFont typeface="Wingdings" panose="05000000000000000000" pitchFamily="2" charset="2"/>
                      <a:buChar char="n"/>
                      <a:defRPr sz="32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40000"/>
                      </a:spcBef>
                      <a:buClr>
                        <a:srgbClr val="663300"/>
                      </a:buClr>
                      <a:buSzPct val="80000"/>
                      <a:buFont typeface="Wingdings" panose="05000000000000000000" pitchFamily="2" charset="2"/>
                      <a:buChar char="l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34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u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l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000" b="1">
                        <a:solidFill>
                          <a:schemeClr val="bg2"/>
                        </a:solidFill>
                        <a:latin typeface="Times New Roman" panose="02020603050405020304" pitchFamily="18" charset="0"/>
                      </a:rPr>
                      <a:t>10</a:t>
                    </a:r>
                  </a:p>
                </p:txBody>
              </p:sp>
              <p:sp>
                <p:nvSpPr>
                  <p:cNvPr id="3179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1193800" y="3987800"/>
                    <a:ext cx="482600" cy="44450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 algn="ctr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spcBef>
                        <a:spcPct val="50000"/>
                      </a:spcBef>
                      <a:buClr>
                        <a:srgbClr val="663300"/>
                      </a:buClr>
                      <a:buSzPct val="75000"/>
                      <a:buFont typeface="Wingdings" panose="05000000000000000000" pitchFamily="2" charset="2"/>
                      <a:buChar char="n"/>
                      <a:defRPr sz="32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40000"/>
                      </a:spcBef>
                      <a:buClr>
                        <a:srgbClr val="663300"/>
                      </a:buClr>
                      <a:buSzPct val="80000"/>
                      <a:buFont typeface="Wingdings" panose="05000000000000000000" pitchFamily="2" charset="2"/>
                      <a:buChar char="l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34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u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l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000" b="1">
                        <a:solidFill>
                          <a:schemeClr val="bg2"/>
                        </a:solidFill>
                        <a:latin typeface="Times New Roman" panose="02020603050405020304" pitchFamily="18" charset="0"/>
                      </a:rPr>
                      <a:t>20</a:t>
                    </a:r>
                  </a:p>
                </p:txBody>
              </p:sp>
              <p:sp>
                <p:nvSpPr>
                  <p:cNvPr id="31791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1181100" y="3276600"/>
                    <a:ext cx="482600" cy="44450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 algn="ctr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spcBef>
                        <a:spcPct val="50000"/>
                      </a:spcBef>
                      <a:buClr>
                        <a:srgbClr val="663300"/>
                      </a:buClr>
                      <a:buSzPct val="75000"/>
                      <a:buFont typeface="Wingdings" panose="05000000000000000000" pitchFamily="2" charset="2"/>
                      <a:buChar char="n"/>
                      <a:defRPr sz="32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40000"/>
                      </a:spcBef>
                      <a:buClr>
                        <a:srgbClr val="663300"/>
                      </a:buClr>
                      <a:buSzPct val="80000"/>
                      <a:buFont typeface="Wingdings" panose="05000000000000000000" pitchFamily="2" charset="2"/>
                      <a:buChar char="l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34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u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l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000" b="1">
                        <a:solidFill>
                          <a:schemeClr val="bg2"/>
                        </a:solidFill>
                        <a:latin typeface="Times New Roman" panose="02020603050405020304" pitchFamily="18" charset="0"/>
                      </a:rPr>
                      <a:t>30</a:t>
                    </a:r>
                  </a:p>
                </p:txBody>
              </p:sp>
              <p:sp>
                <p:nvSpPr>
                  <p:cNvPr id="31792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1193800" y="2540000"/>
                    <a:ext cx="482600" cy="44450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 algn="ctr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spcBef>
                        <a:spcPct val="50000"/>
                      </a:spcBef>
                      <a:buClr>
                        <a:srgbClr val="663300"/>
                      </a:buClr>
                      <a:buSzPct val="75000"/>
                      <a:buFont typeface="Wingdings" panose="05000000000000000000" pitchFamily="2" charset="2"/>
                      <a:buChar char="n"/>
                      <a:defRPr sz="32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40000"/>
                      </a:spcBef>
                      <a:buClr>
                        <a:srgbClr val="663300"/>
                      </a:buClr>
                      <a:buSzPct val="80000"/>
                      <a:buFont typeface="Wingdings" panose="05000000000000000000" pitchFamily="2" charset="2"/>
                      <a:buChar char="l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34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u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l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000" b="1">
                        <a:solidFill>
                          <a:schemeClr val="bg2"/>
                        </a:solidFill>
                        <a:latin typeface="Times New Roman" panose="02020603050405020304" pitchFamily="18" charset="0"/>
                      </a:rPr>
                      <a:t>40</a:t>
                    </a:r>
                  </a:p>
                </p:txBody>
              </p:sp>
              <p:sp>
                <p:nvSpPr>
                  <p:cNvPr id="31793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1193800" y="1790700"/>
                    <a:ext cx="482600" cy="44450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 algn="ctr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spcBef>
                        <a:spcPct val="50000"/>
                      </a:spcBef>
                      <a:buClr>
                        <a:srgbClr val="663300"/>
                      </a:buClr>
                      <a:buSzPct val="75000"/>
                      <a:buFont typeface="Wingdings" panose="05000000000000000000" pitchFamily="2" charset="2"/>
                      <a:buChar char="n"/>
                      <a:defRPr sz="32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40000"/>
                      </a:spcBef>
                      <a:buClr>
                        <a:srgbClr val="663300"/>
                      </a:buClr>
                      <a:buSzPct val="80000"/>
                      <a:buFont typeface="Wingdings" panose="05000000000000000000" pitchFamily="2" charset="2"/>
                      <a:buChar char="l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34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u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l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000" b="1">
                        <a:solidFill>
                          <a:schemeClr val="bg2"/>
                        </a:solidFill>
                        <a:latin typeface="Times New Roman" panose="02020603050405020304" pitchFamily="18" charset="0"/>
                      </a:rPr>
                      <a:t>50</a:t>
                    </a:r>
                  </a:p>
                </p:txBody>
              </p:sp>
            </p:grpSp>
          </p:grpSp>
          <p:cxnSp>
            <p:nvCxnSpPr>
              <p:cNvPr id="31756" name="Straight Connector 37"/>
              <p:cNvCxnSpPr>
                <a:cxnSpLocks noChangeShapeType="1"/>
              </p:cNvCxnSpPr>
              <p:nvPr/>
            </p:nvCxnSpPr>
            <p:spPr bwMode="auto">
              <a:xfrm rot="16200000" flipV="1">
                <a:off x="2108200" y="4546600"/>
                <a:ext cx="2159000" cy="0"/>
              </a:xfrm>
              <a:prstGeom prst="line">
                <a:avLst/>
              </a:prstGeom>
              <a:noFill/>
              <a:ln w="19050" algn="ctr">
                <a:solidFill>
                  <a:srgbClr val="7030A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757" name="Straight Connector 39"/>
              <p:cNvCxnSpPr>
                <a:cxnSpLocks noChangeShapeType="1"/>
              </p:cNvCxnSpPr>
              <p:nvPr/>
            </p:nvCxnSpPr>
            <p:spPr bwMode="auto">
              <a:xfrm>
                <a:off x="1841500" y="3486150"/>
                <a:ext cx="1371600" cy="0"/>
              </a:xfrm>
              <a:prstGeom prst="line">
                <a:avLst/>
              </a:prstGeom>
              <a:noFill/>
              <a:ln w="19050" algn="ctr">
                <a:solidFill>
                  <a:srgbClr val="7030A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31758" name="Group 62"/>
              <p:cNvGrpSpPr>
                <a:grpSpLocks/>
              </p:cNvGrpSpPr>
              <p:nvPr/>
            </p:nvGrpSpPr>
            <p:grpSpPr bwMode="auto">
              <a:xfrm>
                <a:off x="3111500" y="3124200"/>
                <a:ext cx="429260" cy="403860"/>
                <a:chOff x="3111500" y="3124200"/>
                <a:chExt cx="429260" cy="403860"/>
              </a:xfrm>
            </p:grpSpPr>
            <p:sp>
              <p:nvSpPr>
                <p:cNvPr id="31779" name="Rectangle 42"/>
                <p:cNvSpPr>
                  <a:spLocks noChangeArrowheads="1"/>
                </p:cNvSpPr>
                <p:nvPr/>
              </p:nvSpPr>
              <p:spPr bwMode="auto">
                <a:xfrm>
                  <a:off x="3175000" y="3124200"/>
                  <a:ext cx="365760" cy="3657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000" b="1">
                      <a:solidFill>
                        <a:schemeClr val="bg2"/>
                      </a:solidFill>
                      <a:latin typeface="Calibri" panose="020F0502020204030204" pitchFamily="34" charset="0"/>
                    </a:rPr>
                    <a:t>A</a:t>
                  </a:r>
                </a:p>
              </p:txBody>
            </p:sp>
            <p:sp>
              <p:nvSpPr>
                <p:cNvPr id="31780" name="Oval 43"/>
                <p:cNvSpPr>
                  <a:spLocks noChangeArrowheads="1"/>
                </p:cNvSpPr>
                <p:nvPr/>
              </p:nvSpPr>
              <p:spPr bwMode="auto">
                <a:xfrm>
                  <a:off x="3111500" y="3390900"/>
                  <a:ext cx="137160" cy="137160"/>
                </a:xfrm>
                <a:prstGeom prst="ellipse">
                  <a:avLst/>
                </a:prstGeom>
                <a:solidFill>
                  <a:schemeClr val="accent1"/>
                </a:soli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2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31759" name="Straight Connector 44"/>
              <p:cNvCxnSpPr>
                <a:cxnSpLocks noChangeShapeType="1"/>
              </p:cNvCxnSpPr>
              <p:nvPr/>
            </p:nvCxnSpPr>
            <p:spPr bwMode="auto">
              <a:xfrm rot="16200000" flipV="1">
                <a:off x="622300" y="3797300"/>
                <a:ext cx="3657600" cy="0"/>
              </a:xfrm>
              <a:prstGeom prst="line">
                <a:avLst/>
              </a:prstGeom>
              <a:noFill/>
              <a:ln w="19050" algn="ctr">
                <a:solidFill>
                  <a:srgbClr val="7030A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760" name="Straight Connector 45"/>
              <p:cNvCxnSpPr>
                <a:cxnSpLocks noChangeShapeType="1"/>
              </p:cNvCxnSpPr>
              <p:nvPr/>
            </p:nvCxnSpPr>
            <p:spPr bwMode="auto">
              <a:xfrm>
                <a:off x="1854200" y="2012950"/>
                <a:ext cx="594360" cy="0"/>
              </a:xfrm>
              <a:prstGeom prst="line">
                <a:avLst/>
              </a:prstGeom>
              <a:noFill/>
              <a:ln w="19050" algn="ctr">
                <a:solidFill>
                  <a:srgbClr val="7030A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31761" name="Group 65"/>
              <p:cNvGrpSpPr>
                <a:grpSpLocks/>
              </p:cNvGrpSpPr>
              <p:nvPr/>
            </p:nvGrpSpPr>
            <p:grpSpPr bwMode="auto">
              <a:xfrm>
                <a:off x="2387600" y="1663700"/>
                <a:ext cx="429260" cy="403860"/>
                <a:chOff x="2387600" y="1663700"/>
                <a:chExt cx="429260" cy="403860"/>
              </a:xfrm>
            </p:grpSpPr>
            <p:sp>
              <p:nvSpPr>
                <p:cNvPr id="31777" name="Rectangle 46"/>
                <p:cNvSpPr>
                  <a:spLocks noChangeArrowheads="1"/>
                </p:cNvSpPr>
                <p:nvPr/>
              </p:nvSpPr>
              <p:spPr bwMode="auto">
                <a:xfrm>
                  <a:off x="2451100" y="1663700"/>
                  <a:ext cx="365760" cy="3657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000" b="1">
                      <a:solidFill>
                        <a:schemeClr val="bg2"/>
                      </a:solidFill>
                      <a:latin typeface="Calibri" panose="020F0502020204030204" pitchFamily="34" charset="0"/>
                    </a:rPr>
                    <a:t>B</a:t>
                  </a:r>
                </a:p>
              </p:txBody>
            </p:sp>
            <p:sp>
              <p:nvSpPr>
                <p:cNvPr id="31778" name="Oval 47"/>
                <p:cNvSpPr>
                  <a:spLocks noChangeArrowheads="1"/>
                </p:cNvSpPr>
                <p:nvPr/>
              </p:nvSpPr>
              <p:spPr bwMode="auto">
                <a:xfrm>
                  <a:off x="2387600" y="1930400"/>
                  <a:ext cx="137160" cy="137160"/>
                </a:xfrm>
                <a:prstGeom prst="ellipse">
                  <a:avLst/>
                </a:prstGeom>
                <a:solidFill>
                  <a:srgbClr val="FF66CC"/>
                </a:soli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2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31762" name="Straight Connector 48"/>
              <p:cNvCxnSpPr>
                <a:cxnSpLocks noChangeShapeType="1"/>
              </p:cNvCxnSpPr>
              <p:nvPr/>
            </p:nvCxnSpPr>
            <p:spPr bwMode="auto">
              <a:xfrm rot="16200000" flipV="1">
                <a:off x="3942080" y="4894580"/>
                <a:ext cx="1463040" cy="0"/>
              </a:xfrm>
              <a:prstGeom prst="line">
                <a:avLst/>
              </a:prstGeom>
              <a:noFill/>
              <a:ln w="19050" algn="ctr">
                <a:solidFill>
                  <a:srgbClr val="7030A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31763" name="Group 60"/>
              <p:cNvGrpSpPr>
                <a:grpSpLocks/>
              </p:cNvGrpSpPr>
              <p:nvPr/>
            </p:nvGrpSpPr>
            <p:grpSpPr bwMode="auto">
              <a:xfrm>
                <a:off x="4597400" y="3835400"/>
                <a:ext cx="429260" cy="403860"/>
                <a:chOff x="4597400" y="3835400"/>
                <a:chExt cx="429260" cy="403860"/>
              </a:xfrm>
            </p:grpSpPr>
            <p:sp>
              <p:nvSpPr>
                <p:cNvPr id="31775" name="Oval 50"/>
                <p:cNvSpPr>
                  <a:spLocks noChangeArrowheads="1"/>
                </p:cNvSpPr>
                <p:nvPr/>
              </p:nvSpPr>
              <p:spPr bwMode="auto">
                <a:xfrm>
                  <a:off x="4597400" y="4102100"/>
                  <a:ext cx="137160" cy="137160"/>
                </a:xfrm>
                <a:prstGeom prst="ellipse">
                  <a:avLst/>
                </a:prstGeom>
                <a:solidFill>
                  <a:srgbClr val="FF0000"/>
                </a:soli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2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1776" name="Rectangle 51"/>
                <p:cNvSpPr>
                  <a:spLocks noChangeArrowheads="1"/>
                </p:cNvSpPr>
                <p:nvPr/>
              </p:nvSpPr>
              <p:spPr bwMode="auto">
                <a:xfrm>
                  <a:off x="4660900" y="3835400"/>
                  <a:ext cx="365760" cy="3657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000" b="1">
                      <a:solidFill>
                        <a:schemeClr val="bg2"/>
                      </a:solidFill>
                      <a:latin typeface="Calibri" panose="020F0502020204030204" pitchFamily="34" charset="0"/>
                    </a:rPr>
                    <a:t>C</a:t>
                  </a:r>
                </a:p>
              </p:txBody>
            </p:sp>
          </p:grpSp>
          <p:cxnSp>
            <p:nvCxnSpPr>
              <p:cNvPr id="31764" name="Straight Connector 52"/>
              <p:cNvCxnSpPr>
                <a:cxnSpLocks noChangeShapeType="1"/>
              </p:cNvCxnSpPr>
              <p:nvPr/>
            </p:nvCxnSpPr>
            <p:spPr bwMode="auto">
              <a:xfrm rot="16200000" flipV="1">
                <a:off x="2496820" y="4185920"/>
                <a:ext cx="2880360" cy="0"/>
              </a:xfrm>
              <a:prstGeom prst="line">
                <a:avLst/>
              </a:prstGeom>
              <a:noFill/>
              <a:ln w="19050" algn="ctr">
                <a:solidFill>
                  <a:srgbClr val="7030A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765" name="Straight Connector 53"/>
              <p:cNvCxnSpPr>
                <a:cxnSpLocks noChangeShapeType="1"/>
              </p:cNvCxnSpPr>
              <p:nvPr/>
            </p:nvCxnSpPr>
            <p:spPr bwMode="auto">
              <a:xfrm>
                <a:off x="1854200" y="2749550"/>
                <a:ext cx="2066544" cy="0"/>
              </a:xfrm>
              <a:prstGeom prst="line">
                <a:avLst/>
              </a:prstGeom>
              <a:noFill/>
              <a:ln w="19050" algn="ctr">
                <a:solidFill>
                  <a:srgbClr val="7030A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31766" name="Group 63"/>
              <p:cNvGrpSpPr>
                <a:grpSpLocks/>
              </p:cNvGrpSpPr>
              <p:nvPr/>
            </p:nvGrpSpPr>
            <p:grpSpPr bwMode="auto">
              <a:xfrm>
                <a:off x="3860800" y="2400300"/>
                <a:ext cx="416560" cy="403860"/>
                <a:chOff x="3860800" y="2400300"/>
                <a:chExt cx="416560" cy="403860"/>
              </a:xfrm>
            </p:grpSpPr>
            <p:sp>
              <p:nvSpPr>
                <p:cNvPr id="55" name="Oval 54"/>
                <p:cNvSpPr/>
                <p:nvPr/>
              </p:nvSpPr>
              <p:spPr bwMode="auto">
                <a:xfrm>
                  <a:off x="3860800" y="2667000"/>
                  <a:ext cx="136525" cy="136525"/>
                </a:xfrm>
                <a:prstGeom prst="ellipse">
                  <a:avLst/>
                </a:prstGeom>
                <a:solidFill>
                  <a:schemeClr val="accent2">
                    <a:lumMod val="5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31774" name="Rectangle 55"/>
                <p:cNvSpPr>
                  <a:spLocks noChangeArrowheads="1"/>
                </p:cNvSpPr>
                <p:nvPr/>
              </p:nvSpPr>
              <p:spPr bwMode="auto">
                <a:xfrm>
                  <a:off x="3911600" y="2400300"/>
                  <a:ext cx="365760" cy="3657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000" b="1">
                      <a:solidFill>
                        <a:schemeClr val="bg2"/>
                      </a:solidFill>
                      <a:latin typeface="Calibri" panose="020F0502020204030204" pitchFamily="34" charset="0"/>
                    </a:rPr>
                    <a:t>D</a:t>
                  </a:r>
                </a:p>
              </p:txBody>
            </p:sp>
          </p:grpSp>
          <p:grpSp>
            <p:nvGrpSpPr>
              <p:cNvPr id="31767" name="Group 64"/>
              <p:cNvGrpSpPr>
                <a:grpSpLocks/>
              </p:cNvGrpSpPr>
              <p:nvPr/>
            </p:nvGrpSpPr>
            <p:grpSpPr bwMode="auto">
              <a:xfrm>
                <a:off x="2120900" y="2679700"/>
                <a:ext cx="391160" cy="416560"/>
                <a:chOff x="2120900" y="2679700"/>
                <a:chExt cx="391160" cy="416560"/>
              </a:xfrm>
            </p:grpSpPr>
            <p:sp>
              <p:nvSpPr>
                <p:cNvPr id="31771" name="Rectangle 56"/>
                <p:cNvSpPr>
                  <a:spLocks noChangeArrowheads="1"/>
                </p:cNvSpPr>
                <p:nvPr/>
              </p:nvSpPr>
              <p:spPr bwMode="auto">
                <a:xfrm>
                  <a:off x="2120900" y="2730500"/>
                  <a:ext cx="365760" cy="3657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000" b="1">
                      <a:solidFill>
                        <a:schemeClr val="bg2"/>
                      </a:solidFill>
                      <a:latin typeface="Calibri" panose="020F0502020204030204" pitchFamily="34" charset="0"/>
                    </a:rPr>
                    <a:t>F</a:t>
                  </a:r>
                </a:p>
              </p:txBody>
            </p:sp>
            <p:sp>
              <p:nvSpPr>
                <p:cNvPr id="31772" name="Oval 57"/>
                <p:cNvSpPr>
                  <a:spLocks noChangeArrowheads="1"/>
                </p:cNvSpPr>
                <p:nvPr/>
              </p:nvSpPr>
              <p:spPr bwMode="auto">
                <a:xfrm>
                  <a:off x="2374900" y="2679700"/>
                  <a:ext cx="137160" cy="137160"/>
                </a:xfrm>
                <a:prstGeom prst="ellipse">
                  <a:avLst/>
                </a:prstGeom>
                <a:solidFill>
                  <a:srgbClr val="00B050"/>
                </a:soli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2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31768" name="Group 61"/>
              <p:cNvGrpSpPr>
                <a:grpSpLocks/>
              </p:cNvGrpSpPr>
              <p:nvPr/>
            </p:nvGrpSpPr>
            <p:grpSpPr bwMode="auto">
              <a:xfrm>
                <a:off x="2374900" y="3848100"/>
                <a:ext cx="416560" cy="416560"/>
                <a:chOff x="2374900" y="3848100"/>
                <a:chExt cx="416560" cy="416560"/>
              </a:xfrm>
            </p:grpSpPr>
            <p:sp>
              <p:nvSpPr>
                <p:cNvPr id="29721" name="Oval 58"/>
                <p:cNvSpPr>
                  <a:spLocks noChangeArrowheads="1"/>
                </p:cNvSpPr>
                <p:nvPr/>
              </p:nvSpPr>
              <p:spPr bwMode="auto">
                <a:xfrm>
                  <a:off x="2374900" y="4127500"/>
                  <a:ext cx="136525" cy="136525"/>
                </a:xfrm>
                <a:prstGeom prst="ellipse">
                  <a:avLst/>
                </a:prstGeom>
                <a:solidFill>
                  <a:schemeClr val="accent3">
                    <a:lumMod val="50000"/>
                  </a:schemeClr>
                </a:soli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31770" name="Rectangle 59"/>
                <p:cNvSpPr>
                  <a:spLocks noChangeArrowheads="1"/>
                </p:cNvSpPr>
                <p:nvPr/>
              </p:nvSpPr>
              <p:spPr bwMode="auto">
                <a:xfrm>
                  <a:off x="2425700" y="3848100"/>
                  <a:ext cx="365760" cy="3657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000" b="1">
                      <a:solidFill>
                        <a:schemeClr val="bg2"/>
                      </a:solidFill>
                      <a:latin typeface="Calibri" panose="020F0502020204030204" pitchFamily="34" charset="0"/>
                    </a:rPr>
                    <a:t>E</a:t>
                  </a:r>
                </a:p>
              </p:txBody>
            </p:sp>
          </p:grpSp>
        </p:grpSp>
      </p:grp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5321300" y="4178300"/>
            <a:ext cx="457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bg2"/>
                </a:solidFill>
                <a:latin typeface="Calibri" panose="020F0502020204030204" pitchFamily="34" charset="0"/>
              </a:rPr>
              <a:t>U</a:t>
            </a:r>
            <a:r>
              <a:rPr lang="en-US" altLang="en-US" sz="2000" b="1" baseline="-25000">
                <a:solidFill>
                  <a:schemeClr val="bg2"/>
                </a:solidFill>
                <a:latin typeface="Calibri" panose="020F0502020204030204" pitchFamily="34" charset="0"/>
              </a:rPr>
              <a:t>1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nimBg="1"/>
      <p:bldP spid="7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27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BF1EFF40-721B-441B-9F5E-C456971BDC16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bservasi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333500"/>
            <a:ext cx="7680325" cy="48133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defRPr/>
            </a:pPr>
            <a:r>
              <a:rPr lang="en-US" sz="2400" i="1" dirty="0" smtClean="0"/>
              <a:t>Indifference curve</a:t>
            </a:r>
            <a:r>
              <a:rPr lang="en-US" sz="2400" dirty="0" smtClean="0"/>
              <a:t> </a:t>
            </a:r>
            <a:r>
              <a:rPr lang="en-US" sz="2400" dirty="0" err="1" smtClean="0"/>
              <a:t>melewati</a:t>
            </a:r>
            <a:r>
              <a:rPr lang="en-US" sz="2400" dirty="0" smtClean="0"/>
              <a:t> </a:t>
            </a:r>
            <a:r>
              <a:rPr lang="en-US" sz="2400" dirty="0" err="1" smtClean="0"/>
              <a:t>titik-titik</a:t>
            </a:r>
            <a:r>
              <a:rPr lang="en-US" sz="2400" dirty="0" smtClean="0"/>
              <a:t> B, A </a:t>
            </a:r>
            <a:r>
              <a:rPr lang="en-US" sz="2400" dirty="0" err="1" smtClean="0"/>
              <a:t>dan</a:t>
            </a:r>
            <a:r>
              <a:rPr lang="en-US" sz="2400" dirty="0" smtClean="0"/>
              <a:t> C yang </a:t>
            </a:r>
            <a:r>
              <a:rPr lang="en-US" sz="2400" dirty="0" err="1" smtClean="0"/>
              <a:t>mengindikasikan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B, A </a:t>
            </a:r>
            <a:r>
              <a:rPr lang="en-US" sz="2400" dirty="0" err="1" smtClean="0"/>
              <a:t>atau</a:t>
            </a:r>
            <a:r>
              <a:rPr lang="en-US" sz="2400" dirty="0" smtClean="0"/>
              <a:t> C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kepuasaan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endParaRPr lang="en-US" sz="2400" dirty="0" smtClean="0"/>
          </a:p>
          <a:p>
            <a:pPr marL="457200" indent="-457200">
              <a:spcBef>
                <a:spcPts val="600"/>
              </a:spcBef>
              <a:defRPr/>
            </a:pPr>
            <a:r>
              <a:rPr lang="en-US" sz="2400" dirty="0" err="1" smtClean="0"/>
              <a:t>Pergerakan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A </a:t>
            </a:r>
            <a:r>
              <a:rPr lang="en-US" sz="2400" dirty="0" err="1" smtClean="0"/>
              <a:t>ke</a:t>
            </a:r>
            <a:r>
              <a:rPr lang="en-US" sz="2400" dirty="0" smtClean="0"/>
              <a:t> B (-10 unit </a:t>
            </a:r>
            <a:r>
              <a:rPr lang="en-US" sz="2400" dirty="0" err="1" smtClean="0"/>
              <a:t>makanan</a:t>
            </a:r>
            <a:r>
              <a:rPr lang="en-US" sz="2400" dirty="0" smtClean="0"/>
              <a:t> → +20 unit </a:t>
            </a:r>
            <a:r>
              <a:rPr lang="en-US" sz="2400" dirty="0" err="1" smtClean="0"/>
              <a:t>pakaian</a:t>
            </a:r>
            <a:r>
              <a:rPr lang="en-US" sz="2400" dirty="0" smtClean="0"/>
              <a:t>) </a:t>
            </a:r>
            <a:r>
              <a:rPr lang="en-US" sz="2400" dirty="0" err="1" smtClean="0"/>
              <a:t>atau</a:t>
            </a:r>
            <a:r>
              <a:rPr lang="en-US" sz="2400" dirty="0" smtClean="0"/>
              <a:t> A </a:t>
            </a:r>
            <a:r>
              <a:rPr lang="en-US" sz="2400" dirty="0" err="1" smtClean="0"/>
              <a:t>ke</a:t>
            </a:r>
            <a:r>
              <a:rPr lang="en-US" sz="2400" dirty="0" smtClean="0"/>
              <a:t> C (+20 unit </a:t>
            </a:r>
            <a:r>
              <a:rPr lang="en-US" sz="2400" dirty="0" err="1" smtClean="0"/>
              <a:t>makanan</a:t>
            </a:r>
            <a:r>
              <a:rPr lang="en-US" sz="2400" dirty="0" smtClean="0"/>
              <a:t> → -10 unit </a:t>
            </a:r>
            <a:r>
              <a:rPr lang="en-US" sz="2400" dirty="0" err="1" smtClean="0"/>
              <a:t>pakaian</a:t>
            </a:r>
            <a:r>
              <a:rPr lang="en-US" sz="2400" dirty="0" smtClean="0"/>
              <a:t>)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menyebabkan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kepuasan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buruk</a:t>
            </a:r>
            <a:endParaRPr lang="en-US" sz="2400" dirty="0" smtClean="0"/>
          </a:p>
          <a:p>
            <a:pPr marL="457200" indent="-457200">
              <a:spcBef>
                <a:spcPts val="600"/>
              </a:spcBef>
              <a:defRPr/>
            </a:pPr>
            <a:r>
              <a:rPr lang="en-US" sz="2400" dirty="0" err="1" smtClean="0"/>
              <a:t>Titik</a:t>
            </a:r>
            <a:r>
              <a:rPr lang="en-US" sz="2400" dirty="0" smtClean="0"/>
              <a:t> A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diinginkan</a:t>
            </a:r>
            <a:r>
              <a:rPr lang="en-US" sz="2400" dirty="0" smtClean="0"/>
              <a:t> </a:t>
            </a:r>
            <a:r>
              <a:rPr lang="en-US" sz="2400" dirty="0" err="1" smtClean="0"/>
              <a:t>dibandingkan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F </a:t>
            </a:r>
            <a:r>
              <a:rPr lang="en-US" sz="2400" dirty="0" err="1" smtClean="0"/>
              <a:t>atau</a:t>
            </a:r>
            <a:r>
              <a:rPr lang="en-US" sz="2400" dirty="0" smtClean="0"/>
              <a:t> E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en-US" sz="2400" dirty="0" smtClean="0"/>
              <a:t>Indifference curve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selalu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memiliki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slope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negatif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endParaRPr lang="en-US" sz="2400" dirty="0" smtClean="0"/>
          </a:p>
          <a:p>
            <a:pPr marL="457200" indent="-457200" algn="r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	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Karena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akan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melanggar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asumsi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ke-3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jika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tidak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Kalau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slope IC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+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)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maka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titik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yg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diatas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akan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lebih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diinginkan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&amp;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tdk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mungkin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ada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dlm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kurva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yg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sama</a:t>
            </a:r>
            <a:endParaRPr lang="en-US" sz="2400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>
              <a:spcBef>
                <a:spcPts val="600"/>
              </a:spcBef>
              <a:defRPr/>
            </a:pPr>
            <a:endParaRPr lang="en-US" sz="2400" dirty="0" smtClean="0"/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70"/>
          <p:cNvSpPr>
            <a:spLocks noChangeArrowheads="1"/>
          </p:cNvSpPr>
          <p:nvPr/>
        </p:nvSpPr>
        <p:spPr bwMode="auto">
          <a:xfrm>
            <a:off x="1585913" y="3524250"/>
            <a:ext cx="4022725" cy="1738313"/>
          </a:xfrm>
          <a:custGeom>
            <a:avLst/>
            <a:gdLst>
              <a:gd name="T0" fmla="*/ 0 w 2283052"/>
              <a:gd name="T1" fmla="*/ 0 h 2620677"/>
              <a:gd name="T2" fmla="*/ 2147483646 w 2283052"/>
              <a:gd name="T3" fmla="*/ 5540 h 2620677"/>
              <a:gd name="T4" fmla="*/ 2147483646 w 2283052"/>
              <a:gd name="T5" fmla="*/ 8360 h 2620677"/>
              <a:gd name="T6" fmla="*/ 0 60000 65536"/>
              <a:gd name="T7" fmla="*/ 0 60000 65536"/>
              <a:gd name="T8" fmla="*/ 0 60000 65536"/>
              <a:gd name="T9" fmla="*/ 0 w 2283052"/>
              <a:gd name="T10" fmla="*/ 0 h 2620677"/>
              <a:gd name="T11" fmla="*/ 2283052 w 2283052"/>
              <a:gd name="T12" fmla="*/ 2620677 h 262067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83052" h="2620677">
                <a:moveTo>
                  <a:pt x="0" y="0"/>
                </a:moveTo>
                <a:cubicBezTo>
                  <a:pt x="270933" y="802216"/>
                  <a:pt x="557910" y="1276021"/>
                  <a:pt x="1043616" y="1736856"/>
                </a:cubicBezTo>
                <a:cubicBezTo>
                  <a:pt x="1428042" y="2163803"/>
                  <a:pt x="1971282" y="2449318"/>
                  <a:pt x="2283052" y="2620677"/>
                </a:cubicBezTo>
              </a:path>
            </a:pathLst>
          </a:custGeom>
          <a:noFill/>
          <a:ln w="3175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E300FE80-D8EF-4446-AD95-F6C944D6A0D6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ndifference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urve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2324100" y="1295400"/>
            <a:ext cx="2476500" cy="1143000"/>
          </a:xfrm>
          <a:prstGeom prst="rect">
            <a:avLst/>
          </a:prstGeom>
          <a:solidFill>
            <a:schemeClr val="accent5">
              <a:lumMod val="2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000" b="1" dirty="0"/>
              <a:t>Indifference Curve </a:t>
            </a:r>
            <a:r>
              <a:rPr lang="en-US" sz="2000" b="1" dirty="0" err="1"/>
              <a:t>tidak</a:t>
            </a:r>
            <a:r>
              <a:rPr lang="en-US" sz="2000" b="1" dirty="0"/>
              <a:t> </a:t>
            </a:r>
            <a:r>
              <a:rPr lang="en-US" sz="2000" b="1" dirty="0" err="1"/>
              <a:t>mungkin</a:t>
            </a:r>
            <a:r>
              <a:rPr lang="en-US" sz="2000" b="1" dirty="0"/>
              <a:t> </a:t>
            </a:r>
            <a:r>
              <a:rPr lang="en-US" sz="2000" b="1" dirty="0" err="1"/>
              <a:t>saling</a:t>
            </a:r>
            <a:r>
              <a:rPr lang="en-US" sz="2000" b="1" dirty="0"/>
              <a:t> </a:t>
            </a:r>
            <a:r>
              <a:rPr lang="en-US" sz="2000" b="1" dirty="0" err="1"/>
              <a:t>berpotongan</a:t>
            </a:r>
            <a:endParaRPr lang="en-US" sz="2000" dirty="0"/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647700" y="1447800"/>
            <a:ext cx="6565900" cy="4864100"/>
            <a:chOff x="914400" y="1206500"/>
            <a:chExt cx="6565900" cy="4864100"/>
          </a:xfrm>
        </p:grpSpPr>
        <p:sp>
          <p:nvSpPr>
            <p:cNvPr id="33814" name="Rectangle 12"/>
            <p:cNvSpPr>
              <a:spLocks noChangeArrowheads="1"/>
            </p:cNvSpPr>
            <p:nvPr/>
          </p:nvSpPr>
          <p:spPr bwMode="auto">
            <a:xfrm>
              <a:off x="5842000" y="5308600"/>
              <a:ext cx="16383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Makanan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(unit per week)</a:t>
              </a:r>
            </a:p>
          </p:txBody>
        </p:sp>
        <p:sp>
          <p:nvSpPr>
            <p:cNvPr id="33815" name="Rectangle 13"/>
            <p:cNvSpPr>
              <a:spLocks noChangeArrowheads="1"/>
            </p:cNvSpPr>
            <p:nvPr/>
          </p:nvSpPr>
          <p:spPr bwMode="auto">
            <a:xfrm>
              <a:off x="914400" y="1206500"/>
              <a:ext cx="1638300" cy="6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Pakaian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(unit per week)</a:t>
              </a:r>
            </a:p>
          </p:txBody>
        </p:sp>
        <p:grpSp>
          <p:nvGrpSpPr>
            <p:cNvPr id="33816" name="Group 24"/>
            <p:cNvGrpSpPr>
              <a:grpSpLocks/>
            </p:cNvGrpSpPr>
            <p:nvPr/>
          </p:nvGrpSpPr>
          <p:grpSpPr bwMode="auto">
            <a:xfrm>
              <a:off x="1727199" y="1861820"/>
              <a:ext cx="4127501" cy="3840480"/>
              <a:chOff x="1422399" y="1861820"/>
              <a:chExt cx="4127501" cy="3840480"/>
            </a:xfrm>
          </p:grpSpPr>
          <p:cxnSp>
            <p:nvCxnSpPr>
              <p:cNvPr id="33817" name="Straight Connector 9"/>
              <p:cNvCxnSpPr>
                <a:cxnSpLocks noChangeShapeType="1"/>
              </p:cNvCxnSpPr>
              <p:nvPr/>
            </p:nvCxnSpPr>
            <p:spPr bwMode="auto">
              <a:xfrm rot="16200000" flipH="1">
                <a:off x="-497841" y="3782060"/>
                <a:ext cx="3840480" cy="0"/>
              </a:xfrm>
              <a:prstGeom prst="lin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3818" name="Straight Connector 10"/>
              <p:cNvCxnSpPr>
                <a:cxnSpLocks noChangeShapeType="1"/>
              </p:cNvCxnSpPr>
              <p:nvPr/>
            </p:nvCxnSpPr>
            <p:spPr bwMode="auto">
              <a:xfrm rot="10800000" flipV="1">
                <a:off x="1435100" y="5689600"/>
                <a:ext cx="4114800" cy="0"/>
              </a:xfrm>
              <a:prstGeom prst="lin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5600700" y="5080000"/>
            <a:ext cx="457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bg2"/>
                </a:solidFill>
                <a:latin typeface="Calibri" panose="020F0502020204030204" pitchFamily="34" charset="0"/>
              </a:rPr>
              <a:t>U</a:t>
            </a:r>
            <a:r>
              <a:rPr lang="en-US" altLang="en-US" sz="2000" b="1" baseline="-25000">
                <a:solidFill>
                  <a:schemeClr val="bg2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62" name="Freeform 61"/>
          <p:cNvSpPr>
            <a:spLocks noChangeArrowheads="1"/>
          </p:cNvSpPr>
          <p:nvPr/>
        </p:nvSpPr>
        <p:spPr bwMode="auto">
          <a:xfrm>
            <a:off x="1968500" y="2882900"/>
            <a:ext cx="2560638" cy="2835275"/>
          </a:xfrm>
          <a:custGeom>
            <a:avLst/>
            <a:gdLst>
              <a:gd name="T0" fmla="*/ 0 w 3060700"/>
              <a:gd name="T1" fmla="*/ 0 h 2946400"/>
              <a:gd name="T2" fmla="*/ 764909 w 3060700"/>
              <a:gd name="T3" fmla="*/ 2016015 h 2946400"/>
              <a:gd name="T4" fmla="*/ 2560320 w 3060700"/>
              <a:gd name="T5" fmla="*/ 2834640 h 2946400"/>
              <a:gd name="T6" fmla="*/ 2560320 w 3060700"/>
              <a:gd name="T7" fmla="*/ 2834640 h 2946400"/>
              <a:gd name="T8" fmla="*/ 0 60000 65536"/>
              <a:gd name="T9" fmla="*/ 0 60000 65536"/>
              <a:gd name="T10" fmla="*/ 0 60000 65536"/>
              <a:gd name="T11" fmla="*/ 0 60000 65536"/>
              <a:gd name="T12" fmla="*/ 0 w 3060700"/>
              <a:gd name="T13" fmla="*/ 0 h 2946400"/>
              <a:gd name="T14" fmla="*/ 3060700 w 3060700"/>
              <a:gd name="T15" fmla="*/ 2946400 h 29464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60700" h="2946400">
                <a:moveTo>
                  <a:pt x="0" y="0"/>
                </a:moveTo>
                <a:cubicBezTo>
                  <a:pt x="270933" y="802216"/>
                  <a:pt x="404283" y="1604433"/>
                  <a:pt x="914400" y="2095500"/>
                </a:cubicBezTo>
                <a:cubicBezTo>
                  <a:pt x="1424517" y="2586567"/>
                  <a:pt x="3060700" y="2946400"/>
                  <a:pt x="3060700" y="2946400"/>
                </a:cubicBezTo>
              </a:path>
            </a:pathLst>
          </a:custGeom>
          <a:noFill/>
          <a:ln w="31750" algn="ctr">
            <a:solidFill>
              <a:schemeClr val="accent3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6" name="Group 62"/>
          <p:cNvGrpSpPr>
            <a:grpSpLocks/>
          </p:cNvGrpSpPr>
          <p:nvPr/>
        </p:nvGrpSpPr>
        <p:grpSpPr bwMode="auto">
          <a:xfrm>
            <a:off x="2235200" y="3810000"/>
            <a:ext cx="428625" cy="403225"/>
            <a:chOff x="3111500" y="3124200"/>
            <a:chExt cx="429260" cy="403860"/>
          </a:xfrm>
        </p:grpSpPr>
        <p:sp>
          <p:nvSpPr>
            <p:cNvPr id="33812" name="Rectangle 42"/>
            <p:cNvSpPr>
              <a:spLocks noChangeArrowheads="1"/>
            </p:cNvSpPr>
            <p:nvPr/>
          </p:nvSpPr>
          <p:spPr bwMode="auto">
            <a:xfrm>
              <a:off x="3175000" y="3124200"/>
              <a:ext cx="36576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bg2"/>
                  </a:solidFill>
                  <a:latin typeface="Calibri" panose="020F0502020204030204" pitchFamily="34" charset="0"/>
                </a:rPr>
                <a:t>A</a:t>
              </a: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3111500" y="3391320"/>
              <a:ext cx="136727" cy="136740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bg2"/>
                </a:solidFill>
              </a:endParaRPr>
            </a:p>
          </p:txBody>
        </p:sp>
      </p:grpSp>
      <p:grpSp>
        <p:nvGrpSpPr>
          <p:cNvPr id="7" name="Group 60"/>
          <p:cNvGrpSpPr>
            <a:grpSpLocks/>
          </p:cNvGrpSpPr>
          <p:nvPr/>
        </p:nvGrpSpPr>
        <p:grpSpPr bwMode="auto">
          <a:xfrm>
            <a:off x="3289300" y="4965700"/>
            <a:ext cx="428625" cy="403225"/>
            <a:chOff x="4597400" y="3835400"/>
            <a:chExt cx="429260" cy="403860"/>
          </a:xfrm>
        </p:grpSpPr>
        <p:sp>
          <p:nvSpPr>
            <p:cNvPr id="33810" name="Oval 50"/>
            <p:cNvSpPr>
              <a:spLocks noChangeArrowheads="1"/>
            </p:cNvSpPr>
            <p:nvPr/>
          </p:nvSpPr>
          <p:spPr bwMode="auto">
            <a:xfrm>
              <a:off x="4597400" y="4102100"/>
              <a:ext cx="137160" cy="137160"/>
            </a:xfrm>
            <a:prstGeom prst="ellipse">
              <a:avLst/>
            </a:prstGeom>
            <a:solidFill>
              <a:srgbClr val="FF00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3811" name="Rectangle 51"/>
            <p:cNvSpPr>
              <a:spLocks noChangeArrowheads="1"/>
            </p:cNvSpPr>
            <p:nvPr/>
          </p:nvSpPr>
          <p:spPr bwMode="auto">
            <a:xfrm>
              <a:off x="4660900" y="3835400"/>
              <a:ext cx="36576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bg2"/>
                  </a:solidFill>
                  <a:latin typeface="Calibri" panose="020F0502020204030204" pitchFamily="34" charset="0"/>
                </a:rPr>
                <a:t>C</a:t>
              </a:r>
            </a:p>
          </p:txBody>
        </p:sp>
      </p:grp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4495800" y="5537200"/>
            <a:ext cx="457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bg2"/>
                </a:solidFill>
                <a:latin typeface="Calibri" panose="020F0502020204030204" pitchFamily="34" charset="0"/>
              </a:rPr>
              <a:t>U</a:t>
            </a:r>
            <a:r>
              <a:rPr lang="en-US" altLang="en-US" sz="2000" b="1" baseline="-25000">
                <a:solidFill>
                  <a:schemeClr val="bg2"/>
                </a:solidFill>
                <a:latin typeface="Calibri" panose="020F0502020204030204" pitchFamily="34" charset="0"/>
              </a:rPr>
              <a:t>2</a:t>
            </a:r>
          </a:p>
        </p:txBody>
      </p:sp>
      <p:grpSp>
        <p:nvGrpSpPr>
          <p:cNvPr id="8" name="Group 65"/>
          <p:cNvGrpSpPr>
            <a:grpSpLocks/>
          </p:cNvGrpSpPr>
          <p:nvPr/>
        </p:nvGrpSpPr>
        <p:grpSpPr bwMode="auto">
          <a:xfrm>
            <a:off x="4152900" y="4572000"/>
            <a:ext cx="415925" cy="415925"/>
            <a:chOff x="2387600" y="1651000"/>
            <a:chExt cx="416560" cy="416560"/>
          </a:xfrm>
        </p:grpSpPr>
        <p:sp>
          <p:nvSpPr>
            <p:cNvPr id="33808" name="Rectangle 46"/>
            <p:cNvSpPr>
              <a:spLocks noChangeArrowheads="1"/>
            </p:cNvSpPr>
            <p:nvPr/>
          </p:nvSpPr>
          <p:spPr bwMode="auto">
            <a:xfrm>
              <a:off x="2438400" y="1651000"/>
              <a:ext cx="36576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bg2"/>
                  </a:solidFill>
                  <a:latin typeface="Calibri" panose="020F0502020204030204" pitchFamily="34" charset="0"/>
                </a:rPr>
                <a:t>B</a:t>
              </a:r>
            </a:p>
          </p:txBody>
        </p:sp>
        <p:sp>
          <p:nvSpPr>
            <p:cNvPr id="33809" name="Oval 47"/>
            <p:cNvSpPr>
              <a:spLocks noChangeArrowheads="1"/>
            </p:cNvSpPr>
            <p:nvPr/>
          </p:nvSpPr>
          <p:spPr bwMode="auto">
            <a:xfrm>
              <a:off x="2387600" y="1930400"/>
              <a:ext cx="137160" cy="137160"/>
            </a:xfrm>
            <a:prstGeom prst="ellipse">
              <a:avLst/>
            </a:prstGeom>
            <a:solidFill>
              <a:srgbClr val="CC3399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5257800" y="3632200"/>
            <a:ext cx="3733800" cy="9652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tetapi</a:t>
            </a:r>
            <a:r>
              <a:rPr lang="en-US" sz="2000" dirty="0"/>
              <a:t> </a:t>
            </a:r>
            <a:r>
              <a:rPr lang="en-US" sz="2000" dirty="0" err="1"/>
              <a:t>hal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benar</a:t>
            </a:r>
            <a:r>
              <a:rPr lang="en-US" sz="2000" dirty="0"/>
              <a:t> </a:t>
            </a:r>
          </a:p>
          <a:p>
            <a:pPr>
              <a:defRPr/>
            </a:pPr>
            <a:r>
              <a:rPr lang="en-US" sz="2000" dirty="0"/>
              <a:t>(</a:t>
            </a:r>
            <a:r>
              <a:rPr lang="en-US" sz="2000" dirty="0" err="1"/>
              <a:t>bahwa</a:t>
            </a:r>
            <a:r>
              <a:rPr lang="en-US" sz="2000" dirty="0"/>
              <a:t> B ≈ C), </a:t>
            </a:r>
            <a:r>
              <a:rPr lang="en-US" sz="2000" dirty="0" err="1"/>
              <a:t>karena</a:t>
            </a:r>
            <a:r>
              <a:rPr lang="en-US" sz="2000" dirty="0"/>
              <a:t> B &gt; C,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melanggar</a:t>
            </a:r>
            <a:r>
              <a:rPr lang="en-US" sz="2000" dirty="0"/>
              <a:t> </a:t>
            </a:r>
            <a:r>
              <a:rPr lang="en-US" sz="2000" dirty="0" err="1"/>
              <a:t>asumsi</a:t>
            </a:r>
            <a:r>
              <a:rPr lang="en-US" sz="2000" dirty="0"/>
              <a:t> ke-2</a:t>
            </a:r>
          </a:p>
        </p:txBody>
      </p:sp>
      <p:sp>
        <p:nvSpPr>
          <p:cNvPr id="32" name="Rectangle 6"/>
          <p:cNvSpPr>
            <a:spLocks noChangeArrowheads="1"/>
          </p:cNvSpPr>
          <p:nvPr/>
        </p:nvSpPr>
        <p:spPr bwMode="auto">
          <a:xfrm>
            <a:off x="5257800" y="1282700"/>
            <a:ext cx="3733800" cy="2235200"/>
          </a:xfrm>
          <a:prstGeom prst="rect">
            <a:avLst/>
          </a:prstGeom>
          <a:solidFill>
            <a:srgbClr val="008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Perhatikan: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A dan B berada pada U</a:t>
            </a:r>
            <a:r>
              <a:rPr lang="en-US" altLang="en-US" sz="20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 sehingga konsumen akan </a:t>
            </a:r>
            <a:r>
              <a:rPr lang="en-US" altLang="en-US" sz="2000" i="1">
                <a:solidFill>
                  <a:schemeClr val="tx1"/>
                </a:solidFill>
                <a:latin typeface="Times New Roman" panose="02020603050405020304" pitchFamily="18" charset="0"/>
              </a:rPr>
              <a:t>indifferent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 atas keduanya. A dan C berada pada U</a:t>
            </a:r>
            <a:r>
              <a:rPr lang="en-US" altLang="en-US" sz="20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, dengan demikian konsumen seharusnya juga merasa </a:t>
            </a:r>
            <a:r>
              <a:rPr lang="en-US" altLang="en-US" sz="2000" i="1">
                <a:solidFill>
                  <a:schemeClr val="tx1"/>
                </a:solidFill>
                <a:latin typeface="Times New Roman" panose="02020603050405020304" pitchFamily="18" charset="0"/>
              </a:rPr>
              <a:t>indifferent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 antara B dan C (B ≈ C).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4" grpId="0"/>
      <p:bldP spid="64" grpId="0"/>
      <p:bldP spid="31" grpId="0" animBg="1"/>
      <p:bldP spid="3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70"/>
          <p:cNvSpPr>
            <a:spLocks noChangeArrowheads="1"/>
          </p:cNvSpPr>
          <p:nvPr/>
        </p:nvSpPr>
        <p:spPr bwMode="auto">
          <a:xfrm>
            <a:off x="1828800" y="2730500"/>
            <a:ext cx="3060700" cy="2946400"/>
          </a:xfrm>
          <a:custGeom>
            <a:avLst/>
            <a:gdLst>
              <a:gd name="T0" fmla="*/ 0 w 3060700"/>
              <a:gd name="T1" fmla="*/ 0 h 2946400"/>
              <a:gd name="T2" fmla="*/ 914400 w 3060700"/>
              <a:gd name="T3" fmla="*/ 2095500 h 2946400"/>
              <a:gd name="T4" fmla="*/ 3060700 w 3060700"/>
              <a:gd name="T5" fmla="*/ 2946400 h 2946400"/>
              <a:gd name="T6" fmla="*/ 3060700 w 3060700"/>
              <a:gd name="T7" fmla="*/ 2946400 h 2946400"/>
              <a:gd name="T8" fmla="*/ 0 60000 65536"/>
              <a:gd name="T9" fmla="*/ 0 60000 65536"/>
              <a:gd name="T10" fmla="*/ 0 60000 65536"/>
              <a:gd name="T11" fmla="*/ 0 60000 65536"/>
              <a:gd name="T12" fmla="*/ 0 w 3060700"/>
              <a:gd name="T13" fmla="*/ 0 h 2946400"/>
              <a:gd name="T14" fmla="*/ 3060700 w 3060700"/>
              <a:gd name="T15" fmla="*/ 2946400 h 29464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60700" h="2946400">
                <a:moveTo>
                  <a:pt x="0" y="0"/>
                </a:moveTo>
                <a:cubicBezTo>
                  <a:pt x="270933" y="802216"/>
                  <a:pt x="404283" y="1604433"/>
                  <a:pt x="914400" y="2095500"/>
                </a:cubicBezTo>
                <a:cubicBezTo>
                  <a:pt x="1424517" y="2586567"/>
                  <a:pt x="3060700" y="2946400"/>
                  <a:pt x="3060700" y="2946400"/>
                </a:cubicBezTo>
              </a:path>
            </a:pathLst>
          </a:custGeom>
          <a:noFill/>
          <a:ln w="31750" algn="ctr">
            <a:solidFill>
              <a:schemeClr val="accent3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97B9FCFF-181B-42F4-9331-E42CFC89FEF1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ndifference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4318000" y="1270000"/>
            <a:ext cx="4597400" cy="1676400"/>
          </a:xfrm>
          <a:prstGeom prst="rect">
            <a:avLst/>
          </a:prstGeom>
          <a:solidFill>
            <a:schemeClr val="accent5">
              <a:lumMod val="2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000" b="1" dirty="0"/>
              <a:t>Indifference Map:</a:t>
            </a:r>
          </a:p>
          <a:p>
            <a:pPr>
              <a:defRPr/>
            </a:pP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kumpulan</a:t>
            </a:r>
            <a:r>
              <a:rPr lang="en-US" sz="2000" dirty="0"/>
              <a:t> yang </a:t>
            </a:r>
            <a:r>
              <a:rPr lang="en-US" sz="2000" dirty="0" err="1"/>
              <a:t>terdiri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i="1" dirty="0"/>
              <a:t>indifference curve</a:t>
            </a:r>
            <a:r>
              <a:rPr lang="en-US" sz="2000" dirty="0"/>
              <a:t>, yang </a:t>
            </a:r>
            <a:r>
              <a:rPr lang="en-US" sz="2000" dirty="0" err="1"/>
              <a:t>menggambarkan</a:t>
            </a:r>
            <a:r>
              <a:rPr lang="en-US" sz="2000" dirty="0"/>
              <a:t> </a:t>
            </a:r>
            <a:r>
              <a:rPr lang="en-US" sz="2000" dirty="0" err="1"/>
              <a:t>preferensi</a:t>
            </a:r>
            <a:r>
              <a:rPr lang="en-US" sz="2000" dirty="0"/>
              <a:t> </a:t>
            </a:r>
            <a:r>
              <a:rPr lang="en-US" sz="2000" dirty="0" err="1"/>
              <a:t>konsumen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beragam</a:t>
            </a:r>
            <a:r>
              <a:rPr lang="en-US" sz="2000" dirty="0"/>
              <a:t> </a:t>
            </a:r>
            <a:r>
              <a:rPr lang="en-US" sz="2000" dirty="0" err="1"/>
              <a:t>kemungkinan</a:t>
            </a:r>
            <a:r>
              <a:rPr lang="en-US" sz="2000" dirty="0"/>
              <a:t> </a:t>
            </a:r>
            <a:r>
              <a:rPr lang="en-US" sz="2000" dirty="0" err="1"/>
              <a:t>kombinasi</a:t>
            </a:r>
            <a:r>
              <a:rPr lang="en-US" sz="2000" dirty="0"/>
              <a:t> </a:t>
            </a:r>
            <a:r>
              <a:rPr lang="en-US" sz="2000" dirty="0" err="1"/>
              <a:t>barang</a:t>
            </a:r>
            <a:r>
              <a:rPr lang="en-US" sz="2000" dirty="0"/>
              <a:t>/</a:t>
            </a:r>
            <a:r>
              <a:rPr lang="en-US" sz="2000" dirty="0" err="1"/>
              <a:t>jasa</a:t>
            </a:r>
            <a:r>
              <a:rPr lang="en-US" sz="2000" dirty="0"/>
              <a:t>.</a:t>
            </a:r>
            <a:endParaRPr lang="en-US" sz="2000" i="1" dirty="0"/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4889500" y="5499100"/>
            <a:ext cx="457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bg2"/>
                </a:solidFill>
                <a:latin typeface="Calibri" panose="020F0502020204030204" pitchFamily="34" charset="0"/>
              </a:rPr>
              <a:t>U</a:t>
            </a:r>
            <a:r>
              <a:rPr lang="en-US" altLang="en-US" sz="2000" b="1" baseline="-25000">
                <a:solidFill>
                  <a:schemeClr val="bg2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62" name="Freeform 61"/>
          <p:cNvSpPr>
            <a:spLocks noChangeArrowheads="1"/>
          </p:cNvSpPr>
          <p:nvPr/>
        </p:nvSpPr>
        <p:spPr bwMode="auto">
          <a:xfrm>
            <a:off x="2387600" y="2400300"/>
            <a:ext cx="3060700" cy="2946400"/>
          </a:xfrm>
          <a:custGeom>
            <a:avLst/>
            <a:gdLst>
              <a:gd name="T0" fmla="*/ 0 w 3060700"/>
              <a:gd name="T1" fmla="*/ 0 h 2946400"/>
              <a:gd name="T2" fmla="*/ 914400 w 3060700"/>
              <a:gd name="T3" fmla="*/ 2095500 h 2946400"/>
              <a:gd name="T4" fmla="*/ 3060700 w 3060700"/>
              <a:gd name="T5" fmla="*/ 2946400 h 2946400"/>
              <a:gd name="T6" fmla="*/ 3060700 w 3060700"/>
              <a:gd name="T7" fmla="*/ 2946400 h 2946400"/>
              <a:gd name="T8" fmla="*/ 0 60000 65536"/>
              <a:gd name="T9" fmla="*/ 0 60000 65536"/>
              <a:gd name="T10" fmla="*/ 0 60000 65536"/>
              <a:gd name="T11" fmla="*/ 0 60000 65536"/>
              <a:gd name="T12" fmla="*/ 0 w 3060700"/>
              <a:gd name="T13" fmla="*/ 0 h 2946400"/>
              <a:gd name="T14" fmla="*/ 3060700 w 3060700"/>
              <a:gd name="T15" fmla="*/ 2946400 h 29464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60700" h="2946400">
                <a:moveTo>
                  <a:pt x="0" y="0"/>
                </a:moveTo>
                <a:cubicBezTo>
                  <a:pt x="270933" y="802216"/>
                  <a:pt x="404283" y="1604433"/>
                  <a:pt x="914400" y="2095500"/>
                </a:cubicBezTo>
                <a:cubicBezTo>
                  <a:pt x="1424517" y="2586567"/>
                  <a:pt x="3060700" y="2946400"/>
                  <a:pt x="3060700" y="2946400"/>
                </a:cubicBezTo>
              </a:path>
            </a:pathLst>
          </a:custGeom>
          <a:noFill/>
          <a:ln w="31750" algn="ctr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62"/>
          <p:cNvSpPr>
            <a:spLocks noChangeArrowheads="1"/>
          </p:cNvSpPr>
          <p:nvPr/>
        </p:nvSpPr>
        <p:spPr bwMode="auto">
          <a:xfrm>
            <a:off x="2933700" y="2019300"/>
            <a:ext cx="3060700" cy="2946400"/>
          </a:xfrm>
          <a:custGeom>
            <a:avLst/>
            <a:gdLst>
              <a:gd name="T0" fmla="*/ 0 w 3060700"/>
              <a:gd name="T1" fmla="*/ 0 h 2946400"/>
              <a:gd name="T2" fmla="*/ 914400 w 3060700"/>
              <a:gd name="T3" fmla="*/ 2095500 h 2946400"/>
              <a:gd name="T4" fmla="*/ 3060700 w 3060700"/>
              <a:gd name="T5" fmla="*/ 2946400 h 2946400"/>
              <a:gd name="T6" fmla="*/ 3060700 w 3060700"/>
              <a:gd name="T7" fmla="*/ 2946400 h 2946400"/>
              <a:gd name="T8" fmla="*/ 0 60000 65536"/>
              <a:gd name="T9" fmla="*/ 0 60000 65536"/>
              <a:gd name="T10" fmla="*/ 0 60000 65536"/>
              <a:gd name="T11" fmla="*/ 0 60000 65536"/>
              <a:gd name="T12" fmla="*/ 0 w 3060700"/>
              <a:gd name="T13" fmla="*/ 0 h 2946400"/>
              <a:gd name="T14" fmla="*/ 3060700 w 3060700"/>
              <a:gd name="T15" fmla="*/ 2946400 h 29464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60700" h="2946400">
                <a:moveTo>
                  <a:pt x="0" y="0"/>
                </a:moveTo>
                <a:cubicBezTo>
                  <a:pt x="270933" y="802216"/>
                  <a:pt x="404283" y="1604433"/>
                  <a:pt x="914400" y="2095500"/>
                </a:cubicBezTo>
                <a:cubicBezTo>
                  <a:pt x="1424517" y="2586567"/>
                  <a:pt x="3060700" y="2946400"/>
                  <a:pt x="3060700" y="2946400"/>
                </a:cubicBezTo>
              </a:path>
            </a:pathLst>
          </a:custGeom>
          <a:noFill/>
          <a:ln w="3175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62"/>
          <p:cNvGrpSpPr>
            <a:grpSpLocks/>
          </p:cNvGrpSpPr>
          <p:nvPr/>
        </p:nvGrpSpPr>
        <p:grpSpPr bwMode="auto">
          <a:xfrm>
            <a:off x="1879600" y="2692400"/>
            <a:ext cx="428625" cy="403225"/>
            <a:chOff x="3111500" y="3124200"/>
            <a:chExt cx="429260" cy="403860"/>
          </a:xfrm>
        </p:grpSpPr>
        <p:sp>
          <p:nvSpPr>
            <p:cNvPr id="34845" name="Rectangle 42"/>
            <p:cNvSpPr>
              <a:spLocks noChangeArrowheads="1"/>
            </p:cNvSpPr>
            <p:nvPr/>
          </p:nvSpPr>
          <p:spPr bwMode="auto">
            <a:xfrm>
              <a:off x="3175000" y="3124200"/>
              <a:ext cx="36576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bg2"/>
                  </a:solidFill>
                  <a:latin typeface="Calibri" panose="020F0502020204030204" pitchFamily="34" charset="0"/>
                </a:rPr>
                <a:t>A</a:t>
              </a:r>
            </a:p>
          </p:txBody>
        </p:sp>
        <p:sp>
          <p:nvSpPr>
            <p:cNvPr id="34846" name="Oval 43"/>
            <p:cNvSpPr>
              <a:spLocks noChangeArrowheads="1"/>
            </p:cNvSpPr>
            <p:nvPr/>
          </p:nvSpPr>
          <p:spPr bwMode="auto">
            <a:xfrm>
              <a:off x="3111500" y="3391320"/>
              <a:ext cx="136727" cy="136740"/>
            </a:xfrm>
            <a:prstGeom prst="ellipse">
              <a:avLst/>
            </a:prstGeom>
            <a:solidFill>
              <a:srgbClr val="FFFF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5207000" y="4432300"/>
            <a:ext cx="428625" cy="403225"/>
            <a:chOff x="4597400" y="3835400"/>
            <a:chExt cx="429260" cy="403860"/>
          </a:xfrm>
        </p:grpSpPr>
        <p:sp>
          <p:nvSpPr>
            <p:cNvPr id="34843" name="Oval 50"/>
            <p:cNvSpPr>
              <a:spLocks noChangeArrowheads="1"/>
            </p:cNvSpPr>
            <p:nvPr/>
          </p:nvSpPr>
          <p:spPr bwMode="auto">
            <a:xfrm>
              <a:off x="4597400" y="4102100"/>
              <a:ext cx="137160" cy="137160"/>
            </a:xfrm>
            <a:prstGeom prst="ellipse">
              <a:avLst/>
            </a:prstGeom>
            <a:solidFill>
              <a:srgbClr val="FF00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4844" name="Rectangle 51"/>
            <p:cNvSpPr>
              <a:spLocks noChangeArrowheads="1"/>
            </p:cNvSpPr>
            <p:nvPr/>
          </p:nvSpPr>
          <p:spPr bwMode="auto">
            <a:xfrm>
              <a:off x="4660900" y="3835400"/>
              <a:ext cx="36576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bg2"/>
                  </a:solidFill>
                  <a:latin typeface="Calibri" panose="020F0502020204030204" pitchFamily="34" charset="0"/>
                </a:rPr>
                <a:t>C</a:t>
              </a:r>
            </a:p>
          </p:txBody>
        </p:sp>
      </p:grp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5435600" y="5181600"/>
            <a:ext cx="457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bg2"/>
                </a:solidFill>
                <a:latin typeface="Calibri" panose="020F0502020204030204" pitchFamily="34" charset="0"/>
              </a:rPr>
              <a:t>U</a:t>
            </a:r>
            <a:r>
              <a:rPr lang="en-US" altLang="en-US" sz="2000" b="1" baseline="-25000">
                <a:solidFill>
                  <a:schemeClr val="bg2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5981700" y="4787900"/>
            <a:ext cx="457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bg2"/>
                </a:solidFill>
                <a:latin typeface="Calibri" panose="020F0502020204030204" pitchFamily="34" charset="0"/>
              </a:rPr>
              <a:t>U</a:t>
            </a:r>
            <a:r>
              <a:rPr lang="en-US" altLang="en-US" sz="2000" b="1" baseline="-25000">
                <a:solidFill>
                  <a:schemeClr val="bg2"/>
                </a:solidFill>
                <a:latin typeface="Calibri" panose="020F0502020204030204" pitchFamily="34" charset="0"/>
              </a:rPr>
              <a:t>3</a:t>
            </a:r>
          </a:p>
        </p:txBody>
      </p:sp>
      <p:grpSp>
        <p:nvGrpSpPr>
          <p:cNvPr id="6" name="Group 65"/>
          <p:cNvGrpSpPr>
            <a:grpSpLocks/>
          </p:cNvGrpSpPr>
          <p:nvPr/>
        </p:nvGrpSpPr>
        <p:grpSpPr bwMode="auto">
          <a:xfrm>
            <a:off x="3175000" y="4089400"/>
            <a:ext cx="428625" cy="403225"/>
            <a:chOff x="2387600" y="1663700"/>
            <a:chExt cx="429260" cy="403860"/>
          </a:xfrm>
        </p:grpSpPr>
        <p:sp>
          <p:nvSpPr>
            <p:cNvPr id="34841" name="Rectangle 46"/>
            <p:cNvSpPr>
              <a:spLocks noChangeArrowheads="1"/>
            </p:cNvSpPr>
            <p:nvPr/>
          </p:nvSpPr>
          <p:spPr bwMode="auto">
            <a:xfrm>
              <a:off x="2451100" y="1663700"/>
              <a:ext cx="36576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bg2"/>
                  </a:solidFill>
                  <a:latin typeface="Calibri" panose="020F0502020204030204" pitchFamily="34" charset="0"/>
                </a:rPr>
                <a:t>B</a:t>
              </a:r>
            </a:p>
          </p:txBody>
        </p:sp>
        <p:sp>
          <p:nvSpPr>
            <p:cNvPr id="32785" name="Oval 47"/>
            <p:cNvSpPr>
              <a:spLocks noChangeArrowheads="1"/>
            </p:cNvSpPr>
            <p:nvPr/>
          </p:nvSpPr>
          <p:spPr bwMode="auto">
            <a:xfrm>
              <a:off x="2387600" y="1930820"/>
              <a:ext cx="136727" cy="13674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bg2"/>
                </a:solidFill>
              </a:endParaRPr>
            </a:p>
          </p:txBody>
        </p:sp>
      </p:grpSp>
      <p:cxnSp>
        <p:nvCxnSpPr>
          <p:cNvPr id="28" name="Elbow Connector 27"/>
          <p:cNvCxnSpPr>
            <a:cxnSpLocks noChangeShapeType="1"/>
            <a:stCxn id="34835" idx="3"/>
            <a:endCxn id="34" idx="1"/>
          </p:cNvCxnSpPr>
          <p:nvPr/>
        </p:nvCxnSpPr>
        <p:spPr bwMode="auto">
          <a:xfrm flipV="1">
            <a:off x="1571625" y="3562350"/>
            <a:ext cx="2822575" cy="2360613"/>
          </a:xfrm>
          <a:prstGeom prst="curvedConnector3">
            <a:avLst>
              <a:gd name="adj1" fmla="val 42801"/>
            </a:avLst>
          </a:prstGeom>
          <a:noFill/>
          <a:ln w="25400" algn="ctr">
            <a:solidFill>
              <a:srgbClr val="FF0000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4394200" y="3124200"/>
            <a:ext cx="40227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Semakin jauh </a:t>
            </a:r>
            <a:r>
              <a:rPr lang="en-US" altLang="en-US" sz="2000" i="1">
                <a:solidFill>
                  <a:schemeClr val="bg2"/>
                </a:solidFill>
                <a:latin typeface="Times New Roman" panose="02020603050405020304" pitchFamily="18" charset="0"/>
              </a:rPr>
              <a:t>Indifference Curve</a:t>
            </a: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 dari titik origin (0), semakin tinggi tingkat kepuasaan bagi konsumen</a:t>
            </a:r>
          </a:p>
        </p:txBody>
      </p: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749300" y="1435100"/>
            <a:ext cx="6565900" cy="4864100"/>
            <a:chOff x="749300" y="1435100"/>
            <a:chExt cx="6565900" cy="4864100"/>
          </a:xfrm>
        </p:grpSpPr>
        <p:grpSp>
          <p:nvGrpSpPr>
            <p:cNvPr id="34834" name="Group 35"/>
            <p:cNvGrpSpPr>
              <a:grpSpLocks/>
            </p:cNvGrpSpPr>
            <p:nvPr/>
          </p:nvGrpSpPr>
          <p:grpSpPr bwMode="auto">
            <a:xfrm>
              <a:off x="749300" y="1435100"/>
              <a:ext cx="6565900" cy="4864100"/>
              <a:chOff x="914400" y="1206500"/>
              <a:chExt cx="6565900" cy="4864100"/>
            </a:xfrm>
          </p:grpSpPr>
          <p:sp>
            <p:nvSpPr>
              <p:cNvPr id="34836" name="Rectangle 12"/>
              <p:cNvSpPr>
                <a:spLocks noChangeArrowheads="1"/>
              </p:cNvSpPr>
              <p:nvPr/>
            </p:nvSpPr>
            <p:spPr bwMode="auto">
              <a:xfrm>
                <a:off x="5842000" y="5308600"/>
                <a:ext cx="1638300" cy="762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Makanan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(unit per week)</a:t>
                </a:r>
              </a:p>
            </p:txBody>
          </p:sp>
          <p:sp>
            <p:nvSpPr>
              <p:cNvPr id="34837" name="Rectangle 13"/>
              <p:cNvSpPr>
                <a:spLocks noChangeArrowheads="1"/>
              </p:cNvSpPr>
              <p:nvPr/>
            </p:nvSpPr>
            <p:spPr bwMode="auto">
              <a:xfrm>
                <a:off x="914400" y="1206500"/>
                <a:ext cx="1638300" cy="660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Pakaian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(unit per week)</a:t>
                </a:r>
              </a:p>
            </p:txBody>
          </p:sp>
          <p:grpSp>
            <p:nvGrpSpPr>
              <p:cNvPr id="34838" name="Group 24"/>
              <p:cNvGrpSpPr>
                <a:grpSpLocks/>
              </p:cNvGrpSpPr>
              <p:nvPr/>
            </p:nvGrpSpPr>
            <p:grpSpPr bwMode="auto">
              <a:xfrm>
                <a:off x="1727199" y="1861820"/>
                <a:ext cx="4127501" cy="3840480"/>
                <a:chOff x="1422399" y="1861820"/>
                <a:chExt cx="4127501" cy="3840480"/>
              </a:xfrm>
            </p:grpSpPr>
            <p:cxnSp>
              <p:nvCxnSpPr>
                <p:cNvPr id="34839" name="Straight Connector 9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-497841" y="3782060"/>
                  <a:ext cx="3840480" cy="0"/>
                </a:xfrm>
                <a:prstGeom prst="lin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4840" name="Straight Connector 10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1435100" y="5689600"/>
                  <a:ext cx="4114800" cy="0"/>
                </a:xfrm>
                <a:prstGeom prst="line">
                  <a:avLst/>
                </a:prstGeom>
                <a:noFill/>
                <a:ln w="38100" algn="ctr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sp>
          <p:nvSpPr>
            <p:cNvPr id="34835" name="Rectangle 12"/>
            <p:cNvSpPr>
              <a:spLocks noChangeArrowheads="1"/>
            </p:cNvSpPr>
            <p:nvPr/>
          </p:nvSpPr>
          <p:spPr bwMode="auto">
            <a:xfrm>
              <a:off x="1206500" y="5740400"/>
              <a:ext cx="36576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0</a:t>
              </a:r>
              <a:endParaRPr lang="en-US" altLang="en-US" sz="18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animBg="1"/>
      <p:bldP spid="74" grpId="0"/>
      <p:bldP spid="62" grpId="0" animBg="1"/>
      <p:bldP spid="63" grpId="0" animBg="1"/>
      <p:bldP spid="64" grpId="0"/>
      <p:bldP spid="65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A4A35DE5-5347-4E14-80A3-A76BD7944297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endahuluan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435100"/>
            <a:ext cx="7680325" cy="45085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sz="2400" b="1" u="sng" dirty="0" smtClean="0">
                <a:solidFill>
                  <a:schemeClr val="accent3">
                    <a:lumMod val="50000"/>
                  </a:schemeClr>
                </a:solidFill>
              </a:rPr>
              <a:t>KASUS 2</a:t>
            </a:r>
            <a:endParaRPr lang="en-US" sz="2400" u="sng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>
              <a:spcBef>
                <a:spcPts val="600"/>
              </a:spcBef>
              <a:defRPr/>
            </a:pP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1960-an, </a:t>
            </a:r>
            <a:r>
              <a:rPr lang="en-US" sz="2400" dirty="0" err="1" smtClean="0"/>
              <a:t>permasalahan</a:t>
            </a:r>
            <a:r>
              <a:rPr lang="en-US" sz="2400" dirty="0" smtClean="0"/>
              <a:t> </a:t>
            </a:r>
            <a:r>
              <a:rPr lang="en-US" sz="2400" dirty="0" err="1" smtClean="0"/>
              <a:t>kurang</a:t>
            </a:r>
            <a:r>
              <a:rPr lang="en-US" sz="2400" dirty="0" smtClean="0"/>
              <a:t> </a:t>
            </a:r>
            <a:r>
              <a:rPr lang="en-US" sz="2400" dirty="0" err="1" smtClean="0"/>
              <a:t>pangan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gizi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miskin</a:t>
            </a:r>
            <a:r>
              <a:rPr lang="en-US" sz="2400" dirty="0" smtClean="0"/>
              <a:t> A.S. </a:t>
            </a:r>
            <a:r>
              <a:rPr lang="en-US" sz="2400" dirty="0" err="1" smtClean="0"/>
              <a:t>mengundang</a:t>
            </a:r>
            <a:r>
              <a:rPr lang="en-US" sz="2400" dirty="0" smtClean="0"/>
              <a:t> </a:t>
            </a:r>
            <a:r>
              <a:rPr lang="en-US" sz="2400" dirty="0" err="1" smtClean="0"/>
              <a:t>perhatian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. Hal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mendorong</a:t>
            </a:r>
            <a:r>
              <a:rPr lang="en-US" sz="2400" dirty="0" smtClean="0"/>
              <a:t> </a:t>
            </a:r>
            <a:r>
              <a:rPr lang="en-US" sz="2400" dirty="0" err="1" smtClean="0"/>
              <a:t>kongres</a:t>
            </a:r>
            <a:r>
              <a:rPr lang="en-US" sz="2400" dirty="0" smtClean="0"/>
              <a:t> A.S.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memberlakukan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i="1" dirty="0" smtClean="0"/>
              <a:t>Food Stamp Act</a:t>
            </a:r>
            <a:r>
              <a:rPr lang="en-US" sz="2400" dirty="0" smtClean="0"/>
              <a:t> (1964)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tetapi</a:t>
            </a:r>
            <a:r>
              <a:rPr lang="en-US" sz="2400" dirty="0" smtClean="0"/>
              <a:t>,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pertanyaan</a:t>
            </a:r>
            <a:r>
              <a:rPr lang="en-US" sz="2400" dirty="0" smtClean="0"/>
              <a:t> </a:t>
            </a:r>
            <a:r>
              <a:rPr lang="en-US" sz="2400" dirty="0" err="1" smtClean="0"/>
              <a:t>krusial</a:t>
            </a:r>
            <a:r>
              <a:rPr lang="en-US" sz="2400" dirty="0" smtClean="0"/>
              <a:t> </a:t>
            </a:r>
            <a:r>
              <a:rPr lang="en-US" sz="2400" dirty="0" err="1" smtClean="0"/>
              <a:t>timbul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perancangan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pengevaluasian</a:t>
            </a:r>
            <a:r>
              <a:rPr lang="en-US" sz="2400" dirty="0" smtClean="0"/>
              <a:t> program: </a:t>
            </a:r>
          </a:p>
          <a:p>
            <a:pPr marL="457200" indent="-457200" algn="r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	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Apakah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kebijakan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ini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hanya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akan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berlaku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layaknya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income supplement,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yg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sebagian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besar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hanya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akan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dihabiskan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utk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membeli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produk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non-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makanan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  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Straight Connector 72"/>
          <p:cNvCxnSpPr>
            <a:cxnSpLocks noChangeShapeType="1"/>
          </p:cNvCxnSpPr>
          <p:nvPr/>
        </p:nvCxnSpPr>
        <p:spPr bwMode="auto">
          <a:xfrm>
            <a:off x="1955800" y="3213100"/>
            <a:ext cx="365125" cy="0"/>
          </a:xfrm>
          <a:prstGeom prst="line">
            <a:avLst/>
          </a:prstGeom>
          <a:noFill/>
          <a:ln w="19050" algn="ctr">
            <a:solidFill>
              <a:srgbClr val="7030A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" name="Straight Connector 73"/>
          <p:cNvCxnSpPr>
            <a:cxnSpLocks noChangeShapeType="1"/>
          </p:cNvCxnSpPr>
          <p:nvPr/>
        </p:nvCxnSpPr>
        <p:spPr bwMode="auto">
          <a:xfrm rot="16200000" flipV="1">
            <a:off x="1358900" y="2654300"/>
            <a:ext cx="1143000" cy="0"/>
          </a:xfrm>
          <a:prstGeom prst="line">
            <a:avLst/>
          </a:prstGeom>
          <a:noFill/>
          <a:ln w="19050" algn="ctr">
            <a:solidFill>
              <a:srgbClr val="7030A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" name="Freeform 60"/>
          <p:cNvSpPr>
            <a:spLocks noChangeArrowheads="1"/>
          </p:cNvSpPr>
          <p:nvPr/>
        </p:nvSpPr>
        <p:spPr bwMode="auto">
          <a:xfrm>
            <a:off x="1778000" y="1600200"/>
            <a:ext cx="3225800" cy="3784600"/>
          </a:xfrm>
          <a:custGeom>
            <a:avLst/>
            <a:gdLst>
              <a:gd name="T0" fmla="*/ 0 w 3060700"/>
              <a:gd name="T1" fmla="*/ 0 h 2946400"/>
              <a:gd name="T2" fmla="*/ 1201694 w 3060700"/>
              <a:gd name="T3" fmla="*/ 2887389 h 2946400"/>
              <a:gd name="T4" fmla="*/ 3225800 w 3060700"/>
              <a:gd name="T5" fmla="*/ 3784600 h 2946400"/>
              <a:gd name="T6" fmla="*/ 3225800 w 3060700"/>
              <a:gd name="T7" fmla="*/ 3784600 h 2946400"/>
              <a:gd name="T8" fmla="*/ 0 60000 65536"/>
              <a:gd name="T9" fmla="*/ 0 60000 65536"/>
              <a:gd name="T10" fmla="*/ 0 60000 65536"/>
              <a:gd name="T11" fmla="*/ 0 60000 65536"/>
              <a:gd name="T12" fmla="*/ 0 w 3060700"/>
              <a:gd name="T13" fmla="*/ 0 h 2946400"/>
              <a:gd name="T14" fmla="*/ 3060700 w 3060700"/>
              <a:gd name="T15" fmla="*/ 2946400 h 2946400"/>
              <a:gd name="connsiteX0" fmla="*/ 0 w 3060700"/>
              <a:gd name="connsiteY0" fmla="*/ 0 h 2946400"/>
              <a:gd name="connsiteX1" fmla="*/ 1140190 w 3060700"/>
              <a:gd name="connsiteY1" fmla="*/ 2247900 h 2946400"/>
              <a:gd name="connsiteX2" fmla="*/ 3060700 w 3060700"/>
              <a:gd name="connsiteY2" fmla="*/ 2946400 h 2946400"/>
              <a:gd name="connsiteX0" fmla="*/ 0 w 3060700"/>
              <a:gd name="connsiteY0" fmla="*/ 0 h 2946400"/>
              <a:gd name="connsiteX1" fmla="*/ 1140190 w 3060700"/>
              <a:gd name="connsiteY1" fmla="*/ 2247900 h 2946400"/>
              <a:gd name="connsiteX2" fmla="*/ 3060700 w 3060700"/>
              <a:gd name="connsiteY2" fmla="*/ 2946400 h 29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60700" h="2946400">
                <a:moveTo>
                  <a:pt x="0" y="0"/>
                </a:moveTo>
                <a:cubicBezTo>
                  <a:pt x="270933" y="802216"/>
                  <a:pt x="630073" y="1756833"/>
                  <a:pt x="1140190" y="2247900"/>
                </a:cubicBezTo>
                <a:cubicBezTo>
                  <a:pt x="1650307" y="2738967"/>
                  <a:pt x="2704465" y="2869532"/>
                  <a:pt x="3060700" y="2946400"/>
                </a:cubicBezTo>
              </a:path>
            </a:pathLst>
          </a:custGeom>
          <a:noFill/>
          <a:ln w="31750" algn="ctr">
            <a:solidFill>
              <a:schemeClr val="accent3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584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A235F8E0-2E96-4E4E-9B70-C5838BFED5A8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arginal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 of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ubstitution</a:t>
            </a:r>
          </a:p>
        </p:txBody>
      </p:sp>
      <p:grpSp>
        <p:nvGrpSpPr>
          <p:cNvPr id="35848" name="Group 35"/>
          <p:cNvGrpSpPr>
            <a:grpSpLocks/>
          </p:cNvGrpSpPr>
          <p:nvPr/>
        </p:nvGrpSpPr>
        <p:grpSpPr bwMode="auto">
          <a:xfrm>
            <a:off x="0" y="1282700"/>
            <a:ext cx="7089775" cy="4965700"/>
            <a:chOff x="292100" y="1206500"/>
            <a:chExt cx="7089140" cy="4965700"/>
          </a:xfrm>
        </p:grpSpPr>
        <p:sp>
          <p:nvSpPr>
            <p:cNvPr id="35892" name="Rectangle 12"/>
            <p:cNvSpPr>
              <a:spLocks noChangeArrowheads="1"/>
            </p:cNvSpPr>
            <p:nvPr/>
          </p:nvSpPr>
          <p:spPr bwMode="auto">
            <a:xfrm>
              <a:off x="5918200" y="5410200"/>
              <a:ext cx="146304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Makanan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chemeClr val="bg2"/>
                  </a:solidFill>
                  <a:latin typeface="Times New Roman" panose="02020603050405020304" pitchFamily="18" charset="0"/>
                </a:rPr>
                <a:t>(unit per week)</a:t>
              </a:r>
            </a:p>
          </p:txBody>
        </p:sp>
        <p:sp>
          <p:nvSpPr>
            <p:cNvPr id="35893" name="Rectangle 13"/>
            <p:cNvSpPr>
              <a:spLocks noChangeArrowheads="1"/>
            </p:cNvSpPr>
            <p:nvPr/>
          </p:nvSpPr>
          <p:spPr bwMode="auto">
            <a:xfrm>
              <a:off x="292100" y="1206500"/>
              <a:ext cx="1463040" cy="6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Pakaian</a:t>
              </a:r>
            </a:p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chemeClr val="bg2"/>
                  </a:solidFill>
                  <a:latin typeface="Times New Roman" panose="02020603050405020304" pitchFamily="18" charset="0"/>
                </a:rPr>
                <a:t>(unit per week)</a:t>
              </a:r>
            </a:p>
          </p:txBody>
        </p:sp>
        <p:grpSp>
          <p:nvGrpSpPr>
            <p:cNvPr id="35894" name="Group 24"/>
            <p:cNvGrpSpPr>
              <a:grpSpLocks/>
            </p:cNvGrpSpPr>
            <p:nvPr/>
          </p:nvGrpSpPr>
          <p:grpSpPr bwMode="auto">
            <a:xfrm>
              <a:off x="1727199" y="1313180"/>
              <a:ext cx="4305301" cy="4389120"/>
              <a:chOff x="1422399" y="1313180"/>
              <a:chExt cx="4305301" cy="4389120"/>
            </a:xfrm>
          </p:grpSpPr>
          <p:cxnSp>
            <p:nvCxnSpPr>
              <p:cNvPr id="35895" name="Straight Connector 9"/>
              <p:cNvCxnSpPr>
                <a:cxnSpLocks noChangeShapeType="1"/>
              </p:cNvCxnSpPr>
              <p:nvPr/>
            </p:nvCxnSpPr>
            <p:spPr bwMode="auto">
              <a:xfrm rot="16200000" flipH="1">
                <a:off x="-772161" y="3507740"/>
                <a:ext cx="4389120" cy="0"/>
              </a:xfrm>
              <a:prstGeom prst="lin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896" name="Straight Connector 10"/>
              <p:cNvCxnSpPr>
                <a:cxnSpLocks noChangeShapeType="1"/>
              </p:cNvCxnSpPr>
              <p:nvPr/>
            </p:nvCxnSpPr>
            <p:spPr bwMode="auto">
              <a:xfrm rot="10800000" flipV="1">
                <a:off x="1430020" y="5689600"/>
                <a:ext cx="4297680" cy="0"/>
              </a:xfrm>
              <a:prstGeom prst="lin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6" name="Group 62"/>
          <p:cNvGrpSpPr>
            <a:grpSpLocks/>
          </p:cNvGrpSpPr>
          <p:nvPr/>
        </p:nvGrpSpPr>
        <p:grpSpPr bwMode="auto">
          <a:xfrm>
            <a:off x="1854200" y="1727200"/>
            <a:ext cx="428625" cy="403225"/>
            <a:chOff x="2400300" y="2120900"/>
            <a:chExt cx="429260" cy="403860"/>
          </a:xfrm>
        </p:grpSpPr>
        <p:sp>
          <p:nvSpPr>
            <p:cNvPr id="35890" name="Rectangle 32"/>
            <p:cNvSpPr>
              <a:spLocks noChangeArrowheads="1"/>
            </p:cNvSpPr>
            <p:nvPr/>
          </p:nvSpPr>
          <p:spPr bwMode="auto">
            <a:xfrm>
              <a:off x="2463800" y="2120900"/>
              <a:ext cx="36576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bg2"/>
                  </a:solidFill>
                  <a:latin typeface="Calibri" panose="020F0502020204030204" pitchFamily="34" charset="0"/>
                </a:rPr>
                <a:t>A</a:t>
              </a:r>
            </a:p>
          </p:txBody>
        </p:sp>
        <p:sp>
          <p:nvSpPr>
            <p:cNvPr id="35891" name="Oval 33"/>
            <p:cNvSpPr>
              <a:spLocks noChangeArrowheads="1"/>
            </p:cNvSpPr>
            <p:nvPr/>
          </p:nvSpPr>
          <p:spPr bwMode="auto">
            <a:xfrm>
              <a:off x="2400300" y="2387600"/>
              <a:ext cx="137160" cy="137160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5016500" y="5219700"/>
            <a:ext cx="457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bg2"/>
                </a:solidFill>
                <a:latin typeface="Calibri" panose="020F0502020204030204" pitchFamily="34" charset="0"/>
              </a:rPr>
              <a:t>U</a:t>
            </a:r>
            <a:r>
              <a:rPr lang="en-US" altLang="en-US" sz="2000" b="1" baseline="-25000">
                <a:solidFill>
                  <a:schemeClr val="bg2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1600200" y="2590800"/>
            <a:ext cx="3651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bg2"/>
                </a:solidFill>
                <a:latin typeface="Times New Roman" panose="02020603050405020304" pitchFamily="18" charset="0"/>
              </a:rPr>
              <a:t>-6</a:t>
            </a: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1943100" y="3213100"/>
            <a:ext cx="3651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bg2"/>
                </a:solidFill>
                <a:latin typeface="Times New Roman" panose="02020603050405020304" pitchFamily="18" charset="0"/>
              </a:rPr>
              <a:t>1</a:t>
            </a:r>
          </a:p>
        </p:txBody>
      </p:sp>
      <p:grpSp>
        <p:nvGrpSpPr>
          <p:cNvPr id="7" name="Group 95"/>
          <p:cNvGrpSpPr>
            <a:grpSpLocks/>
          </p:cNvGrpSpPr>
          <p:nvPr/>
        </p:nvGrpSpPr>
        <p:grpSpPr bwMode="auto">
          <a:xfrm>
            <a:off x="1981200" y="2882900"/>
            <a:ext cx="2613025" cy="2573338"/>
            <a:chOff x="1981200" y="2882900"/>
            <a:chExt cx="2613660" cy="2573012"/>
          </a:xfrm>
        </p:grpSpPr>
        <p:cxnSp>
          <p:nvCxnSpPr>
            <p:cNvPr id="35862" name="Straight Connector 62"/>
            <p:cNvCxnSpPr>
              <a:cxnSpLocks noChangeShapeType="1"/>
            </p:cNvCxnSpPr>
            <p:nvPr/>
          </p:nvCxnSpPr>
          <p:spPr bwMode="auto">
            <a:xfrm>
              <a:off x="3543300" y="5181600"/>
              <a:ext cx="685800" cy="0"/>
            </a:xfrm>
            <a:prstGeom prst="line">
              <a:avLst/>
            </a:prstGeom>
            <a:noFill/>
            <a:ln w="19050" algn="ctr">
              <a:solidFill>
                <a:srgbClr val="7030A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35863" name="Group 94"/>
            <p:cNvGrpSpPr>
              <a:grpSpLocks/>
            </p:cNvGrpSpPr>
            <p:nvPr/>
          </p:nvGrpSpPr>
          <p:grpSpPr bwMode="auto">
            <a:xfrm>
              <a:off x="1981200" y="2882900"/>
              <a:ext cx="2613660" cy="2573012"/>
              <a:chOff x="1981200" y="2882900"/>
              <a:chExt cx="2613660" cy="2573012"/>
            </a:xfrm>
          </p:grpSpPr>
          <p:cxnSp>
            <p:nvCxnSpPr>
              <p:cNvPr id="35864" name="Straight Connector 65"/>
              <p:cNvCxnSpPr>
                <a:cxnSpLocks noChangeShapeType="1"/>
              </p:cNvCxnSpPr>
              <p:nvPr/>
            </p:nvCxnSpPr>
            <p:spPr bwMode="auto">
              <a:xfrm rot="16200000" flipV="1">
                <a:off x="3418840" y="5031740"/>
                <a:ext cx="274320" cy="0"/>
              </a:xfrm>
              <a:prstGeom prst="line">
                <a:avLst/>
              </a:prstGeom>
              <a:noFill/>
              <a:ln w="19050" algn="ctr">
                <a:solidFill>
                  <a:srgbClr val="7030A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35865" name="Group 93"/>
              <p:cNvGrpSpPr>
                <a:grpSpLocks/>
              </p:cNvGrpSpPr>
              <p:nvPr/>
            </p:nvGrpSpPr>
            <p:grpSpPr bwMode="auto">
              <a:xfrm>
                <a:off x="1981200" y="2882900"/>
                <a:ext cx="2613660" cy="2573012"/>
                <a:chOff x="1981200" y="2882900"/>
                <a:chExt cx="2613660" cy="2573012"/>
              </a:xfrm>
            </p:grpSpPr>
            <p:cxnSp>
              <p:nvCxnSpPr>
                <p:cNvPr id="35866" name="Straight Connector 66"/>
                <p:cNvCxnSpPr>
                  <a:cxnSpLocks noChangeShapeType="1"/>
                </p:cNvCxnSpPr>
                <p:nvPr/>
              </p:nvCxnSpPr>
              <p:spPr bwMode="auto">
                <a:xfrm>
                  <a:off x="2755900" y="4902200"/>
                  <a:ext cx="822960" cy="0"/>
                </a:xfrm>
                <a:prstGeom prst="line">
                  <a:avLst/>
                </a:prstGeom>
                <a:noFill/>
                <a:ln w="19050" algn="ctr">
                  <a:solidFill>
                    <a:srgbClr val="7030A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grpSp>
              <p:nvGrpSpPr>
                <p:cNvPr id="35867" name="Group 63"/>
                <p:cNvGrpSpPr>
                  <a:grpSpLocks/>
                </p:cNvGrpSpPr>
                <p:nvPr/>
              </p:nvGrpSpPr>
              <p:grpSpPr bwMode="auto">
                <a:xfrm>
                  <a:off x="3492500" y="4559300"/>
                  <a:ext cx="416560" cy="403860"/>
                  <a:chOff x="3860800" y="2400300"/>
                  <a:chExt cx="416560" cy="403860"/>
                </a:xfrm>
              </p:grpSpPr>
              <p:sp>
                <p:nvSpPr>
                  <p:cNvPr id="27" name="Oval 26"/>
                  <p:cNvSpPr/>
                  <p:nvPr/>
                </p:nvSpPr>
                <p:spPr bwMode="auto">
                  <a:xfrm>
                    <a:off x="3861167" y="2666754"/>
                    <a:ext cx="136558" cy="138096"/>
                  </a:xfrm>
                  <a:prstGeom prst="ellipse">
                    <a:avLst/>
                  </a:prstGeom>
                  <a:solidFill>
                    <a:schemeClr val="accent2">
                      <a:lumMod val="5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35889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3911600" y="2400300"/>
                    <a:ext cx="365760" cy="36576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 algn="ctr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>
                      <a:spcBef>
                        <a:spcPct val="50000"/>
                      </a:spcBef>
                      <a:buClr>
                        <a:srgbClr val="663300"/>
                      </a:buClr>
                      <a:buSzPct val="75000"/>
                      <a:buFont typeface="Wingdings" panose="05000000000000000000" pitchFamily="2" charset="2"/>
                      <a:buChar char="n"/>
                      <a:defRPr sz="32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40000"/>
                      </a:spcBef>
                      <a:buClr>
                        <a:srgbClr val="663300"/>
                      </a:buClr>
                      <a:buSzPct val="80000"/>
                      <a:buFont typeface="Wingdings" panose="05000000000000000000" pitchFamily="2" charset="2"/>
                      <a:buChar char="l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34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u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l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000" b="1">
                        <a:solidFill>
                          <a:schemeClr val="bg2"/>
                        </a:solidFill>
                        <a:latin typeface="Calibri" panose="020F0502020204030204" pitchFamily="34" charset="0"/>
                      </a:rPr>
                      <a:t>D</a:t>
                    </a:r>
                  </a:p>
                </p:txBody>
              </p:sp>
            </p:grpSp>
            <p:grpSp>
              <p:nvGrpSpPr>
                <p:cNvPr id="35868" name="Group 61"/>
                <p:cNvGrpSpPr>
                  <a:grpSpLocks/>
                </p:cNvGrpSpPr>
                <p:nvPr/>
              </p:nvGrpSpPr>
              <p:grpSpPr bwMode="auto">
                <a:xfrm>
                  <a:off x="4178300" y="4813300"/>
                  <a:ext cx="416560" cy="416560"/>
                  <a:chOff x="2374900" y="3848100"/>
                  <a:chExt cx="416560" cy="416560"/>
                </a:xfrm>
              </p:grpSpPr>
              <p:sp>
                <p:nvSpPr>
                  <p:cNvPr id="1070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2375434" y="4127219"/>
                    <a:ext cx="136558" cy="138095"/>
                  </a:xfrm>
                  <a:prstGeom prst="ellipse">
                    <a:avLst/>
                  </a:prstGeom>
                  <a:solidFill>
                    <a:schemeClr val="accent5">
                      <a:lumMod val="50000"/>
                    </a:schemeClr>
                  </a:solidFill>
                  <a:ln w="12700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35887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2425700" y="3848100"/>
                    <a:ext cx="365760" cy="36576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 algn="ctr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>
                      <a:spcBef>
                        <a:spcPct val="50000"/>
                      </a:spcBef>
                      <a:buClr>
                        <a:srgbClr val="663300"/>
                      </a:buClr>
                      <a:buSzPct val="75000"/>
                      <a:buFont typeface="Wingdings" panose="05000000000000000000" pitchFamily="2" charset="2"/>
                      <a:buChar char="n"/>
                      <a:defRPr sz="32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40000"/>
                      </a:spcBef>
                      <a:buClr>
                        <a:srgbClr val="663300"/>
                      </a:buClr>
                      <a:buSzPct val="80000"/>
                      <a:buFont typeface="Wingdings" panose="05000000000000000000" pitchFamily="2" charset="2"/>
                      <a:buChar char="l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34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u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l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000" b="1">
                        <a:solidFill>
                          <a:schemeClr val="bg2"/>
                        </a:solidFill>
                        <a:latin typeface="Calibri" panose="020F0502020204030204" pitchFamily="34" charset="0"/>
                      </a:rPr>
                      <a:t>E</a:t>
                    </a:r>
                  </a:p>
                </p:txBody>
              </p:sp>
            </p:grpSp>
            <p:cxnSp>
              <p:nvCxnSpPr>
                <p:cNvPr id="35869" name="Straight Connector 69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2402840" y="4523740"/>
                  <a:ext cx="731520" cy="0"/>
                </a:xfrm>
                <a:prstGeom prst="line">
                  <a:avLst/>
                </a:prstGeom>
                <a:noFill/>
                <a:ln w="19050" algn="ctr">
                  <a:solidFill>
                    <a:srgbClr val="7030A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35870" name="Rectangle 76"/>
                <p:cNvSpPr>
                  <a:spLocks noChangeArrowheads="1"/>
                </p:cNvSpPr>
                <p:nvPr/>
              </p:nvSpPr>
              <p:spPr bwMode="auto">
                <a:xfrm>
                  <a:off x="2438400" y="4457700"/>
                  <a:ext cx="365760" cy="2743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400" b="1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-2</a:t>
                  </a:r>
                </a:p>
              </p:txBody>
            </p:sp>
            <p:sp>
              <p:nvSpPr>
                <p:cNvPr id="35871" name="Rectangle 77"/>
                <p:cNvSpPr>
                  <a:spLocks noChangeArrowheads="1"/>
                </p:cNvSpPr>
                <p:nvPr/>
              </p:nvSpPr>
              <p:spPr bwMode="auto">
                <a:xfrm>
                  <a:off x="3200394" y="4914897"/>
                  <a:ext cx="365760" cy="2743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400" b="1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-1</a:t>
                  </a:r>
                </a:p>
              </p:txBody>
            </p:sp>
            <p:grpSp>
              <p:nvGrpSpPr>
                <p:cNvPr id="35872" name="Group 92"/>
                <p:cNvGrpSpPr>
                  <a:grpSpLocks/>
                </p:cNvGrpSpPr>
                <p:nvPr/>
              </p:nvGrpSpPr>
              <p:grpSpPr bwMode="auto">
                <a:xfrm>
                  <a:off x="1981200" y="2882900"/>
                  <a:ext cx="1140460" cy="1582418"/>
                  <a:chOff x="1981200" y="2882900"/>
                  <a:chExt cx="1140460" cy="1582418"/>
                </a:xfrm>
              </p:grpSpPr>
              <p:cxnSp>
                <p:nvCxnSpPr>
                  <p:cNvPr id="35875" name="Straight Connector 7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311400" y="4191000"/>
                    <a:ext cx="457200" cy="0"/>
                  </a:xfrm>
                  <a:prstGeom prst="line">
                    <a:avLst/>
                  </a:prstGeom>
                  <a:noFill/>
                  <a:ln w="19050" algn="ctr">
                    <a:solidFill>
                      <a:srgbClr val="7030A0"/>
                    </a:solidFill>
                    <a:prstDash val="sysDot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grpSp>
                <p:nvGrpSpPr>
                  <p:cNvPr id="35876" name="Group 91"/>
                  <p:cNvGrpSpPr>
                    <a:grpSpLocks/>
                  </p:cNvGrpSpPr>
                  <p:nvPr/>
                </p:nvGrpSpPr>
                <p:grpSpPr bwMode="auto">
                  <a:xfrm>
                    <a:off x="1981200" y="2882900"/>
                    <a:ext cx="1140460" cy="1582418"/>
                    <a:chOff x="1981200" y="2882900"/>
                    <a:chExt cx="1140460" cy="1582418"/>
                  </a:xfrm>
                </p:grpSpPr>
                <p:cxnSp>
                  <p:nvCxnSpPr>
                    <p:cNvPr id="35877" name="Straight Connector 71"/>
                    <p:cNvCxnSpPr>
                      <a:cxnSpLocks noChangeShapeType="1"/>
                    </p:cNvCxnSpPr>
                    <p:nvPr/>
                  </p:nvCxnSpPr>
                  <p:spPr bwMode="auto">
                    <a:xfrm rot="16200000" flipV="1">
                      <a:off x="1821180" y="3688080"/>
                      <a:ext cx="1005840" cy="0"/>
                    </a:xfrm>
                    <a:prstGeom prst="line">
                      <a:avLst/>
                    </a:prstGeom>
                    <a:noFill/>
                    <a:ln w="19050" algn="ctr">
                      <a:solidFill>
                        <a:srgbClr val="7030A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grpSp>
                  <p:nvGrpSpPr>
                    <p:cNvPr id="35878" name="Group 6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247900" y="2882900"/>
                      <a:ext cx="416560" cy="391160"/>
                      <a:chOff x="2374900" y="2425700"/>
                      <a:chExt cx="416560" cy="391160"/>
                    </a:xfrm>
                  </p:grpSpPr>
                  <p:sp>
                    <p:nvSpPr>
                      <p:cNvPr id="35884" name="Rectangle 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25700" y="2425700"/>
                        <a:ext cx="365760" cy="3657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algn="ctr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anchor="ctr"/>
                      <a:lstStyle>
                        <a:lvl1pPr>
                          <a:spcBef>
                            <a:spcPct val="50000"/>
                          </a:spcBef>
                          <a:buClr>
                            <a:srgbClr val="663300"/>
                          </a:buClr>
                          <a:buSzPct val="75000"/>
                          <a:buFont typeface="Wingdings" panose="05000000000000000000" pitchFamily="2" charset="2"/>
                          <a:buChar char="n"/>
                          <a:defRPr sz="32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40000"/>
                          </a:spcBef>
                          <a:buClr>
                            <a:srgbClr val="663300"/>
                          </a:buClr>
                          <a:buSzPct val="80000"/>
                          <a:buFont typeface="Wingdings" panose="05000000000000000000" pitchFamily="2" charset="2"/>
                          <a:buChar char="l"/>
                          <a:defRPr sz="28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34000"/>
                          </a:spcBef>
                          <a:buClr>
                            <a:srgbClr val="663300"/>
                          </a:buClr>
                          <a:buSzPct val="55000"/>
                          <a:buFont typeface="Wingdings" panose="05000000000000000000" pitchFamily="2" charset="2"/>
                          <a:buChar char="u"/>
                          <a:defRPr sz="28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rgbClr val="663300"/>
                          </a:buClr>
                          <a:buSzPct val="55000"/>
                          <a:buFont typeface="Wingdings" panose="05000000000000000000" pitchFamily="2" charset="2"/>
                          <a:buChar char="l"/>
                          <a:defRPr sz="24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rgbClr val="663300"/>
                          </a:buClr>
                          <a:buSzPct val="100000"/>
                          <a:buChar char="–"/>
                          <a:defRPr sz="24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663300"/>
                          </a:buClr>
                          <a:buSzPct val="100000"/>
                          <a:buChar char="–"/>
                          <a:defRPr sz="24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663300"/>
                          </a:buClr>
                          <a:buSzPct val="100000"/>
                          <a:buChar char="–"/>
                          <a:defRPr sz="24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663300"/>
                          </a:buClr>
                          <a:buSzPct val="100000"/>
                          <a:buChar char="–"/>
                          <a:defRPr sz="24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663300"/>
                          </a:buClr>
                          <a:buSzPct val="100000"/>
                          <a:buChar char="–"/>
                          <a:defRPr sz="24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>
                          <a:spcBef>
                            <a:spcPct val="0"/>
                          </a:spcBef>
                          <a:buClrTx/>
                          <a:buSzTx/>
                          <a:buFontTx/>
                          <a:buNone/>
                        </a:pPr>
                        <a:r>
                          <a:rPr lang="en-US" altLang="en-US" sz="2000" b="1">
                            <a:solidFill>
                              <a:schemeClr val="bg2"/>
                            </a:solidFill>
                            <a:latin typeface="Calibri" panose="020F0502020204030204" pitchFamily="34" charset="0"/>
                          </a:rPr>
                          <a:t>B</a:t>
                        </a:r>
                      </a:p>
                    </p:txBody>
                  </p:sp>
                  <p:sp>
                    <p:nvSpPr>
                      <p:cNvPr id="35885" name="Oval 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74900" y="2679700"/>
                        <a:ext cx="137160" cy="137160"/>
                      </a:xfrm>
                      <a:prstGeom prst="ellipse">
                        <a:avLst/>
                      </a:prstGeom>
                      <a:solidFill>
                        <a:srgbClr val="FF66CC"/>
                      </a:solidFill>
                      <a:ln w="12700" algn="ctr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>
                        <a:lvl1pPr>
                          <a:spcBef>
                            <a:spcPct val="50000"/>
                          </a:spcBef>
                          <a:buClr>
                            <a:srgbClr val="663300"/>
                          </a:buClr>
                          <a:buSzPct val="75000"/>
                          <a:buFont typeface="Wingdings" panose="05000000000000000000" pitchFamily="2" charset="2"/>
                          <a:buChar char="n"/>
                          <a:defRPr sz="32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40000"/>
                          </a:spcBef>
                          <a:buClr>
                            <a:srgbClr val="663300"/>
                          </a:buClr>
                          <a:buSzPct val="80000"/>
                          <a:buFont typeface="Wingdings" panose="05000000000000000000" pitchFamily="2" charset="2"/>
                          <a:buChar char="l"/>
                          <a:defRPr sz="28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34000"/>
                          </a:spcBef>
                          <a:buClr>
                            <a:srgbClr val="663300"/>
                          </a:buClr>
                          <a:buSzPct val="55000"/>
                          <a:buFont typeface="Wingdings" panose="05000000000000000000" pitchFamily="2" charset="2"/>
                          <a:buChar char="u"/>
                          <a:defRPr sz="28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rgbClr val="663300"/>
                          </a:buClr>
                          <a:buSzPct val="55000"/>
                          <a:buFont typeface="Wingdings" panose="05000000000000000000" pitchFamily="2" charset="2"/>
                          <a:buChar char="l"/>
                          <a:defRPr sz="24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rgbClr val="663300"/>
                          </a:buClr>
                          <a:buSzPct val="100000"/>
                          <a:buChar char="–"/>
                          <a:defRPr sz="24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663300"/>
                          </a:buClr>
                          <a:buSzPct val="100000"/>
                          <a:buChar char="–"/>
                          <a:defRPr sz="24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663300"/>
                          </a:buClr>
                          <a:buSzPct val="100000"/>
                          <a:buChar char="–"/>
                          <a:defRPr sz="24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663300"/>
                          </a:buClr>
                          <a:buSzPct val="100000"/>
                          <a:buChar char="–"/>
                          <a:defRPr sz="24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663300"/>
                          </a:buClr>
                          <a:buSzPct val="100000"/>
                          <a:buChar char="–"/>
                          <a:defRPr sz="24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ClrTx/>
                          <a:buSzTx/>
                          <a:buFontTx/>
                          <a:buNone/>
                        </a:pPr>
                        <a:endParaRPr lang="en-US" altLang="en-US" sz="240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endParaRPr>
                      </a:p>
                    </p:txBody>
                  </p:sp>
                </p:grpSp>
                <p:grpSp>
                  <p:nvGrpSpPr>
                    <p:cNvPr id="35879" name="Group 6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92400" y="3835400"/>
                      <a:ext cx="429260" cy="403860"/>
                      <a:chOff x="4597400" y="3835400"/>
                      <a:chExt cx="429260" cy="403860"/>
                    </a:xfrm>
                  </p:grpSpPr>
                  <p:sp>
                    <p:nvSpPr>
                      <p:cNvPr id="35882" name="Oval 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597400" y="4102100"/>
                        <a:ext cx="137160" cy="13716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12700" algn="ctr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>
                        <a:lvl1pPr>
                          <a:spcBef>
                            <a:spcPct val="50000"/>
                          </a:spcBef>
                          <a:buClr>
                            <a:srgbClr val="663300"/>
                          </a:buClr>
                          <a:buSzPct val="75000"/>
                          <a:buFont typeface="Wingdings" panose="05000000000000000000" pitchFamily="2" charset="2"/>
                          <a:buChar char="n"/>
                          <a:defRPr sz="32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40000"/>
                          </a:spcBef>
                          <a:buClr>
                            <a:srgbClr val="663300"/>
                          </a:buClr>
                          <a:buSzPct val="80000"/>
                          <a:buFont typeface="Wingdings" panose="05000000000000000000" pitchFamily="2" charset="2"/>
                          <a:buChar char="l"/>
                          <a:defRPr sz="28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34000"/>
                          </a:spcBef>
                          <a:buClr>
                            <a:srgbClr val="663300"/>
                          </a:buClr>
                          <a:buSzPct val="55000"/>
                          <a:buFont typeface="Wingdings" panose="05000000000000000000" pitchFamily="2" charset="2"/>
                          <a:buChar char="u"/>
                          <a:defRPr sz="28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rgbClr val="663300"/>
                          </a:buClr>
                          <a:buSzPct val="55000"/>
                          <a:buFont typeface="Wingdings" panose="05000000000000000000" pitchFamily="2" charset="2"/>
                          <a:buChar char="l"/>
                          <a:defRPr sz="24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rgbClr val="663300"/>
                          </a:buClr>
                          <a:buSzPct val="100000"/>
                          <a:buChar char="–"/>
                          <a:defRPr sz="24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663300"/>
                          </a:buClr>
                          <a:buSzPct val="100000"/>
                          <a:buChar char="–"/>
                          <a:defRPr sz="24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663300"/>
                          </a:buClr>
                          <a:buSzPct val="100000"/>
                          <a:buChar char="–"/>
                          <a:defRPr sz="24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663300"/>
                          </a:buClr>
                          <a:buSzPct val="100000"/>
                          <a:buChar char="–"/>
                          <a:defRPr sz="24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663300"/>
                          </a:buClr>
                          <a:buSzPct val="100000"/>
                          <a:buChar char="–"/>
                          <a:defRPr sz="24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ClrTx/>
                          <a:buSzTx/>
                          <a:buFontTx/>
                          <a:buNone/>
                        </a:pPr>
                        <a:endParaRPr lang="en-US" altLang="en-US" sz="240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35883" name="Rectangle 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660900" y="3835400"/>
                        <a:ext cx="365760" cy="3657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algn="ctr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anchor="ctr"/>
                      <a:lstStyle>
                        <a:lvl1pPr>
                          <a:spcBef>
                            <a:spcPct val="50000"/>
                          </a:spcBef>
                          <a:buClr>
                            <a:srgbClr val="663300"/>
                          </a:buClr>
                          <a:buSzPct val="75000"/>
                          <a:buFont typeface="Wingdings" panose="05000000000000000000" pitchFamily="2" charset="2"/>
                          <a:buChar char="n"/>
                          <a:defRPr sz="32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40000"/>
                          </a:spcBef>
                          <a:buClr>
                            <a:srgbClr val="663300"/>
                          </a:buClr>
                          <a:buSzPct val="80000"/>
                          <a:buFont typeface="Wingdings" panose="05000000000000000000" pitchFamily="2" charset="2"/>
                          <a:buChar char="l"/>
                          <a:defRPr sz="28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34000"/>
                          </a:spcBef>
                          <a:buClr>
                            <a:srgbClr val="663300"/>
                          </a:buClr>
                          <a:buSzPct val="55000"/>
                          <a:buFont typeface="Wingdings" panose="05000000000000000000" pitchFamily="2" charset="2"/>
                          <a:buChar char="u"/>
                          <a:defRPr sz="28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rgbClr val="663300"/>
                          </a:buClr>
                          <a:buSzPct val="55000"/>
                          <a:buFont typeface="Wingdings" panose="05000000000000000000" pitchFamily="2" charset="2"/>
                          <a:buChar char="l"/>
                          <a:defRPr sz="24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rgbClr val="663300"/>
                          </a:buClr>
                          <a:buSzPct val="100000"/>
                          <a:buChar char="–"/>
                          <a:defRPr sz="24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663300"/>
                          </a:buClr>
                          <a:buSzPct val="100000"/>
                          <a:buChar char="–"/>
                          <a:defRPr sz="24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663300"/>
                          </a:buClr>
                          <a:buSzPct val="100000"/>
                          <a:buChar char="–"/>
                          <a:defRPr sz="24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663300"/>
                          </a:buClr>
                          <a:buSzPct val="100000"/>
                          <a:buChar char="–"/>
                          <a:defRPr sz="24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663300"/>
                          </a:buClr>
                          <a:buSzPct val="100000"/>
                          <a:buChar char="–"/>
                          <a:defRPr sz="2400">
                            <a:solidFill>
                              <a:srgbClr val="376546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>
                          <a:spcBef>
                            <a:spcPct val="0"/>
                          </a:spcBef>
                          <a:buClrTx/>
                          <a:buSzTx/>
                          <a:buFontTx/>
                          <a:buNone/>
                        </a:pPr>
                        <a:r>
                          <a:rPr lang="en-US" altLang="en-US" sz="2000" b="1">
                            <a:solidFill>
                              <a:schemeClr val="bg2"/>
                            </a:solidFill>
                            <a:latin typeface="Calibri" panose="020F0502020204030204" pitchFamily="34" charset="0"/>
                          </a:rPr>
                          <a:t>C</a:t>
                        </a:r>
                      </a:p>
                    </p:txBody>
                  </p:sp>
                </p:grpSp>
                <p:sp>
                  <p:nvSpPr>
                    <p:cNvPr id="35880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81200" y="3581400"/>
                      <a:ext cx="365760" cy="27432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 algn="ctr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400" b="1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-4</a:t>
                      </a:r>
                    </a:p>
                  </p:txBody>
                </p:sp>
                <p:sp>
                  <p:nvSpPr>
                    <p:cNvPr id="35881" name="Rectangle 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62200" y="4190998"/>
                      <a:ext cx="365760" cy="27432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 algn="ctr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400" b="1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</a:p>
                  </p:txBody>
                </p:sp>
              </p:grpSp>
            </p:grpSp>
            <p:sp>
              <p:nvSpPr>
                <p:cNvPr id="35873" name="Rectangle 80"/>
                <p:cNvSpPr>
                  <a:spLocks noChangeArrowheads="1"/>
                </p:cNvSpPr>
                <p:nvPr/>
              </p:nvSpPr>
              <p:spPr bwMode="auto">
                <a:xfrm>
                  <a:off x="2882900" y="4889495"/>
                  <a:ext cx="365760" cy="2743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400" b="1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35874" name="Rectangle 81"/>
                <p:cNvSpPr>
                  <a:spLocks noChangeArrowheads="1"/>
                </p:cNvSpPr>
                <p:nvPr/>
              </p:nvSpPr>
              <p:spPr bwMode="auto">
                <a:xfrm>
                  <a:off x="3721100" y="5181592"/>
                  <a:ext cx="365760" cy="2743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400" b="1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1</a:t>
                  </a:r>
                </a:p>
              </p:txBody>
            </p:sp>
          </p:grpSp>
        </p:grpSp>
      </p:grpSp>
      <p:sp>
        <p:nvSpPr>
          <p:cNvPr id="83" name="Rectangle 6"/>
          <p:cNvSpPr>
            <a:spLocks noChangeArrowheads="1"/>
          </p:cNvSpPr>
          <p:nvPr/>
        </p:nvSpPr>
        <p:spPr bwMode="auto">
          <a:xfrm>
            <a:off x="4813300" y="1320800"/>
            <a:ext cx="4051300" cy="1308100"/>
          </a:xfrm>
          <a:prstGeom prst="rect">
            <a:avLst/>
          </a:prstGeom>
          <a:solidFill>
            <a:schemeClr val="accent5">
              <a:lumMod val="2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000" b="1"/>
              <a:t>Marginal Rate of Substitution:</a:t>
            </a:r>
          </a:p>
          <a:p>
            <a:pPr>
              <a:defRPr/>
            </a:pPr>
            <a:r>
              <a:rPr lang="en-US" sz="2000"/>
              <a:t>Jumlah unit suatu barang yang konsumen bersedia korbankan untuk memperoleh unit barang lainnya </a:t>
            </a:r>
          </a:p>
        </p:txBody>
      </p:sp>
      <p:sp>
        <p:nvSpPr>
          <p:cNvPr id="84" name="Rectangle 6"/>
          <p:cNvSpPr>
            <a:spLocks noChangeArrowheads="1"/>
          </p:cNvSpPr>
          <p:nvPr/>
        </p:nvSpPr>
        <p:spPr bwMode="auto">
          <a:xfrm>
            <a:off x="4813300" y="2717800"/>
            <a:ext cx="4051300" cy="1333500"/>
          </a:xfrm>
          <a:prstGeom prst="rect">
            <a:avLst/>
          </a:prstGeom>
          <a:solidFill>
            <a:srgbClr val="008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Perhatikan: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MRS</a:t>
            </a:r>
            <a:r>
              <a:rPr lang="en-US" altLang="en-US" sz="20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FC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 menurun (diminish) ketika bergerak turun sepanjang kurva (ex: dari titik A menuju s/d titik E</a:t>
            </a:r>
          </a:p>
        </p:txBody>
      </p:sp>
      <p:grpSp>
        <p:nvGrpSpPr>
          <p:cNvPr id="16" name="Group 96"/>
          <p:cNvGrpSpPr>
            <a:grpSpLocks/>
          </p:cNvGrpSpPr>
          <p:nvPr/>
        </p:nvGrpSpPr>
        <p:grpSpPr bwMode="auto">
          <a:xfrm>
            <a:off x="4776788" y="4114800"/>
            <a:ext cx="4089400" cy="927100"/>
            <a:chOff x="4776788" y="4114800"/>
            <a:chExt cx="4089400" cy="927100"/>
          </a:xfrm>
        </p:grpSpPr>
        <p:sp>
          <p:nvSpPr>
            <p:cNvPr id="85" name="Rectangle 6"/>
            <p:cNvSpPr>
              <a:spLocks noChangeArrowheads="1"/>
            </p:cNvSpPr>
            <p:nvPr/>
          </p:nvSpPr>
          <p:spPr bwMode="auto">
            <a:xfrm>
              <a:off x="4813300" y="4114800"/>
              <a:ext cx="4051300" cy="9144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000" dirty="0"/>
            </a:p>
          </p:txBody>
        </p:sp>
        <p:graphicFrame>
          <p:nvGraphicFramePr>
            <p:cNvPr id="35861" name="Object 2"/>
            <p:cNvGraphicFramePr>
              <a:graphicFrameLocks noChangeAspect="1"/>
            </p:cNvGraphicFramePr>
            <p:nvPr/>
          </p:nvGraphicFramePr>
          <p:xfrm>
            <a:off x="4776788" y="4127500"/>
            <a:ext cx="4089400" cy="914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97" name="Equation" r:id="rId3" imgW="1218671" imgH="304668" progId="Equation.3">
                    <p:embed/>
                  </p:oleObj>
                </mc:Choice>
                <mc:Fallback>
                  <p:oleObj name="Equation" r:id="rId3" imgW="1218671" imgH="304668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76788" y="4127500"/>
                          <a:ext cx="4089400" cy="914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7" name="Oval 86"/>
          <p:cNvSpPr>
            <a:spLocks noChangeArrowheads="1"/>
          </p:cNvSpPr>
          <p:nvPr/>
        </p:nvSpPr>
        <p:spPr bwMode="auto">
          <a:xfrm>
            <a:off x="7188200" y="3962400"/>
            <a:ext cx="1676400" cy="1295400"/>
          </a:xfrm>
          <a:prstGeom prst="ellipse">
            <a:avLst/>
          </a:prstGeom>
          <a:noFill/>
          <a:ln w="25400" algn="ctr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89" name="Straight Arrow Connector 88"/>
          <p:cNvCxnSpPr>
            <a:cxnSpLocks noChangeShapeType="1"/>
            <a:stCxn id="87" idx="4"/>
          </p:cNvCxnSpPr>
          <p:nvPr/>
        </p:nvCxnSpPr>
        <p:spPr bwMode="auto">
          <a:xfrm rot="5400000">
            <a:off x="7797800" y="5486400"/>
            <a:ext cx="457200" cy="0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0" name="Rectangle 89"/>
          <p:cNvSpPr>
            <a:spLocks noChangeArrowheads="1"/>
          </p:cNvSpPr>
          <p:nvPr/>
        </p:nvSpPr>
        <p:spPr bwMode="auto">
          <a:xfrm>
            <a:off x="7391400" y="5727700"/>
            <a:ext cx="1279525" cy="4572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Slope IC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75" grpId="0"/>
      <p:bldP spid="79" grpId="0"/>
      <p:bldP spid="83" grpId="0" animBg="1"/>
      <p:bldP spid="84" grpId="0" animBg="1"/>
      <p:bldP spid="87" grpId="0" animBg="1"/>
      <p:bldP spid="9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866" name="Straight Connector 72"/>
          <p:cNvCxnSpPr>
            <a:cxnSpLocks noChangeShapeType="1"/>
          </p:cNvCxnSpPr>
          <p:nvPr/>
        </p:nvCxnSpPr>
        <p:spPr bwMode="auto">
          <a:xfrm>
            <a:off x="1955800" y="3213100"/>
            <a:ext cx="365125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F8D4D2BF-12DE-414D-9DFF-55B61AF0B3AD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erfect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ubstitutes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355600" y="1282700"/>
            <a:ext cx="6429375" cy="4914900"/>
            <a:chOff x="787355" y="1206500"/>
            <a:chExt cx="6428798" cy="4914900"/>
          </a:xfrm>
        </p:grpSpPr>
        <p:sp>
          <p:nvSpPr>
            <p:cNvPr id="36889" name="Rectangle 12"/>
            <p:cNvSpPr>
              <a:spLocks noChangeArrowheads="1"/>
            </p:cNvSpPr>
            <p:nvPr/>
          </p:nvSpPr>
          <p:spPr bwMode="auto">
            <a:xfrm>
              <a:off x="5753113" y="5359400"/>
              <a:ext cx="146304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Jus Jeruk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chemeClr val="bg2"/>
                  </a:solidFill>
                  <a:latin typeface="Times New Roman" panose="02020603050405020304" pitchFamily="18" charset="0"/>
                </a:rPr>
                <a:t>(glasses)</a:t>
              </a:r>
            </a:p>
          </p:txBody>
        </p:sp>
        <p:sp>
          <p:nvSpPr>
            <p:cNvPr id="36890" name="Rectangle 13"/>
            <p:cNvSpPr>
              <a:spLocks noChangeArrowheads="1"/>
            </p:cNvSpPr>
            <p:nvPr/>
          </p:nvSpPr>
          <p:spPr bwMode="auto">
            <a:xfrm>
              <a:off x="787355" y="1206500"/>
              <a:ext cx="967784" cy="812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Jus Apel</a:t>
              </a:r>
            </a:p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chemeClr val="bg2"/>
                  </a:solidFill>
                  <a:latin typeface="Times New Roman" panose="02020603050405020304" pitchFamily="18" charset="0"/>
                </a:rPr>
                <a:t>(glasses)</a:t>
              </a:r>
            </a:p>
          </p:txBody>
        </p:sp>
        <p:grpSp>
          <p:nvGrpSpPr>
            <p:cNvPr id="36891" name="Group 24"/>
            <p:cNvGrpSpPr>
              <a:grpSpLocks/>
            </p:cNvGrpSpPr>
            <p:nvPr/>
          </p:nvGrpSpPr>
          <p:grpSpPr bwMode="auto">
            <a:xfrm>
              <a:off x="1727199" y="1313180"/>
              <a:ext cx="4305301" cy="4389120"/>
              <a:chOff x="1422399" y="1313180"/>
              <a:chExt cx="4305301" cy="4389120"/>
            </a:xfrm>
          </p:grpSpPr>
          <p:cxnSp>
            <p:nvCxnSpPr>
              <p:cNvPr id="36892" name="Straight Connector 9"/>
              <p:cNvCxnSpPr>
                <a:cxnSpLocks noChangeShapeType="1"/>
              </p:cNvCxnSpPr>
              <p:nvPr/>
            </p:nvCxnSpPr>
            <p:spPr bwMode="auto">
              <a:xfrm rot="16200000" flipH="1">
                <a:off x="-772161" y="3507740"/>
                <a:ext cx="4389120" cy="0"/>
              </a:xfrm>
              <a:prstGeom prst="lin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6893" name="Straight Connector 10"/>
              <p:cNvCxnSpPr>
                <a:cxnSpLocks noChangeShapeType="1"/>
              </p:cNvCxnSpPr>
              <p:nvPr/>
            </p:nvCxnSpPr>
            <p:spPr bwMode="auto">
              <a:xfrm rot="10800000" flipV="1">
                <a:off x="1430020" y="5689600"/>
                <a:ext cx="4297680" cy="0"/>
              </a:xfrm>
              <a:prstGeom prst="lin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83" name="Rectangle 6"/>
          <p:cNvSpPr>
            <a:spLocks noChangeArrowheads="1"/>
          </p:cNvSpPr>
          <p:nvPr/>
        </p:nvSpPr>
        <p:spPr bwMode="auto">
          <a:xfrm>
            <a:off x="5257800" y="1320800"/>
            <a:ext cx="3632200" cy="1651000"/>
          </a:xfrm>
          <a:prstGeom prst="rect">
            <a:avLst/>
          </a:prstGeom>
          <a:solidFill>
            <a:schemeClr val="accent5">
              <a:lumMod val="2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000" b="1" dirty="0"/>
              <a:t>Perfect Substitute:</a:t>
            </a:r>
          </a:p>
          <a:p>
            <a:pPr>
              <a:defRPr/>
            </a:pPr>
            <a:r>
              <a:rPr lang="en-US" sz="2000" dirty="0"/>
              <a:t>2 </a:t>
            </a:r>
            <a:r>
              <a:rPr lang="en-US" sz="2000" dirty="0" err="1"/>
              <a:t>barang</a:t>
            </a:r>
            <a:r>
              <a:rPr lang="en-US" sz="2000" dirty="0"/>
              <a:t> </a:t>
            </a:r>
            <a:r>
              <a:rPr lang="en-US" sz="2000" dirty="0" err="1"/>
              <a:t>dikatakan</a:t>
            </a:r>
            <a:r>
              <a:rPr lang="en-US" sz="2000" dirty="0"/>
              <a:t> </a:t>
            </a:r>
            <a:r>
              <a:rPr lang="en-US" sz="2000" i="1" dirty="0"/>
              <a:t>perfect substitute</a:t>
            </a:r>
            <a:r>
              <a:rPr lang="en-US" sz="2000" dirty="0"/>
              <a:t>, </a:t>
            </a:r>
            <a:r>
              <a:rPr lang="en-US" sz="2000" dirty="0" err="1"/>
              <a:t>apabila</a:t>
            </a:r>
            <a:r>
              <a:rPr lang="en-US" sz="2000" dirty="0"/>
              <a:t> </a:t>
            </a:r>
            <a:r>
              <a:rPr lang="en-US" sz="2000" dirty="0" err="1"/>
              <a:t>nilai</a:t>
            </a:r>
            <a:r>
              <a:rPr lang="en-US" sz="2000" dirty="0"/>
              <a:t> MRS (trade-off)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kedua</a:t>
            </a:r>
            <a:r>
              <a:rPr lang="en-US" sz="2000" dirty="0"/>
              <a:t> </a:t>
            </a:r>
            <a:r>
              <a:rPr lang="en-US" sz="2000" dirty="0" err="1"/>
              <a:t>barang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konstan</a:t>
            </a:r>
            <a:r>
              <a:rPr lang="en-US" sz="2000" dirty="0"/>
              <a:t>  </a:t>
            </a:r>
          </a:p>
        </p:txBody>
      </p:sp>
      <p:sp>
        <p:nvSpPr>
          <p:cNvPr id="84" name="Rectangle 6"/>
          <p:cNvSpPr>
            <a:spLocks noChangeArrowheads="1"/>
          </p:cNvSpPr>
          <p:nvPr/>
        </p:nvSpPr>
        <p:spPr bwMode="auto">
          <a:xfrm>
            <a:off x="5257800" y="3048000"/>
            <a:ext cx="3632200" cy="1333500"/>
          </a:xfrm>
          <a:prstGeom prst="rect">
            <a:avLst/>
          </a:prstGeom>
          <a:solidFill>
            <a:srgbClr val="008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Perhatikan: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>
                <a:solidFill>
                  <a:schemeClr val="tx1"/>
                </a:solidFill>
                <a:latin typeface="Times New Roman" panose="02020603050405020304" pitchFamily="18" charset="0"/>
              </a:rPr>
              <a:t>Indifference Curve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 dari kedua barang digambarkan dengan garis lurus</a:t>
            </a:r>
          </a:p>
        </p:txBody>
      </p:sp>
      <p:grpSp>
        <p:nvGrpSpPr>
          <p:cNvPr id="6" name="Group 50"/>
          <p:cNvGrpSpPr>
            <a:grpSpLocks/>
          </p:cNvGrpSpPr>
          <p:nvPr/>
        </p:nvGrpSpPr>
        <p:grpSpPr bwMode="auto">
          <a:xfrm>
            <a:off x="939800" y="3721100"/>
            <a:ext cx="2409825" cy="2387600"/>
            <a:chOff x="939800" y="3721100"/>
            <a:chExt cx="2409825" cy="2387600"/>
          </a:xfrm>
        </p:grpSpPr>
        <p:cxnSp>
          <p:nvCxnSpPr>
            <p:cNvPr id="36886" name="Straight Connector 26"/>
            <p:cNvCxnSpPr>
              <a:cxnSpLocks noChangeShapeType="1"/>
            </p:cNvCxnSpPr>
            <p:nvPr/>
          </p:nvCxnSpPr>
          <p:spPr bwMode="auto">
            <a:xfrm rot="16200000" flipV="1">
              <a:off x="1276350" y="3892550"/>
              <a:ext cx="1905000" cy="1892300"/>
            </a:xfrm>
            <a:prstGeom prst="line">
              <a:avLst/>
            </a:prstGeom>
            <a:noFill/>
            <a:ln w="25400" algn="ctr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887" name="Rectangle 39"/>
            <p:cNvSpPr>
              <a:spLocks noChangeArrowheads="1"/>
            </p:cNvSpPr>
            <p:nvPr/>
          </p:nvSpPr>
          <p:spPr bwMode="auto">
            <a:xfrm>
              <a:off x="939800" y="3721100"/>
              <a:ext cx="365125" cy="33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6888" name="Rectangle 42"/>
            <p:cNvSpPr>
              <a:spLocks noChangeArrowheads="1"/>
            </p:cNvSpPr>
            <p:nvPr/>
          </p:nvSpPr>
          <p:spPr bwMode="auto">
            <a:xfrm>
              <a:off x="2984500" y="5778500"/>
              <a:ext cx="365125" cy="33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939800" y="3022600"/>
            <a:ext cx="3146425" cy="3086100"/>
            <a:chOff x="939800" y="3022600"/>
            <a:chExt cx="3146425" cy="3086100"/>
          </a:xfrm>
        </p:grpSpPr>
        <p:cxnSp>
          <p:nvCxnSpPr>
            <p:cNvPr id="31" name="Straight Connector 30"/>
            <p:cNvCxnSpPr/>
            <p:nvPr/>
          </p:nvCxnSpPr>
          <p:spPr bwMode="auto">
            <a:xfrm rot="16200000" flipV="1">
              <a:off x="1295400" y="3175000"/>
              <a:ext cx="2590800" cy="25908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884" name="Rectangle 40"/>
            <p:cNvSpPr>
              <a:spLocks noChangeArrowheads="1"/>
            </p:cNvSpPr>
            <p:nvPr/>
          </p:nvSpPr>
          <p:spPr bwMode="auto">
            <a:xfrm>
              <a:off x="939800" y="3022600"/>
              <a:ext cx="365125" cy="33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36885" name="Rectangle 43"/>
            <p:cNvSpPr>
              <a:spLocks noChangeArrowheads="1"/>
            </p:cNvSpPr>
            <p:nvPr/>
          </p:nvSpPr>
          <p:spPr bwMode="auto">
            <a:xfrm>
              <a:off x="3721100" y="5778500"/>
              <a:ext cx="365125" cy="33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8" name="Group 49"/>
          <p:cNvGrpSpPr>
            <a:grpSpLocks/>
          </p:cNvGrpSpPr>
          <p:nvPr/>
        </p:nvGrpSpPr>
        <p:grpSpPr bwMode="auto">
          <a:xfrm>
            <a:off x="914400" y="4495800"/>
            <a:ext cx="1647825" cy="1612900"/>
            <a:chOff x="914400" y="4495800"/>
            <a:chExt cx="1647825" cy="1612900"/>
          </a:xfrm>
        </p:grpSpPr>
        <p:sp>
          <p:nvSpPr>
            <p:cNvPr id="36880" name="Rectangle 38"/>
            <p:cNvSpPr>
              <a:spLocks noChangeArrowheads="1"/>
            </p:cNvSpPr>
            <p:nvPr/>
          </p:nvSpPr>
          <p:spPr bwMode="auto">
            <a:xfrm>
              <a:off x="914400" y="4495800"/>
              <a:ext cx="365125" cy="33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6881" name="Rectangle 41"/>
            <p:cNvSpPr>
              <a:spLocks noChangeArrowheads="1"/>
            </p:cNvSpPr>
            <p:nvPr/>
          </p:nvSpPr>
          <p:spPr bwMode="auto">
            <a:xfrm>
              <a:off x="2197100" y="5778500"/>
              <a:ext cx="365125" cy="33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  <p:cxnSp>
          <p:nvCxnSpPr>
            <p:cNvPr id="36882" name="Straight Connector 44"/>
            <p:cNvCxnSpPr>
              <a:cxnSpLocks noChangeShapeType="1"/>
            </p:cNvCxnSpPr>
            <p:nvPr/>
          </p:nvCxnSpPr>
          <p:spPr bwMode="auto">
            <a:xfrm rot="16200000" flipV="1">
              <a:off x="1295400" y="4673600"/>
              <a:ext cx="1117600" cy="1092200"/>
            </a:xfrm>
            <a:prstGeom prst="line">
              <a:avLst/>
            </a:prstGeom>
            <a:noFill/>
            <a:ln w="25400" algn="ctr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" name="Group 52"/>
          <p:cNvGrpSpPr>
            <a:grpSpLocks/>
          </p:cNvGrpSpPr>
          <p:nvPr/>
        </p:nvGrpSpPr>
        <p:grpSpPr bwMode="auto">
          <a:xfrm>
            <a:off x="914400" y="2235200"/>
            <a:ext cx="3908425" cy="3873500"/>
            <a:chOff x="914400" y="2235200"/>
            <a:chExt cx="3908425" cy="3873500"/>
          </a:xfrm>
        </p:grpSpPr>
        <p:cxnSp>
          <p:nvCxnSpPr>
            <p:cNvPr id="36877" name="Straight Connector 34"/>
            <p:cNvCxnSpPr>
              <a:cxnSpLocks noChangeShapeType="1"/>
            </p:cNvCxnSpPr>
            <p:nvPr/>
          </p:nvCxnSpPr>
          <p:spPr bwMode="auto">
            <a:xfrm rot="16200000" flipV="1">
              <a:off x="1289050" y="2406650"/>
              <a:ext cx="3390900" cy="3378200"/>
            </a:xfrm>
            <a:prstGeom prst="line">
              <a:avLst/>
            </a:prstGeom>
            <a:noFill/>
            <a:ln w="25400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878" name="Rectangle 47"/>
            <p:cNvSpPr>
              <a:spLocks noChangeArrowheads="1"/>
            </p:cNvSpPr>
            <p:nvPr/>
          </p:nvSpPr>
          <p:spPr bwMode="auto">
            <a:xfrm>
              <a:off x="914400" y="2235200"/>
              <a:ext cx="365125" cy="33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36879" name="Rectangle 48"/>
            <p:cNvSpPr>
              <a:spLocks noChangeArrowheads="1"/>
            </p:cNvSpPr>
            <p:nvPr/>
          </p:nvSpPr>
          <p:spPr bwMode="auto">
            <a:xfrm>
              <a:off x="4457700" y="5778500"/>
              <a:ext cx="365125" cy="33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</p:grp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789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DF7ED15D-5BA2-4152-B227-4A60A78423AE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erfect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omplements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317500" y="1282700"/>
            <a:ext cx="6632575" cy="4737100"/>
            <a:chOff x="749258" y="1206500"/>
            <a:chExt cx="6631982" cy="4737100"/>
          </a:xfrm>
        </p:grpSpPr>
        <p:sp>
          <p:nvSpPr>
            <p:cNvPr id="37929" name="Rectangle 12"/>
            <p:cNvSpPr>
              <a:spLocks noChangeArrowheads="1"/>
            </p:cNvSpPr>
            <p:nvPr/>
          </p:nvSpPr>
          <p:spPr bwMode="auto">
            <a:xfrm>
              <a:off x="5918200" y="5473700"/>
              <a:ext cx="1463040" cy="469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Sepatu sebelah kanan</a:t>
              </a:r>
              <a:endParaRPr lang="en-US" altLang="en-US" sz="16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7930" name="Rectangle 13"/>
            <p:cNvSpPr>
              <a:spLocks noChangeArrowheads="1"/>
            </p:cNvSpPr>
            <p:nvPr/>
          </p:nvSpPr>
          <p:spPr bwMode="auto">
            <a:xfrm>
              <a:off x="749258" y="1206500"/>
              <a:ext cx="967784" cy="812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Sepatu sebelah kiri</a:t>
              </a:r>
            </a:p>
          </p:txBody>
        </p:sp>
        <p:grpSp>
          <p:nvGrpSpPr>
            <p:cNvPr id="37931" name="Group 24"/>
            <p:cNvGrpSpPr>
              <a:grpSpLocks/>
            </p:cNvGrpSpPr>
            <p:nvPr/>
          </p:nvGrpSpPr>
          <p:grpSpPr bwMode="auto">
            <a:xfrm>
              <a:off x="1727199" y="1313180"/>
              <a:ext cx="4305301" cy="4389120"/>
              <a:chOff x="1422399" y="1313180"/>
              <a:chExt cx="4305301" cy="4389120"/>
            </a:xfrm>
          </p:grpSpPr>
          <p:cxnSp>
            <p:nvCxnSpPr>
              <p:cNvPr id="37932" name="Straight Connector 9"/>
              <p:cNvCxnSpPr>
                <a:cxnSpLocks noChangeShapeType="1"/>
              </p:cNvCxnSpPr>
              <p:nvPr/>
            </p:nvCxnSpPr>
            <p:spPr bwMode="auto">
              <a:xfrm rot="16200000" flipH="1">
                <a:off x="-772161" y="3507740"/>
                <a:ext cx="4389120" cy="0"/>
              </a:xfrm>
              <a:prstGeom prst="lin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7933" name="Straight Connector 10"/>
              <p:cNvCxnSpPr>
                <a:cxnSpLocks noChangeShapeType="1"/>
              </p:cNvCxnSpPr>
              <p:nvPr/>
            </p:nvCxnSpPr>
            <p:spPr bwMode="auto">
              <a:xfrm rot="10800000" flipV="1">
                <a:off x="1430020" y="5689600"/>
                <a:ext cx="4297680" cy="0"/>
              </a:xfrm>
              <a:prstGeom prst="lin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48" name="Rectangle 6"/>
          <p:cNvSpPr>
            <a:spLocks noChangeArrowheads="1"/>
          </p:cNvSpPr>
          <p:nvPr/>
        </p:nvSpPr>
        <p:spPr bwMode="auto">
          <a:xfrm>
            <a:off x="5257800" y="1320800"/>
            <a:ext cx="3632200" cy="1651000"/>
          </a:xfrm>
          <a:prstGeom prst="rect">
            <a:avLst/>
          </a:prstGeom>
          <a:solidFill>
            <a:schemeClr val="accent5">
              <a:lumMod val="2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000" b="1" dirty="0"/>
              <a:t>Perfect Complement:</a:t>
            </a:r>
          </a:p>
          <a:p>
            <a:pPr>
              <a:defRPr/>
            </a:pPr>
            <a:r>
              <a:rPr lang="en-US" sz="2000" dirty="0"/>
              <a:t>2 </a:t>
            </a:r>
            <a:r>
              <a:rPr lang="en-US" sz="2000" dirty="0" err="1"/>
              <a:t>barang</a:t>
            </a:r>
            <a:r>
              <a:rPr lang="en-US" sz="2000" dirty="0"/>
              <a:t> </a:t>
            </a:r>
            <a:r>
              <a:rPr lang="en-US" sz="2000" dirty="0" err="1"/>
              <a:t>dikatakan</a:t>
            </a:r>
            <a:r>
              <a:rPr lang="en-US" sz="2000" dirty="0"/>
              <a:t> </a:t>
            </a:r>
            <a:r>
              <a:rPr lang="en-US" sz="2000" i="1" dirty="0"/>
              <a:t>perfect complement</a:t>
            </a:r>
            <a:r>
              <a:rPr lang="en-US" sz="2000" dirty="0"/>
              <a:t>, </a:t>
            </a:r>
            <a:r>
              <a:rPr lang="en-US" sz="2000" dirty="0" err="1"/>
              <a:t>apabila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kombinasi</a:t>
            </a:r>
            <a:r>
              <a:rPr lang="en-US" sz="2000" dirty="0"/>
              <a:t> (</a:t>
            </a:r>
            <a:r>
              <a:rPr lang="en-US" sz="2000" dirty="0" err="1"/>
              <a:t>proporsi</a:t>
            </a:r>
            <a:r>
              <a:rPr lang="en-US" sz="2000" dirty="0"/>
              <a:t>)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kedua</a:t>
            </a:r>
            <a:r>
              <a:rPr lang="en-US" sz="2000" dirty="0"/>
              <a:t> </a:t>
            </a:r>
            <a:r>
              <a:rPr lang="en-US" sz="2000" dirty="0" err="1"/>
              <a:t>barang</a:t>
            </a:r>
            <a:r>
              <a:rPr lang="en-US" sz="2000" dirty="0"/>
              <a:t> yang ‘</a:t>
            </a:r>
            <a:r>
              <a:rPr lang="en-US" sz="2000" dirty="0" err="1"/>
              <a:t>berarti</a:t>
            </a:r>
            <a:r>
              <a:rPr lang="en-US" sz="2000" dirty="0"/>
              <a:t>’ </a:t>
            </a: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5257800" y="3048000"/>
            <a:ext cx="3632200" cy="2260600"/>
          </a:xfrm>
          <a:prstGeom prst="rect">
            <a:avLst/>
          </a:prstGeom>
          <a:solidFill>
            <a:srgbClr val="008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Perhatikan: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>
                <a:solidFill>
                  <a:schemeClr val="tx1"/>
                </a:solidFill>
                <a:latin typeface="Times New Roman" panose="02020603050405020304" pitchFamily="18" charset="0"/>
              </a:rPr>
              <a:t>Indifference Curve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 dari kedua barang digambarkan dengan garis berbentuk L.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Penambahan pada hanya salah satu barang tdk akan menambah tingkat kepuasan konsumen  </a:t>
            </a:r>
          </a:p>
        </p:txBody>
      </p: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914400" y="3578225"/>
            <a:ext cx="3089275" cy="2530475"/>
            <a:chOff x="914400" y="3578225"/>
            <a:chExt cx="3088640" cy="2530475"/>
          </a:xfrm>
        </p:grpSpPr>
        <p:grpSp>
          <p:nvGrpSpPr>
            <p:cNvPr id="37919" name="Group 32"/>
            <p:cNvGrpSpPr>
              <a:grpSpLocks/>
            </p:cNvGrpSpPr>
            <p:nvPr/>
          </p:nvGrpSpPr>
          <p:grpSpPr bwMode="auto">
            <a:xfrm>
              <a:off x="914400" y="3578225"/>
              <a:ext cx="2581275" cy="2530475"/>
              <a:chOff x="914400" y="3578225"/>
              <a:chExt cx="2581275" cy="2530475"/>
            </a:xfrm>
          </p:grpSpPr>
          <p:grpSp>
            <p:nvGrpSpPr>
              <p:cNvPr id="37921" name="Group 49"/>
              <p:cNvGrpSpPr>
                <a:grpSpLocks/>
              </p:cNvGrpSpPr>
              <p:nvPr/>
            </p:nvGrpSpPr>
            <p:grpSpPr bwMode="auto">
              <a:xfrm>
                <a:off x="914400" y="3578225"/>
                <a:ext cx="2581275" cy="2530475"/>
                <a:chOff x="914400" y="3578860"/>
                <a:chExt cx="2580640" cy="2529840"/>
              </a:xfrm>
            </p:grpSpPr>
            <p:sp>
              <p:nvSpPr>
                <p:cNvPr id="37924" name="Rectangle 20"/>
                <p:cNvSpPr>
                  <a:spLocks noChangeArrowheads="1"/>
                </p:cNvSpPr>
                <p:nvPr/>
              </p:nvSpPr>
              <p:spPr bwMode="auto">
                <a:xfrm>
                  <a:off x="914400" y="4864100"/>
                  <a:ext cx="365125" cy="330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600" b="1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37925" name="Rectangle 21"/>
                <p:cNvSpPr>
                  <a:spLocks noChangeArrowheads="1"/>
                </p:cNvSpPr>
                <p:nvPr/>
              </p:nvSpPr>
              <p:spPr bwMode="auto">
                <a:xfrm>
                  <a:off x="1866900" y="5778500"/>
                  <a:ext cx="365125" cy="330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600" b="1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1</a:t>
                  </a:r>
                </a:p>
              </p:txBody>
            </p:sp>
            <p:grpSp>
              <p:nvGrpSpPr>
                <p:cNvPr id="37926" name="Group 28"/>
                <p:cNvGrpSpPr>
                  <a:grpSpLocks/>
                </p:cNvGrpSpPr>
                <p:nvPr/>
              </p:nvGrpSpPr>
              <p:grpSpPr bwMode="auto">
                <a:xfrm>
                  <a:off x="2032000" y="3578860"/>
                  <a:ext cx="1463040" cy="1463040"/>
                  <a:chOff x="2362200" y="3223260"/>
                  <a:chExt cx="1463040" cy="1463040"/>
                </a:xfrm>
              </p:grpSpPr>
              <p:cxnSp>
                <p:nvCxnSpPr>
                  <p:cNvPr id="37927" name="Straight Connector 22"/>
                  <p:cNvCxnSpPr>
                    <a:cxnSpLocks noChangeShapeType="1"/>
                  </p:cNvCxnSpPr>
                  <p:nvPr/>
                </p:nvCxnSpPr>
                <p:spPr bwMode="auto">
                  <a:xfrm rot="16200000" flipV="1">
                    <a:off x="1643380" y="3954780"/>
                    <a:ext cx="1463040" cy="0"/>
                  </a:xfrm>
                  <a:prstGeom prst="line">
                    <a:avLst/>
                  </a:prstGeom>
                  <a:noFill/>
                  <a:ln w="25400" algn="ctr">
                    <a:solidFill>
                      <a:srgbClr val="7030A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37928" name="Straight Connector 26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2362200" y="4686300"/>
                    <a:ext cx="1463040" cy="0"/>
                  </a:xfrm>
                  <a:prstGeom prst="line">
                    <a:avLst/>
                  </a:prstGeom>
                  <a:noFill/>
                  <a:ln w="25400" algn="ctr">
                    <a:solidFill>
                      <a:srgbClr val="7030A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</p:grpSp>
          <p:cxnSp>
            <p:nvCxnSpPr>
              <p:cNvPr id="37922" name="Straight Connector 22"/>
              <p:cNvCxnSpPr>
                <a:cxnSpLocks noChangeShapeType="1"/>
              </p:cNvCxnSpPr>
              <p:nvPr/>
            </p:nvCxnSpPr>
            <p:spPr bwMode="auto">
              <a:xfrm rot="16200000" flipV="1">
                <a:off x="1679218" y="5399772"/>
                <a:ext cx="731520" cy="0"/>
              </a:xfrm>
              <a:prstGeom prst="line">
                <a:avLst/>
              </a:prstGeom>
              <a:noFill/>
              <a:ln w="12700" algn="ctr">
                <a:solidFill>
                  <a:srgbClr val="7030A0"/>
                </a:solidFill>
                <a:prstDash val="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7923" name="Straight Connector 26"/>
              <p:cNvCxnSpPr>
                <a:cxnSpLocks noChangeShapeType="1"/>
              </p:cNvCxnSpPr>
              <p:nvPr/>
            </p:nvCxnSpPr>
            <p:spPr bwMode="auto">
              <a:xfrm flipV="1">
                <a:off x="1321075" y="5041632"/>
                <a:ext cx="731520" cy="0"/>
              </a:xfrm>
              <a:prstGeom prst="line">
                <a:avLst/>
              </a:prstGeom>
              <a:noFill/>
              <a:ln w="12700" algn="ctr">
                <a:solidFill>
                  <a:srgbClr val="7030A0"/>
                </a:solidFill>
                <a:prstDash val="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7920" name="Rectangle 40"/>
            <p:cNvSpPr>
              <a:spLocks noChangeArrowheads="1"/>
            </p:cNvSpPr>
            <p:nvPr/>
          </p:nvSpPr>
          <p:spPr bwMode="auto">
            <a:xfrm>
              <a:off x="3454400" y="4800189"/>
              <a:ext cx="54864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IC</a:t>
              </a:r>
              <a:r>
                <a:rPr lang="en-US" altLang="en-US" sz="1800" b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0" name="Group 39"/>
          <p:cNvGrpSpPr>
            <a:grpSpLocks/>
          </p:cNvGrpSpPr>
          <p:nvPr/>
        </p:nvGrpSpPr>
        <p:grpSpPr bwMode="auto">
          <a:xfrm>
            <a:off x="914400" y="3019425"/>
            <a:ext cx="3673475" cy="3076575"/>
            <a:chOff x="914400" y="3019425"/>
            <a:chExt cx="3672840" cy="3076575"/>
          </a:xfrm>
        </p:grpSpPr>
        <p:grpSp>
          <p:nvGrpSpPr>
            <p:cNvPr id="37909" name="Group 35"/>
            <p:cNvGrpSpPr>
              <a:grpSpLocks/>
            </p:cNvGrpSpPr>
            <p:nvPr/>
          </p:nvGrpSpPr>
          <p:grpSpPr bwMode="auto">
            <a:xfrm>
              <a:off x="914400" y="3019425"/>
              <a:ext cx="3121025" cy="3076575"/>
              <a:chOff x="914400" y="3019425"/>
              <a:chExt cx="3121025" cy="3076575"/>
            </a:xfrm>
          </p:grpSpPr>
          <p:grpSp>
            <p:nvGrpSpPr>
              <p:cNvPr id="37911" name="Group 50"/>
              <p:cNvGrpSpPr>
                <a:grpSpLocks/>
              </p:cNvGrpSpPr>
              <p:nvPr/>
            </p:nvGrpSpPr>
            <p:grpSpPr bwMode="auto">
              <a:xfrm>
                <a:off x="914400" y="3019425"/>
                <a:ext cx="3121025" cy="3076575"/>
                <a:chOff x="914400" y="3020060"/>
                <a:chExt cx="3121660" cy="3075940"/>
              </a:xfrm>
            </p:grpSpPr>
            <p:grpSp>
              <p:nvGrpSpPr>
                <p:cNvPr id="37914" name="Group 29"/>
                <p:cNvGrpSpPr>
                  <a:grpSpLocks/>
                </p:cNvGrpSpPr>
                <p:nvPr/>
              </p:nvGrpSpPr>
              <p:grpSpPr bwMode="auto">
                <a:xfrm>
                  <a:off x="2755900" y="3020060"/>
                  <a:ext cx="1280160" cy="1280160"/>
                  <a:chOff x="2362200" y="3223260"/>
                  <a:chExt cx="1463040" cy="1463040"/>
                </a:xfrm>
              </p:grpSpPr>
              <p:cxnSp>
                <p:nvCxnSpPr>
                  <p:cNvPr id="37917" name="Straight Connector 30"/>
                  <p:cNvCxnSpPr>
                    <a:cxnSpLocks noChangeShapeType="1"/>
                  </p:cNvCxnSpPr>
                  <p:nvPr/>
                </p:nvCxnSpPr>
                <p:spPr bwMode="auto">
                  <a:xfrm rot="16200000" flipV="1">
                    <a:off x="1643380" y="3954780"/>
                    <a:ext cx="1463040" cy="0"/>
                  </a:xfrm>
                  <a:prstGeom prst="line">
                    <a:avLst/>
                  </a:prstGeom>
                  <a:noFill/>
                  <a:ln w="25400" algn="ctr">
                    <a:solidFill>
                      <a:srgbClr val="008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37918" name="Straight Connector 31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2362200" y="4686300"/>
                    <a:ext cx="1463040" cy="0"/>
                  </a:xfrm>
                  <a:prstGeom prst="line">
                    <a:avLst/>
                  </a:prstGeom>
                  <a:noFill/>
                  <a:ln w="25400" algn="ctr">
                    <a:solidFill>
                      <a:srgbClr val="008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sp>
              <p:nvSpPr>
                <p:cNvPr id="37915" name="Rectangle 38"/>
                <p:cNvSpPr>
                  <a:spLocks noChangeArrowheads="1"/>
                </p:cNvSpPr>
                <p:nvPr/>
              </p:nvSpPr>
              <p:spPr bwMode="auto">
                <a:xfrm>
                  <a:off x="2603500" y="5765800"/>
                  <a:ext cx="365125" cy="330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600" b="1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37916" name="Rectangle 40"/>
                <p:cNvSpPr>
                  <a:spLocks noChangeArrowheads="1"/>
                </p:cNvSpPr>
                <p:nvPr/>
              </p:nvSpPr>
              <p:spPr bwMode="auto">
                <a:xfrm>
                  <a:off x="914400" y="4114800"/>
                  <a:ext cx="365125" cy="330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600" b="1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2</a:t>
                  </a:r>
                </a:p>
              </p:txBody>
            </p:sp>
          </p:grpSp>
          <p:cxnSp>
            <p:nvCxnSpPr>
              <p:cNvPr id="37912" name="Straight Connector 31"/>
              <p:cNvCxnSpPr>
                <a:cxnSpLocks noChangeShapeType="1"/>
              </p:cNvCxnSpPr>
              <p:nvPr/>
            </p:nvCxnSpPr>
            <p:spPr bwMode="auto">
              <a:xfrm flipV="1">
                <a:off x="1320425" y="4299849"/>
                <a:ext cx="1463040" cy="0"/>
              </a:xfrm>
              <a:prstGeom prst="line">
                <a:avLst/>
              </a:prstGeom>
              <a:noFill/>
              <a:ln w="12700" algn="ctr">
                <a:solidFill>
                  <a:srgbClr val="008000"/>
                </a:solidFill>
                <a:prstDash val="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7913" name="Straight Connector 30"/>
              <p:cNvCxnSpPr>
                <a:cxnSpLocks noChangeShapeType="1"/>
              </p:cNvCxnSpPr>
              <p:nvPr/>
            </p:nvCxnSpPr>
            <p:spPr bwMode="auto">
              <a:xfrm rot="16200000" flipV="1">
                <a:off x="2035115" y="5028829"/>
                <a:ext cx="1463040" cy="0"/>
              </a:xfrm>
              <a:prstGeom prst="line">
                <a:avLst/>
              </a:prstGeom>
              <a:noFill/>
              <a:ln w="12700" algn="ctr">
                <a:solidFill>
                  <a:srgbClr val="008000"/>
                </a:solidFill>
                <a:prstDash val="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7910" name="Rectangle 40"/>
            <p:cNvSpPr>
              <a:spLocks noChangeArrowheads="1"/>
            </p:cNvSpPr>
            <p:nvPr/>
          </p:nvSpPr>
          <p:spPr bwMode="auto">
            <a:xfrm>
              <a:off x="4038600" y="4076289"/>
              <a:ext cx="54864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IC</a:t>
              </a:r>
              <a:r>
                <a:rPr lang="en-US" altLang="en-US" sz="1800" b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14" name="Group 46"/>
          <p:cNvGrpSpPr>
            <a:grpSpLocks/>
          </p:cNvGrpSpPr>
          <p:nvPr/>
        </p:nvGrpSpPr>
        <p:grpSpPr bwMode="auto">
          <a:xfrm>
            <a:off x="914400" y="2613025"/>
            <a:ext cx="4041775" cy="3495675"/>
            <a:chOff x="914400" y="2613025"/>
            <a:chExt cx="4041140" cy="3495675"/>
          </a:xfrm>
        </p:grpSpPr>
        <p:grpSp>
          <p:nvGrpSpPr>
            <p:cNvPr id="37899" name="Group 42"/>
            <p:cNvGrpSpPr>
              <a:grpSpLocks/>
            </p:cNvGrpSpPr>
            <p:nvPr/>
          </p:nvGrpSpPr>
          <p:grpSpPr bwMode="auto">
            <a:xfrm>
              <a:off x="914400" y="2613025"/>
              <a:ext cx="3479800" cy="3495675"/>
              <a:chOff x="914400" y="2613025"/>
              <a:chExt cx="3479800" cy="3495675"/>
            </a:xfrm>
          </p:grpSpPr>
          <p:grpSp>
            <p:nvGrpSpPr>
              <p:cNvPr id="37901" name="Group 51"/>
              <p:cNvGrpSpPr>
                <a:grpSpLocks/>
              </p:cNvGrpSpPr>
              <p:nvPr/>
            </p:nvGrpSpPr>
            <p:grpSpPr bwMode="auto">
              <a:xfrm>
                <a:off x="914400" y="2613025"/>
                <a:ext cx="3479800" cy="3495675"/>
                <a:chOff x="914400" y="2613660"/>
                <a:chExt cx="3479800" cy="3495040"/>
              </a:xfrm>
            </p:grpSpPr>
            <p:sp>
              <p:nvSpPr>
                <p:cNvPr id="37904" name="Rectangle 42"/>
                <p:cNvSpPr>
                  <a:spLocks noChangeArrowheads="1"/>
                </p:cNvSpPr>
                <p:nvPr/>
              </p:nvSpPr>
              <p:spPr bwMode="auto">
                <a:xfrm>
                  <a:off x="3340100" y="5778500"/>
                  <a:ext cx="365125" cy="330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600" b="1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3</a:t>
                  </a:r>
                </a:p>
              </p:txBody>
            </p:sp>
            <p:grpSp>
              <p:nvGrpSpPr>
                <p:cNvPr id="37905" name="Group 43"/>
                <p:cNvGrpSpPr>
                  <a:grpSpLocks/>
                </p:cNvGrpSpPr>
                <p:nvPr/>
              </p:nvGrpSpPr>
              <p:grpSpPr bwMode="auto">
                <a:xfrm>
                  <a:off x="3479800" y="2613660"/>
                  <a:ext cx="914400" cy="926932"/>
                  <a:chOff x="2362200" y="3223260"/>
                  <a:chExt cx="1463040" cy="1483091"/>
                </a:xfrm>
              </p:grpSpPr>
              <p:cxnSp>
                <p:nvCxnSpPr>
                  <p:cNvPr id="37907" name="Straight Connector 44"/>
                  <p:cNvCxnSpPr>
                    <a:cxnSpLocks noChangeShapeType="1"/>
                  </p:cNvCxnSpPr>
                  <p:nvPr/>
                </p:nvCxnSpPr>
                <p:spPr bwMode="auto">
                  <a:xfrm rot="16200000" flipV="1">
                    <a:off x="1643514" y="3954647"/>
                    <a:ext cx="1462774" cy="0"/>
                  </a:xfrm>
                  <a:prstGeom prst="line">
                    <a:avLst/>
                  </a:prstGeom>
                  <a:noFill/>
                  <a:ln w="25400" algn="ctr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37908" name="Straight Connector 45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2362200" y="4706351"/>
                    <a:ext cx="1463040" cy="0"/>
                  </a:xfrm>
                  <a:prstGeom prst="line">
                    <a:avLst/>
                  </a:prstGeom>
                  <a:noFill/>
                  <a:ln w="25400" algn="ctr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sp>
              <p:nvSpPr>
                <p:cNvPr id="37906" name="Rectangle 46"/>
                <p:cNvSpPr>
                  <a:spLocks noChangeArrowheads="1"/>
                </p:cNvSpPr>
                <p:nvPr/>
              </p:nvSpPr>
              <p:spPr bwMode="auto">
                <a:xfrm>
                  <a:off x="914400" y="3365500"/>
                  <a:ext cx="365125" cy="330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600" b="1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3</a:t>
                  </a:r>
                </a:p>
              </p:txBody>
            </p:sp>
          </p:grpSp>
          <p:cxnSp>
            <p:nvCxnSpPr>
              <p:cNvPr id="37902" name="Straight Connector 40"/>
              <p:cNvCxnSpPr>
                <a:cxnSpLocks noChangeShapeType="1"/>
              </p:cNvCxnSpPr>
              <p:nvPr/>
            </p:nvCxnSpPr>
            <p:spPr bwMode="auto">
              <a:xfrm flipV="1">
                <a:off x="1308100" y="3527425"/>
                <a:ext cx="2194560" cy="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prstDash val="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7903" name="Straight Connector 41"/>
              <p:cNvCxnSpPr>
                <a:cxnSpLocks noChangeShapeType="1"/>
              </p:cNvCxnSpPr>
              <p:nvPr/>
            </p:nvCxnSpPr>
            <p:spPr bwMode="auto">
              <a:xfrm rot="16200000" flipV="1">
                <a:off x="2390458" y="4652645"/>
                <a:ext cx="2194560" cy="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prstDash val="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7900" name="Rectangle 40"/>
            <p:cNvSpPr>
              <a:spLocks noChangeArrowheads="1"/>
            </p:cNvSpPr>
            <p:nvPr/>
          </p:nvSpPr>
          <p:spPr bwMode="auto">
            <a:xfrm>
              <a:off x="4406900" y="3301589"/>
              <a:ext cx="54864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IC</a:t>
              </a:r>
              <a:r>
                <a:rPr lang="en-US" altLang="en-US" sz="1800" b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</p:grp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1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70100"/>
            <a:ext cx="7772400" cy="2560638"/>
          </a:xfrm>
          <a:prstGeom prst="cloudCallout">
            <a:avLst>
              <a:gd name="adj1" fmla="val -32107"/>
              <a:gd name="adj2" fmla="val 70290"/>
            </a:avLst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anchor="ctr"/>
          <a:lstStyle/>
          <a:p>
            <a:pPr algn="r">
              <a:defRPr/>
            </a:pPr>
            <a:r>
              <a:rPr lang="en-US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udget </a:t>
            </a:r>
            <a:r>
              <a:rPr lang="en-US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onstraints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91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640638" y="6440488"/>
            <a:ext cx="1093787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6D6DA239-FAD7-434A-9D94-1F57C3B2ED1D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993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953B6A62-303B-4C5B-B2CC-7ECADE3E493A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endala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iaya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358900"/>
            <a:ext cx="7680325" cy="47752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defRPr/>
            </a:pP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Kendala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Biaya</a:t>
            </a:r>
            <a:endParaRPr lang="en-US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914400" indent="-508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batasan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mengkonsumsi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diinginkan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/</a:t>
            </a:r>
            <a:r>
              <a:rPr lang="en-US" sz="2400" dirty="0" err="1" smtClean="0"/>
              <a:t>jasa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endParaRPr lang="en-US" sz="2400" dirty="0" smtClean="0"/>
          </a:p>
          <a:p>
            <a:pPr marL="914400" indent="-508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 err="1" smtClean="0"/>
              <a:t>Kendala</a:t>
            </a:r>
            <a:r>
              <a:rPr lang="en-US" sz="2400" dirty="0" smtClean="0"/>
              <a:t> </a:t>
            </a:r>
            <a:r>
              <a:rPr lang="en-US" sz="2400" dirty="0" err="1" smtClean="0"/>
              <a:t>biaya</a:t>
            </a:r>
            <a:r>
              <a:rPr lang="en-US" sz="2400" dirty="0" smtClean="0"/>
              <a:t> </a:t>
            </a:r>
            <a:r>
              <a:rPr lang="en-US" sz="2400" dirty="0" err="1" smtClean="0"/>
              <a:t>menunjukkan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kombinasi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dibeli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(</a:t>
            </a:r>
            <a:r>
              <a:rPr lang="en-US" sz="2400" dirty="0" err="1" smtClean="0"/>
              <a:t>seluruh</a:t>
            </a:r>
            <a:r>
              <a:rPr lang="en-US" sz="2400" dirty="0" smtClean="0"/>
              <a:t>) 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dipakai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membeli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:</a:t>
            </a:r>
          </a:p>
          <a:p>
            <a:pPr marL="914400" indent="-508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 err="1" smtClean="0"/>
              <a:t>Dimana</a:t>
            </a:r>
            <a:r>
              <a:rPr lang="en-US" sz="2400" dirty="0" smtClean="0"/>
              <a:t>:</a:t>
            </a:r>
          </a:p>
          <a:p>
            <a:pPr marL="914400" indent="-508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None/>
              <a:tabLst>
                <a:tab pos="2057400" algn="l"/>
              </a:tabLst>
              <a:defRPr/>
            </a:pPr>
            <a:r>
              <a:rPr lang="en-US" sz="2400" dirty="0" smtClean="0"/>
              <a:t>	I 	: 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endParaRPr lang="en-US" sz="2400" dirty="0" smtClean="0"/>
          </a:p>
          <a:p>
            <a:pPr marL="914400" indent="-508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None/>
              <a:tabLst>
                <a:tab pos="2057400" algn="l"/>
              </a:tabLst>
              <a:defRPr/>
            </a:pPr>
            <a:r>
              <a:rPr lang="en-US" sz="2400" dirty="0" smtClean="0"/>
              <a:t>	</a:t>
            </a:r>
            <a:r>
              <a:rPr lang="en-US" sz="2400" dirty="0" err="1" smtClean="0"/>
              <a:t>P</a:t>
            </a:r>
            <a:r>
              <a:rPr lang="en-US" sz="2400" baseline="-25000" dirty="0" err="1" smtClean="0"/>
              <a:t>x</a:t>
            </a:r>
            <a:r>
              <a:rPr lang="en-US" sz="2400" dirty="0" smtClean="0"/>
              <a:t> &amp; </a:t>
            </a:r>
            <a:r>
              <a:rPr lang="en-US" sz="2400" dirty="0" err="1" smtClean="0"/>
              <a:t>P</a:t>
            </a:r>
            <a:r>
              <a:rPr lang="en-US" sz="2400" baseline="-25000" dirty="0" err="1" smtClean="0"/>
              <a:t>y</a:t>
            </a:r>
            <a:r>
              <a:rPr lang="en-US" sz="2400" baseline="-25000" dirty="0" smtClean="0"/>
              <a:t>	</a:t>
            </a:r>
            <a:r>
              <a:rPr lang="en-US" sz="2400" dirty="0" smtClean="0"/>
              <a:t>: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X </a:t>
            </a:r>
            <a:r>
              <a:rPr lang="en-US" sz="2400" dirty="0" err="1" smtClean="0"/>
              <a:t>dan</a:t>
            </a:r>
            <a:r>
              <a:rPr lang="en-US" sz="2400" dirty="0" smtClean="0"/>
              <a:t> Y</a:t>
            </a:r>
          </a:p>
          <a:p>
            <a:pPr marL="914400" indent="-508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None/>
              <a:tabLst>
                <a:tab pos="2057400" algn="l"/>
              </a:tabLst>
              <a:defRPr/>
            </a:pPr>
            <a:r>
              <a:rPr lang="en-US" sz="2400" dirty="0" smtClean="0"/>
              <a:t>	X &amp; Y	: </a:t>
            </a:r>
            <a:r>
              <a:rPr lang="en-US" sz="2400" dirty="0" err="1" smtClean="0"/>
              <a:t>Kuantitas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X </a:t>
            </a:r>
            <a:r>
              <a:rPr lang="en-US" sz="2400" dirty="0" err="1" smtClean="0"/>
              <a:t>dan</a:t>
            </a:r>
            <a:r>
              <a:rPr lang="en-US" sz="2400" dirty="0" smtClean="0"/>
              <a:t> Y</a:t>
            </a:r>
          </a:p>
          <a:p>
            <a:pPr marL="914400" indent="-508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None/>
              <a:defRPr/>
            </a:pP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 bwMode="auto">
          <a:xfrm>
            <a:off x="4762500" y="4267200"/>
            <a:ext cx="3475038" cy="546100"/>
          </a:xfrm>
          <a:prstGeom prst="rect">
            <a:avLst/>
          </a:prstGeom>
          <a:solidFill>
            <a:schemeClr val="accent5">
              <a:lumMod val="2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b="1" dirty="0"/>
              <a:t>I = </a:t>
            </a:r>
            <a:r>
              <a:rPr lang="en-US" b="1" dirty="0" err="1"/>
              <a:t>P</a:t>
            </a:r>
            <a:r>
              <a:rPr lang="en-US" b="1" baseline="-25000" dirty="0" err="1"/>
              <a:t>x</a:t>
            </a:r>
            <a:r>
              <a:rPr lang="en-US" b="1" dirty="0" err="1"/>
              <a:t>X</a:t>
            </a:r>
            <a:r>
              <a:rPr lang="en-US" b="1" dirty="0"/>
              <a:t> + </a:t>
            </a:r>
            <a:r>
              <a:rPr lang="en-US" b="1" dirty="0" err="1"/>
              <a:t>P</a:t>
            </a:r>
            <a:r>
              <a:rPr lang="en-US" b="1" baseline="-25000" dirty="0" err="1"/>
              <a:t>y</a:t>
            </a:r>
            <a:r>
              <a:rPr lang="en-US" b="1" dirty="0" err="1"/>
              <a:t>Y</a:t>
            </a:r>
            <a:r>
              <a:rPr lang="en-US" b="1" dirty="0"/>
              <a:t> + … + P</a:t>
            </a:r>
            <a:r>
              <a:rPr lang="en-US" b="1" baseline="-25000" dirty="0"/>
              <a:t>N</a:t>
            </a:r>
            <a:r>
              <a:rPr lang="en-US" b="1" dirty="0"/>
              <a:t>N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096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A1403EDD-D6DB-4C88-AE67-8138F1E8663B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arket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askets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udget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ine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1828800" y="2921000"/>
          <a:ext cx="6807200" cy="3108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256"/>
                <a:gridCol w="1674787"/>
                <a:gridCol w="1499205"/>
                <a:gridCol w="2025952"/>
              </a:tblGrid>
              <a:tr h="8228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Market Basket</a:t>
                      </a:r>
                      <a:endParaRPr lang="en-US" sz="2400" dirty="0"/>
                    </a:p>
                  </a:txBody>
                  <a:tcPr marT="45697" marB="45697">
                    <a:solidFill>
                      <a:schemeClr val="accent5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Makanan</a:t>
                      </a:r>
                      <a:r>
                        <a:rPr lang="en-US" sz="2400" dirty="0" smtClean="0"/>
                        <a:t> (M)</a:t>
                      </a:r>
                      <a:endParaRPr lang="en-US" sz="2400" dirty="0"/>
                    </a:p>
                  </a:txBody>
                  <a:tcPr marT="45697" marB="45697">
                    <a:solidFill>
                      <a:schemeClr val="accent5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err="1" smtClean="0"/>
                        <a:t>Pakaian</a:t>
                      </a:r>
                      <a:r>
                        <a:rPr lang="en-US" sz="2400" baseline="0" dirty="0" smtClean="0"/>
                        <a:t> (P)</a:t>
                      </a:r>
                      <a:endParaRPr lang="en-US" sz="2400" dirty="0"/>
                    </a:p>
                  </a:txBody>
                  <a:tcPr marT="45697" marB="45697">
                    <a:solidFill>
                      <a:schemeClr val="accent5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Pengeluaran</a:t>
                      </a:r>
                      <a:r>
                        <a:rPr lang="en-US" sz="2400" dirty="0" smtClean="0"/>
                        <a:t> Total</a:t>
                      </a:r>
                      <a:endParaRPr lang="en-US" sz="2400" dirty="0"/>
                    </a:p>
                  </a:txBody>
                  <a:tcPr marT="45697" marB="45697">
                    <a:solidFill>
                      <a:schemeClr val="accent5">
                        <a:lumMod val="25000"/>
                      </a:schemeClr>
                    </a:solidFill>
                  </a:tcPr>
                </a:tc>
              </a:tr>
              <a:tr h="45710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40</a:t>
                      </a:r>
                      <a:endParaRPr lang="en-US" sz="2400" dirty="0"/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$80</a:t>
                      </a:r>
                      <a:endParaRPr lang="en-US" sz="2400" dirty="0"/>
                    </a:p>
                  </a:txBody>
                  <a:tcPr marT="45697" marB="45697"/>
                </a:tc>
              </a:tr>
              <a:tr h="45710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</a:t>
                      </a:r>
                      <a:endParaRPr lang="en-US" sz="2400" dirty="0"/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</a:t>
                      </a:r>
                      <a:endParaRPr lang="en-US" sz="2400" dirty="0"/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$80</a:t>
                      </a:r>
                      <a:endParaRPr lang="en-US" sz="2400" dirty="0"/>
                    </a:p>
                  </a:txBody>
                  <a:tcPr marT="45697" marB="45697"/>
                </a:tc>
              </a:tr>
              <a:tr h="45710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40</a:t>
                      </a:r>
                      <a:endParaRPr lang="en-US" sz="2400" dirty="0"/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</a:t>
                      </a:r>
                      <a:endParaRPr lang="en-US" sz="2400" dirty="0"/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$80</a:t>
                      </a:r>
                      <a:endParaRPr lang="en-US" sz="2400" dirty="0"/>
                    </a:p>
                  </a:txBody>
                  <a:tcPr marT="45697" marB="45697"/>
                </a:tc>
              </a:tr>
              <a:tr h="45710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60</a:t>
                      </a:r>
                      <a:endParaRPr lang="en-US" sz="2400" dirty="0"/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$80</a:t>
                      </a:r>
                      <a:endParaRPr lang="en-US" sz="2400" dirty="0"/>
                    </a:p>
                  </a:txBody>
                  <a:tcPr marT="45697" marB="45697"/>
                </a:tc>
              </a:tr>
              <a:tr h="45710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</a:t>
                      </a:r>
                      <a:endParaRPr lang="en-US" sz="2400" dirty="0"/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80</a:t>
                      </a:r>
                      <a:endParaRPr lang="en-US" sz="2400" dirty="0"/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 marT="45697" marB="4569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$80</a:t>
                      </a:r>
                      <a:endParaRPr lang="en-US" sz="2400" dirty="0"/>
                    </a:p>
                  </a:txBody>
                  <a:tcPr marT="45697" marB="45697"/>
                </a:tc>
              </a:tr>
            </a:tbl>
          </a:graphicData>
        </a:graphic>
      </p:graphicFrame>
      <p:sp>
        <p:nvSpPr>
          <p:cNvPr id="12" name="Round Diagonal Corner Rectangle 11"/>
          <p:cNvSpPr/>
          <p:nvPr/>
        </p:nvSpPr>
        <p:spPr bwMode="auto">
          <a:xfrm>
            <a:off x="584200" y="1282700"/>
            <a:ext cx="6883400" cy="1193800"/>
          </a:xfrm>
          <a:prstGeom prst="round2DiagRect">
            <a:avLst/>
          </a:prstGeom>
          <a:solidFill>
            <a:schemeClr val="accent5">
              <a:lumMod val="2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en-US" b="1" u="sng" dirty="0" err="1"/>
              <a:t>Contoh</a:t>
            </a:r>
            <a:endParaRPr lang="en-US" b="1" u="sng" dirty="0"/>
          </a:p>
          <a:p>
            <a:pPr>
              <a:defRPr/>
            </a:pP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$80,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M = $1/unit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P = $2/unit</a:t>
            </a:r>
          </a:p>
        </p:txBody>
      </p:sp>
      <p:sp>
        <p:nvSpPr>
          <p:cNvPr id="21544" name="Rectangle 6"/>
          <p:cNvSpPr>
            <a:spLocks noChangeArrowheads="1"/>
          </p:cNvSpPr>
          <p:nvPr/>
        </p:nvSpPr>
        <p:spPr bwMode="auto">
          <a:xfrm>
            <a:off x="4292600" y="2501900"/>
            <a:ext cx="20447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chemeClr val="bg2"/>
                </a:solidFill>
                <a:latin typeface="Times New Roman" panose="02020603050405020304" pitchFamily="18" charset="0"/>
              </a:rPr>
              <a:t>TABEL II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154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2"/>
          <p:cNvGrpSpPr>
            <a:grpSpLocks/>
          </p:cNvGrpSpPr>
          <p:nvPr/>
        </p:nvGrpSpPr>
        <p:grpSpPr bwMode="auto">
          <a:xfrm>
            <a:off x="2794000" y="4014788"/>
            <a:ext cx="484188" cy="914400"/>
            <a:chOff x="1879600" y="3099594"/>
            <a:chExt cx="483394" cy="914400"/>
          </a:xfrm>
        </p:grpSpPr>
        <p:cxnSp>
          <p:nvCxnSpPr>
            <p:cNvPr id="42037" name="Straight Connector 121"/>
            <p:cNvCxnSpPr>
              <a:cxnSpLocks noChangeShapeType="1"/>
            </p:cNvCxnSpPr>
            <p:nvPr/>
          </p:nvCxnSpPr>
          <p:spPr bwMode="auto">
            <a:xfrm rot="5400000" flipH="1" flipV="1">
              <a:off x="1905000" y="3556000"/>
              <a:ext cx="914400" cy="1588"/>
            </a:xfrm>
            <a:prstGeom prst="line">
              <a:avLst/>
            </a:prstGeom>
            <a:noFill/>
            <a:ln w="12700" algn="ctr">
              <a:solidFill>
                <a:srgbClr val="7030A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38" name="Rectangle 130"/>
            <p:cNvSpPr>
              <a:spLocks noChangeArrowheads="1"/>
            </p:cNvSpPr>
            <p:nvPr/>
          </p:nvSpPr>
          <p:spPr bwMode="auto">
            <a:xfrm>
              <a:off x="1879600" y="33274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10</a:t>
              </a:r>
            </a:p>
          </p:txBody>
        </p:sp>
      </p:grpSp>
      <p:grpSp>
        <p:nvGrpSpPr>
          <p:cNvPr id="3" name="Group 133"/>
          <p:cNvGrpSpPr>
            <a:grpSpLocks/>
          </p:cNvGrpSpPr>
          <p:nvPr/>
        </p:nvGrpSpPr>
        <p:grpSpPr bwMode="auto">
          <a:xfrm>
            <a:off x="3289300" y="4927600"/>
            <a:ext cx="914400" cy="457200"/>
            <a:chOff x="2374900" y="4013200"/>
            <a:chExt cx="914400" cy="457200"/>
          </a:xfrm>
        </p:grpSpPr>
        <p:cxnSp>
          <p:nvCxnSpPr>
            <p:cNvPr id="42035" name="Straight Connector 120"/>
            <p:cNvCxnSpPr>
              <a:cxnSpLocks noChangeShapeType="1"/>
            </p:cNvCxnSpPr>
            <p:nvPr/>
          </p:nvCxnSpPr>
          <p:spPr bwMode="auto">
            <a:xfrm flipV="1">
              <a:off x="2374900" y="4013200"/>
              <a:ext cx="914400" cy="0"/>
            </a:xfrm>
            <a:prstGeom prst="line">
              <a:avLst/>
            </a:prstGeom>
            <a:noFill/>
            <a:ln w="12700" algn="ctr">
              <a:solidFill>
                <a:srgbClr val="7030A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36" name="Rectangle 131"/>
            <p:cNvSpPr>
              <a:spLocks noChangeArrowheads="1"/>
            </p:cNvSpPr>
            <p:nvPr/>
          </p:nvSpPr>
          <p:spPr bwMode="auto">
            <a:xfrm>
              <a:off x="2565400" y="40132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20</a:t>
              </a: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198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C99EB57B-3812-491E-BCF7-E0BDD4A3378D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arket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askets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B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udget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ine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508000" y="1257300"/>
            <a:ext cx="6407150" cy="4878388"/>
            <a:chOff x="800059" y="1092199"/>
            <a:chExt cx="6405675" cy="4879400"/>
          </a:xfrm>
        </p:grpSpPr>
        <p:sp>
          <p:nvSpPr>
            <p:cNvPr id="42030" name="Rectangle 12"/>
            <p:cNvSpPr>
              <a:spLocks noChangeArrowheads="1"/>
            </p:cNvSpPr>
            <p:nvPr/>
          </p:nvSpPr>
          <p:spPr bwMode="auto">
            <a:xfrm>
              <a:off x="6108684" y="5422886"/>
              <a:ext cx="1097050" cy="548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Makanan ( M )</a:t>
              </a:r>
            </a:p>
          </p:txBody>
        </p:sp>
        <p:sp>
          <p:nvSpPr>
            <p:cNvPr id="42031" name="Rectangle 13"/>
            <p:cNvSpPr>
              <a:spLocks noChangeArrowheads="1"/>
            </p:cNvSpPr>
            <p:nvPr/>
          </p:nvSpPr>
          <p:spPr bwMode="auto">
            <a:xfrm>
              <a:off x="800059" y="1092199"/>
              <a:ext cx="914208" cy="548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Pakaian ( P )</a:t>
              </a:r>
            </a:p>
          </p:txBody>
        </p:sp>
        <p:grpSp>
          <p:nvGrpSpPr>
            <p:cNvPr id="42032" name="Group 24"/>
            <p:cNvGrpSpPr>
              <a:grpSpLocks/>
            </p:cNvGrpSpPr>
            <p:nvPr/>
          </p:nvGrpSpPr>
          <p:grpSpPr bwMode="auto">
            <a:xfrm>
              <a:off x="1727204" y="1313180"/>
              <a:ext cx="4394189" cy="4389120"/>
              <a:chOff x="1422404" y="1313180"/>
              <a:chExt cx="4394189" cy="4389120"/>
            </a:xfrm>
          </p:grpSpPr>
          <p:cxnSp>
            <p:nvCxnSpPr>
              <p:cNvPr id="42033" name="Straight Connector 9"/>
              <p:cNvCxnSpPr>
                <a:cxnSpLocks noChangeShapeType="1"/>
              </p:cNvCxnSpPr>
              <p:nvPr/>
            </p:nvCxnSpPr>
            <p:spPr bwMode="auto">
              <a:xfrm rot="16200000" flipH="1">
                <a:off x="-772156" y="3507740"/>
                <a:ext cx="4389120" cy="0"/>
              </a:xfrm>
              <a:prstGeom prst="lin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2034" name="Straight Connector 10"/>
              <p:cNvCxnSpPr>
                <a:cxnSpLocks noChangeShapeType="1"/>
              </p:cNvCxnSpPr>
              <p:nvPr/>
            </p:nvCxnSpPr>
            <p:spPr bwMode="auto">
              <a:xfrm rot="10800000" flipV="1">
                <a:off x="1427870" y="5689600"/>
                <a:ext cx="4388723" cy="0"/>
              </a:xfrm>
              <a:prstGeom prst="lin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cxnSp>
        <p:nvCxnSpPr>
          <p:cNvPr id="58" name="Straight Connector 57"/>
          <p:cNvCxnSpPr/>
          <p:nvPr/>
        </p:nvCxnSpPr>
        <p:spPr bwMode="auto">
          <a:xfrm>
            <a:off x="1435100" y="2184400"/>
            <a:ext cx="3695700" cy="36703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8" name="Group 62"/>
          <p:cNvGrpSpPr>
            <a:grpSpLocks/>
          </p:cNvGrpSpPr>
          <p:nvPr/>
        </p:nvGrpSpPr>
        <p:grpSpPr bwMode="auto">
          <a:xfrm>
            <a:off x="1371600" y="1866900"/>
            <a:ext cx="466725" cy="365125"/>
            <a:chOff x="2400300" y="2171779"/>
            <a:chExt cx="467420" cy="365760"/>
          </a:xfrm>
        </p:grpSpPr>
        <p:sp>
          <p:nvSpPr>
            <p:cNvPr id="42028" name="Rectangle 32"/>
            <p:cNvSpPr>
              <a:spLocks noChangeArrowheads="1"/>
            </p:cNvSpPr>
            <p:nvPr/>
          </p:nvSpPr>
          <p:spPr bwMode="auto">
            <a:xfrm>
              <a:off x="2501960" y="2171779"/>
              <a:ext cx="36576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bg2"/>
                  </a:solidFill>
                  <a:latin typeface="Calibri" panose="020F0502020204030204" pitchFamily="34" charset="0"/>
                </a:rPr>
                <a:t>A</a:t>
              </a:r>
            </a:p>
          </p:txBody>
        </p:sp>
        <p:sp>
          <p:nvSpPr>
            <p:cNvPr id="63" name="Oval 33"/>
            <p:cNvSpPr>
              <a:spLocks noChangeArrowheads="1"/>
            </p:cNvSpPr>
            <p:nvPr/>
          </p:nvSpPr>
          <p:spPr bwMode="auto">
            <a:xfrm>
              <a:off x="2400300" y="2388054"/>
              <a:ext cx="136728" cy="136762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bg2"/>
                </a:solidFill>
              </a:endParaRPr>
            </a:p>
          </p:txBody>
        </p:sp>
      </p:grpSp>
      <p:grpSp>
        <p:nvGrpSpPr>
          <p:cNvPr id="9" name="Group 101"/>
          <p:cNvGrpSpPr>
            <a:grpSpLocks/>
          </p:cNvGrpSpPr>
          <p:nvPr/>
        </p:nvGrpSpPr>
        <p:grpSpPr bwMode="auto">
          <a:xfrm>
            <a:off x="5054600" y="5511800"/>
            <a:ext cx="428625" cy="404813"/>
            <a:chOff x="3898727" y="4470520"/>
            <a:chExt cx="429156" cy="403911"/>
          </a:xfrm>
        </p:grpSpPr>
        <p:sp>
          <p:nvSpPr>
            <p:cNvPr id="42026" name="Oval 28"/>
            <p:cNvSpPr>
              <a:spLocks noChangeArrowheads="1"/>
            </p:cNvSpPr>
            <p:nvPr/>
          </p:nvSpPr>
          <p:spPr bwMode="auto">
            <a:xfrm>
              <a:off x="3898727" y="4737254"/>
              <a:ext cx="137127" cy="137177"/>
            </a:xfrm>
            <a:prstGeom prst="ellipse">
              <a:avLst/>
            </a:prstGeom>
            <a:solidFill>
              <a:srgbClr val="00B0F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27" name="Rectangle 29"/>
            <p:cNvSpPr>
              <a:spLocks noChangeArrowheads="1"/>
            </p:cNvSpPr>
            <p:nvPr/>
          </p:nvSpPr>
          <p:spPr bwMode="auto">
            <a:xfrm>
              <a:off x="3962212" y="4470520"/>
              <a:ext cx="365671" cy="365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bg2"/>
                  </a:solidFill>
                  <a:latin typeface="Calibri" panose="020F0502020204030204" pitchFamily="34" charset="0"/>
                </a:rPr>
                <a:t>E</a:t>
              </a:r>
            </a:p>
          </p:txBody>
        </p:sp>
      </p:grpSp>
      <p:grpSp>
        <p:nvGrpSpPr>
          <p:cNvPr id="10" name="Group 97"/>
          <p:cNvGrpSpPr>
            <a:grpSpLocks/>
          </p:cNvGrpSpPr>
          <p:nvPr/>
        </p:nvGrpSpPr>
        <p:grpSpPr bwMode="auto">
          <a:xfrm>
            <a:off x="4140200" y="4597400"/>
            <a:ext cx="428625" cy="404813"/>
            <a:chOff x="3898727" y="4470520"/>
            <a:chExt cx="429156" cy="403911"/>
          </a:xfrm>
        </p:grpSpPr>
        <p:sp>
          <p:nvSpPr>
            <p:cNvPr id="42024" name="Oval 28"/>
            <p:cNvSpPr>
              <a:spLocks noChangeArrowheads="1"/>
            </p:cNvSpPr>
            <p:nvPr/>
          </p:nvSpPr>
          <p:spPr bwMode="auto">
            <a:xfrm>
              <a:off x="3898727" y="4737254"/>
              <a:ext cx="137127" cy="137177"/>
            </a:xfrm>
            <a:prstGeom prst="ellipse">
              <a:avLst/>
            </a:prstGeom>
            <a:solidFill>
              <a:srgbClr val="7030A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25" name="Rectangle 29"/>
            <p:cNvSpPr>
              <a:spLocks noChangeArrowheads="1"/>
            </p:cNvSpPr>
            <p:nvPr/>
          </p:nvSpPr>
          <p:spPr bwMode="auto">
            <a:xfrm>
              <a:off x="3962212" y="4470520"/>
              <a:ext cx="365671" cy="365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bg2"/>
                  </a:solidFill>
                  <a:latin typeface="Calibri" panose="020F0502020204030204" pitchFamily="34" charset="0"/>
                </a:rPr>
                <a:t>D</a:t>
              </a:r>
            </a:p>
          </p:txBody>
        </p:sp>
      </p:grpSp>
      <p:grpSp>
        <p:nvGrpSpPr>
          <p:cNvPr id="11" name="Group 96"/>
          <p:cNvGrpSpPr>
            <a:grpSpLocks/>
          </p:cNvGrpSpPr>
          <p:nvPr/>
        </p:nvGrpSpPr>
        <p:grpSpPr bwMode="auto">
          <a:xfrm>
            <a:off x="3213100" y="3670300"/>
            <a:ext cx="428625" cy="404813"/>
            <a:chOff x="3035127" y="3606920"/>
            <a:chExt cx="429156" cy="403911"/>
          </a:xfrm>
        </p:grpSpPr>
        <p:sp>
          <p:nvSpPr>
            <p:cNvPr id="42022" name="Oval 28"/>
            <p:cNvSpPr>
              <a:spLocks noChangeArrowheads="1"/>
            </p:cNvSpPr>
            <p:nvPr/>
          </p:nvSpPr>
          <p:spPr bwMode="auto">
            <a:xfrm>
              <a:off x="3035127" y="3873654"/>
              <a:ext cx="137127" cy="137177"/>
            </a:xfrm>
            <a:prstGeom prst="ellipse">
              <a:avLst/>
            </a:prstGeom>
            <a:solidFill>
              <a:srgbClr val="FF00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23" name="Rectangle 29"/>
            <p:cNvSpPr>
              <a:spLocks noChangeArrowheads="1"/>
            </p:cNvSpPr>
            <p:nvPr/>
          </p:nvSpPr>
          <p:spPr bwMode="auto">
            <a:xfrm>
              <a:off x="3098612" y="3606920"/>
              <a:ext cx="365671" cy="365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bg2"/>
                  </a:solidFill>
                  <a:latin typeface="Calibri" panose="020F0502020204030204" pitchFamily="34" charset="0"/>
                </a:rPr>
                <a:t>C</a:t>
              </a:r>
            </a:p>
          </p:txBody>
        </p:sp>
      </p:grpSp>
      <p:grpSp>
        <p:nvGrpSpPr>
          <p:cNvPr id="12" name="Group 95"/>
          <p:cNvGrpSpPr>
            <a:grpSpLocks/>
          </p:cNvGrpSpPr>
          <p:nvPr/>
        </p:nvGrpSpPr>
        <p:grpSpPr bwMode="auto">
          <a:xfrm>
            <a:off x="2298700" y="2768600"/>
            <a:ext cx="428625" cy="403225"/>
            <a:chOff x="2209735" y="2781300"/>
            <a:chExt cx="429159" cy="403909"/>
          </a:xfrm>
        </p:grpSpPr>
        <p:sp>
          <p:nvSpPr>
            <p:cNvPr id="42020" name="Rectangle 24"/>
            <p:cNvSpPr>
              <a:spLocks noChangeArrowheads="1"/>
            </p:cNvSpPr>
            <p:nvPr/>
          </p:nvSpPr>
          <p:spPr bwMode="auto">
            <a:xfrm>
              <a:off x="2273223" y="2781300"/>
              <a:ext cx="365671" cy="365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bg2"/>
                  </a:solidFill>
                  <a:latin typeface="Calibri" panose="020F0502020204030204" pitchFamily="34" charset="0"/>
                </a:rPr>
                <a:t>B</a:t>
              </a:r>
            </a:p>
          </p:txBody>
        </p:sp>
        <p:sp>
          <p:nvSpPr>
            <p:cNvPr id="42021" name="Oval 25"/>
            <p:cNvSpPr>
              <a:spLocks noChangeArrowheads="1"/>
            </p:cNvSpPr>
            <p:nvPr/>
          </p:nvSpPr>
          <p:spPr bwMode="auto">
            <a:xfrm>
              <a:off x="2209735" y="3048032"/>
              <a:ext cx="137127" cy="137177"/>
            </a:xfrm>
            <a:prstGeom prst="ellipse">
              <a:avLst/>
            </a:prstGeom>
            <a:solidFill>
              <a:srgbClr val="00B05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06" name="Rectangle 105"/>
          <p:cNvSpPr>
            <a:spLocks noChangeArrowheads="1"/>
          </p:cNvSpPr>
          <p:nvPr/>
        </p:nvSpPr>
        <p:spPr bwMode="auto">
          <a:xfrm>
            <a:off x="977900" y="4699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977900" y="3784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108" name="Rectangle 107"/>
          <p:cNvSpPr>
            <a:spLocks noChangeArrowheads="1"/>
          </p:cNvSpPr>
          <p:nvPr/>
        </p:nvSpPr>
        <p:spPr bwMode="auto">
          <a:xfrm>
            <a:off x="977900" y="2895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Times New Roman" panose="02020603050405020304" pitchFamily="18" charset="0"/>
              </a:rPr>
              <a:t>30</a:t>
            </a:r>
          </a:p>
        </p:txBody>
      </p: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254000" y="1930400"/>
            <a:ext cx="1189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Times New Roman" panose="02020603050405020304" pitchFamily="18" charset="0"/>
              </a:rPr>
              <a:t>I / P</a:t>
            </a:r>
            <a:r>
              <a:rPr lang="en-US" altLang="en-US" sz="18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P</a:t>
            </a:r>
            <a:r>
              <a:rPr lang="en-US" altLang="en-US" sz="1800">
                <a:solidFill>
                  <a:schemeClr val="bg2"/>
                </a:solidFill>
                <a:latin typeface="Times New Roman" panose="02020603050405020304" pitchFamily="18" charset="0"/>
              </a:rPr>
              <a:t> = 40</a:t>
            </a:r>
          </a:p>
        </p:txBody>
      </p:sp>
      <p:sp>
        <p:nvSpPr>
          <p:cNvPr id="116" name="Rectangle 115"/>
          <p:cNvSpPr>
            <a:spLocks noChangeArrowheads="1"/>
          </p:cNvSpPr>
          <p:nvPr/>
        </p:nvSpPr>
        <p:spPr bwMode="auto">
          <a:xfrm>
            <a:off x="2133600" y="5842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117" name="Rectangle 116"/>
          <p:cNvSpPr>
            <a:spLocks noChangeArrowheads="1"/>
          </p:cNvSpPr>
          <p:nvPr/>
        </p:nvSpPr>
        <p:spPr bwMode="auto">
          <a:xfrm>
            <a:off x="3048000" y="5842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Times New Roman" panose="02020603050405020304" pitchFamily="18" charset="0"/>
              </a:rPr>
              <a:t>40</a:t>
            </a:r>
          </a:p>
        </p:txBody>
      </p:sp>
      <p:sp>
        <p:nvSpPr>
          <p:cNvPr id="118" name="Rectangle 117"/>
          <p:cNvSpPr>
            <a:spLocks noChangeArrowheads="1"/>
          </p:cNvSpPr>
          <p:nvPr/>
        </p:nvSpPr>
        <p:spPr bwMode="auto">
          <a:xfrm>
            <a:off x="4000500" y="5842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Times New Roman" panose="02020603050405020304" pitchFamily="18" charset="0"/>
              </a:rPr>
              <a:t>60</a:t>
            </a:r>
          </a:p>
        </p:txBody>
      </p:sp>
      <p:sp>
        <p:nvSpPr>
          <p:cNvPr id="119" name="Rectangle 118"/>
          <p:cNvSpPr>
            <a:spLocks noChangeArrowheads="1"/>
          </p:cNvSpPr>
          <p:nvPr/>
        </p:nvSpPr>
        <p:spPr bwMode="auto">
          <a:xfrm>
            <a:off x="4546600" y="5842000"/>
            <a:ext cx="1189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Times New Roman" panose="02020603050405020304" pitchFamily="18" charset="0"/>
              </a:rPr>
              <a:t>I / P</a:t>
            </a:r>
            <a:r>
              <a:rPr lang="en-US" altLang="en-US" sz="18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M</a:t>
            </a:r>
            <a:r>
              <a:rPr lang="en-US" altLang="en-US" sz="1800">
                <a:solidFill>
                  <a:schemeClr val="bg2"/>
                </a:solidFill>
                <a:latin typeface="Times New Roman" panose="02020603050405020304" pitchFamily="18" charset="0"/>
              </a:rPr>
              <a:t> = 80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3238500" y="1384300"/>
            <a:ext cx="1920875" cy="822325"/>
          </a:xfrm>
          <a:prstGeom prst="rect">
            <a:avLst/>
          </a:prstGeom>
          <a:solidFill>
            <a:schemeClr val="accent5">
              <a:lumMod val="2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dirty="0"/>
              <a:t>Budget Line:</a:t>
            </a:r>
          </a:p>
          <a:p>
            <a:pPr algn="ctr">
              <a:defRPr/>
            </a:pPr>
            <a:r>
              <a:rPr lang="en-US" dirty="0"/>
              <a:t>M + 2P = $80</a:t>
            </a:r>
          </a:p>
        </p:txBody>
      </p:sp>
      <p:cxnSp>
        <p:nvCxnSpPr>
          <p:cNvPr id="126" name="Straight Arrow Connector 125"/>
          <p:cNvCxnSpPr>
            <a:cxnSpLocks noChangeShapeType="1"/>
            <a:endCxn id="124" idx="1"/>
          </p:cNvCxnSpPr>
          <p:nvPr/>
        </p:nvCxnSpPr>
        <p:spPr bwMode="auto">
          <a:xfrm flipV="1">
            <a:off x="1981200" y="1795463"/>
            <a:ext cx="1257300" cy="947737"/>
          </a:xfrm>
          <a:prstGeom prst="straightConnector1">
            <a:avLst/>
          </a:prstGeom>
          <a:noFill/>
          <a:ln w="25400" algn="ctr">
            <a:solidFill>
              <a:srgbClr val="C00000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7" name="Rectangle 6"/>
          <p:cNvSpPr>
            <a:spLocks noChangeArrowheads="1"/>
          </p:cNvSpPr>
          <p:nvPr/>
        </p:nvSpPr>
        <p:spPr bwMode="auto">
          <a:xfrm>
            <a:off x="5727700" y="1409700"/>
            <a:ext cx="3017838" cy="1279525"/>
          </a:xfrm>
          <a:prstGeom prst="rect">
            <a:avLst/>
          </a:prstGeom>
          <a:solidFill>
            <a:srgbClr val="008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I = P</a:t>
            </a:r>
            <a:r>
              <a:rPr lang="en-US" altLang="en-US" sz="24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M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M + P</a:t>
            </a:r>
            <a:r>
              <a:rPr lang="en-US" altLang="en-US" sz="24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P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P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Rearranging: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P = I / P</a:t>
            </a:r>
            <a:r>
              <a:rPr lang="en-US" altLang="en-US" sz="24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P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 – (P</a:t>
            </a:r>
            <a:r>
              <a:rPr lang="en-US" altLang="en-US" sz="24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M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 / P</a:t>
            </a:r>
            <a:r>
              <a:rPr lang="en-US" altLang="en-US" sz="24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P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)M</a:t>
            </a:r>
          </a:p>
        </p:txBody>
      </p:sp>
      <p:graphicFrame>
        <p:nvGraphicFramePr>
          <p:cNvPr id="138" name="Object 3"/>
          <p:cNvGraphicFramePr>
            <a:graphicFrameLocks noChangeAspect="1"/>
          </p:cNvGraphicFramePr>
          <p:nvPr/>
        </p:nvGraphicFramePr>
        <p:xfrm>
          <a:off x="5930900" y="3781425"/>
          <a:ext cx="269875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9" name="Equation" r:id="rId3" imgW="1143000" imgH="431800" progId="Equation.3">
                  <p:embed/>
                </p:oleObj>
              </mc:Choice>
              <mc:Fallback>
                <p:oleObj name="Equation" r:id="rId3" imgW="11430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0900" y="3781425"/>
                        <a:ext cx="2698750" cy="1104900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146"/>
          <p:cNvGrpSpPr>
            <a:grpSpLocks/>
          </p:cNvGrpSpPr>
          <p:nvPr/>
        </p:nvGrpSpPr>
        <p:grpSpPr bwMode="auto">
          <a:xfrm>
            <a:off x="6045200" y="2647950"/>
            <a:ext cx="1096963" cy="882650"/>
            <a:chOff x="6057900" y="2647950"/>
            <a:chExt cx="1097280" cy="882650"/>
          </a:xfrm>
        </p:grpSpPr>
        <p:sp>
          <p:nvSpPr>
            <p:cNvPr id="42018" name="Left Brace 142"/>
            <p:cNvSpPr>
              <a:spLocks/>
            </p:cNvSpPr>
            <p:nvPr/>
          </p:nvSpPr>
          <p:spPr bwMode="auto">
            <a:xfrm rot="-5400000">
              <a:off x="6379210" y="2510790"/>
              <a:ext cx="457200" cy="73152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19" name="Rectangle 144"/>
            <p:cNvSpPr>
              <a:spLocks noChangeArrowheads="1"/>
            </p:cNvSpPr>
            <p:nvPr/>
          </p:nvSpPr>
          <p:spPr bwMode="auto">
            <a:xfrm>
              <a:off x="6057900" y="3073400"/>
              <a:ext cx="109728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bg2"/>
                  </a:solidFill>
                  <a:latin typeface="Times New Roman" panose="02020603050405020304" pitchFamily="18" charset="0"/>
                </a:rPr>
                <a:t>Intercept</a:t>
              </a:r>
            </a:p>
          </p:txBody>
        </p:sp>
      </p:grpSp>
      <p:grpSp>
        <p:nvGrpSpPr>
          <p:cNvPr id="14" name="Group 147"/>
          <p:cNvGrpSpPr>
            <a:grpSpLocks/>
          </p:cNvGrpSpPr>
          <p:nvPr/>
        </p:nvGrpSpPr>
        <p:grpSpPr bwMode="auto">
          <a:xfrm>
            <a:off x="7213600" y="2647950"/>
            <a:ext cx="1189038" cy="882650"/>
            <a:chOff x="7200900" y="2647950"/>
            <a:chExt cx="1188720" cy="882650"/>
          </a:xfrm>
        </p:grpSpPr>
        <p:sp>
          <p:nvSpPr>
            <p:cNvPr id="42016" name="Left Brace 143"/>
            <p:cNvSpPr>
              <a:spLocks/>
            </p:cNvSpPr>
            <p:nvPr/>
          </p:nvSpPr>
          <p:spPr bwMode="auto">
            <a:xfrm rot="-5400000">
              <a:off x="7550150" y="2419350"/>
              <a:ext cx="457200" cy="91440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17" name="Rectangle 145"/>
            <p:cNvSpPr>
              <a:spLocks noChangeArrowheads="1"/>
            </p:cNvSpPr>
            <p:nvPr/>
          </p:nvSpPr>
          <p:spPr bwMode="auto">
            <a:xfrm>
              <a:off x="7200900" y="3073400"/>
              <a:ext cx="1188720" cy="4572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bg2"/>
                  </a:solidFill>
                  <a:latin typeface="Times New Roman" panose="02020603050405020304" pitchFamily="18" charset="0"/>
                </a:rPr>
                <a:t>Slope BL</a:t>
              </a:r>
            </a:p>
          </p:txBody>
        </p:sp>
      </p:grpSp>
      <p:cxnSp>
        <p:nvCxnSpPr>
          <p:cNvPr id="149" name="Straight Arrow Connector 148"/>
          <p:cNvCxnSpPr>
            <a:cxnSpLocks noChangeShapeType="1"/>
          </p:cNvCxnSpPr>
          <p:nvPr/>
        </p:nvCxnSpPr>
        <p:spPr bwMode="auto">
          <a:xfrm flipV="1">
            <a:off x="3568700" y="4318000"/>
            <a:ext cx="2387600" cy="241300"/>
          </a:xfrm>
          <a:prstGeom prst="straightConnector1">
            <a:avLst/>
          </a:prstGeom>
          <a:noFill/>
          <a:ln w="25400" algn="ctr">
            <a:solidFill>
              <a:srgbClr val="C00000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" name="Oval 54"/>
          <p:cNvSpPr>
            <a:spLocks noChangeArrowheads="1"/>
          </p:cNvSpPr>
          <p:nvPr/>
        </p:nvSpPr>
        <p:spPr bwMode="auto">
          <a:xfrm>
            <a:off x="6896100" y="3695700"/>
            <a:ext cx="914400" cy="1279525"/>
          </a:xfrm>
          <a:prstGeom prst="ellipse">
            <a:avLst/>
          </a:prstGeom>
          <a:noFill/>
          <a:ln w="19050" algn="ctr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56" name="Straight Arrow Connector 55"/>
          <p:cNvCxnSpPr>
            <a:cxnSpLocks noChangeShapeType="1"/>
            <a:stCxn id="55" idx="4"/>
            <a:endCxn id="60" idx="0"/>
          </p:cNvCxnSpPr>
          <p:nvPr/>
        </p:nvCxnSpPr>
        <p:spPr bwMode="auto">
          <a:xfrm rot="16200000" flipH="1">
            <a:off x="7383462" y="4945063"/>
            <a:ext cx="422275" cy="482600"/>
          </a:xfrm>
          <a:prstGeom prst="straightConnector1">
            <a:avLst/>
          </a:prstGeom>
          <a:noFill/>
          <a:ln w="19050" algn="ctr">
            <a:solidFill>
              <a:srgbClr val="C00000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" name="Rectangle 144"/>
          <p:cNvSpPr>
            <a:spLocks noChangeArrowheads="1"/>
          </p:cNvSpPr>
          <p:nvPr/>
        </p:nvSpPr>
        <p:spPr bwMode="auto">
          <a:xfrm>
            <a:off x="7378700" y="5397500"/>
            <a:ext cx="914400" cy="639763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Price Ratio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6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1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9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8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  <p:bldP spid="107" grpId="0"/>
      <p:bldP spid="108" grpId="0"/>
      <p:bldP spid="109" grpId="0"/>
      <p:bldP spid="116" grpId="0"/>
      <p:bldP spid="117" grpId="0"/>
      <p:bldP spid="118" grpId="0"/>
      <p:bldP spid="119" grpId="0"/>
      <p:bldP spid="124" grpId="0" animBg="1"/>
      <p:bldP spid="137" grpId="0" animBg="1"/>
      <p:bldP spid="55" grpId="0" animBg="1"/>
      <p:bldP spid="6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5"/>
          <p:cNvGrpSpPr/>
          <p:nvPr/>
        </p:nvGrpSpPr>
        <p:grpSpPr>
          <a:xfrm>
            <a:off x="1435100" y="1663700"/>
            <a:ext cx="4114800" cy="4203700"/>
            <a:chOff x="1435100" y="1663700"/>
            <a:chExt cx="4114800" cy="4203700"/>
          </a:xfrm>
          <a:solidFill>
            <a:schemeClr val="accent3">
              <a:lumMod val="75000"/>
            </a:schemeClr>
          </a:solidFill>
        </p:grpSpPr>
        <p:sp>
          <p:nvSpPr>
            <p:cNvPr id="87" name="Right Arrow 86"/>
            <p:cNvSpPr/>
            <p:nvPr/>
          </p:nvSpPr>
          <p:spPr bwMode="auto">
            <a:xfrm rot="18984332">
              <a:off x="1866900" y="2260600"/>
              <a:ext cx="1092200" cy="749300"/>
            </a:xfrm>
            <a:prstGeom prst="rightArrow">
              <a:avLst/>
            </a:prstGeom>
            <a:grpFill/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6" name="Right Arrow 85"/>
            <p:cNvSpPr/>
            <p:nvPr/>
          </p:nvSpPr>
          <p:spPr bwMode="auto">
            <a:xfrm rot="18984332">
              <a:off x="3124200" y="3467100"/>
              <a:ext cx="1092200" cy="749300"/>
            </a:xfrm>
            <a:prstGeom prst="rightArrow">
              <a:avLst/>
            </a:prstGeom>
            <a:grpFill/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5" name="Right Arrow 84"/>
            <p:cNvSpPr/>
            <p:nvPr/>
          </p:nvSpPr>
          <p:spPr bwMode="auto">
            <a:xfrm rot="18984332">
              <a:off x="4203700" y="4610100"/>
              <a:ext cx="1092200" cy="749300"/>
            </a:xfrm>
            <a:prstGeom prst="rightArrow">
              <a:avLst/>
            </a:prstGeom>
            <a:grpFill/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" name="Freeform 81"/>
            <p:cNvSpPr/>
            <p:nvPr/>
          </p:nvSpPr>
          <p:spPr bwMode="auto">
            <a:xfrm>
              <a:off x="1435100" y="1663700"/>
              <a:ext cx="4114800" cy="4203700"/>
            </a:xfrm>
            <a:custGeom>
              <a:avLst/>
              <a:gdLst>
                <a:gd name="connsiteX0" fmla="*/ 0 w 3873500"/>
                <a:gd name="connsiteY0" fmla="*/ 850900 h 3924300"/>
                <a:gd name="connsiteX1" fmla="*/ 2984500 w 3873500"/>
                <a:gd name="connsiteY1" fmla="*/ 3924300 h 3924300"/>
                <a:gd name="connsiteX2" fmla="*/ 3873500 w 3873500"/>
                <a:gd name="connsiteY2" fmla="*/ 3924300 h 3924300"/>
                <a:gd name="connsiteX3" fmla="*/ 0 w 3873500"/>
                <a:gd name="connsiteY3" fmla="*/ 0 h 3924300"/>
                <a:gd name="connsiteX4" fmla="*/ 0 w 3873500"/>
                <a:gd name="connsiteY4" fmla="*/ 850900 h 3924300"/>
                <a:gd name="connsiteX0" fmla="*/ 0 w 4114800"/>
                <a:gd name="connsiteY0" fmla="*/ 850900 h 3924300"/>
                <a:gd name="connsiteX1" fmla="*/ 2984500 w 4114800"/>
                <a:gd name="connsiteY1" fmla="*/ 3924300 h 3924300"/>
                <a:gd name="connsiteX2" fmla="*/ 4114800 w 4114800"/>
                <a:gd name="connsiteY2" fmla="*/ 3924300 h 3924300"/>
                <a:gd name="connsiteX3" fmla="*/ 0 w 4114800"/>
                <a:gd name="connsiteY3" fmla="*/ 0 h 3924300"/>
                <a:gd name="connsiteX4" fmla="*/ 0 w 4114800"/>
                <a:gd name="connsiteY4" fmla="*/ 850900 h 3924300"/>
                <a:gd name="connsiteX0" fmla="*/ 0 w 4114800"/>
                <a:gd name="connsiteY0" fmla="*/ 1130300 h 4203700"/>
                <a:gd name="connsiteX1" fmla="*/ 2984500 w 4114800"/>
                <a:gd name="connsiteY1" fmla="*/ 4203700 h 4203700"/>
                <a:gd name="connsiteX2" fmla="*/ 4114800 w 4114800"/>
                <a:gd name="connsiteY2" fmla="*/ 4203700 h 4203700"/>
                <a:gd name="connsiteX3" fmla="*/ 0 w 4114800"/>
                <a:gd name="connsiteY3" fmla="*/ 0 h 4203700"/>
                <a:gd name="connsiteX4" fmla="*/ 0 w 4114800"/>
                <a:gd name="connsiteY4" fmla="*/ 1130300 h 4203700"/>
                <a:gd name="connsiteX0" fmla="*/ 0 w 4114800"/>
                <a:gd name="connsiteY0" fmla="*/ 1130300 h 4203700"/>
                <a:gd name="connsiteX1" fmla="*/ 2984500 w 4114800"/>
                <a:gd name="connsiteY1" fmla="*/ 4203700 h 4203700"/>
                <a:gd name="connsiteX2" fmla="*/ 4114800 w 4114800"/>
                <a:gd name="connsiteY2" fmla="*/ 4203700 h 4203700"/>
                <a:gd name="connsiteX3" fmla="*/ 4064000 w 4114800"/>
                <a:gd name="connsiteY3" fmla="*/ 4191000 h 4203700"/>
                <a:gd name="connsiteX4" fmla="*/ 0 w 4114800"/>
                <a:gd name="connsiteY4" fmla="*/ 0 h 4203700"/>
                <a:gd name="connsiteX5" fmla="*/ 0 w 4114800"/>
                <a:gd name="connsiteY5" fmla="*/ 1130300 h 4203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114800" h="4203700">
                  <a:moveTo>
                    <a:pt x="0" y="1130300"/>
                  </a:moveTo>
                  <a:lnTo>
                    <a:pt x="2984500" y="4203700"/>
                  </a:lnTo>
                  <a:lnTo>
                    <a:pt x="4114800" y="4203700"/>
                  </a:lnTo>
                  <a:lnTo>
                    <a:pt x="4064000" y="4191000"/>
                  </a:lnTo>
                  <a:lnTo>
                    <a:pt x="0" y="0"/>
                  </a:lnTo>
                  <a:lnTo>
                    <a:pt x="0" y="1130300"/>
                  </a:lnTo>
                  <a:close/>
                </a:path>
              </a:pathLst>
            </a:cu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7" name="Freeform 56"/>
          <p:cNvSpPr>
            <a:spLocks noChangeArrowheads="1"/>
          </p:cNvSpPr>
          <p:nvPr/>
        </p:nvSpPr>
        <p:spPr bwMode="auto">
          <a:xfrm>
            <a:off x="1452563" y="2832100"/>
            <a:ext cx="2878137" cy="3009900"/>
          </a:xfrm>
          <a:custGeom>
            <a:avLst/>
            <a:gdLst>
              <a:gd name="T0" fmla="*/ 8453 w 2878667"/>
              <a:gd name="T1" fmla="*/ 0 h 3009900"/>
              <a:gd name="T2" fmla="*/ 2874958 w 2878667"/>
              <a:gd name="T3" fmla="*/ 3009900 h 3009900"/>
              <a:gd name="T4" fmla="*/ 8453 w 2878667"/>
              <a:gd name="T5" fmla="*/ 2997200 h 3009900"/>
              <a:gd name="T6" fmla="*/ 8453 w 2878667"/>
              <a:gd name="T7" fmla="*/ 0 h 3009900"/>
              <a:gd name="T8" fmla="*/ 0 60000 65536"/>
              <a:gd name="T9" fmla="*/ 0 60000 65536"/>
              <a:gd name="T10" fmla="*/ 0 60000 65536"/>
              <a:gd name="T11" fmla="*/ 0 60000 65536"/>
              <a:gd name="T12" fmla="*/ 0 w 2878667"/>
              <a:gd name="T13" fmla="*/ 0 h 3009900"/>
              <a:gd name="T14" fmla="*/ 2878667 w 2878667"/>
              <a:gd name="T15" fmla="*/ 3009900 h 30099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78667" h="3009900">
                <a:moveTo>
                  <a:pt x="8467" y="0"/>
                </a:moveTo>
                <a:lnTo>
                  <a:pt x="2878667" y="3009900"/>
                </a:lnTo>
                <a:lnTo>
                  <a:pt x="8467" y="2997200"/>
                </a:lnTo>
                <a:cubicBezTo>
                  <a:pt x="4234" y="1794933"/>
                  <a:pt x="0" y="1202267"/>
                  <a:pt x="8467" y="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301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D9E4BB79-1268-4131-B127-EF8776EE0632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arket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askets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B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udget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ine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508000" y="1257300"/>
            <a:ext cx="6407150" cy="4878388"/>
            <a:chOff x="800059" y="1092199"/>
            <a:chExt cx="6405675" cy="4879400"/>
          </a:xfrm>
        </p:grpSpPr>
        <p:sp>
          <p:nvSpPr>
            <p:cNvPr id="43022" name="Rectangle 12"/>
            <p:cNvSpPr>
              <a:spLocks noChangeArrowheads="1"/>
            </p:cNvSpPr>
            <p:nvPr/>
          </p:nvSpPr>
          <p:spPr bwMode="auto">
            <a:xfrm>
              <a:off x="6108684" y="5422886"/>
              <a:ext cx="1097050" cy="548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Makanan ( M )</a:t>
              </a:r>
            </a:p>
          </p:txBody>
        </p:sp>
        <p:sp>
          <p:nvSpPr>
            <p:cNvPr id="43023" name="Rectangle 13"/>
            <p:cNvSpPr>
              <a:spLocks noChangeArrowheads="1"/>
            </p:cNvSpPr>
            <p:nvPr/>
          </p:nvSpPr>
          <p:spPr bwMode="auto">
            <a:xfrm>
              <a:off x="800059" y="1092199"/>
              <a:ext cx="914208" cy="548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Pakaian ( P )</a:t>
              </a:r>
            </a:p>
          </p:txBody>
        </p:sp>
        <p:grpSp>
          <p:nvGrpSpPr>
            <p:cNvPr id="43024" name="Group 24"/>
            <p:cNvGrpSpPr>
              <a:grpSpLocks/>
            </p:cNvGrpSpPr>
            <p:nvPr/>
          </p:nvGrpSpPr>
          <p:grpSpPr bwMode="auto">
            <a:xfrm>
              <a:off x="1727204" y="1313180"/>
              <a:ext cx="4394189" cy="4389120"/>
              <a:chOff x="1422404" y="1313180"/>
              <a:chExt cx="4394189" cy="4389120"/>
            </a:xfrm>
          </p:grpSpPr>
          <p:cxnSp>
            <p:nvCxnSpPr>
              <p:cNvPr id="43025" name="Straight Connector 9"/>
              <p:cNvCxnSpPr>
                <a:cxnSpLocks noChangeShapeType="1"/>
              </p:cNvCxnSpPr>
              <p:nvPr/>
            </p:nvCxnSpPr>
            <p:spPr bwMode="auto">
              <a:xfrm rot="16200000" flipH="1">
                <a:off x="-772156" y="3507740"/>
                <a:ext cx="4389120" cy="0"/>
              </a:xfrm>
              <a:prstGeom prst="lin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3026" name="Straight Connector 10"/>
              <p:cNvCxnSpPr>
                <a:cxnSpLocks noChangeShapeType="1"/>
              </p:cNvCxnSpPr>
              <p:nvPr/>
            </p:nvCxnSpPr>
            <p:spPr bwMode="auto">
              <a:xfrm rot="10800000" flipV="1">
                <a:off x="1427870" y="5689600"/>
                <a:ext cx="4388723" cy="0"/>
              </a:xfrm>
              <a:prstGeom prst="lin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cxnSp>
        <p:nvCxnSpPr>
          <p:cNvPr id="58" name="Straight Connector 57"/>
          <p:cNvCxnSpPr>
            <a:stCxn id="82" idx="0"/>
          </p:cNvCxnSpPr>
          <p:nvPr/>
        </p:nvCxnSpPr>
        <p:spPr bwMode="auto">
          <a:xfrm>
            <a:off x="1435100" y="2794000"/>
            <a:ext cx="2946400" cy="30607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Rectangle 66"/>
          <p:cNvSpPr/>
          <p:nvPr/>
        </p:nvSpPr>
        <p:spPr bwMode="auto">
          <a:xfrm>
            <a:off x="3543300" y="1409700"/>
            <a:ext cx="1816100" cy="1104900"/>
          </a:xfrm>
          <a:prstGeom prst="rect">
            <a:avLst/>
          </a:prstGeom>
          <a:solidFill>
            <a:schemeClr val="accent5">
              <a:lumMod val="2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2000" b="1" dirty="0"/>
              <a:t>Budget Line:</a:t>
            </a:r>
          </a:p>
          <a:p>
            <a:pPr algn="ctr">
              <a:defRPr/>
            </a:pPr>
            <a:r>
              <a:rPr lang="en-US" sz="2000" b="1" dirty="0"/>
              <a:t>P</a:t>
            </a:r>
            <a:r>
              <a:rPr lang="en-US" sz="2000" b="1" baseline="-25000" dirty="0"/>
              <a:t>M</a:t>
            </a:r>
            <a:r>
              <a:rPr lang="en-US" sz="2000" b="1" dirty="0"/>
              <a:t>M +P</a:t>
            </a:r>
            <a:r>
              <a:rPr lang="en-US" sz="2000" b="1" baseline="-25000" dirty="0"/>
              <a:t>P</a:t>
            </a:r>
            <a:r>
              <a:rPr lang="en-US" sz="2000" b="1" dirty="0"/>
              <a:t>P = I</a:t>
            </a:r>
          </a:p>
          <a:p>
            <a:pPr algn="ctr">
              <a:defRPr/>
            </a:pPr>
            <a:r>
              <a:rPr lang="en-US" sz="2000" b="1" dirty="0"/>
              <a:t>( </a:t>
            </a:r>
            <a:r>
              <a:rPr lang="en-US" sz="2000" b="1" dirty="0" err="1"/>
              <a:t>Maksimal</a:t>
            </a:r>
            <a:r>
              <a:rPr lang="en-US" sz="2000" b="1" dirty="0"/>
              <a:t> ) </a:t>
            </a:r>
          </a:p>
        </p:txBody>
      </p:sp>
      <p:cxnSp>
        <p:nvCxnSpPr>
          <p:cNvPr id="68" name="Straight Arrow Connector 67"/>
          <p:cNvCxnSpPr>
            <a:cxnSpLocks noChangeShapeType="1"/>
            <a:endCxn id="67" idx="2"/>
          </p:cNvCxnSpPr>
          <p:nvPr/>
        </p:nvCxnSpPr>
        <p:spPr bwMode="auto">
          <a:xfrm flipV="1">
            <a:off x="2578100" y="2514600"/>
            <a:ext cx="1873250" cy="1473200"/>
          </a:xfrm>
          <a:prstGeom prst="straightConnector1">
            <a:avLst/>
          </a:prstGeom>
          <a:noFill/>
          <a:ln w="25400" algn="ctr">
            <a:solidFill>
              <a:srgbClr val="C00000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1409700" y="4572000"/>
            <a:ext cx="19939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bg2"/>
                </a:solidFill>
                <a:latin typeface="Times New Roman" panose="02020603050405020304" pitchFamily="18" charset="0"/>
              </a:rPr>
              <a:t>Tercapai tapi tidak maksimal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bg2"/>
                </a:solidFill>
                <a:latin typeface="Times New Roman" panose="02020603050405020304" pitchFamily="18" charset="0"/>
              </a:rPr>
              <a:t>P</a:t>
            </a:r>
            <a:r>
              <a:rPr lang="en-US" altLang="en-US" sz="2000" b="1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M</a:t>
            </a:r>
            <a:r>
              <a:rPr lang="en-US" altLang="en-US" sz="2000" b="1">
                <a:solidFill>
                  <a:schemeClr val="bg2"/>
                </a:solidFill>
                <a:latin typeface="Times New Roman" panose="02020603050405020304" pitchFamily="18" charset="0"/>
              </a:rPr>
              <a:t>M +P</a:t>
            </a:r>
            <a:r>
              <a:rPr lang="en-US" altLang="en-US" sz="2000" b="1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P</a:t>
            </a:r>
            <a:r>
              <a:rPr lang="en-US" altLang="en-US" sz="2000" b="1">
                <a:solidFill>
                  <a:schemeClr val="bg2"/>
                </a:solidFill>
                <a:latin typeface="Times New Roman" panose="02020603050405020304" pitchFamily="18" charset="0"/>
              </a:rPr>
              <a:t>P &lt; I </a:t>
            </a:r>
          </a:p>
        </p:txBody>
      </p:sp>
      <p:sp>
        <p:nvSpPr>
          <p:cNvPr id="91" name="Rectangle 90"/>
          <p:cNvSpPr>
            <a:spLocks noChangeArrowheads="1"/>
          </p:cNvSpPr>
          <p:nvPr/>
        </p:nvSpPr>
        <p:spPr bwMode="auto">
          <a:xfrm>
            <a:off x="5410200" y="2959100"/>
            <a:ext cx="1816100" cy="1104900"/>
          </a:xfrm>
          <a:prstGeom prst="rect">
            <a:avLst/>
          </a:prstGeom>
          <a:solidFill>
            <a:srgbClr val="008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Times New Roman" panose="02020603050405020304" pitchFamily="18" charset="0"/>
              </a:rPr>
              <a:t>Tidak tercapai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Times New Roman" panose="02020603050405020304" pitchFamily="18" charset="0"/>
              </a:rPr>
              <a:t>P</a:t>
            </a:r>
            <a:r>
              <a:rPr lang="en-US" altLang="en-US" sz="2000" b="1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M</a:t>
            </a:r>
            <a:r>
              <a:rPr lang="en-US" altLang="en-US" sz="2000" b="1">
                <a:solidFill>
                  <a:schemeClr val="tx1"/>
                </a:solidFill>
                <a:latin typeface="Times New Roman" panose="02020603050405020304" pitchFamily="18" charset="0"/>
              </a:rPr>
              <a:t>M +P</a:t>
            </a:r>
            <a:r>
              <a:rPr lang="en-US" altLang="en-US" sz="2000" b="1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P</a:t>
            </a:r>
            <a:r>
              <a:rPr lang="en-US" altLang="en-US" sz="2000" b="1">
                <a:solidFill>
                  <a:schemeClr val="tx1"/>
                </a:solidFill>
                <a:latin typeface="Times New Roman" panose="02020603050405020304" pitchFamily="18" charset="0"/>
              </a:rPr>
              <a:t>P &gt; I</a:t>
            </a:r>
          </a:p>
        </p:txBody>
      </p:sp>
      <p:cxnSp>
        <p:nvCxnSpPr>
          <p:cNvPr id="92" name="Straight Arrow Connector 91"/>
          <p:cNvCxnSpPr>
            <a:cxnSpLocks noChangeShapeType="1"/>
            <a:endCxn id="91" idx="1"/>
          </p:cNvCxnSpPr>
          <p:nvPr/>
        </p:nvCxnSpPr>
        <p:spPr bwMode="auto">
          <a:xfrm flipV="1">
            <a:off x="3810000" y="3511550"/>
            <a:ext cx="1600200" cy="1035050"/>
          </a:xfrm>
          <a:prstGeom prst="straightConnector1">
            <a:avLst/>
          </a:prstGeom>
          <a:noFill/>
          <a:ln w="25400" algn="ctr">
            <a:solidFill>
              <a:srgbClr val="C00000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67" grpId="0" animBg="1"/>
      <p:bldP spid="77" grpId="0"/>
      <p:bldP spid="9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403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977499BB-9922-4F16-845F-D3453775C3CB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fek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erubahan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endapatan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08000" y="1257300"/>
            <a:ext cx="6407150" cy="4878388"/>
            <a:chOff x="800059" y="1092199"/>
            <a:chExt cx="6405675" cy="4879400"/>
          </a:xfrm>
        </p:grpSpPr>
        <p:sp>
          <p:nvSpPr>
            <p:cNvPr id="44058" name="Rectangle 12"/>
            <p:cNvSpPr>
              <a:spLocks noChangeArrowheads="1"/>
            </p:cNvSpPr>
            <p:nvPr/>
          </p:nvSpPr>
          <p:spPr bwMode="auto">
            <a:xfrm>
              <a:off x="6108684" y="5422886"/>
              <a:ext cx="1097050" cy="548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Makanan ( M )</a:t>
              </a:r>
            </a:p>
          </p:txBody>
        </p:sp>
        <p:sp>
          <p:nvSpPr>
            <p:cNvPr id="44059" name="Rectangle 13"/>
            <p:cNvSpPr>
              <a:spLocks noChangeArrowheads="1"/>
            </p:cNvSpPr>
            <p:nvPr/>
          </p:nvSpPr>
          <p:spPr bwMode="auto">
            <a:xfrm>
              <a:off x="800059" y="1092199"/>
              <a:ext cx="914208" cy="548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Pakaian ( P )</a:t>
              </a:r>
            </a:p>
          </p:txBody>
        </p:sp>
        <p:grpSp>
          <p:nvGrpSpPr>
            <p:cNvPr id="44060" name="Group 24"/>
            <p:cNvGrpSpPr>
              <a:grpSpLocks/>
            </p:cNvGrpSpPr>
            <p:nvPr/>
          </p:nvGrpSpPr>
          <p:grpSpPr bwMode="auto">
            <a:xfrm>
              <a:off x="1727204" y="1313180"/>
              <a:ext cx="4394189" cy="4389120"/>
              <a:chOff x="1422404" y="1313180"/>
              <a:chExt cx="4394189" cy="4389120"/>
            </a:xfrm>
          </p:grpSpPr>
          <p:cxnSp>
            <p:nvCxnSpPr>
              <p:cNvPr id="44061" name="Straight Connector 9"/>
              <p:cNvCxnSpPr>
                <a:cxnSpLocks noChangeShapeType="1"/>
              </p:cNvCxnSpPr>
              <p:nvPr/>
            </p:nvCxnSpPr>
            <p:spPr bwMode="auto">
              <a:xfrm rot="16200000" flipH="1">
                <a:off x="-772156" y="3507740"/>
                <a:ext cx="4389120" cy="0"/>
              </a:xfrm>
              <a:prstGeom prst="lin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4062" name="Straight Connector 10"/>
              <p:cNvCxnSpPr>
                <a:cxnSpLocks noChangeShapeType="1"/>
              </p:cNvCxnSpPr>
              <p:nvPr/>
            </p:nvCxnSpPr>
            <p:spPr bwMode="auto">
              <a:xfrm rot="10800000" flipV="1">
                <a:off x="1427870" y="5689600"/>
                <a:ext cx="4388723" cy="0"/>
              </a:xfrm>
              <a:prstGeom prst="lin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37" name="Rectangle 6"/>
          <p:cNvSpPr>
            <a:spLocks noChangeArrowheads="1"/>
          </p:cNvSpPr>
          <p:nvPr/>
        </p:nvSpPr>
        <p:spPr bwMode="auto">
          <a:xfrm>
            <a:off x="4584700" y="1333500"/>
            <a:ext cx="4300538" cy="2806700"/>
          </a:xfrm>
          <a:prstGeom prst="rect">
            <a:avLst/>
          </a:prstGeom>
          <a:solidFill>
            <a:srgbClr val="008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Dengan asumsi harga barang konstan, perubahan pendapatan akan menyebabkan </a:t>
            </a:r>
            <a:r>
              <a:rPr lang="en-US" altLang="en-US" sz="2400" i="1">
                <a:solidFill>
                  <a:schemeClr val="tx1"/>
                </a:solidFill>
                <a:latin typeface="Times New Roman" panose="02020603050405020304" pitchFamily="18" charset="0"/>
              </a:rPr>
              <a:t>budget line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 bergeser paralel ke kanan (pendapatan meningkat) dan ke kiri (pendapatan berkurang) tanpa mengubah slope kurva BL </a:t>
            </a:r>
          </a:p>
        </p:txBody>
      </p:sp>
      <p:grpSp>
        <p:nvGrpSpPr>
          <p:cNvPr id="6" name="Group 79"/>
          <p:cNvGrpSpPr>
            <a:grpSpLocks/>
          </p:cNvGrpSpPr>
          <p:nvPr/>
        </p:nvGrpSpPr>
        <p:grpSpPr bwMode="auto">
          <a:xfrm>
            <a:off x="977900" y="3086100"/>
            <a:ext cx="3251200" cy="3213100"/>
            <a:chOff x="977900" y="3086100"/>
            <a:chExt cx="3251200" cy="3213100"/>
          </a:xfrm>
        </p:grpSpPr>
        <p:grpSp>
          <p:nvGrpSpPr>
            <p:cNvPr id="44053" name="Group 72"/>
            <p:cNvGrpSpPr>
              <a:grpSpLocks/>
            </p:cNvGrpSpPr>
            <p:nvPr/>
          </p:nvGrpSpPr>
          <p:grpSpPr bwMode="auto">
            <a:xfrm>
              <a:off x="977900" y="3086100"/>
              <a:ext cx="3251200" cy="3213100"/>
              <a:chOff x="977900" y="3086100"/>
              <a:chExt cx="3251200" cy="3213100"/>
            </a:xfrm>
          </p:grpSpPr>
          <p:cxnSp>
            <p:nvCxnSpPr>
              <p:cNvPr id="57" name="Straight Connector 56"/>
              <p:cNvCxnSpPr/>
              <p:nvPr/>
            </p:nvCxnSpPr>
            <p:spPr bwMode="auto">
              <a:xfrm rot="16200000" flipH="1">
                <a:off x="1422400" y="3302000"/>
                <a:ext cx="2578100" cy="257810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4056" name="Rectangle 66"/>
              <p:cNvSpPr>
                <a:spLocks noChangeArrowheads="1"/>
              </p:cNvSpPr>
              <p:nvPr/>
            </p:nvSpPr>
            <p:spPr bwMode="auto">
              <a:xfrm>
                <a:off x="977900" y="30861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40</a:t>
                </a:r>
              </a:p>
            </p:txBody>
          </p:sp>
          <p:sp>
            <p:nvSpPr>
              <p:cNvPr id="44057" name="Rectangle 70"/>
              <p:cNvSpPr>
                <a:spLocks noChangeArrowheads="1"/>
              </p:cNvSpPr>
              <p:nvPr/>
            </p:nvSpPr>
            <p:spPr bwMode="auto">
              <a:xfrm>
                <a:off x="3771900" y="58420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80</a:t>
                </a:r>
              </a:p>
            </p:txBody>
          </p:sp>
        </p:grpSp>
        <p:sp>
          <p:nvSpPr>
            <p:cNvPr id="44054" name="Rectangle 73"/>
            <p:cNvSpPr>
              <a:spLocks noChangeArrowheads="1"/>
            </p:cNvSpPr>
            <p:nvPr/>
          </p:nvSpPr>
          <p:spPr bwMode="auto">
            <a:xfrm>
              <a:off x="2679700" y="4254500"/>
              <a:ext cx="82296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I = 80</a:t>
              </a:r>
            </a:p>
          </p:txBody>
        </p:sp>
      </p:grpSp>
      <p:grpSp>
        <p:nvGrpSpPr>
          <p:cNvPr id="8" name="Group 80"/>
          <p:cNvGrpSpPr>
            <a:grpSpLocks/>
          </p:cNvGrpSpPr>
          <p:nvPr/>
        </p:nvGrpSpPr>
        <p:grpSpPr bwMode="auto">
          <a:xfrm>
            <a:off x="977900" y="4241800"/>
            <a:ext cx="2095500" cy="2057400"/>
            <a:chOff x="977900" y="4229100"/>
            <a:chExt cx="2095500" cy="2057400"/>
          </a:xfrm>
        </p:grpSpPr>
        <p:cxnSp>
          <p:nvCxnSpPr>
            <p:cNvPr id="44049" name="Straight Connector 63"/>
            <p:cNvCxnSpPr>
              <a:cxnSpLocks noChangeShapeType="1"/>
            </p:cNvCxnSpPr>
            <p:nvPr/>
          </p:nvCxnSpPr>
          <p:spPr bwMode="auto">
            <a:xfrm rot="16200000" flipH="1">
              <a:off x="1422400" y="4445000"/>
              <a:ext cx="1409700" cy="1409700"/>
            </a:xfrm>
            <a:prstGeom prst="line">
              <a:avLst/>
            </a:prstGeom>
            <a:noFill/>
            <a:ln w="25400" algn="ctr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050" name="Rectangle 67"/>
            <p:cNvSpPr>
              <a:spLocks noChangeArrowheads="1"/>
            </p:cNvSpPr>
            <p:nvPr/>
          </p:nvSpPr>
          <p:spPr bwMode="auto">
            <a:xfrm>
              <a:off x="977900" y="42291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20</a:t>
              </a:r>
            </a:p>
          </p:txBody>
        </p:sp>
        <p:sp>
          <p:nvSpPr>
            <p:cNvPr id="44051" name="Rectangle 69"/>
            <p:cNvSpPr>
              <a:spLocks noChangeArrowheads="1"/>
            </p:cNvSpPr>
            <p:nvPr/>
          </p:nvSpPr>
          <p:spPr bwMode="auto">
            <a:xfrm>
              <a:off x="2616200" y="58293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40</a:t>
              </a:r>
            </a:p>
          </p:txBody>
        </p:sp>
        <p:sp>
          <p:nvSpPr>
            <p:cNvPr id="44052" name="Rectangle 74"/>
            <p:cNvSpPr>
              <a:spLocks noChangeArrowheads="1"/>
            </p:cNvSpPr>
            <p:nvPr/>
          </p:nvSpPr>
          <p:spPr bwMode="auto">
            <a:xfrm>
              <a:off x="1676400" y="4394200"/>
              <a:ext cx="82296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I = 40</a:t>
              </a:r>
            </a:p>
          </p:txBody>
        </p:sp>
      </p:grpSp>
      <p:grpSp>
        <p:nvGrpSpPr>
          <p:cNvPr id="9" name="Group 83"/>
          <p:cNvGrpSpPr>
            <a:grpSpLocks/>
          </p:cNvGrpSpPr>
          <p:nvPr/>
        </p:nvGrpSpPr>
        <p:grpSpPr bwMode="auto">
          <a:xfrm>
            <a:off x="1016000" y="1955800"/>
            <a:ext cx="4435475" cy="4330700"/>
            <a:chOff x="990600" y="1968500"/>
            <a:chExt cx="4434840" cy="4330700"/>
          </a:xfrm>
        </p:grpSpPr>
        <p:sp>
          <p:nvSpPr>
            <p:cNvPr id="44044" name="Rectangle 71"/>
            <p:cNvSpPr>
              <a:spLocks noChangeArrowheads="1"/>
            </p:cNvSpPr>
            <p:nvPr/>
          </p:nvSpPr>
          <p:spPr bwMode="auto">
            <a:xfrm>
              <a:off x="4876800" y="5842000"/>
              <a:ext cx="54864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120</a:t>
              </a:r>
            </a:p>
          </p:txBody>
        </p:sp>
        <p:grpSp>
          <p:nvGrpSpPr>
            <p:cNvPr id="44045" name="Group 82"/>
            <p:cNvGrpSpPr>
              <a:grpSpLocks/>
            </p:cNvGrpSpPr>
            <p:nvPr/>
          </p:nvGrpSpPr>
          <p:grpSpPr bwMode="auto">
            <a:xfrm>
              <a:off x="990600" y="1968500"/>
              <a:ext cx="4140200" cy="3886200"/>
              <a:chOff x="990600" y="1968500"/>
              <a:chExt cx="4140200" cy="3886200"/>
            </a:xfrm>
          </p:grpSpPr>
          <p:cxnSp>
            <p:nvCxnSpPr>
              <p:cNvPr id="58" name="Straight Connector 57"/>
              <p:cNvCxnSpPr/>
              <p:nvPr/>
            </p:nvCxnSpPr>
            <p:spPr bwMode="auto">
              <a:xfrm>
                <a:off x="1435036" y="2184400"/>
                <a:ext cx="3695171" cy="367030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accent3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4047" name="Rectangle 68"/>
              <p:cNvSpPr>
                <a:spLocks noChangeArrowheads="1"/>
              </p:cNvSpPr>
              <p:nvPr/>
            </p:nvSpPr>
            <p:spPr bwMode="auto">
              <a:xfrm>
                <a:off x="990600" y="19685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60</a:t>
                </a:r>
              </a:p>
            </p:txBody>
          </p:sp>
          <p:sp>
            <p:nvSpPr>
              <p:cNvPr id="44048" name="Rectangle 75"/>
              <p:cNvSpPr>
                <a:spLocks noChangeArrowheads="1"/>
              </p:cNvSpPr>
              <p:nvPr/>
            </p:nvSpPr>
            <p:spPr bwMode="auto">
              <a:xfrm>
                <a:off x="3251200" y="3708400"/>
                <a:ext cx="9144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I = 120</a:t>
                </a:r>
              </a:p>
            </p:txBody>
          </p:sp>
        </p:grpSp>
      </p:grpSp>
      <p:sp>
        <p:nvSpPr>
          <p:cNvPr id="31" name="Right Arrow 30"/>
          <p:cNvSpPr/>
          <p:nvPr/>
        </p:nvSpPr>
        <p:spPr bwMode="auto">
          <a:xfrm rot="18986832">
            <a:off x="2336800" y="3683000"/>
            <a:ext cx="749300" cy="6223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" name="Right Arrow 31"/>
          <p:cNvSpPr/>
          <p:nvPr/>
        </p:nvSpPr>
        <p:spPr bwMode="auto">
          <a:xfrm rot="8163985">
            <a:off x="2400300" y="4927600"/>
            <a:ext cx="749300" cy="62230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4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animBg="1"/>
      <p:bldP spid="31" grpId="0" animBg="1"/>
      <p:bldP spid="3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505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54214329-8452-4159-94C2-910F93C08449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fek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erubahan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arga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08000" y="1257300"/>
            <a:ext cx="6407150" cy="4878388"/>
            <a:chOff x="800059" y="1092199"/>
            <a:chExt cx="6405675" cy="4879400"/>
          </a:xfrm>
        </p:grpSpPr>
        <p:sp>
          <p:nvSpPr>
            <p:cNvPr id="45086" name="Rectangle 12"/>
            <p:cNvSpPr>
              <a:spLocks noChangeArrowheads="1"/>
            </p:cNvSpPr>
            <p:nvPr/>
          </p:nvSpPr>
          <p:spPr bwMode="auto">
            <a:xfrm>
              <a:off x="6108684" y="5422886"/>
              <a:ext cx="1097050" cy="548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Makanan ( M )</a:t>
              </a:r>
            </a:p>
          </p:txBody>
        </p:sp>
        <p:sp>
          <p:nvSpPr>
            <p:cNvPr id="45087" name="Rectangle 13"/>
            <p:cNvSpPr>
              <a:spLocks noChangeArrowheads="1"/>
            </p:cNvSpPr>
            <p:nvPr/>
          </p:nvSpPr>
          <p:spPr bwMode="auto">
            <a:xfrm>
              <a:off x="800059" y="1092199"/>
              <a:ext cx="914208" cy="548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Pakaian ( P )</a:t>
              </a:r>
            </a:p>
          </p:txBody>
        </p:sp>
        <p:grpSp>
          <p:nvGrpSpPr>
            <p:cNvPr id="45088" name="Group 24"/>
            <p:cNvGrpSpPr>
              <a:grpSpLocks/>
            </p:cNvGrpSpPr>
            <p:nvPr/>
          </p:nvGrpSpPr>
          <p:grpSpPr bwMode="auto">
            <a:xfrm>
              <a:off x="1727204" y="1313180"/>
              <a:ext cx="4394189" cy="4389120"/>
              <a:chOff x="1422404" y="1313180"/>
              <a:chExt cx="4394189" cy="4389120"/>
            </a:xfrm>
          </p:grpSpPr>
          <p:cxnSp>
            <p:nvCxnSpPr>
              <p:cNvPr id="45089" name="Straight Connector 9"/>
              <p:cNvCxnSpPr>
                <a:cxnSpLocks noChangeShapeType="1"/>
              </p:cNvCxnSpPr>
              <p:nvPr/>
            </p:nvCxnSpPr>
            <p:spPr bwMode="auto">
              <a:xfrm rot="16200000" flipH="1">
                <a:off x="-772156" y="3507740"/>
                <a:ext cx="4389120" cy="0"/>
              </a:xfrm>
              <a:prstGeom prst="lin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5090" name="Straight Connector 10"/>
              <p:cNvCxnSpPr>
                <a:cxnSpLocks noChangeShapeType="1"/>
              </p:cNvCxnSpPr>
              <p:nvPr/>
            </p:nvCxnSpPr>
            <p:spPr bwMode="auto">
              <a:xfrm rot="10800000" flipV="1">
                <a:off x="1427870" y="5689600"/>
                <a:ext cx="4388723" cy="0"/>
              </a:xfrm>
              <a:prstGeom prst="lin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37" name="Rectangle 6"/>
          <p:cNvSpPr>
            <a:spLocks noChangeArrowheads="1"/>
          </p:cNvSpPr>
          <p:nvPr/>
        </p:nvSpPr>
        <p:spPr bwMode="auto">
          <a:xfrm>
            <a:off x="4572000" y="1320800"/>
            <a:ext cx="4300538" cy="1689100"/>
          </a:xfrm>
          <a:prstGeom prst="rect">
            <a:avLst/>
          </a:prstGeom>
          <a:solidFill>
            <a:srgbClr val="008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Dengan asumsi pendapatan konstan, perubahan harga akan menyebabkan </a:t>
            </a:r>
            <a:r>
              <a:rPr lang="en-US" altLang="en-US" sz="2000" i="1">
                <a:solidFill>
                  <a:schemeClr val="tx1"/>
                </a:solidFill>
                <a:latin typeface="Times New Roman" panose="02020603050405020304" pitchFamily="18" charset="0"/>
              </a:rPr>
              <a:t>budget line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 berotasi pada sumbu barang yang harga relatif-nya tidak berubah (slope kurva BL berubah) </a:t>
            </a:r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2641600" y="5054600"/>
            <a:ext cx="914400" cy="393700"/>
            <a:chOff x="2641600" y="5054600"/>
            <a:chExt cx="914400" cy="393700"/>
          </a:xfrm>
        </p:grpSpPr>
        <p:cxnSp>
          <p:nvCxnSpPr>
            <p:cNvPr id="45084" name="Straight Arrow Connector 40"/>
            <p:cNvCxnSpPr>
              <a:cxnSpLocks noChangeShapeType="1"/>
            </p:cNvCxnSpPr>
            <p:nvPr/>
          </p:nvCxnSpPr>
          <p:spPr bwMode="auto">
            <a:xfrm rot="10800000">
              <a:off x="2641600" y="5448300"/>
              <a:ext cx="914400" cy="0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prstDash val="sys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085" name="Rectangle 42"/>
            <p:cNvSpPr>
              <a:spLocks noChangeArrowheads="1"/>
            </p:cNvSpPr>
            <p:nvPr/>
          </p:nvSpPr>
          <p:spPr bwMode="auto">
            <a:xfrm>
              <a:off x="2768600" y="5054600"/>
              <a:ext cx="64008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P</a:t>
              </a:r>
              <a:r>
                <a:rPr lang="en-US" altLang="en-US" sz="1800" b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M</a:t>
              </a:r>
              <a:r>
                <a:rPr lang="en-US" altLang="en-US" sz="1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↑</a:t>
              </a:r>
            </a:p>
          </p:txBody>
        </p:sp>
      </p:grp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3825875" y="5207000"/>
            <a:ext cx="1279525" cy="381000"/>
            <a:chOff x="3825240" y="5207000"/>
            <a:chExt cx="1280160" cy="381000"/>
          </a:xfrm>
        </p:grpSpPr>
        <p:cxnSp>
          <p:nvCxnSpPr>
            <p:cNvPr id="45082" name="Straight Arrow Connector 38"/>
            <p:cNvCxnSpPr>
              <a:cxnSpLocks noChangeShapeType="1"/>
            </p:cNvCxnSpPr>
            <p:nvPr/>
          </p:nvCxnSpPr>
          <p:spPr bwMode="auto">
            <a:xfrm rot="10800000">
              <a:off x="3825240" y="5588000"/>
              <a:ext cx="1280160" cy="0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prstDash val="sysDash"/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083" name="Rectangle 43"/>
            <p:cNvSpPr>
              <a:spLocks noChangeArrowheads="1"/>
            </p:cNvSpPr>
            <p:nvPr/>
          </p:nvSpPr>
          <p:spPr bwMode="auto">
            <a:xfrm>
              <a:off x="4089400" y="5207000"/>
              <a:ext cx="64008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P</a:t>
              </a:r>
              <a:r>
                <a:rPr lang="en-US" altLang="en-US" sz="1800" b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M</a:t>
              </a:r>
              <a:r>
                <a:rPr lang="en-US" altLang="en-US" sz="1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↓</a:t>
              </a:r>
            </a:p>
          </p:txBody>
        </p:sp>
      </p:grp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4572000" y="3098800"/>
            <a:ext cx="4297363" cy="1930400"/>
          </a:xfrm>
          <a:prstGeom prst="rect">
            <a:avLst/>
          </a:prstGeom>
          <a:solidFill>
            <a:schemeClr val="accent5">
              <a:lumMod val="25000"/>
            </a:scheme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000" dirty="0"/>
              <a:t>P</a:t>
            </a:r>
            <a:r>
              <a:rPr lang="en-US" sz="2000" baseline="-25000" dirty="0"/>
              <a:t>M</a:t>
            </a:r>
            <a:r>
              <a:rPr lang="en-US" sz="2000" dirty="0"/>
              <a:t> ↑ → Purchasing power </a:t>
            </a:r>
            <a:r>
              <a:rPr lang="en-US" sz="2000" dirty="0" err="1"/>
              <a:t>konsumen</a:t>
            </a:r>
            <a:r>
              <a:rPr lang="en-US" sz="2000" dirty="0"/>
              <a:t> ↓ → slope BL (-P</a:t>
            </a:r>
            <a:r>
              <a:rPr lang="en-US" sz="2000" baseline="-25000" dirty="0"/>
              <a:t>M</a:t>
            </a:r>
            <a:r>
              <a:rPr lang="en-US" sz="2000" dirty="0"/>
              <a:t>/P</a:t>
            </a:r>
            <a:r>
              <a:rPr lang="en-US" sz="2000" baseline="-25000" dirty="0"/>
              <a:t>P</a:t>
            </a:r>
            <a:r>
              <a:rPr lang="en-US" sz="2000" dirty="0"/>
              <a:t>) ↑ → BL </a:t>
            </a:r>
            <a:r>
              <a:rPr lang="en-US" sz="2000" dirty="0" err="1"/>
              <a:t>berotasi</a:t>
            </a:r>
            <a:r>
              <a:rPr lang="en-US" sz="2000" dirty="0"/>
              <a:t> </a:t>
            </a:r>
            <a:r>
              <a:rPr lang="en-US" sz="2000" dirty="0" err="1"/>
              <a:t>di</a:t>
            </a:r>
            <a:r>
              <a:rPr lang="en-US" sz="2000" dirty="0"/>
              <a:t> </a:t>
            </a:r>
            <a:r>
              <a:rPr lang="en-US" sz="2000" dirty="0" err="1"/>
              <a:t>sumbu</a:t>
            </a:r>
            <a:r>
              <a:rPr lang="en-US" sz="2000" dirty="0"/>
              <a:t> P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kiri</a:t>
            </a:r>
            <a:endParaRPr lang="en-US" sz="2000" dirty="0"/>
          </a:p>
          <a:p>
            <a:pPr>
              <a:defRPr/>
            </a:pPr>
            <a:r>
              <a:rPr lang="en-US" sz="2000" dirty="0"/>
              <a:t>P</a:t>
            </a:r>
            <a:r>
              <a:rPr lang="en-US" sz="2000" baseline="-25000" dirty="0"/>
              <a:t>M</a:t>
            </a:r>
            <a:r>
              <a:rPr lang="en-US" sz="2000" dirty="0"/>
              <a:t> ↓ → Purchasing power </a:t>
            </a:r>
            <a:r>
              <a:rPr lang="en-US" sz="2000" dirty="0" err="1"/>
              <a:t>konsumen</a:t>
            </a:r>
            <a:r>
              <a:rPr lang="en-US" sz="2000" dirty="0"/>
              <a:t> ↑ → slope BL (-P</a:t>
            </a:r>
            <a:r>
              <a:rPr lang="en-US" sz="2000" baseline="-25000" dirty="0"/>
              <a:t>M</a:t>
            </a:r>
            <a:r>
              <a:rPr lang="en-US" sz="2000" dirty="0"/>
              <a:t>/P</a:t>
            </a:r>
            <a:r>
              <a:rPr lang="en-US" sz="2000" baseline="-25000" dirty="0"/>
              <a:t>P</a:t>
            </a:r>
            <a:r>
              <a:rPr lang="en-US" sz="2000" dirty="0"/>
              <a:t>) ↓ → BL </a:t>
            </a:r>
            <a:r>
              <a:rPr lang="en-US" sz="2000" dirty="0" err="1"/>
              <a:t>berotasi</a:t>
            </a:r>
            <a:r>
              <a:rPr lang="en-US" sz="2000" dirty="0"/>
              <a:t> </a:t>
            </a:r>
            <a:r>
              <a:rPr lang="en-US" sz="2000" dirty="0" err="1"/>
              <a:t>di</a:t>
            </a:r>
            <a:r>
              <a:rPr lang="en-US" sz="2000" dirty="0"/>
              <a:t> </a:t>
            </a:r>
            <a:r>
              <a:rPr lang="en-US" sz="2000" dirty="0" err="1"/>
              <a:t>sumbu</a:t>
            </a:r>
            <a:r>
              <a:rPr lang="en-US" sz="2000" dirty="0"/>
              <a:t> P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kanan</a:t>
            </a:r>
            <a:r>
              <a:rPr lang="en-US" sz="2000" dirty="0"/>
              <a:t> </a:t>
            </a:r>
          </a:p>
        </p:txBody>
      </p:sp>
      <p:grpSp>
        <p:nvGrpSpPr>
          <p:cNvPr id="8" name="Group 51"/>
          <p:cNvGrpSpPr>
            <a:grpSpLocks/>
          </p:cNvGrpSpPr>
          <p:nvPr/>
        </p:nvGrpSpPr>
        <p:grpSpPr bwMode="auto">
          <a:xfrm>
            <a:off x="977900" y="2870200"/>
            <a:ext cx="3251200" cy="3429000"/>
            <a:chOff x="977900" y="2870200"/>
            <a:chExt cx="3251200" cy="3429000"/>
          </a:xfrm>
        </p:grpSpPr>
        <p:grpSp>
          <p:nvGrpSpPr>
            <p:cNvPr id="45077" name="Group 72"/>
            <p:cNvGrpSpPr>
              <a:grpSpLocks/>
            </p:cNvGrpSpPr>
            <p:nvPr/>
          </p:nvGrpSpPr>
          <p:grpSpPr bwMode="auto">
            <a:xfrm>
              <a:off x="977900" y="2870200"/>
              <a:ext cx="3251200" cy="3429000"/>
              <a:chOff x="977900" y="2870200"/>
              <a:chExt cx="3251200" cy="3429000"/>
            </a:xfrm>
          </p:grpSpPr>
          <p:cxnSp>
            <p:nvCxnSpPr>
              <p:cNvPr id="57" name="Straight Connector 56"/>
              <p:cNvCxnSpPr>
                <a:stCxn id="45080" idx="3"/>
                <a:endCxn id="45081" idx="0"/>
              </p:cNvCxnSpPr>
              <p:nvPr/>
            </p:nvCxnSpPr>
            <p:spPr bwMode="auto">
              <a:xfrm>
                <a:off x="1435100" y="3098800"/>
                <a:ext cx="2565400" cy="274320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5080" name="Rectangle 66"/>
              <p:cNvSpPr>
                <a:spLocks noChangeArrowheads="1"/>
              </p:cNvSpPr>
              <p:nvPr/>
            </p:nvSpPr>
            <p:spPr bwMode="auto">
              <a:xfrm>
                <a:off x="977900" y="28702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40</a:t>
                </a:r>
              </a:p>
            </p:txBody>
          </p:sp>
          <p:sp>
            <p:nvSpPr>
              <p:cNvPr id="45081" name="Rectangle 70"/>
              <p:cNvSpPr>
                <a:spLocks noChangeArrowheads="1"/>
              </p:cNvSpPr>
              <p:nvPr/>
            </p:nvSpPr>
            <p:spPr bwMode="auto">
              <a:xfrm>
                <a:off x="3771900" y="58420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80</a:t>
                </a:r>
              </a:p>
            </p:txBody>
          </p:sp>
        </p:grpSp>
        <p:sp>
          <p:nvSpPr>
            <p:cNvPr id="45078" name="Rectangle 49"/>
            <p:cNvSpPr>
              <a:spLocks noChangeArrowheads="1"/>
            </p:cNvSpPr>
            <p:nvPr/>
          </p:nvSpPr>
          <p:spPr bwMode="auto">
            <a:xfrm>
              <a:off x="3060700" y="4648200"/>
              <a:ext cx="91440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P</a:t>
              </a:r>
              <a:r>
                <a:rPr lang="en-US" altLang="en-US" sz="1800" b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M</a:t>
              </a:r>
              <a:r>
                <a:rPr lang="en-US" altLang="en-US" sz="1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 = 1</a:t>
              </a:r>
            </a:p>
          </p:txBody>
        </p:sp>
      </p:grpSp>
      <p:grpSp>
        <p:nvGrpSpPr>
          <p:cNvPr id="10" name="Group 52"/>
          <p:cNvGrpSpPr>
            <a:grpSpLocks/>
          </p:cNvGrpSpPr>
          <p:nvPr/>
        </p:nvGrpSpPr>
        <p:grpSpPr bwMode="auto">
          <a:xfrm>
            <a:off x="1435100" y="3098800"/>
            <a:ext cx="4435475" cy="3200400"/>
            <a:chOff x="1435100" y="3098800"/>
            <a:chExt cx="4434840" cy="3200400"/>
          </a:xfrm>
        </p:grpSpPr>
        <p:grpSp>
          <p:nvGrpSpPr>
            <p:cNvPr id="45073" name="Group 46"/>
            <p:cNvGrpSpPr>
              <a:grpSpLocks/>
            </p:cNvGrpSpPr>
            <p:nvPr/>
          </p:nvGrpSpPr>
          <p:grpSpPr bwMode="auto">
            <a:xfrm>
              <a:off x="1435100" y="3098800"/>
              <a:ext cx="4434840" cy="3200400"/>
              <a:chOff x="1435100" y="3098800"/>
              <a:chExt cx="4434840" cy="3200400"/>
            </a:xfrm>
          </p:grpSpPr>
          <p:sp>
            <p:nvSpPr>
              <p:cNvPr id="45075" name="Rectangle 71"/>
              <p:cNvSpPr>
                <a:spLocks noChangeArrowheads="1"/>
              </p:cNvSpPr>
              <p:nvPr/>
            </p:nvSpPr>
            <p:spPr bwMode="auto">
              <a:xfrm>
                <a:off x="5321300" y="5842000"/>
                <a:ext cx="54864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160</a:t>
                </a:r>
              </a:p>
            </p:txBody>
          </p:sp>
          <p:cxnSp>
            <p:nvCxnSpPr>
              <p:cNvPr id="31" name="Straight Connector 30"/>
              <p:cNvCxnSpPr>
                <a:stCxn id="45080" idx="3"/>
                <a:endCxn id="45075" idx="0"/>
              </p:cNvCxnSpPr>
              <p:nvPr/>
            </p:nvCxnSpPr>
            <p:spPr bwMode="auto">
              <a:xfrm>
                <a:off x="1435100" y="3098800"/>
                <a:ext cx="4160242" cy="274320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accent3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45074" name="Rectangle 50"/>
            <p:cNvSpPr>
              <a:spLocks noChangeArrowheads="1"/>
            </p:cNvSpPr>
            <p:nvPr/>
          </p:nvSpPr>
          <p:spPr bwMode="auto">
            <a:xfrm>
              <a:off x="2984500" y="3860800"/>
              <a:ext cx="100584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P</a:t>
              </a:r>
              <a:r>
                <a:rPr lang="en-US" altLang="en-US" sz="1800" b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M</a:t>
              </a:r>
              <a:r>
                <a:rPr lang="en-US" altLang="en-US" sz="1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 = 0.5</a:t>
              </a:r>
            </a:p>
          </p:txBody>
        </p:sp>
      </p:grpSp>
      <p:grpSp>
        <p:nvGrpSpPr>
          <p:cNvPr id="12" name="Group 54"/>
          <p:cNvGrpSpPr>
            <a:grpSpLocks/>
          </p:cNvGrpSpPr>
          <p:nvPr/>
        </p:nvGrpSpPr>
        <p:grpSpPr bwMode="auto">
          <a:xfrm>
            <a:off x="1435100" y="3098800"/>
            <a:ext cx="1638300" cy="3187700"/>
            <a:chOff x="1435100" y="3098800"/>
            <a:chExt cx="1638300" cy="3187700"/>
          </a:xfrm>
        </p:grpSpPr>
        <p:grpSp>
          <p:nvGrpSpPr>
            <p:cNvPr id="45069" name="Group 47"/>
            <p:cNvGrpSpPr>
              <a:grpSpLocks/>
            </p:cNvGrpSpPr>
            <p:nvPr/>
          </p:nvGrpSpPr>
          <p:grpSpPr bwMode="auto">
            <a:xfrm>
              <a:off x="1435100" y="3098800"/>
              <a:ext cx="1638300" cy="3187700"/>
              <a:chOff x="1435100" y="3098800"/>
              <a:chExt cx="1638300" cy="3187700"/>
            </a:xfrm>
          </p:grpSpPr>
          <p:sp>
            <p:nvSpPr>
              <p:cNvPr id="45071" name="Rectangle 69"/>
              <p:cNvSpPr>
                <a:spLocks noChangeArrowheads="1"/>
              </p:cNvSpPr>
              <p:nvPr/>
            </p:nvSpPr>
            <p:spPr bwMode="auto">
              <a:xfrm>
                <a:off x="2616200" y="58293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40</a:t>
                </a:r>
              </a:p>
            </p:txBody>
          </p:sp>
          <p:cxnSp>
            <p:nvCxnSpPr>
              <p:cNvPr id="45072" name="Straight Connector 34"/>
              <p:cNvCxnSpPr>
                <a:cxnSpLocks noChangeShapeType="1"/>
                <a:stCxn id="45080" idx="3"/>
                <a:endCxn id="45071" idx="0"/>
              </p:cNvCxnSpPr>
              <p:nvPr/>
            </p:nvCxnSpPr>
            <p:spPr bwMode="auto">
              <a:xfrm>
                <a:off x="1435100" y="3098800"/>
                <a:ext cx="1409700" cy="2730500"/>
              </a:xfrm>
              <a:prstGeom prst="line">
                <a:avLst/>
              </a:prstGeom>
              <a:noFill/>
              <a:ln w="25400" algn="ctr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5070" name="Rectangle 53"/>
            <p:cNvSpPr>
              <a:spLocks noChangeArrowheads="1"/>
            </p:cNvSpPr>
            <p:nvPr/>
          </p:nvSpPr>
          <p:spPr bwMode="auto">
            <a:xfrm>
              <a:off x="1600200" y="4965700"/>
              <a:ext cx="91440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P</a:t>
              </a:r>
              <a:r>
                <a:rPr lang="en-US" altLang="en-US" sz="1800" b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M</a:t>
              </a:r>
              <a:r>
                <a:rPr lang="en-US" altLang="en-US" sz="1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 = 2</a:t>
              </a:r>
            </a:p>
          </p:txBody>
        </p:sp>
      </p:grp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1F21D6DB-A29B-4174-AE34-7D2536EBF178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endahuluan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435100"/>
            <a:ext cx="7680325" cy="45085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defRPr/>
            </a:pP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kasus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tersebut—kasus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dirty="0" err="1" smtClean="0"/>
              <a:t>publik—menggambarkan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pentingnya</a:t>
            </a:r>
            <a:r>
              <a:rPr lang="en-US" sz="2400" dirty="0" smtClean="0"/>
              <a:t> </a:t>
            </a:r>
            <a:r>
              <a:rPr lang="en-US" sz="2400" dirty="0" err="1" smtClean="0"/>
              <a:t>pemahaman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mengenai</a:t>
            </a:r>
            <a:r>
              <a:rPr lang="en-US" sz="2400" dirty="0" smtClean="0"/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tingkah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laku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konsumen</a:t>
            </a:r>
            <a:endParaRPr lang="en-US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>
              <a:spcBef>
                <a:spcPts val="600"/>
              </a:spcBef>
              <a:defRPr/>
            </a:pPr>
            <a:r>
              <a:rPr lang="en-US" sz="2400" dirty="0" err="1" smtClean="0"/>
              <a:t>Pemahaman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mengenai</a:t>
            </a:r>
            <a:r>
              <a:rPr lang="en-US" sz="2400" dirty="0" smtClean="0"/>
              <a:t> </a:t>
            </a:r>
            <a:r>
              <a:rPr lang="en-US" sz="2400" dirty="0" err="1" smtClean="0"/>
              <a:t>tingkah</a:t>
            </a:r>
            <a:r>
              <a:rPr lang="en-US" sz="2400" dirty="0" smtClean="0"/>
              <a:t> </a:t>
            </a:r>
            <a:r>
              <a:rPr lang="en-US" sz="2400" dirty="0" err="1" smtClean="0"/>
              <a:t>laku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membantu</a:t>
            </a:r>
            <a:r>
              <a:rPr lang="en-US" sz="2400" dirty="0" smtClean="0"/>
              <a:t> </a:t>
            </a:r>
            <a:r>
              <a:rPr lang="en-US" sz="2400" dirty="0" err="1" smtClean="0"/>
              <a:t>menjelaskan</a:t>
            </a:r>
            <a:r>
              <a:rPr lang="en-US" sz="2400" dirty="0" smtClean="0"/>
              <a:t>,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lain:</a:t>
            </a:r>
          </a:p>
          <a:p>
            <a:pPr marL="914400" indent="-457200">
              <a:spcBef>
                <a:spcPts val="600"/>
              </a:spcBef>
              <a:buFont typeface="+mj-lt"/>
              <a:buAutoNum type="arabicParenR"/>
              <a:defRPr/>
            </a:pP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Bagaimana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perubahan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dalam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tingkat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harga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pendapatan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konsumen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akan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mempengaruhi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permintaan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atas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suatu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barang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atau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jasa</a:t>
            </a:r>
            <a:endParaRPr lang="en-US" sz="24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914400" indent="-457200">
              <a:spcBef>
                <a:spcPts val="600"/>
              </a:spcBef>
              <a:buFont typeface="+mj-lt"/>
              <a:buAutoNum type="arabicParenR"/>
              <a:defRPr/>
            </a:pP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Mengapa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permintaan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atas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suatu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barang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/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jasa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lebih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sensitif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terhadap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perubahan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harga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atau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pendapatan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dibandingkan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barang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/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jasa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</a:rPr>
              <a:t>lainnya</a:t>
            </a:r>
            <a:endParaRPr lang="en-US" sz="24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70100"/>
            <a:ext cx="7772400" cy="2560638"/>
          </a:xfrm>
          <a:prstGeom prst="cloudCallout">
            <a:avLst>
              <a:gd name="adj1" fmla="val -32107"/>
              <a:gd name="adj2" fmla="val 70290"/>
            </a:avLst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anchor="ctr"/>
          <a:lstStyle/>
          <a:p>
            <a:pPr algn="r">
              <a:defRPr/>
            </a:pPr>
            <a:r>
              <a:rPr lang="en-US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onsumer </a:t>
            </a:r>
            <a:r>
              <a:rPr lang="en-US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HOICE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08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640638" y="6440488"/>
            <a:ext cx="1093787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A47A81EF-7958-48B9-BEC8-FE8F7B45132A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710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7F78A7F6-7711-4657-ACE3-BDA4A8E8A43B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sumsi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358900"/>
            <a:ext cx="7680325" cy="47752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defRPr/>
            </a:pP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keputusan</a:t>
            </a:r>
            <a:r>
              <a:rPr lang="en-US" sz="2400" dirty="0" smtClean="0"/>
              <a:t> (</a:t>
            </a:r>
            <a:r>
              <a:rPr lang="en-US" sz="2400" dirty="0" err="1" smtClean="0"/>
              <a:t>konsumsi</a:t>
            </a:r>
            <a:r>
              <a:rPr lang="en-US" sz="2400" dirty="0" smtClean="0"/>
              <a:t>)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b="1" dirty="0" err="1" smtClean="0"/>
              <a:t>rasional</a:t>
            </a:r>
            <a:r>
              <a:rPr lang="en-US" sz="2400" dirty="0" err="1" smtClean="0"/>
              <a:t>—Konsumen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memilih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kepuasan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maksimal</a:t>
            </a:r>
            <a:r>
              <a:rPr lang="en-US" sz="2400" dirty="0" smtClean="0"/>
              <a:t>,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anggaran</a:t>
            </a:r>
            <a:r>
              <a:rPr lang="en-US" sz="2400" dirty="0" smtClean="0"/>
              <a:t> </a:t>
            </a:r>
            <a:r>
              <a:rPr lang="en-US" sz="2400" dirty="0" err="1" smtClean="0"/>
              <a:t>terbatas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miliki</a:t>
            </a:r>
            <a:endParaRPr lang="en-US" sz="2400" dirty="0" smtClean="0"/>
          </a:p>
          <a:p>
            <a:pPr marL="457200" indent="-457200">
              <a:spcBef>
                <a:spcPts val="600"/>
              </a:spcBef>
              <a:defRPr/>
            </a:pPr>
            <a:r>
              <a:rPr lang="en-US" sz="2400" dirty="0" smtClean="0"/>
              <a:t>2 </a:t>
            </a:r>
            <a:r>
              <a:rPr lang="en-US" sz="2400" dirty="0" err="1" smtClean="0"/>
              <a:t>kondisi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dipenuhi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maksimalisasi</a:t>
            </a:r>
            <a:r>
              <a:rPr lang="en-US" sz="2400" dirty="0" smtClean="0"/>
              <a:t> </a:t>
            </a:r>
            <a:r>
              <a:rPr lang="en-US" sz="2400" dirty="0" err="1" smtClean="0"/>
              <a:t>kepuasan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:</a:t>
            </a:r>
          </a:p>
          <a:p>
            <a:pPr marL="914400" indent="-457200">
              <a:spcBef>
                <a:spcPts val="600"/>
              </a:spcBef>
              <a:buFont typeface="+mj-lt"/>
              <a:buAutoNum type="arabicParenR"/>
              <a:defRPr/>
            </a:pPr>
            <a:r>
              <a:rPr lang="en-US" sz="2400" dirty="0" err="1" smtClean="0"/>
              <a:t>Pilihan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(</a:t>
            </a:r>
            <a:r>
              <a:rPr lang="en-US" sz="2400" dirty="0" err="1" smtClean="0"/>
              <a:t>yaitu</a:t>
            </a:r>
            <a:r>
              <a:rPr lang="en-US" sz="2400" dirty="0" smtClean="0"/>
              <a:t>, </a:t>
            </a:r>
            <a:r>
              <a:rPr lang="en-US" sz="2400" dirty="0" err="1" smtClean="0"/>
              <a:t>kombinasi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)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berada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sepanjang</a:t>
            </a:r>
            <a:r>
              <a:rPr lang="en-US" sz="2400" dirty="0" smtClean="0"/>
              <a:t> </a:t>
            </a:r>
            <a:r>
              <a:rPr lang="en-US" sz="2400" i="1" dirty="0" smtClean="0"/>
              <a:t>budget line</a:t>
            </a:r>
          </a:p>
          <a:p>
            <a:pPr marL="914400" indent="-457200">
              <a:spcBef>
                <a:spcPts val="600"/>
              </a:spcBef>
              <a:buFont typeface="+mj-lt"/>
              <a:buAutoNum type="arabicParenR"/>
              <a:defRPr/>
            </a:pP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kombinasi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/</a:t>
            </a:r>
            <a:r>
              <a:rPr lang="en-US" sz="2400" dirty="0" err="1" smtClean="0"/>
              <a:t>jasa</a:t>
            </a:r>
            <a:r>
              <a:rPr lang="en-US" sz="2400" dirty="0" smtClean="0"/>
              <a:t> yang paling </a:t>
            </a:r>
            <a:r>
              <a:rPr lang="en-US" sz="2400" dirty="0" err="1" smtClean="0"/>
              <a:t>diinginkannya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i="1" dirty="0" smtClean="0"/>
              <a:t>market basket</a:t>
            </a:r>
            <a:r>
              <a:rPr lang="en-US" sz="2400" dirty="0" smtClean="0"/>
              <a:t> yang paling </a:t>
            </a:r>
            <a:r>
              <a:rPr lang="en-US" sz="2400" dirty="0" err="1" smtClean="0"/>
              <a:t>maksimal</a:t>
            </a:r>
            <a:r>
              <a:rPr lang="en-US" sz="2400" dirty="0" smtClean="0"/>
              <a:t> (i.e. </a:t>
            </a:r>
            <a:r>
              <a:rPr lang="en-US" sz="2400" dirty="0" err="1" smtClean="0"/>
              <a:t>kurva</a:t>
            </a:r>
            <a:r>
              <a:rPr lang="en-US" sz="2400" dirty="0" smtClean="0"/>
              <a:t> IC yang </a:t>
            </a:r>
            <a:r>
              <a:rPr lang="en-US" sz="2400" dirty="0" err="1" smtClean="0"/>
              <a:t>tercapai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paling </a:t>
            </a:r>
            <a:r>
              <a:rPr lang="en-US" sz="2400" dirty="0" err="1" smtClean="0"/>
              <a:t>jauh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origin)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813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B2AA32BD-4F17-411A-880B-AF0942C4B66C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aksimalisasi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epuasaan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08000" y="1257300"/>
            <a:ext cx="6407150" cy="4878388"/>
            <a:chOff x="800059" y="1092199"/>
            <a:chExt cx="6405675" cy="4879400"/>
          </a:xfrm>
        </p:grpSpPr>
        <p:sp>
          <p:nvSpPr>
            <p:cNvPr id="48161" name="Rectangle 12"/>
            <p:cNvSpPr>
              <a:spLocks noChangeArrowheads="1"/>
            </p:cNvSpPr>
            <p:nvPr/>
          </p:nvSpPr>
          <p:spPr bwMode="auto">
            <a:xfrm>
              <a:off x="6108684" y="5422886"/>
              <a:ext cx="1097050" cy="548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Makanan ( M )</a:t>
              </a:r>
            </a:p>
          </p:txBody>
        </p:sp>
        <p:sp>
          <p:nvSpPr>
            <p:cNvPr id="48162" name="Rectangle 13"/>
            <p:cNvSpPr>
              <a:spLocks noChangeArrowheads="1"/>
            </p:cNvSpPr>
            <p:nvPr/>
          </p:nvSpPr>
          <p:spPr bwMode="auto">
            <a:xfrm>
              <a:off x="800059" y="1092199"/>
              <a:ext cx="914208" cy="548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Pakaian ( P )</a:t>
              </a:r>
            </a:p>
          </p:txBody>
        </p:sp>
        <p:grpSp>
          <p:nvGrpSpPr>
            <p:cNvPr id="48163" name="Group 24"/>
            <p:cNvGrpSpPr>
              <a:grpSpLocks/>
            </p:cNvGrpSpPr>
            <p:nvPr/>
          </p:nvGrpSpPr>
          <p:grpSpPr bwMode="auto">
            <a:xfrm>
              <a:off x="1727204" y="1313180"/>
              <a:ext cx="4394189" cy="4389120"/>
              <a:chOff x="1422404" y="1313180"/>
              <a:chExt cx="4394189" cy="4389120"/>
            </a:xfrm>
          </p:grpSpPr>
          <p:cxnSp>
            <p:nvCxnSpPr>
              <p:cNvPr id="48164" name="Straight Connector 9"/>
              <p:cNvCxnSpPr>
                <a:cxnSpLocks noChangeShapeType="1"/>
              </p:cNvCxnSpPr>
              <p:nvPr/>
            </p:nvCxnSpPr>
            <p:spPr bwMode="auto">
              <a:xfrm rot="16200000" flipH="1">
                <a:off x="-772156" y="3507740"/>
                <a:ext cx="4389120" cy="0"/>
              </a:xfrm>
              <a:prstGeom prst="lin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8165" name="Straight Connector 10"/>
              <p:cNvCxnSpPr>
                <a:cxnSpLocks noChangeShapeType="1"/>
              </p:cNvCxnSpPr>
              <p:nvPr/>
            </p:nvCxnSpPr>
            <p:spPr bwMode="auto">
              <a:xfrm rot="10800000" flipV="1">
                <a:off x="1427870" y="5689600"/>
                <a:ext cx="4388723" cy="0"/>
              </a:xfrm>
              <a:prstGeom prst="lin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37" name="Rectangle 6"/>
          <p:cNvSpPr>
            <a:spLocks noChangeArrowheads="1"/>
          </p:cNvSpPr>
          <p:nvPr/>
        </p:nvSpPr>
        <p:spPr bwMode="auto">
          <a:xfrm>
            <a:off x="4051300" y="1295400"/>
            <a:ext cx="4846638" cy="2925763"/>
          </a:xfrm>
          <a:prstGeom prst="rect">
            <a:avLst/>
          </a:prstGeom>
          <a:solidFill>
            <a:srgbClr val="008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Titik A: 	Tidak maksimal, karena dengan 	realokasi dapat diperoleh tingkat 	kepuasan yg lebih tinggi (U</a:t>
            </a:r>
            <a:r>
              <a:rPr lang="en-US" altLang="en-US" sz="20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	MRS (slope A) &gt; slope BL (P</a:t>
            </a:r>
            <a:r>
              <a:rPr lang="en-US" altLang="en-US" sz="20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M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 / P</a:t>
            </a:r>
            <a:r>
              <a:rPr lang="en-US" altLang="en-US" sz="20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P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Titik B:	Tingkat kepuasan maksimal, 	diperoleh ketika kurva BL dan 	IC bersinggungan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	MRS = P</a:t>
            </a:r>
            <a:r>
              <a:rPr lang="en-US" altLang="en-US" sz="20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M</a:t>
            </a: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 / P</a:t>
            </a:r>
            <a:r>
              <a:rPr lang="en-US" altLang="en-US" sz="2000" baseline="-25000">
                <a:solidFill>
                  <a:schemeClr val="tx1"/>
                </a:solidFill>
                <a:latin typeface="Times New Roman" panose="02020603050405020304" pitchFamily="18" charset="0"/>
              </a:rPr>
              <a:t>P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Times New Roman" panose="02020603050405020304" pitchFamily="18" charset="0"/>
              </a:rPr>
              <a:t>Titik C:	Tidak tercapai dgn BL yg tersedia</a:t>
            </a:r>
          </a:p>
        </p:txBody>
      </p:sp>
      <p:grpSp>
        <p:nvGrpSpPr>
          <p:cNvPr id="6" name="Group 72"/>
          <p:cNvGrpSpPr>
            <a:grpSpLocks/>
          </p:cNvGrpSpPr>
          <p:nvPr/>
        </p:nvGrpSpPr>
        <p:grpSpPr bwMode="auto">
          <a:xfrm>
            <a:off x="965200" y="2806700"/>
            <a:ext cx="3771900" cy="3492500"/>
            <a:chOff x="533400" y="2832100"/>
            <a:chExt cx="3771900" cy="3492500"/>
          </a:xfrm>
        </p:grpSpPr>
        <p:cxnSp>
          <p:nvCxnSpPr>
            <p:cNvPr id="48158" name="Straight Connector 56"/>
            <p:cNvCxnSpPr>
              <a:cxnSpLocks noChangeShapeType="1"/>
              <a:stCxn id="48159" idx="3"/>
              <a:endCxn id="48160" idx="0"/>
            </p:cNvCxnSpPr>
            <p:nvPr/>
          </p:nvCxnSpPr>
          <p:spPr bwMode="auto">
            <a:xfrm>
              <a:off x="990600" y="3060700"/>
              <a:ext cx="3086100" cy="280670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8159" name="Rectangle 66"/>
            <p:cNvSpPr>
              <a:spLocks noChangeArrowheads="1"/>
            </p:cNvSpPr>
            <p:nvPr/>
          </p:nvSpPr>
          <p:spPr bwMode="auto">
            <a:xfrm>
              <a:off x="533400" y="28321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40</a:t>
              </a:r>
            </a:p>
          </p:txBody>
        </p:sp>
        <p:sp>
          <p:nvSpPr>
            <p:cNvPr id="48160" name="Rectangle 70"/>
            <p:cNvSpPr>
              <a:spLocks noChangeArrowheads="1"/>
            </p:cNvSpPr>
            <p:nvPr/>
          </p:nvSpPr>
          <p:spPr bwMode="auto">
            <a:xfrm>
              <a:off x="3848100" y="58674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80</a:t>
              </a:r>
            </a:p>
          </p:txBody>
        </p:sp>
      </p:grpSp>
      <p:cxnSp>
        <p:nvCxnSpPr>
          <p:cNvPr id="38" name="Straight Connector 37"/>
          <p:cNvCxnSpPr>
            <a:cxnSpLocks noChangeShapeType="1"/>
          </p:cNvCxnSpPr>
          <p:nvPr/>
        </p:nvCxnSpPr>
        <p:spPr bwMode="auto">
          <a:xfrm rot="16200000" flipH="1">
            <a:off x="444500" y="3276600"/>
            <a:ext cx="3187700" cy="749300"/>
          </a:xfrm>
          <a:prstGeom prst="line">
            <a:avLst/>
          </a:prstGeom>
          <a:noFill/>
          <a:ln w="25400" algn="ctr">
            <a:solidFill>
              <a:srgbClr val="00B0F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" name="Group 83"/>
          <p:cNvGrpSpPr>
            <a:grpSpLocks/>
          </p:cNvGrpSpPr>
          <p:nvPr/>
        </p:nvGrpSpPr>
        <p:grpSpPr bwMode="auto">
          <a:xfrm>
            <a:off x="1905000" y="2705100"/>
            <a:ext cx="3340100" cy="3022600"/>
            <a:chOff x="1905000" y="2705100"/>
            <a:chExt cx="3340100" cy="3022600"/>
          </a:xfrm>
        </p:grpSpPr>
        <p:grpSp>
          <p:nvGrpSpPr>
            <p:cNvPr id="48152" name="Group 53"/>
            <p:cNvGrpSpPr>
              <a:grpSpLocks/>
            </p:cNvGrpSpPr>
            <p:nvPr/>
          </p:nvGrpSpPr>
          <p:grpSpPr bwMode="auto">
            <a:xfrm>
              <a:off x="1905000" y="2705100"/>
              <a:ext cx="3340100" cy="3022600"/>
              <a:chOff x="1905000" y="2705100"/>
              <a:chExt cx="3340100" cy="3022600"/>
            </a:xfrm>
          </p:grpSpPr>
          <p:sp>
            <p:nvSpPr>
              <p:cNvPr id="48156" name="Freeform 31"/>
              <p:cNvSpPr>
                <a:spLocks noChangeArrowheads="1"/>
              </p:cNvSpPr>
              <p:nvPr/>
            </p:nvSpPr>
            <p:spPr bwMode="auto">
              <a:xfrm>
                <a:off x="1905000" y="2705100"/>
                <a:ext cx="2857500" cy="2781300"/>
              </a:xfrm>
              <a:custGeom>
                <a:avLst/>
                <a:gdLst>
                  <a:gd name="T0" fmla="*/ 0 w 2857500"/>
                  <a:gd name="T1" fmla="*/ 0 h 2781300"/>
                  <a:gd name="T2" fmla="*/ 711200 w 2857500"/>
                  <a:gd name="T3" fmla="*/ 2095500 h 2781300"/>
                  <a:gd name="T4" fmla="*/ 2857500 w 2857500"/>
                  <a:gd name="T5" fmla="*/ 2781300 h 2781300"/>
                  <a:gd name="T6" fmla="*/ 0 60000 65536"/>
                  <a:gd name="T7" fmla="*/ 0 60000 65536"/>
                  <a:gd name="T8" fmla="*/ 0 60000 65536"/>
                  <a:gd name="T9" fmla="*/ 0 w 2857500"/>
                  <a:gd name="T10" fmla="*/ 0 h 2781300"/>
                  <a:gd name="T11" fmla="*/ 2857500 w 2857500"/>
                  <a:gd name="T12" fmla="*/ 2781300 h 27813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57500" h="2781300">
                    <a:moveTo>
                      <a:pt x="0" y="0"/>
                    </a:moveTo>
                    <a:cubicBezTo>
                      <a:pt x="80433" y="814916"/>
                      <a:pt x="234950" y="1631950"/>
                      <a:pt x="711200" y="2095500"/>
                    </a:cubicBezTo>
                    <a:cubicBezTo>
                      <a:pt x="1187450" y="2559050"/>
                      <a:pt x="2857500" y="2781300"/>
                      <a:pt x="2857500" y="2781300"/>
                    </a:cubicBezTo>
                  </a:path>
                </a:pathLst>
              </a:custGeom>
              <a:noFill/>
              <a:ln w="31750" algn="ctr">
                <a:solidFill>
                  <a:srgbClr val="00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57" name="Rectangle 45"/>
              <p:cNvSpPr>
                <a:spLocks noChangeArrowheads="1"/>
              </p:cNvSpPr>
              <p:nvPr/>
            </p:nvSpPr>
            <p:spPr bwMode="auto">
              <a:xfrm>
                <a:off x="4787900" y="52705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U</a:t>
                </a:r>
                <a:r>
                  <a:rPr lang="en-US" altLang="en-US" sz="1800" b="1" baseline="-250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48153" name="Group 62"/>
            <p:cNvGrpSpPr>
              <a:grpSpLocks/>
            </p:cNvGrpSpPr>
            <p:nvPr/>
          </p:nvGrpSpPr>
          <p:grpSpPr bwMode="auto">
            <a:xfrm>
              <a:off x="1955800" y="3276600"/>
              <a:ext cx="466725" cy="365125"/>
              <a:chOff x="2400300" y="2171779"/>
              <a:chExt cx="467420" cy="365760"/>
            </a:xfrm>
          </p:grpSpPr>
          <p:sp>
            <p:nvSpPr>
              <p:cNvPr id="48154" name="Rectangle 32"/>
              <p:cNvSpPr>
                <a:spLocks noChangeArrowheads="1"/>
              </p:cNvSpPr>
              <p:nvPr/>
            </p:nvSpPr>
            <p:spPr bwMode="auto">
              <a:xfrm>
                <a:off x="2501960" y="2171779"/>
                <a:ext cx="365760" cy="3657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solidFill>
                      <a:schemeClr val="bg2"/>
                    </a:solidFill>
                    <a:latin typeface="Calibri" panose="020F0502020204030204" pitchFamily="34" charset="0"/>
                  </a:rPr>
                  <a:t>A</a:t>
                </a:r>
              </a:p>
            </p:txBody>
          </p:sp>
          <p:sp>
            <p:nvSpPr>
              <p:cNvPr id="61" name="Oval 33"/>
              <p:cNvSpPr>
                <a:spLocks noChangeArrowheads="1"/>
              </p:cNvSpPr>
              <p:nvPr/>
            </p:nvSpPr>
            <p:spPr bwMode="auto">
              <a:xfrm>
                <a:off x="2400300" y="2388054"/>
                <a:ext cx="136728" cy="136762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chemeClr val="bg2"/>
                  </a:solidFill>
                </a:endParaRPr>
              </a:p>
            </p:txBody>
          </p:sp>
        </p:grpSp>
      </p:grpSp>
      <p:grpSp>
        <p:nvGrpSpPr>
          <p:cNvPr id="10" name="Group 80"/>
          <p:cNvGrpSpPr>
            <a:grpSpLocks/>
          </p:cNvGrpSpPr>
          <p:nvPr/>
        </p:nvGrpSpPr>
        <p:grpSpPr bwMode="auto">
          <a:xfrm>
            <a:off x="2768600" y="1968500"/>
            <a:ext cx="3327400" cy="3009900"/>
            <a:chOff x="2768600" y="1968500"/>
            <a:chExt cx="3327400" cy="3009900"/>
          </a:xfrm>
        </p:grpSpPr>
        <p:grpSp>
          <p:nvGrpSpPr>
            <p:cNvPr id="48146" name="Group 51"/>
            <p:cNvGrpSpPr>
              <a:grpSpLocks/>
            </p:cNvGrpSpPr>
            <p:nvPr/>
          </p:nvGrpSpPr>
          <p:grpSpPr bwMode="auto">
            <a:xfrm>
              <a:off x="2768600" y="1968500"/>
              <a:ext cx="3327400" cy="3009900"/>
              <a:chOff x="2768600" y="1968500"/>
              <a:chExt cx="3327400" cy="3009900"/>
            </a:xfrm>
          </p:grpSpPr>
          <p:sp>
            <p:nvSpPr>
              <p:cNvPr id="49" name="Freeform 48"/>
              <p:cNvSpPr>
                <a:spLocks noChangeArrowheads="1"/>
              </p:cNvSpPr>
              <p:nvPr/>
            </p:nvSpPr>
            <p:spPr bwMode="auto">
              <a:xfrm>
                <a:off x="2768600" y="1968500"/>
                <a:ext cx="2857500" cy="2781300"/>
              </a:xfrm>
              <a:custGeom>
                <a:avLst/>
                <a:gdLst>
                  <a:gd name="T0" fmla="*/ 0 w 3060700"/>
                  <a:gd name="T1" fmla="*/ 0 h 2946400"/>
                  <a:gd name="T2" fmla="*/ 914400 w 3060700"/>
                  <a:gd name="T3" fmla="*/ 2095500 h 2946400"/>
                  <a:gd name="T4" fmla="*/ 3060700 w 3060700"/>
                  <a:gd name="T5" fmla="*/ 2946400 h 2946400"/>
                  <a:gd name="T6" fmla="*/ 3060700 w 3060700"/>
                  <a:gd name="T7" fmla="*/ 2946400 h 29464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060700"/>
                  <a:gd name="T13" fmla="*/ 0 h 2946400"/>
                  <a:gd name="T14" fmla="*/ 3060700 w 3060700"/>
                  <a:gd name="T15" fmla="*/ 2946400 h 2946400"/>
                  <a:gd name="connsiteX0" fmla="*/ 0 w 2857500"/>
                  <a:gd name="connsiteY0" fmla="*/ 0 h 2946400"/>
                  <a:gd name="connsiteX1" fmla="*/ 711200 w 2857500"/>
                  <a:gd name="connsiteY1" fmla="*/ 2095500 h 2946400"/>
                  <a:gd name="connsiteX2" fmla="*/ 2857500 w 2857500"/>
                  <a:gd name="connsiteY2" fmla="*/ 2946400 h 2946400"/>
                  <a:gd name="connsiteX0" fmla="*/ 0 w 2857500"/>
                  <a:gd name="connsiteY0" fmla="*/ 0 h 2946400"/>
                  <a:gd name="connsiteX1" fmla="*/ 711200 w 2857500"/>
                  <a:gd name="connsiteY1" fmla="*/ 2095500 h 2946400"/>
                  <a:gd name="connsiteX2" fmla="*/ 2857500 w 2857500"/>
                  <a:gd name="connsiteY2" fmla="*/ 2946400 h 2946400"/>
                  <a:gd name="connsiteX0" fmla="*/ 0 w 2857500"/>
                  <a:gd name="connsiteY0" fmla="*/ 0 h 2781300"/>
                  <a:gd name="connsiteX1" fmla="*/ 711200 w 2857500"/>
                  <a:gd name="connsiteY1" fmla="*/ 2095500 h 2781300"/>
                  <a:gd name="connsiteX2" fmla="*/ 2857500 w 2857500"/>
                  <a:gd name="connsiteY2" fmla="*/ 2781300 h 2781300"/>
                  <a:gd name="connsiteX0" fmla="*/ 0 w 2857500"/>
                  <a:gd name="connsiteY0" fmla="*/ 0 h 2781300"/>
                  <a:gd name="connsiteX1" fmla="*/ 711200 w 2857500"/>
                  <a:gd name="connsiteY1" fmla="*/ 2095500 h 2781300"/>
                  <a:gd name="connsiteX2" fmla="*/ 2857500 w 2857500"/>
                  <a:gd name="connsiteY2" fmla="*/ 2781300 h 2781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57500" h="2781300">
                    <a:moveTo>
                      <a:pt x="0" y="0"/>
                    </a:moveTo>
                    <a:cubicBezTo>
                      <a:pt x="80433" y="814916"/>
                      <a:pt x="234950" y="1631950"/>
                      <a:pt x="711200" y="2095500"/>
                    </a:cubicBezTo>
                    <a:cubicBezTo>
                      <a:pt x="1187450" y="2559050"/>
                      <a:pt x="2857500" y="2781300"/>
                      <a:pt x="2857500" y="2781300"/>
                    </a:cubicBezTo>
                  </a:path>
                </a:pathLst>
              </a:custGeom>
              <a:noFill/>
              <a:ln w="31750" algn="ctr">
                <a:solidFill>
                  <a:schemeClr val="accent5">
                    <a:lumMod val="2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151" name="Rectangle 50"/>
              <p:cNvSpPr>
                <a:spLocks noChangeArrowheads="1"/>
              </p:cNvSpPr>
              <p:nvPr/>
            </p:nvSpPr>
            <p:spPr bwMode="auto">
              <a:xfrm>
                <a:off x="5638800" y="45212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U</a:t>
                </a:r>
                <a:r>
                  <a:rPr lang="en-US" altLang="en-US" sz="1800" b="1" baseline="-250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  <p:grpSp>
          <p:nvGrpSpPr>
            <p:cNvPr id="48147" name="Group 96"/>
            <p:cNvGrpSpPr>
              <a:grpSpLocks/>
            </p:cNvGrpSpPr>
            <p:nvPr/>
          </p:nvGrpSpPr>
          <p:grpSpPr bwMode="auto">
            <a:xfrm>
              <a:off x="3175000" y="3416300"/>
              <a:ext cx="428625" cy="404813"/>
              <a:chOff x="3035127" y="3606920"/>
              <a:chExt cx="429156" cy="403911"/>
            </a:xfrm>
          </p:grpSpPr>
          <p:sp>
            <p:nvSpPr>
              <p:cNvPr id="48148" name="Oval 28"/>
              <p:cNvSpPr>
                <a:spLocks noChangeArrowheads="1"/>
              </p:cNvSpPr>
              <p:nvPr/>
            </p:nvSpPr>
            <p:spPr bwMode="auto">
              <a:xfrm>
                <a:off x="3035127" y="3873654"/>
                <a:ext cx="137127" cy="137177"/>
              </a:xfrm>
              <a:prstGeom prst="ellipse">
                <a:avLst/>
              </a:prstGeom>
              <a:solidFill>
                <a:srgbClr val="FF000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8149" name="Rectangle 29"/>
              <p:cNvSpPr>
                <a:spLocks noChangeArrowheads="1"/>
              </p:cNvSpPr>
              <p:nvPr/>
            </p:nvSpPr>
            <p:spPr bwMode="auto">
              <a:xfrm>
                <a:off x="3098612" y="3606920"/>
                <a:ext cx="365671" cy="3658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solidFill>
                      <a:schemeClr val="bg2"/>
                    </a:solidFill>
                    <a:latin typeface="Calibri" panose="020F0502020204030204" pitchFamily="34" charset="0"/>
                  </a:rPr>
                  <a:t>C</a:t>
                </a:r>
              </a:p>
            </p:txBody>
          </p:sp>
        </p:grpSp>
      </p:grpSp>
      <p:grpSp>
        <p:nvGrpSpPr>
          <p:cNvPr id="13" name="Group 82"/>
          <p:cNvGrpSpPr>
            <a:grpSpLocks/>
          </p:cNvGrpSpPr>
          <p:nvPr/>
        </p:nvGrpSpPr>
        <p:grpSpPr bwMode="auto">
          <a:xfrm>
            <a:off x="2311400" y="2362200"/>
            <a:ext cx="3302000" cy="3022600"/>
            <a:chOff x="2311400" y="2362200"/>
            <a:chExt cx="3302000" cy="3022600"/>
          </a:xfrm>
        </p:grpSpPr>
        <p:grpSp>
          <p:nvGrpSpPr>
            <p:cNvPr id="48140" name="Group 52"/>
            <p:cNvGrpSpPr>
              <a:grpSpLocks/>
            </p:cNvGrpSpPr>
            <p:nvPr/>
          </p:nvGrpSpPr>
          <p:grpSpPr bwMode="auto">
            <a:xfrm>
              <a:off x="2311400" y="2362200"/>
              <a:ext cx="3302000" cy="3022600"/>
              <a:chOff x="2311400" y="2362200"/>
              <a:chExt cx="3302000" cy="3022600"/>
            </a:xfrm>
          </p:grpSpPr>
          <p:sp>
            <p:nvSpPr>
              <p:cNvPr id="48" name="Freeform 47"/>
              <p:cNvSpPr>
                <a:spLocks noChangeArrowheads="1"/>
              </p:cNvSpPr>
              <p:nvPr/>
            </p:nvSpPr>
            <p:spPr bwMode="auto">
              <a:xfrm>
                <a:off x="2311400" y="2362200"/>
                <a:ext cx="2857500" cy="2781300"/>
              </a:xfrm>
              <a:custGeom>
                <a:avLst/>
                <a:gdLst>
                  <a:gd name="T0" fmla="*/ 0 w 3060700"/>
                  <a:gd name="T1" fmla="*/ 0 h 2946400"/>
                  <a:gd name="T2" fmla="*/ 914400 w 3060700"/>
                  <a:gd name="T3" fmla="*/ 2095500 h 2946400"/>
                  <a:gd name="T4" fmla="*/ 3060700 w 3060700"/>
                  <a:gd name="T5" fmla="*/ 2946400 h 2946400"/>
                  <a:gd name="T6" fmla="*/ 3060700 w 3060700"/>
                  <a:gd name="T7" fmla="*/ 2946400 h 29464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060700"/>
                  <a:gd name="T13" fmla="*/ 0 h 2946400"/>
                  <a:gd name="T14" fmla="*/ 3060700 w 3060700"/>
                  <a:gd name="T15" fmla="*/ 2946400 h 2946400"/>
                  <a:gd name="connsiteX0" fmla="*/ 0 w 2857500"/>
                  <a:gd name="connsiteY0" fmla="*/ 0 h 2946400"/>
                  <a:gd name="connsiteX1" fmla="*/ 711200 w 2857500"/>
                  <a:gd name="connsiteY1" fmla="*/ 2095500 h 2946400"/>
                  <a:gd name="connsiteX2" fmla="*/ 2857500 w 2857500"/>
                  <a:gd name="connsiteY2" fmla="*/ 2946400 h 2946400"/>
                  <a:gd name="connsiteX0" fmla="*/ 0 w 2857500"/>
                  <a:gd name="connsiteY0" fmla="*/ 0 h 2946400"/>
                  <a:gd name="connsiteX1" fmla="*/ 711200 w 2857500"/>
                  <a:gd name="connsiteY1" fmla="*/ 2095500 h 2946400"/>
                  <a:gd name="connsiteX2" fmla="*/ 2857500 w 2857500"/>
                  <a:gd name="connsiteY2" fmla="*/ 2946400 h 2946400"/>
                  <a:gd name="connsiteX0" fmla="*/ 0 w 2857500"/>
                  <a:gd name="connsiteY0" fmla="*/ 0 h 2781300"/>
                  <a:gd name="connsiteX1" fmla="*/ 711200 w 2857500"/>
                  <a:gd name="connsiteY1" fmla="*/ 2095500 h 2781300"/>
                  <a:gd name="connsiteX2" fmla="*/ 2857500 w 2857500"/>
                  <a:gd name="connsiteY2" fmla="*/ 2781300 h 2781300"/>
                  <a:gd name="connsiteX0" fmla="*/ 0 w 2857500"/>
                  <a:gd name="connsiteY0" fmla="*/ 0 h 2781300"/>
                  <a:gd name="connsiteX1" fmla="*/ 711200 w 2857500"/>
                  <a:gd name="connsiteY1" fmla="*/ 2095500 h 2781300"/>
                  <a:gd name="connsiteX2" fmla="*/ 2857500 w 2857500"/>
                  <a:gd name="connsiteY2" fmla="*/ 2781300 h 2781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57500" h="2781300">
                    <a:moveTo>
                      <a:pt x="0" y="0"/>
                    </a:moveTo>
                    <a:cubicBezTo>
                      <a:pt x="80433" y="814916"/>
                      <a:pt x="234950" y="1631950"/>
                      <a:pt x="711200" y="2095500"/>
                    </a:cubicBezTo>
                    <a:cubicBezTo>
                      <a:pt x="1187450" y="2559050"/>
                      <a:pt x="2857500" y="2781300"/>
                      <a:pt x="2857500" y="2781300"/>
                    </a:cubicBezTo>
                  </a:path>
                </a:pathLst>
              </a:custGeom>
              <a:noFill/>
              <a:ln w="31750" algn="ctr">
                <a:solidFill>
                  <a:schemeClr val="accent3">
                    <a:lumMod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145" name="Rectangle 49"/>
              <p:cNvSpPr>
                <a:spLocks noChangeArrowheads="1"/>
              </p:cNvSpPr>
              <p:nvPr/>
            </p:nvSpPr>
            <p:spPr bwMode="auto">
              <a:xfrm>
                <a:off x="5156200" y="49276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U</a:t>
                </a:r>
                <a:r>
                  <a:rPr lang="en-US" altLang="en-US" sz="1800" b="1" baseline="-250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48141" name="Group 95"/>
            <p:cNvGrpSpPr>
              <a:grpSpLocks/>
            </p:cNvGrpSpPr>
            <p:nvPr/>
          </p:nvGrpSpPr>
          <p:grpSpPr bwMode="auto">
            <a:xfrm>
              <a:off x="2946400" y="4114800"/>
              <a:ext cx="428625" cy="403225"/>
              <a:chOff x="2209735" y="2781300"/>
              <a:chExt cx="429159" cy="403909"/>
            </a:xfrm>
          </p:grpSpPr>
          <p:sp>
            <p:nvSpPr>
              <p:cNvPr id="48142" name="Rectangle 24"/>
              <p:cNvSpPr>
                <a:spLocks noChangeArrowheads="1"/>
              </p:cNvSpPr>
              <p:nvPr/>
            </p:nvSpPr>
            <p:spPr bwMode="auto">
              <a:xfrm>
                <a:off x="2273223" y="2781300"/>
                <a:ext cx="365671" cy="3658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solidFill>
                      <a:schemeClr val="bg2"/>
                    </a:solidFill>
                    <a:latin typeface="Calibri" panose="020F0502020204030204" pitchFamily="34" charset="0"/>
                  </a:rPr>
                  <a:t>B</a:t>
                </a:r>
              </a:p>
            </p:txBody>
          </p:sp>
          <p:sp>
            <p:nvSpPr>
              <p:cNvPr id="48143" name="Oval 25"/>
              <p:cNvSpPr>
                <a:spLocks noChangeArrowheads="1"/>
              </p:cNvSpPr>
              <p:nvPr/>
            </p:nvSpPr>
            <p:spPr bwMode="auto">
              <a:xfrm>
                <a:off x="2209735" y="3048032"/>
                <a:ext cx="137127" cy="137177"/>
              </a:xfrm>
              <a:prstGeom prst="ellipse">
                <a:avLst/>
              </a:prstGeom>
              <a:solidFill>
                <a:srgbClr val="00B050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915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B8A8148C-9A68-4DD4-9EC6-E191A0617AAD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orner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olution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368300" y="1257300"/>
            <a:ext cx="6407150" cy="4878388"/>
            <a:chOff x="800059" y="1092199"/>
            <a:chExt cx="6405675" cy="4879400"/>
          </a:xfrm>
        </p:grpSpPr>
        <p:sp>
          <p:nvSpPr>
            <p:cNvPr id="49180" name="Rectangle 12"/>
            <p:cNvSpPr>
              <a:spLocks noChangeArrowheads="1"/>
            </p:cNvSpPr>
            <p:nvPr/>
          </p:nvSpPr>
          <p:spPr bwMode="auto">
            <a:xfrm>
              <a:off x="6108684" y="5422886"/>
              <a:ext cx="1097050" cy="548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Makanan ( M )</a:t>
              </a:r>
            </a:p>
          </p:txBody>
        </p:sp>
        <p:sp>
          <p:nvSpPr>
            <p:cNvPr id="49181" name="Rectangle 13"/>
            <p:cNvSpPr>
              <a:spLocks noChangeArrowheads="1"/>
            </p:cNvSpPr>
            <p:nvPr/>
          </p:nvSpPr>
          <p:spPr bwMode="auto">
            <a:xfrm>
              <a:off x="800059" y="1092199"/>
              <a:ext cx="914208" cy="548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Pakaian ( P )</a:t>
              </a:r>
            </a:p>
          </p:txBody>
        </p:sp>
        <p:grpSp>
          <p:nvGrpSpPr>
            <p:cNvPr id="49182" name="Group 24"/>
            <p:cNvGrpSpPr>
              <a:grpSpLocks/>
            </p:cNvGrpSpPr>
            <p:nvPr/>
          </p:nvGrpSpPr>
          <p:grpSpPr bwMode="auto">
            <a:xfrm>
              <a:off x="1727204" y="1313180"/>
              <a:ext cx="4394189" cy="4389120"/>
              <a:chOff x="1422404" y="1313180"/>
              <a:chExt cx="4394189" cy="4389120"/>
            </a:xfrm>
          </p:grpSpPr>
          <p:cxnSp>
            <p:nvCxnSpPr>
              <p:cNvPr id="49183" name="Straight Connector 9"/>
              <p:cNvCxnSpPr>
                <a:cxnSpLocks noChangeShapeType="1"/>
              </p:cNvCxnSpPr>
              <p:nvPr/>
            </p:nvCxnSpPr>
            <p:spPr bwMode="auto">
              <a:xfrm rot="16200000" flipH="1">
                <a:off x="-772156" y="3507740"/>
                <a:ext cx="4389120" cy="0"/>
              </a:xfrm>
              <a:prstGeom prst="lin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9184" name="Straight Connector 10"/>
              <p:cNvCxnSpPr>
                <a:cxnSpLocks noChangeShapeType="1"/>
              </p:cNvCxnSpPr>
              <p:nvPr/>
            </p:nvCxnSpPr>
            <p:spPr bwMode="auto">
              <a:xfrm rot="10800000" flipV="1">
                <a:off x="1427870" y="5689600"/>
                <a:ext cx="4388723" cy="0"/>
              </a:xfrm>
              <a:prstGeom prst="lin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37" name="Rectangle 6"/>
          <p:cNvSpPr>
            <a:spLocks noChangeArrowheads="1"/>
          </p:cNvSpPr>
          <p:nvPr/>
        </p:nvSpPr>
        <p:spPr bwMode="auto">
          <a:xfrm>
            <a:off x="5067300" y="1270000"/>
            <a:ext cx="3840163" cy="2193925"/>
          </a:xfrm>
          <a:prstGeom prst="rect">
            <a:avLst/>
          </a:prstGeom>
          <a:solidFill>
            <a:srgbClr val="008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i="1">
                <a:solidFill>
                  <a:schemeClr val="tx1"/>
                </a:solidFill>
                <a:latin typeface="Times New Roman" panose="02020603050405020304" pitchFamily="18" charset="0"/>
              </a:rPr>
              <a:t>Corner Solution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 terjadi ketika konsumen hanya memilih salah satu produk.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Pada saat </a:t>
            </a:r>
            <a:r>
              <a:rPr lang="en-US" altLang="en-US" sz="2400" i="1">
                <a:solidFill>
                  <a:schemeClr val="tx1"/>
                </a:solidFill>
                <a:latin typeface="Times New Roman" panose="02020603050405020304" pitchFamily="18" charset="0"/>
              </a:rPr>
              <a:t>corner solution</a:t>
            </a: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MRS ≠ price ratio (slope BL) </a:t>
            </a:r>
          </a:p>
        </p:txBody>
      </p:sp>
      <p:grpSp>
        <p:nvGrpSpPr>
          <p:cNvPr id="6" name="Group 72"/>
          <p:cNvGrpSpPr>
            <a:grpSpLocks/>
          </p:cNvGrpSpPr>
          <p:nvPr/>
        </p:nvGrpSpPr>
        <p:grpSpPr bwMode="auto">
          <a:xfrm>
            <a:off x="850900" y="3517900"/>
            <a:ext cx="3378200" cy="2781300"/>
            <a:chOff x="533400" y="3543300"/>
            <a:chExt cx="3378200" cy="2781300"/>
          </a:xfrm>
        </p:grpSpPr>
        <p:cxnSp>
          <p:nvCxnSpPr>
            <p:cNvPr id="49177" name="Straight Connector 56"/>
            <p:cNvCxnSpPr>
              <a:cxnSpLocks noChangeShapeType="1"/>
              <a:stCxn id="49178" idx="3"/>
              <a:endCxn id="49179" idx="0"/>
            </p:cNvCxnSpPr>
            <p:nvPr/>
          </p:nvCxnSpPr>
          <p:spPr bwMode="auto">
            <a:xfrm>
              <a:off x="990600" y="3771900"/>
              <a:ext cx="2692400" cy="209550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9178" name="Rectangle 66"/>
            <p:cNvSpPr>
              <a:spLocks noChangeArrowheads="1"/>
            </p:cNvSpPr>
            <p:nvPr/>
          </p:nvSpPr>
          <p:spPr bwMode="auto">
            <a:xfrm>
              <a:off x="533400" y="35433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40</a:t>
              </a:r>
            </a:p>
          </p:txBody>
        </p:sp>
        <p:sp>
          <p:nvSpPr>
            <p:cNvPr id="49179" name="Rectangle 70"/>
            <p:cNvSpPr>
              <a:spLocks noChangeArrowheads="1"/>
            </p:cNvSpPr>
            <p:nvPr/>
          </p:nvSpPr>
          <p:spPr bwMode="auto">
            <a:xfrm>
              <a:off x="3454400" y="58674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chemeClr val="bg2"/>
                  </a:solidFill>
                  <a:latin typeface="Times New Roman" panose="02020603050405020304" pitchFamily="18" charset="0"/>
                </a:rPr>
                <a:t>80</a:t>
              </a:r>
            </a:p>
          </p:txBody>
        </p:sp>
      </p:grpSp>
      <p:grpSp>
        <p:nvGrpSpPr>
          <p:cNvPr id="7" name="Group 83"/>
          <p:cNvGrpSpPr>
            <a:grpSpLocks/>
          </p:cNvGrpSpPr>
          <p:nvPr/>
        </p:nvGrpSpPr>
        <p:grpSpPr bwMode="auto">
          <a:xfrm rot="2687738">
            <a:off x="2703513" y="3597275"/>
            <a:ext cx="2346325" cy="1841500"/>
            <a:chOff x="2521387" y="3726782"/>
            <a:chExt cx="2346229" cy="1842752"/>
          </a:xfrm>
        </p:grpSpPr>
        <p:grpSp>
          <p:nvGrpSpPr>
            <p:cNvPr id="49171" name="Group 53"/>
            <p:cNvGrpSpPr>
              <a:grpSpLocks/>
            </p:cNvGrpSpPr>
            <p:nvPr/>
          </p:nvGrpSpPr>
          <p:grpSpPr bwMode="auto">
            <a:xfrm>
              <a:off x="2521387" y="3726782"/>
              <a:ext cx="2241113" cy="1759617"/>
              <a:chOff x="2521387" y="3726782"/>
              <a:chExt cx="2241113" cy="1759617"/>
            </a:xfrm>
          </p:grpSpPr>
          <p:sp>
            <p:nvSpPr>
              <p:cNvPr id="49175" name="Freeform 31"/>
              <p:cNvSpPr>
                <a:spLocks noChangeArrowheads="1"/>
              </p:cNvSpPr>
              <p:nvPr/>
            </p:nvSpPr>
            <p:spPr bwMode="auto">
              <a:xfrm>
                <a:off x="2906393" y="4110740"/>
                <a:ext cx="1856107" cy="1375659"/>
              </a:xfrm>
              <a:custGeom>
                <a:avLst/>
                <a:gdLst>
                  <a:gd name="T0" fmla="*/ 0 w 2857500"/>
                  <a:gd name="T1" fmla="*/ 0 h 2781300"/>
                  <a:gd name="T2" fmla="*/ 22041 w 2857500"/>
                  <a:gd name="T3" fmla="*/ 3651 h 2781300"/>
                  <a:gd name="T4" fmla="*/ 58822 w 2857500"/>
                  <a:gd name="T5" fmla="*/ 4927 h 2781300"/>
                  <a:gd name="T6" fmla="*/ 0 60000 65536"/>
                  <a:gd name="T7" fmla="*/ 0 60000 65536"/>
                  <a:gd name="T8" fmla="*/ 0 60000 65536"/>
                  <a:gd name="T9" fmla="*/ 0 w 2857500"/>
                  <a:gd name="T10" fmla="*/ 0 h 2781300"/>
                  <a:gd name="T11" fmla="*/ 2857500 w 2857500"/>
                  <a:gd name="T12" fmla="*/ 2781300 h 27813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57500" h="2781300">
                    <a:moveTo>
                      <a:pt x="0" y="0"/>
                    </a:moveTo>
                    <a:cubicBezTo>
                      <a:pt x="80433" y="814916"/>
                      <a:pt x="594501" y="1597320"/>
                      <a:pt x="1070751" y="2060870"/>
                    </a:cubicBezTo>
                    <a:cubicBezTo>
                      <a:pt x="1547001" y="2524420"/>
                      <a:pt x="2857500" y="2781300"/>
                      <a:pt x="2857500" y="2781300"/>
                    </a:cubicBezTo>
                  </a:path>
                </a:pathLst>
              </a:custGeom>
              <a:noFill/>
              <a:ln w="31750" algn="ctr">
                <a:solidFill>
                  <a:srgbClr val="00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76" name="Rectangle 45"/>
              <p:cNvSpPr>
                <a:spLocks noChangeArrowheads="1"/>
              </p:cNvSpPr>
              <p:nvPr/>
            </p:nvSpPr>
            <p:spPr bwMode="auto">
              <a:xfrm rot="-2687738">
                <a:off x="2521387" y="3726782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U</a:t>
                </a:r>
                <a:r>
                  <a:rPr lang="en-US" altLang="en-US" sz="1800" b="1" baseline="-250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49172" name="Group 62"/>
            <p:cNvGrpSpPr>
              <a:grpSpLocks/>
            </p:cNvGrpSpPr>
            <p:nvPr/>
          </p:nvGrpSpPr>
          <p:grpSpPr bwMode="auto">
            <a:xfrm>
              <a:off x="4502400" y="5108327"/>
              <a:ext cx="365216" cy="461207"/>
              <a:chOff x="4950695" y="4006683"/>
              <a:chExt cx="365760" cy="462008"/>
            </a:xfrm>
          </p:grpSpPr>
          <p:sp>
            <p:nvSpPr>
              <p:cNvPr id="49173" name="Rectangle 32"/>
              <p:cNvSpPr>
                <a:spLocks noChangeArrowheads="1"/>
              </p:cNvSpPr>
              <p:nvPr/>
            </p:nvSpPr>
            <p:spPr bwMode="auto">
              <a:xfrm rot="-2687738">
                <a:off x="4950695" y="4006683"/>
                <a:ext cx="365760" cy="3657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solidFill>
                      <a:schemeClr val="bg2"/>
                    </a:solidFill>
                    <a:latin typeface="Calibri" panose="020F0502020204030204" pitchFamily="34" charset="0"/>
                  </a:rPr>
                  <a:t>A</a:t>
                </a:r>
              </a:p>
            </p:txBody>
          </p:sp>
          <p:sp>
            <p:nvSpPr>
              <p:cNvPr id="61" name="Oval 33"/>
              <p:cNvSpPr>
                <a:spLocks noChangeArrowheads="1"/>
              </p:cNvSpPr>
              <p:nvPr/>
            </p:nvSpPr>
            <p:spPr bwMode="auto">
              <a:xfrm>
                <a:off x="5119029" y="4332838"/>
                <a:ext cx="136723" cy="136855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schemeClr val="bg2"/>
                  </a:solidFill>
                </a:endParaRPr>
              </a:p>
            </p:txBody>
          </p:sp>
        </p:grpSp>
      </p:grpSp>
      <p:grpSp>
        <p:nvGrpSpPr>
          <p:cNvPr id="10" name="Group 94"/>
          <p:cNvGrpSpPr>
            <a:grpSpLocks/>
          </p:cNvGrpSpPr>
          <p:nvPr/>
        </p:nvGrpSpPr>
        <p:grpSpPr bwMode="auto">
          <a:xfrm>
            <a:off x="3462338" y="3170238"/>
            <a:ext cx="1855787" cy="2757487"/>
            <a:chOff x="3576585" y="3170452"/>
            <a:chExt cx="1856107" cy="2756557"/>
          </a:xfrm>
        </p:grpSpPr>
        <p:sp>
          <p:nvSpPr>
            <p:cNvPr id="86" name="Freeform 85"/>
            <p:cNvSpPr>
              <a:spLocks noChangeArrowheads="1"/>
            </p:cNvSpPr>
            <p:nvPr/>
          </p:nvSpPr>
          <p:spPr bwMode="auto">
            <a:xfrm rot="2687738">
              <a:off x="3576585" y="4073434"/>
              <a:ext cx="1856107" cy="1375899"/>
            </a:xfrm>
            <a:custGeom>
              <a:avLst/>
              <a:gdLst>
                <a:gd name="T0" fmla="*/ 0 w 3060700"/>
                <a:gd name="T1" fmla="*/ 0 h 2946400"/>
                <a:gd name="T2" fmla="*/ 914400 w 3060700"/>
                <a:gd name="T3" fmla="*/ 2095500 h 2946400"/>
                <a:gd name="T4" fmla="*/ 3060700 w 3060700"/>
                <a:gd name="T5" fmla="*/ 2946400 h 2946400"/>
                <a:gd name="T6" fmla="*/ 3060700 w 3060700"/>
                <a:gd name="T7" fmla="*/ 2946400 h 29464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60700"/>
                <a:gd name="T13" fmla="*/ 0 h 2946400"/>
                <a:gd name="T14" fmla="*/ 3060700 w 3060700"/>
                <a:gd name="T15" fmla="*/ 2946400 h 2946400"/>
                <a:gd name="connsiteX0" fmla="*/ 0 w 2857500"/>
                <a:gd name="connsiteY0" fmla="*/ 0 h 2946400"/>
                <a:gd name="connsiteX1" fmla="*/ 711200 w 2857500"/>
                <a:gd name="connsiteY1" fmla="*/ 2095500 h 2946400"/>
                <a:gd name="connsiteX2" fmla="*/ 2857500 w 2857500"/>
                <a:gd name="connsiteY2" fmla="*/ 2946400 h 2946400"/>
                <a:gd name="connsiteX0" fmla="*/ 0 w 2857500"/>
                <a:gd name="connsiteY0" fmla="*/ 0 h 2946400"/>
                <a:gd name="connsiteX1" fmla="*/ 711200 w 2857500"/>
                <a:gd name="connsiteY1" fmla="*/ 2095500 h 2946400"/>
                <a:gd name="connsiteX2" fmla="*/ 2857500 w 2857500"/>
                <a:gd name="connsiteY2" fmla="*/ 2946400 h 2946400"/>
                <a:gd name="connsiteX0" fmla="*/ 0 w 2857500"/>
                <a:gd name="connsiteY0" fmla="*/ 0 h 2781300"/>
                <a:gd name="connsiteX1" fmla="*/ 711200 w 2857500"/>
                <a:gd name="connsiteY1" fmla="*/ 2095500 h 2781300"/>
                <a:gd name="connsiteX2" fmla="*/ 2857500 w 2857500"/>
                <a:gd name="connsiteY2" fmla="*/ 2781300 h 2781300"/>
                <a:gd name="connsiteX0" fmla="*/ 0 w 2857500"/>
                <a:gd name="connsiteY0" fmla="*/ 0 h 2781300"/>
                <a:gd name="connsiteX1" fmla="*/ 711200 w 2857500"/>
                <a:gd name="connsiteY1" fmla="*/ 2095500 h 2781300"/>
                <a:gd name="connsiteX2" fmla="*/ 2857500 w 2857500"/>
                <a:gd name="connsiteY2" fmla="*/ 2781300 h 2781300"/>
                <a:gd name="connsiteX0" fmla="*/ 0 w 2857500"/>
                <a:gd name="connsiteY0" fmla="*/ 0 h 2781300"/>
                <a:gd name="connsiteX1" fmla="*/ 1249935 w 2857500"/>
                <a:gd name="connsiteY1" fmla="*/ 2261430 h 2781300"/>
                <a:gd name="connsiteX2" fmla="*/ 2857500 w 2857500"/>
                <a:gd name="connsiteY2" fmla="*/ 2781300 h 2781300"/>
                <a:gd name="connsiteX0" fmla="*/ 0 w 2857500"/>
                <a:gd name="connsiteY0" fmla="*/ 0 h 2781300"/>
                <a:gd name="connsiteX1" fmla="*/ 1070751 w 2857500"/>
                <a:gd name="connsiteY1" fmla="*/ 2060870 h 2781300"/>
                <a:gd name="connsiteX2" fmla="*/ 2857500 w 2857500"/>
                <a:gd name="connsiteY2" fmla="*/ 2781300 h 278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57500" h="2781300">
                  <a:moveTo>
                    <a:pt x="0" y="0"/>
                  </a:moveTo>
                  <a:cubicBezTo>
                    <a:pt x="80433" y="814916"/>
                    <a:pt x="594501" y="1597320"/>
                    <a:pt x="1070751" y="2060870"/>
                  </a:cubicBezTo>
                  <a:cubicBezTo>
                    <a:pt x="1547001" y="2524420"/>
                    <a:pt x="2857500" y="2781300"/>
                    <a:pt x="2857500" y="2781300"/>
                  </a:cubicBezTo>
                </a:path>
              </a:pathLst>
            </a:custGeom>
            <a:noFill/>
            <a:ln w="31750" algn="ctr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168" name="Rectangle 32"/>
            <p:cNvSpPr>
              <a:spLocks noChangeArrowheads="1"/>
            </p:cNvSpPr>
            <p:nvPr/>
          </p:nvSpPr>
          <p:spPr bwMode="auto">
            <a:xfrm>
              <a:off x="4578733" y="5476775"/>
              <a:ext cx="365216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bg2"/>
                  </a:solidFill>
                  <a:latin typeface="Calibri" panose="020F0502020204030204" pitchFamily="34" charset="0"/>
                </a:rPr>
                <a:t>B</a:t>
              </a:r>
            </a:p>
          </p:txBody>
        </p:sp>
        <p:sp>
          <p:nvSpPr>
            <p:cNvPr id="49169" name="Oval 33"/>
            <p:cNvSpPr>
              <a:spLocks noChangeArrowheads="1"/>
            </p:cNvSpPr>
            <p:nvPr/>
          </p:nvSpPr>
          <p:spPr bwMode="auto">
            <a:xfrm rot="2687738">
              <a:off x="4595318" y="5790484"/>
              <a:ext cx="136525" cy="136525"/>
            </a:xfrm>
            <a:prstGeom prst="ellipse">
              <a:avLst/>
            </a:prstGeom>
            <a:solidFill>
              <a:srgbClr val="FF00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9170" name="Rectangle 88"/>
            <p:cNvSpPr>
              <a:spLocks noChangeArrowheads="1"/>
            </p:cNvSpPr>
            <p:nvPr/>
          </p:nvSpPr>
          <p:spPr bwMode="auto">
            <a:xfrm>
              <a:off x="4100573" y="3170452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U</a:t>
              </a:r>
              <a:r>
                <a:rPr lang="en-US" altLang="en-US" sz="1800" b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11" name="Group 95"/>
          <p:cNvGrpSpPr>
            <a:grpSpLocks/>
          </p:cNvGrpSpPr>
          <p:nvPr/>
        </p:nvGrpSpPr>
        <p:grpSpPr bwMode="auto">
          <a:xfrm>
            <a:off x="3995738" y="3170238"/>
            <a:ext cx="1855787" cy="2757487"/>
            <a:chOff x="4109985" y="3170452"/>
            <a:chExt cx="1856107" cy="2756557"/>
          </a:xfrm>
        </p:grpSpPr>
        <p:sp>
          <p:nvSpPr>
            <p:cNvPr id="49163" name="Freeform 90"/>
            <p:cNvSpPr>
              <a:spLocks noChangeArrowheads="1"/>
            </p:cNvSpPr>
            <p:nvPr/>
          </p:nvSpPr>
          <p:spPr bwMode="auto">
            <a:xfrm rot="2687738">
              <a:off x="4109985" y="4073658"/>
              <a:ext cx="1856107" cy="1375659"/>
            </a:xfrm>
            <a:custGeom>
              <a:avLst/>
              <a:gdLst>
                <a:gd name="T0" fmla="*/ 0 w 2857500"/>
                <a:gd name="T1" fmla="*/ 0 h 2781300"/>
                <a:gd name="T2" fmla="*/ 22041 w 2857500"/>
                <a:gd name="T3" fmla="*/ 3651 h 2781300"/>
                <a:gd name="T4" fmla="*/ 58822 w 2857500"/>
                <a:gd name="T5" fmla="*/ 4927 h 2781300"/>
                <a:gd name="T6" fmla="*/ 0 60000 65536"/>
                <a:gd name="T7" fmla="*/ 0 60000 65536"/>
                <a:gd name="T8" fmla="*/ 0 60000 65536"/>
                <a:gd name="T9" fmla="*/ 0 w 2857500"/>
                <a:gd name="T10" fmla="*/ 0 h 2781300"/>
                <a:gd name="T11" fmla="*/ 2857500 w 2857500"/>
                <a:gd name="T12" fmla="*/ 2781300 h 2781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500" h="2781300">
                  <a:moveTo>
                    <a:pt x="0" y="0"/>
                  </a:moveTo>
                  <a:cubicBezTo>
                    <a:pt x="80433" y="814916"/>
                    <a:pt x="594501" y="1597320"/>
                    <a:pt x="1070751" y="2060870"/>
                  </a:cubicBezTo>
                  <a:cubicBezTo>
                    <a:pt x="1547001" y="2524420"/>
                    <a:pt x="2857500" y="2781300"/>
                    <a:pt x="2857500" y="2781300"/>
                  </a:cubicBezTo>
                </a:path>
              </a:pathLst>
            </a:custGeom>
            <a:noFill/>
            <a:ln w="3175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64" name="Rectangle 32"/>
            <p:cNvSpPr>
              <a:spLocks noChangeArrowheads="1"/>
            </p:cNvSpPr>
            <p:nvPr/>
          </p:nvSpPr>
          <p:spPr bwMode="auto">
            <a:xfrm>
              <a:off x="5112133" y="5476775"/>
              <a:ext cx="365216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bg2"/>
                  </a:solidFill>
                  <a:latin typeface="Calibri" panose="020F0502020204030204" pitchFamily="34" charset="0"/>
                </a:rPr>
                <a:t>C</a:t>
              </a:r>
            </a:p>
          </p:txBody>
        </p:sp>
        <p:sp>
          <p:nvSpPr>
            <p:cNvPr id="49165" name="Oval 33"/>
            <p:cNvSpPr>
              <a:spLocks noChangeArrowheads="1"/>
            </p:cNvSpPr>
            <p:nvPr/>
          </p:nvSpPr>
          <p:spPr bwMode="auto">
            <a:xfrm rot="2687738">
              <a:off x="5128718" y="5790484"/>
              <a:ext cx="136525" cy="136525"/>
            </a:xfrm>
            <a:prstGeom prst="ellipse">
              <a:avLst/>
            </a:prstGeom>
            <a:solidFill>
              <a:srgbClr val="0080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9166" name="Rectangle 93"/>
            <p:cNvSpPr>
              <a:spLocks noChangeArrowheads="1"/>
            </p:cNvSpPr>
            <p:nvPr/>
          </p:nvSpPr>
          <p:spPr bwMode="auto">
            <a:xfrm>
              <a:off x="4633973" y="3170452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U</a:t>
              </a:r>
              <a:r>
                <a:rPr lang="en-US" altLang="en-US" sz="1800" b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</p:grp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4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513" y="317500"/>
            <a:ext cx="7772400" cy="5257800"/>
          </a:xfrm>
          <a:prstGeom prst="cloudCallout">
            <a:avLst>
              <a:gd name="adj1" fmla="val -41748"/>
              <a:gd name="adj2" fmla="val 59339"/>
            </a:avLst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anchor="ctr"/>
          <a:lstStyle/>
          <a:p>
            <a:pPr algn="r">
              <a:defRPr/>
            </a:pPr>
            <a:r>
              <a:rPr lang="en-US" sz="6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erivasi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urva</a:t>
            </a:r>
            <a:r>
              <a:rPr lang="en-US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ermintaan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dgn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ndifference </a:t>
            </a:r>
            <a:r>
              <a:rPr lang="en-US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urve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46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640638" y="6440488"/>
            <a:ext cx="1093787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BCE7F689-8FDC-419F-A053-D2F5C0501CED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349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C02F6A47-807F-4BEE-BC0C-F0508FFA7CCE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177800"/>
            <a:ext cx="8547100" cy="850900"/>
          </a:xfrm>
        </p:spPr>
        <p:txBody>
          <a:bodyPr anchor="ctr"/>
          <a:lstStyle/>
          <a:p>
            <a:pPr>
              <a:defRPr/>
            </a:pP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Efek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Substitusi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Efek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Pendapatan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Total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Efek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358900"/>
            <a:ext cx="7680325" cy="4775200"/>
          </a:xfrm>
        </p:spPr>
        <p:txBody>
          <a:bodyPr/>
          <a:lstStyle/>
          <a:p>
            <a:pPr marL="457200" indent="-457200">
              <a:spcBef>
                <a:spcPts val="600"/>
              </a:spcBef>
            </a:pPr>
            <a:r>
              <a:rPr lang="en-US" altLang="en-US" sz="2400" smtClean="0"/>
              <a:t>Dengan menggunakan IC dan BL, kita dapat memperkirakan efek pendapatan, substitusi dan total efek dari perubahan harga</a:t>
            </a:r>
          </a:p>
          <a:p>
            <a:pPr marL="457200" indent="-457200">
              <a:spcBef>
                <a:spcPts val="600"/>
              </a:spcBef>
            </a:pPr>
            <a:r>
              <a:rPr lang="en-US" altLang="en-US" sz="2400" smtClean="0"/>
              <a:t>Contoh: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en-US" altLang="en-US" sz="2400" smtClean="0"/>
              <a:t>	Jika X adalah barang normal, maka tunjukkan efek pendapatan (IE), efek substitusi (ES) dan total efek apabila harga barang X turun.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451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EAAEF262-0873-4929-BEF3-BF5A04F14AEF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177800"/>
            <a:ext cx="8547100" cy="850900"/>
          </a:xfrm>
        </p:spPr>
        <p:txBody>
          <a:bodyPr anchor="ctr"/>
          <a:lstStyle/>
          <a:p>
            <a:pPr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Cont’d,…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358900"/>
            <a:ext cx="7680325" cy="47752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AutoNum type="arabicParenR"/>
            </a:pPr>
            <a:r>
              <a:rPr lang="en-US" altLang="en-US" sz="2400" smtClean="0"/>
              <a:t>Tunjukkan keseimbangan mula-mula dimana konsumen memaksimumkan kepuasaannya:</a:t>
            </a:r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1506538" y="2176463"/>
            <a:ext cx="5151437" cy="3606800"/>
            <a:chOff x="901776" y="1421887"/>
            <a:chExt cx="5772168" cy="4853501"/>
          </a:xfrm>
        </p:grpSpPr>
        <p:grpSp>
          <p:nvGrpSpPr>
            <p:cNvPr id="64520" name="Group 51"/>
            <p:cNvGrpSpPr>
              <a:grpSpLocks/>
            </p:cNvGrpSpPr>
            <p:nvPr/>
          </p:nvGrpSpPr>
          <p:grpSpPr bwMode="auto">
            <a:xfrm>
              <a:off x="901776" y="1421887"/>
              <a:ext cx="5772168" cy="4853501"/>
              <a:chOff x="901776" y="1421887"/>
              <a:chExt cx="5772168" cy="4853501"/>
            </a:xfrm>
          </p:grpSpPr>
          <p:sp>
            <p:nvSpPr>
              <p:cNvPr id="64522" name="Rectangle 1031"/>
              <p:cNvSpPr>
                <a:spLocks noChangeArrowheads="1"/>
              </p:cNvSpPr>
              <p:nvPr/>
            </p:nvSpPr>
            <p:spPr bwMode="auto">
              <a:xfrm>
                <a:off x="4926013" y="5232400"/>
                <a:ext cx="430213" cy="363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 i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U</a:t>
                </a:r>
                <a:r>
                  <a:rPr lang="en-US" altLang="en-US" sz="1800" b="1" i="1" baseline="-250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1</a:t>
                </a:r>
                <a:endPara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64523" name="Group 48"/>
              <p:cNvGrpSpPr>
                <a:grpSpLocks/>
              </p:cNvGrpSpPr>
              <p:nvPr/>
            </p:nvGrpSpPr>
            <p:grpSpPr bwMode="auto">
              <a:xfrm>
                <a:off x="901776" y="1421887"/>
                <a:ext cx="5772168" cy="4853501"/>
                <a:chOff x="901776" y="1421887"/>
                <a:chExt cx="5772168" cy="4853501"/>
              </a:xfrm>
            </p:grpSpPr>
            <p:sp>
              <p:nvSpPr>
                <p:cNvPr id="64524" name="Line 1071"/>
                <p:cNvSpPr>
                  <a:spLocks noChangeShapeType="1"/>
                </p:cNvSpPr>
                <p:nvPr/>
              </p:nvSpPr>
              <p:spPr bwMode="auto">
                <a:xfrm>
                  <a:off x="2381250" y="4254500"/>
                  <a:ext cx="0" cy="1691640"/>
                </a:xfrm>
                <a:prstGeom prst="line">
                  <a:avLst/>
                </a:prstGeom>
                <a:noFill/>
                <a:ln w="25400">
                  <a:solidFill>
                    <a:schemeClr val="bg2"/>
                  </a:solidFill>
                  <a:prstDash val="sys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525" name="Line 1070"/>
                <p:cNvSpPr>
                  <a:spLocks noChangeShapeType="1"/>
                </p:cNvSpPr>
                <p:nvPr/>
              </p:nvSpPr>
              <p:spPr bwMode="auto">
                <a:xfrm flipH="1">
                  <a:off x="1600200" y="4210050"/>
                  <a:ext cx="731520" cy="0"/>
                </a:xfrm>
                <a:prstGeom prst="line">
                  <a:avLst/>
                </a:prstGeom>
                <a:noFill/>
                <a:ln w="25400">
                  <a:solidFill>
                    <a:schemeClr val="bg2"/>
                  </a:solidFill>
                  <a:prstDash val="sys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526" name="Rectangle 1072"/>
                <p:cNvSpPr>
                  <a:spLocks noChangeArrowheads="1"/>
                </p:cNvSpPr>
                <p:nvPr/>
              </p:nvSpPr>
              <p:spPr bwMode="auto">
                <a:xfrm>
                  <a:off x="2238542" y="5899150"/>
                  <a:ext cx="310984" cy="3667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800" b="1" i="1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S</a:t>
                  </a:r>
                </a:p>
              </p:txBody>
            </p:sp>
            <p:sp>
              <p:nvSpPr>
                <p:cNvPr id="64527" name="Rectangle 1073"/>
                <p:cNvSpPr>
                  <a:spLocks noChangeArrowheads="1"/>
                </p:cNvSpPr>
                <p:nvPr/>
              </p:nvSpPr>
              <p:spPr bwMode="auto">
                <a:xfrm>
                  <a:off x="1212850" y="4019550"/>
                  <a:ext cx="346075" cy="3635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800" b="1" i="1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R</a:t>
                  </a:r>
                </a:p>
              </p:txBody>
            </p:sp>
            <p:grpSp>
              <p:nvGrpSpPr>
                <p:cNvPr id="64528" name="Group 47"/>
                <p:cNvGrpSpPr>
                  <a:grpSpLocks/>
                </p:cNvGrpSpPr>
                <p:nvPr/>
              </p:nvGrpSpPr>
              <p:grpSpPr bwMode="auto">
                <a:xfrm>
                  <a:off x="901776" y="1421887"/>
                  <a:ext cx="5772168" cy="4853501"/>
                  <a:chOff x="977976" y="1421887"/>
                  <a:chExt cx="5772168" cy="4853501"/>
                </a:xfrm>
              </p:grpSpPr>
              <p:grpSp>
                <p:nvGrpSpPr>
                  <p:cNvPr id="64529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77976" y="1421887"/>
                    <a:ext cx="5772168" cy="4853501"/>
                    <a:chOff x="1638376" y="1421887"/>
                    <a:chExt cx="5772168" cy="4853501"/>
                  </a:xfrm>
                </p:grpSpPr>
                <p:sp>
                  <p:nvSpPr>
                    <p:cNvPr id="64533" name="Rectangle 10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49450" y="2971800"/>
                      <a:ext cx="333375" cy="36353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 i="1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P</a:t>
                      </a:r>
                    </a:p>
                  </p:txBody>
                </p:sp>
                <p:sp>
                  <p:nvSpPr>
                    <p:cNvPr id="64534" name="Line 104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5050" y="1758950"/>
                      <a:ext cx="0" cy="418465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535" name="Rectangle 10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844713" y="5705731"/>
                      <a:ext cx="565831" cy="5350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2000" b="1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Q</a:t>
                      </a:r>
                      <a:r>
                        <a:rPr lang="en-US" altLang="en-US" sz="2000" b="1" baseline="-2500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X</a:t>
                      </a:r>
                    </a:p>
                  </p:txBody>
                </p:sp>
                <p:sp>
                  <p:nvSpPr>
                    <p:cNvPr id="64536" name="Rectangle 10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8376" y="1421887"/>
                      <a:ext cx="649429" cy="5350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2000" b="1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Q</a:t>
                      </a:r>
                      <a:r>
                        <a:rPr lang="en-US" altLang="en-US" sz="2000" b="1" baseline="-2500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Y</a:t>
                      </a:r>
                    </a:p>
                  </p:txBody>
                </p:sp>
                <p:sp>
                  <p:nvSpPr>
                    <p:cNvPr id="64537" name="Rectangle 10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87550" y="5861050"/>
                      <a:ext cx="358775" cy="36353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 i="1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O</a:t>
                      </a:r>
                    </a:p>
                  </p:txBody>
                </p:sp>
                <p:sp>
                  <p:nvSpPr>
                    <p:cNvPr id="64538" name="Rectangle 10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40200" y="5911850"/>
                      <a:ext cx="358775" cy="36353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 i="1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Q</a:t>
                      </a:r>
                    </a:p>
                  </p:txBody>
                </p:sp>
                <p:sp>
                  <p:nvSpPr>
                    <p:cNvPr id="64539" name="Line 10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17750" y="3155950"/>
                      <a:ext cx="2025650" cy="277495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33CC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540" name="Line 105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33770" y="5982901"/>
                      <a:ext cx="4508481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4530" name="Rectangle 1076"/>
                  <p:cNvSpPr>
                    <a:spLocks noChangeArrowheads="1"/>
                  </p:cNvSpPr>
                  <p:nvPr/>
                </p:nvSpPr>
                <p:spPr bwMode="auto">
                  <a:xfrm>
                    <a:off x="2504208" y="3792315"/>
                    <a:ext cx="346075" cy="36353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>
                    <a:lvl1pPr>
                      <a:spcBef>
                        <a:spcPct val="50000"/>
                      </a:spcBef>
                      <a:buClr>
                        <a:srgbClr val="663300"/>
                      </a:buClr>
                      <a:buSzPct val="75000"/>
                      <a:buFont typeface="Wingdings" panose="05000000000000000000" pitchFamily="2" charset="2"/>
                      <a:buChar char="n"/>
                      <a:defRPr sz="32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40000"/>
                      </a:spcBef>
                      <a:buClr>
                        <a:srgbClr val="663300"/>
                      </a:buClr>
                      <a:buSzPct val="80000"/>
                      <a:buFont typeface="Wingdings" panose="05000000000000000000" pitchFamily="2" charset="2"/>
                      <a:buChar char="l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34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u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l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1800" b="1" i="1">
                        <a:solidFill>
                          <a:schemeClr val="bg2"/>
                        </a:solidFill>
                        <a:latin typeface="Times New Roman" panose="02020603050405020304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64531" name="Freeform 1030"/>
                  <p:cNvSpPr>
                    <a:spLocks/>
                  </p:cNvSpPr>
                  <p:nvPr/>
                </p:nvSpPr>
                <p:spPr bwMode="auto">
                  <a:xfrm>
                    <a:off x="1778000" y="2743200"/>
                    <a:ext cx="3291840" cy="2651760"/>
                  </a:xfrm>
                  <a:custGeom>
                    <a:avLst/>
                    <a:gdLst>
                      <a:gd name="T0" fmla="*/ 0 w 1752"/>
                      <a:gd name="T1" fmla="*/ 0 h 1584"/>
                      <a:gd name="T2" fmla="*/ 2147483646 w 1752"/>
                      <a:gd name="T3" fmla="*/ 2147483646 h 1584"/>
                      <a:gd name="T4" fmla="*/ 2147483646 w 1752"/>
                      <a:gd name="T5" fmla="*/ 2147483646 h 1584"/>
                      <a:gd name="T6" fmla="*/ 0 60000 65536"/>
                      <a:gd name="T7" fmla="*/ 0 60000 65536"/>
                      <a:gd name="T8" fmla="*/ 0 60000 65536"/>
                      <a:gd name="T9" fmla="*/ 0 w 1752"/>
                      <a:gd name="T10" fmla="*/ 0 h 1584"/>
                      <a:gd name="T11" fmla="*/ 1752 w 1752"/>
                      <a:gd name="T12" fmla="*/ 1584 h 158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752" h="1584">
                        <a:moveTo>
                          <a:pt x="0" y="0"/>
                        </a:moveTo>
                        <a:cubicBezTo>
                          <a:pt x="148" y="438"/>
                          <a:pt x="296" y="876"/>
                          <a:pt x="588" y="1140"/>
                        </a:cubicBezTo>
                        <a:cubicBezTo>
                          <a:pt x="880" y="1404"/>
                          <a:pt x="1316" y="1494"/>
                          <a:pt x="1752" y="1584"/>
                        </a:cubicBezTo>
                      </a:path>
                    </a:pathLst>
                  </a:custGeom>
                  <a:noFill/>
                  <a:ln w="50800">
                    <a:solidFill>
                      <a:srgbClr val="6633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532" name="Oval 1058"/>
                  <p:cNvSpPr>
                    <a:spLocks noChangeArrowheads="1"/>
                  </p:cNvSpPr>
                  <p:nvPr/>
                </p:nvSpPr>
                <p:spPr bwMode="auto">
                  <a:xfrm>
                    <a:off x="2374900" y="4121150"/>
                    <a:ext cx="152400" cy="152400"/>
                  </a:xfrm>
                  <a:prstGeom prst="ellipse">
                    <a:avLst/>
                  </a:prstGeom>
                  <a:solidFill>
                    <a:srgbClr val="CC3399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50000"/>
                      </a:spcBef>
                      <a:buClr>
                        <a:srgbClr val="663300"/>
                      </a:buClr>
                      <a:buSzPct val="75000"/>
                      <a:buFont typeface="Wingdings" panose="05000000000000000000" pitchFamily="2" charset="2"/>
                      <a:buChar char="n"/>
                      <a:defRPr sz="32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40000"/>
                      </a:spcBef>
                      <a:buClr>
                        <a:srgbClr val="663300"/>
                      </a:buClr>
                      <a:buSzPct val="80000"/>
                      <a:buFont typeface="Wingdings" panose="05000000000000000000" pitchFamily="2" charset="2"/>
                      <a:buChar char="l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34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u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l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>
                      <a:solidFill>
                        <a:schemeClr val="bg2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</p:grpSp>
        </p:grpSp>
        <p:sp>
          <p:nvSpPr>
            <p:cNvPr id="64521" name="Rectangle 1031"/>
            <p:cNvSpPr>
              <a:spLocks noChangeArrowheads="1"/>
            </p:cNvSpPr>
            <p:nvPr/>
          </p:nvSpPr>
          <p:spPr bwMode="auto">
            <a:xfrm>
              <a:off x="3491175" y="5346700"/>
              <a:ext cx="554640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BL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64519" name="TextBox 27"/>
          <p:cNvSpPr txBox="1">
            <a:spLocks noChangeArrowheads="1"/>
          </p:cNvSpPr>
          <p:nvPr/>
        </p:nvSpPr>
        <p:spPr bwMode="auto">
          <a:xfrm>
            <a:off x="4506913" y="2665413"/>
            <a:ext cx="437991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Titik A adalah kombinasi barang yang akan memberikan tingkat kepuasaan yang maksimum dimana konsumen akan mengkonsumsi S unit X dan R unit Y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553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DB389ADC-FE71-41C7-BD17-5781CFB055D6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177800"/>
            <a:ext cx="8547100" cy="850900"/>
          </a:xfrm>
        </p:spPr>
        <p:txBody>
          <a:bodyPr anchor="ctr"/>
          <a:lstStyle/>
          <a:p>
            <a:pPr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Cont’d,…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358900"/>
            <a:ext cx="7680325" cy="47752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AutoNum type="arabicParenR" startAt="2"/>
            </a:pPr>
            <a:r>
              <a:rPr lang="en-US" altLang="en-US" sz="2400" smtClean="0"/>
              <a:t>Tunjukkan dampak perubahan harga terhadap BL:</a:t>
            </a:r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1506538" y="2176463"/>
            <a:ext cx="5151437" cy="3606800"/>
            <a:chOff x="901776" y="1421887"/>
            <a:chExt cx="5772168" cy="4853501"/>
          </a:xfrm>
        </p:grpSpPr>
        <p:grpSp>
          <p:nvGrpSpPr>
            <p:cNvPr id="65546" name="Group 51"/>
            <p:cNvGrpSpPr>
              <a:grpSpLocks/>
            </p:cNvGrpSpPr>
            <p:nvPr/>
          </p:nvGrpSpPr>
          <p:grpSpPr bwMode="auto">
            <a:xfrm>
              <a:off x="901776" y="1421887"/>
              <a:ext cx="5772168" cy="4853501"/>
              <a:chOff x="901776" y="1421887"/>
              <a:chExt cx="5772168" cy="4853501"/>
            </a:xfrm>
          </p:grpSpPr>
          <p:sp>
            <p:nvSpPr>
              <p:cNvPr id="65548" name="Rectangle 1031"/>
              <p:cNvSpPr>
                <a:spLocks noChangeArrowheads="1"/>
              </p:cNvSpPr>
              <p:nvPr/>
            </p:nvSpPr>
            <p:spPr bwMode="auto">
              <a:xfrm>
                <a:off x="4911581" y="4955054"/>
                <a:ext cx="430213" cy="363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 i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U</a:t>
                </a:r>
                <a:r>
                  <a:rPr lang="en-US" altLang="en-US" sz="1800" b="1" i="1" baseline="-250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1</a:t>
                </a:r>
                <a:endPara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65549" name="Group 48"/>
              <p:cNvGrpSpPr>
                <a:grpSpLocks/>
              </p:cNvGrpSpPr>
              <p:nvPr/>
            </p:nvGrpSpPr>
            <p:grpSpPr bwMode="auto">
              <a:xfrm>
                <a:off x="901776" y="1421887"/>
                <a:ext cx="5772168" cy="4853501"/>
                <a:chOff x="901776" y="1421887"/>
                <a:chExt cx="5772168" cy="4853501"/>
              </a:xfrm>
            </p:grpSpPr>
            <p:sp>
              <p:nvSpPr>
                <p:cNvPr id="65550" name="Line 1071"/>
                <p:cNvSpPr>
                  <a:spLocks noChangeShapeType="1"/>
                </p:cNvSpPr>
                <p:nvPr/>
              </p:nvSpPr>
              <p:spPr bwMode="auto">
                <a:xfrm>
                  <a:off x="2381250" y="4254500"/>
                  <a:ext cx="0" cy="1691640"/>
                </a:xfrm>
                <a:prstGeom prst="line">
                  <a:avLst/>
                </a:prstGeom>
                <a:noFill/>
                <a:ln w="25400">
                  <a:solidFill>
                    <a:schemeClr val="bg2"/>
                  </a:solidFill>
                  <a:prstDash val="sys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551" name="Line 1070"/>
                <p:cNvSpPr>
                  <a:spLocks noChangeShapeType="1"/>
                </p:cNvSpPr>
                <p:nvPr/>
              </p:nvSpPr>
              <p:spPr bwMode="auto">
                <a:xfrm flipH="1">
                  <a:off x="1600200" y="4210050"/>
                  <a:ext cx="731520" cy="0"/>
                </a:xfrm>
                <a:prstGeom prst="line">
                  <a:avLst/>
                </a:prstGeom>
                <a:noFill/>
                <a:ln w="25400">
                  <a:solidFill>
                    <a:schemeClr val="bg2"/>
                  </a:solidFill>
                  <a:prstDash val="sys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552" name="Rectangle 1072"/>
                <p:cNvSpPr>
                  <a:spLocks noChangeArrowheads="1"/>
                </p:cNvSpPr>
                <p:nvPr/>
              </p:nvSpPr>
              <p:spPr bwMode="auto">
                <a:xfrm>
                  <a:off x="2238542" y="5899150"/>
                  <a:ext cx="310984" cy="3667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800" b="1" i="1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S</a:t>
                  </a:r>
                </a:p>
              </p:txBody>
            </p:sp>
            <p:sp>
              <p:nvSpPr>
                <p:cNvPr id="65553" name="Rectangle 1073"/>
                <p:cNvSpPr>
                  <a:spLocks noChangeArrowheads="1"/>
                </p:cNvSpPr>
                <p:nvPr/>
              </p:nvSpPr>
              <p:spPr bwMode="auto">
                <a:xfrm>
                  <a:off x="1212850" y="4019550"/>
                  <a:ext cx="346075" cy="3635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800" b="1" i="1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R</a:t>
                  </a:r>
                </a:p>
              </p:txBody>
            </p:sp>
            <p:grpSp>
              <p:nvGrpSpPr>
                <p:cNvPr id="65554" name="Group 47"/>
                <p:cNvGrpSpPr>
                  <a:grpSpLocks/>
                </p:cNvGrpSpPr>
                <p:nvPr/>
              </p:nvGrpSpPr>
              <p:grpSpPr bwMode="auto">
                <a:xfrm>
                  <a:off x="901776" y="1421887"/>
                  <a:ext cx="5772168" cy="4853501"/>
                  <a:chOff x="977976" y="1421887"/>
                  <a:chExt cx="5772168" cy="4853501"/>
                </a:xfrm>
              </p:grpSpPr>
              <p:grpSp>
                <p:nvGrpSpPr>
                  <p:cNvPr id="65555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77976" y="1421887"/>
                    <a:ext cx="5772168" cy="4853501"/>
                    <a:chOff x="1638376" y="1421887"/>
                    <a:chExt cx="5772168" cy="4853501"/>
                  </a:xfrm>
                </p:grpSpPr>
                <p:sp>
                  <p:nvSpPr>
                    <p:cNvPr id="65559" name="Rectangle 10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49450" y="2971800"/>
                      <a:ext cx="333375" cy="36353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 i="1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P</a:t>
                      </a:r>
                    </a:p>
                  </p:txBody>
                </p:sp>
                <p:sp>
                  <p:nvSpPr>
                    <p:cNvPr id="65560" name="Line 104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5050" y="1758950"/>
                      <a:ext cx="0" cy="418465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561" name="Rectangle 10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844713" y="5705731"/>
                      <a:ext cx="565831" cy="5350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2000" b="1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Q</a:t>
                      </a:r>
                      <a:r>
                        <a:rPr lang="en-US" altLang="en-US" sz="2000" b="1" baseline="-2500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X</a:t>
                      </a:r>
                    </a:p>
                  </p:txBody>
                </p:sp>
                <p:sp>
                  <p:nvSpPr>
                    <p:cNvPr id="65562" name="Rectangle 10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8376" y="1421887"/>
                      <a:ext cx="649429" cy="5350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2000" b="1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Q</a:t>
                      </a:r>
                      <a:r>
                        <a:rPr lang="en-US" altLang="en-US" sz="2000" b="1" baseline="-2500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Y</a:t>
                      </a:r>
                    </a:p>
                  </p:txBody>
                </p:sp>
                <p:sp>
                  <p:nvSpPr>
                    <p:cNvPr id="65563" name="Rectangle 10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87550" y="5861050"/>
                      <a:ext cx="358775" cy="36353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 i="1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O</a:t>
                      </a:r>
                    </a:p>
                  </p:txBody>
                </p:sp>
                <p:sp>
                  <p:nvSpPr>
                    <p:cNvPr id="65564" name="Rectangle 10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40200" y="5911850"/>
                      <a:ext cx="358775" cy="36353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 i="1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Q</a:t>
                      </a:r>
                    </a:p>
                  </p:txBody>
                </p:sp>
                <p:sp>
                  <p:nvSpPr>
                    <p:cNvPr id="65565" name="Line 10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17750" y="3155950"/>
                      <a:ext cx="2025650" cy="277495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33CC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566" name="Line 105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33770" y="5982901"/>
                      <a:ext cx="4508481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5556" name="Rectangle 1076"/>
                  <p:cNvSpPr>
                    <a:spLocks noChangeArrowheads="1"/>
                  </p:cNvSpPr>
                  <p:nvPr/>
                </p:nvSpPr>
                <p:spPr bwMode="auto">
                  <a:xfrm>
                    <a:off x="2504208" y="3792315"/>
                    <a:ext cx="346075" cy="36353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>
                    <a:lvl1pPr>
                      <a:spcBef>
                        <a:spcPct val="50000"/>
                      </a:spcBef>
                      <a:buClr>
                        <a:srgbClr val="663300"/>
                      </a:buClr>
                      <a:buSzPct val="75000"/>
                      <a:buFont typeface="Wingdings" panose="05000000000000000000" pitchFamily="2" charset="2"/>
                      <a:buChar char="n"/>
                      <a:defRPr sz="32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40000"/>
                      </a:spcBef>
                      <a:buClr>
                        <a:srgbClr val="663300"/>
                      </a:buClr>
                      <a:buSzPct val="80000"/>
                      <a:buFont typeface="Wingdings" panose="05000000000000000000" pitchFamily="2" charset="2"/>
                      <a:buChar char="l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34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u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l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1800" b="1" i="1">
                        <a:solidFill>
                          <a:schemeClr val="bg2"/>
                        </a:solidFill>
                        <a:latin typeface="Times New Roman" panose="02020603050405020304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65557" name="Freeform 1030"/>
                  <p:cNvSpPr>
                    <a:spLocks/>
                  </p:cNvSpPr>
                  <p:nvPr/>
                </p:nvSpPr>
                <p:spPr bwMode="auto">
                  <a:xfrm>
                    <a:off x="1778000" y="2743200"/>
                    <a:ext cx="3291840" cy="2651760"/>
                  </a:xfrm>
                  <a:custGeom>
                    <a:avLst/>
                    <a:gdLst>
                      <a:gd name="T0" fmla="*/ 0 w 1752"/>
                      <a:gd name="T1" fmla="*/ 0 h 1584"/>
                      <a:gd name="T2" fmla="*/ 2147483646 w 1752"/>
                      <a:gd name="T3" fmla="*/ 2147483646 h 1584"/>
                      <a:gd name="T4" fmla="*/ 2147483646 w 1752"/>
                      <a:gd name="T5" fmla="*/ 2147483646 h 1584"/>
                      <a:gd name="T6" fmla="*/ 0 60000 65536"/>
                      <a:gd name="T7" fmla="*/ 0 60000 65536"/>
                      <a:gd name="T8" fmla="*/ 0 60000 65536"/>
                      <a:gd name="T9" fmla="*/ 0 w 1752"/>
                      <a:gd name="T10" fmla="*/ 0 h 1584"/>
                      <a:gd name="T11" fmla="*/ 1752 w 1752"/>
                      <a:gd name="T12" fmla="*/ 1584 h 158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752" h="1584">
                        <a:moveTo>
                          <a:pt x="0" y="0"/>
                        </a:moveTo>
                        <a:cubicBezTo>
                          <a:pt x="148" y="438"/>
                          <a:pt x="296" y="876"/>
                          <a:pt x="588" y="1140"/>
                        </a:cubicBezTo>
                        <a:cubicBezTo>
                          <a:pt x="880" y="1404"/>
                          <a:pt x="1316" y="1494"/>
                          <a:pt x="1752" y="1584"/>
                        </a:cubicBezTo>
                      </a:path>
                    </a:pathLst>
                  </a:custGeom>
                  <a:noFill/>
                  <a:ln w="50800">
                    <a:solidFill>
                      <a:srgbClr val="6633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558" name="Oval 1058"/>
                  <p:cNvSpPr>
                    <a:spLocks noChangeArrowheads="1"/>
                  </p:cNvSpPr>
                  <p:nvPr/>
                </p:nvSpPr>
                <p:spPr bwMode="auto">
                  <a:xfrm>
                    <a:off x="2374900" y="4121150"/>
                    <a:ext cx="152400" cy="152400"/>
                  </a:xfrm>
                  <a:prstGeom prst="ellipse">
                    <a:avLst/>
                  </a:prstGeom>
                  <a:solidFill>
                    <a:srgbClr val="CC3399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50000"/>
                      </a:spcBef>
                      <a:buClr>
                        <a:srgbClr val="663300"/>
                      </a:buClr>
                      <a:buSzPct val="75000"/>
                      <a:buFont typeface="Wingdings" panose="05000000000000000000" pitchFamily="2" charset="2"/>
                      <a:buChar char="n"/>
                      <a:defRPr sz="32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40000"/>
                      </a:spcBef>
                      <a:buClr>
                        <a:srgbClr val="663300"/>
                      </a:buClr>
                      <a:buSzPct val="80000"/>
                      <a:buFont typeface="Wingdings" panose="05000000000000000000" pitchFamily="2" charset="2"/>
                      <a:buChar char="l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34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u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l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>
                      <a:solidFill>
                        <a:schemeClr val="bg2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</p:grpSp>
        </p:grpSp>
        <p:sp>
          <p:nvSpPr>
            <p:cNvPr id="65547" name="Rectangle 1031"/>
            <p:cNvSpPr>
              <a:spLocks noChangeArrowheads="1"/>
            </p:cNvSpPr>
            <p:nvPr/>
          </p:nvSpPr>
          <p:spPr bwMode="auto">
            <a:xfrm>
              <a:off x="3491175" y="5346700"/>
              <a:ext cx="554640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BL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65543" name="TextBox 27"/>
          <p:cNvSpPr txBox="1">
            <a:spLocks noChangeArrowheads="1"/>
          </p:cNvSpPr>
          <p:nvPr/>
        </p:nvSpPr>
        <p:spPr bwMode="auto">
          <a:xfrm>
            <a:off x="4262438" y="2665413"/>
            <a:ext cx="43799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Penurunan harga X menyebabkan kurva BL berotasi ke luar (dari BL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 BL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5544" name="Line 1057"/>
          <p:cNvSpPr>
            <a:spLocks noChangeShapeType="1"/>
          </p:cNvSpPr>
          <p:nvPr/>
        </p:nvSpPr>
        <p:spPr bwMode="auto">
          <a:xfrm>
            <a:off x="2111375" y="3463925"/>
            <a:ext cx="3221038" cy="2087563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5" name="Rectangle 1031"/>
          <p:cNvSpPr>
            <a:spLocks noChangeArrowheads="1"/>
          </p:cNvSpPr>
          <p:nvPr/>
        </p:nvSpPr>
        <p:spPr bwMode="auto">
          <a:xfrm>
            <a:off x="5219700" y="5207000"/>
            <a:ext cx="588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rPr>
              <a:t>BL</a:t>
            </a:r>
            <a:r>
              <a:rPr lang="en-US" altLang="en-US" sz="1800" b="1" i="1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  <a:endParaRPr lang="en-US" altLang="en-US" sz="1800" b="1" i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1071"/>
          <p:cNvSpPr>
            <a:spLocks noChangeShapeType="1"/>
          </p:cNvSpPr>
          <p:nvPr/>
        </p:nvSpPr>
        <p:spPr bwMode="auto">
          <a:xfrm>
            <a:off x="3390900" y="4665663"/>
            <a:ext cx="0" cy="1189037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FD1C2C34-DD86-42BD-93CD-E1259D54CC60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48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177800"/>
            <a:ext cx="8547100" cy="850900"/>
          </a:xfrm>
        </p:spPr>
        <p:txBody>
          <a:bodyPr anchor="ctr"/>
          <a:lstStyle/>
          <a:p>
            <a:pPr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Cont’d,…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358900"/>
            <a:ext cx="7680325" cy="47752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AutoNum type="arabicParenR" startAt="3"/>
            </a:pPr>
            <a:r>
              <a:rPr lang="en-US" altLang="en-US" sz="2400" smtClean="0"/>
              <a:t>Tunjukkan besarnya efek substitusi dari perubahan tersebut:</a:t>
            </a:r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1506538" y="2176463"/>
            <a:ext cx="5151437" cy="3659187"/>
            <a:chOff x="901776" y="1421887"/>
            <a:chExt cx="5772168" cy="4924817"/>
          </a:xfrm>
        </p:grpSpPr>
        <p:grpSp>
          <p:nvGrpSpPr>
            <p:cNvPr id="66578" name="Group 51"/>
            <p:cNvGrpSpPr>
              <a:grpSpLocks/>
            </p:cNvGrpSpPr>
            <p:nvPr/>
          </p:nvGrpSpPr>
          <p:grpSpPr bwMode="auto">
            <a:xfrm>
              <a:off x="901776" y="1421887"/>
              <a:ext cx="5772168" cy="4924817"/>
              <a:chOff x="901776" y="1421887"/>
              <a:chExt cx="5772168" cy="4924817"/>
            </a:xfrm>
          </p:grpSpPr>
          <p:sp>
            <p:nvSpPr>
              <p:cNvPr id="66580" name="Rectangle 1031"/>
              <p:cNvSpPr>
                <a:spLocks noChangeArrowheads="1"/>
              </p:cNvSpPr>
              <p:nvPr/>
            </p:nvSpPr>
            <p:spPr bwMode="auto">
              <a:xfrm>
                <a:off x="4911581" y="4955054"/>
                <a:ext cx="430213" cy="363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 i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U</a:t>
                </a:r>
                <a:r>
                  <a:rPr lang="en-US" altLang="en-US" sz="1800" b="1" i="1" baseline="-250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1</a:t>
                </a:r>
                <a:endPara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66581" name="Group 48"/>
              <p:cNvGrpSpPr>
                <a:grpSpLocks/>
              </p:cNvGrpSpPr>
              <p:nvPr/>
            </p:nvGrpSpPr>
            <p:grpSpPr bwMode="auto">
              <a:xfrm>
                <a:off x="901776" y="1421887"/>
                <a:ext cx="5772168" cy="4924817"/>
                <a:chOff x="901776" y="1421887"/>
                <a:chExt cx="5772168" cy="4924817"/>
              </a:xfrm>
            </p:grpSpPr>
            <p:sp>
              <p:nvSpPr>
                <p:cNvPr id="66582" name="Line 1071"/>
                <p:cNvSpPr>
                  <a:spLocks noChangeShapeType="1"/>
                </p:cNvSpPr>
                <p:nvPr/>
              </p:nvSpPr>
              <p:spPr bwMode="auto">
                <a:xfrm>
                  <a:off x="2381250" y="4254498"/>
                  <a:ext cx="0" cy="2092206"/>
                </a:xfrm>
                <a:prstGeom prst="line">
                  <a:avLst/>
                </a:prstGeom>
                <a:noFill/>
                <a:ln w="25400">
                  <a:solidFill>
                    <a:schemeClr val="bg2"/>
                  </a:solidFill>
                  <a:prstDash val="sys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6583" name="Group 47"/>
                <p:cNvGrpSpPr>
                  <a:grpSpLocks/>
                </p:cNvGrpSpPr>
                <p:nvPr/>
              </p:nvGrpSpPr>
              <p:grpSpPr bwMode="auto">
                <a:xfrm>
                  <a:off x="901776" y="1421887"/>
                  <a:ext cx="5772168" cy="4853501"/>
                  <a:chOff x="977976" y="1421887"/>
                  <a:chExt cx="5772168" cy="4853501"/>
                </a:xfrm>
              </p:grpSpPr>
              <p:grpSp>
                <p:nvGrpSpPr>
                  <p:cNvPr id="66584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77976" y="1421887"/>
                    <a:ext cx="5772168" cy="4853501"/>
                    <a:chOff x="1638376" y="1421887"/>
                    <a:chExt cx="5772168" cy="4853501"/>
                  </a:xfrm>
                </p:grpSpPr>
                <p:sp>
                  <p:nvSpPr>
                    <p:cNvPr id="66588" name="Rectangle 10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49450" y="2971800"/>
                      <a:ext cx="333375" cy="36353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 i="1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P</a:t>
                      </a:r>
                    </a:p>
                  </p:txBody>
                </p:sp>
                <p:sp>
                  <p:nvSpPr>
                    <p:cNvPr id="66589" name="Line 104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5050" y="1758950"/>
                      <a:ext cx="0" cy="418465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590" name="Rectangle 10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844713" y="5705731"/>
                      <a:ext cx="565831" cy="5350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2000" b="1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Q</a:t>
                      </a:r>
                      <a:r>
                        <a:rPr lang="en-US" altLang="en-US" sz="2000" b="1" baseline="-2500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X</a:t>
                      </a:r>
                    </a:p>
                  </p:txBody>
                </p:sp>
                <p:sp>
                  <p:nvSpPr>
                    <p:cNvPr id="66591" name="Rectangle 10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8376" y="1421887"/>
                      <a:ext cx="649429" cy="5350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2000" b="1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Q</a:t>
                      </a:r>
                      <a:r>
                        <a:rPr lang="en-US" altLang="en-US" sz="2000" b="1" baseline="-2500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Y</a:t>
                      </a:r>
                    </a:p>
                  </p:txBody>
                </p:sp>
                <p:sp>
                  <p:nvSpPr>
                    <p:cNvPr id="66592" name="Rectangle 10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87550" y="5861050"/>
                      <a:ext cx="358775" cy="36353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 i="1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O</a:t>
                      </a:r>
                    </a:p>
                  </p:txBody>
                </p:sp>
                <p:sp>
                  <p:nvSpPr>
                    <p:cNvPr id="66593" name="Rectangle 10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40200" y="5911850"/>
                      <a:ext cx="358775" cy="36353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 i="1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Q</a:t>
                      </a:r>
                    </a:p>
                  </p:txBody>
                </p:sp>
                <p:sp>
                  <p:nvSpPr>
                    <p:cNvPr id="66594" name="Line 10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17750" y="3155950"/>
                      <a:ext cx="2025650" cy="277495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33CC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595" name="Line 105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33770" y="5982901"/>
                      <a:ext cx="4508481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6585" name="Rectangle 1076"/>
                  <p:cNvSpPr>
                    <a:spLocks noChangeArrowheads="1"/>
                  </p:cNvSpPr>
                  <p:nvPr/>
                </p:nvSpPr>
                <p:spPr bwMode="auto">
                  <a:xfrm>
                    <a:off x="2504208" y="3792315"/>
                    <a:ext cx="346075" cy="36353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>
                    <a:lvl1pPr>
                      <a:spcBef>
                        <a:spcPct val="50000"/>
                      </a:spcBef>
                      <a:buClr>
                        <a:srgbClr val="663300"/>
                      </a:buClr>
                      <a:buSzPct val="75000"/>
                      <a:buFont typeface="Wingdings" panose="05000000000000000000" pitchFamily="2" charset="2"/>
                      <a:buChar char="n"/>
                      <a:defRPr sz="32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40000"/>
                      </a:spcBef>
                      <a:buClr>
                        <a:srgbClr val="663300"/>
                      </a:buClr>
                      <a:buSzPct val="80000"/>
                      <a:buFont typeface="Wingdings" panose="05000000000000000000" pitchFamily="2" charset="2"/>
                      <a:buChar char="l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34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u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l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1800" b="1" i="1">
                        <a:solidFill>
                          <a:schemeClr val="bg2"/>
                        </a:solidFill>
                        <a:latin typeface="Times New Roman" panose="02020603050405020304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66586" name="Freeform 1030"/>
                  <p:cNvSpPr>
                    <a:spLocks/>
                  </p:cNvSpPr>
                  <p:nvPr/>
                </p:nvSpPr>
                <p:spPr bwMode="auto">
                  <a:xfrm>
                    <a:off x="1778000" y="2743200"/>
                    <a:ext cx="3291840" cy="2651760"/>
                  </a:xfrm>
                  <a:custGeom>
                    <a:avLst/>
                    <a:gdLst>
                      <a:gd name="T0" fmla="*/ 0 w 1752"/>
                      <a:gd name="T1" fmla="*/ 0 h 1584"/>
                      <a:gd name="T2" fmla="*/ 2147483646 w 1752"/>
                      <a:gd name="T3" fmla="*/ 2147483646 h 1584"/>
                      <a:gd name="T4" fmla="*/ 2147483646 w 1752"/>
                      <a:gd name="T5" fmla="*/ 2147483646 h 1584"/>
                      <a:gd name="T6" fmla="*/ 0 60000 65536"/>
                      <a:gd name="T7" fmla="*/ 0 60000 65536"/>
                      <a:gd name="T8" fmla="*/ 0 60000 65536"/>
                      <a:gd name="T9" fmla="*/ 0 w 1752"/>
                      <a:gd name="T10" fmla="*/ 0 h 1584"/>
                      <a:gd name="T11" fmla="*/ 1752 w 1752"/>
                      <a:gd name="T12" fmla="*/ 1584 h 158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752" h="1584">
                        <a:moveTo>
                          <a:pt x="0" y="0"/>
                        </a:moveTo>
                        <a:cubicBezTo>
                          <a:pt x="148" y="438"/>
                          <a:pt x="296" y="876"/>
                          <a:pt x="588" y="1140"/>
                        </a:cubicBezTo>
                        <a:cubicBezTo>
                          <a:pt x="880" y="1404"/>
                          <a:pt x="1316" y="1494"/>
                          <a:pt x="1752" y="1584"/>
                        </a:cubicBezTo>
                      </a:path>
                    </a:pathLst>
                  </a:custGeom>
                  <a:noFill/>
                  <a:ln w="50800">
                    <a:solidFill>
                      <a:srgbClr val="6633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6587" name="Oval 1058"/>
                  <p:cNvSpPr>
                    <a:spLocks noChangeArrowheads="1"/>
                  </p:cNvSpPr>
                  <p:nvPr/>
                </p:nvSpPr>
                <p:spPr bwMode="auto">
                  <a:xfrm>
                    <a:off x="2374900" y="4121150"/>
                    <a:ext cx="152400" cy="152400"/>
                  </a:xfrm>
                  <a:prstGeom prst="ellipse">
                    <a:avLst/>
                  </a:prstGeom>
                  <a:solidFill>
                    <a:srgbClr val="CC3399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50000"/>
                      </a:spcBef>
                      <a:buClr>
                        <a:srgbClr val="663300"/>
                      </a:buClr>
                      <a:buSzPct val="75000"/>
                      <a:buFont typeface="Wingdings" panose="05000000000000000000" pitchFamily="2" charset="2"/>
                      <a:buChar char="n"/>
                      <a:defRPr sz="32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40000"/>
                      </a:spcBef>
                      <a:buClr>
                        <a:srgbClr val="663300"/>
                      </a:buClr>
                      <a:buSzPct val="80000"/>
                      <a:buFont typeface="Wingdings" panose="05000000000000000000" pitchFamily="2" charset="2"/>
                      <a:buChar char="l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34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u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l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>
                      <a:solidFill>
                        <a:schemeClr val="bg2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</p:grpSp>
        </p:grpSp>
        <p:sp>
          <p:nvSpPr>
            <p:cNvPr id="66579" name="Rectangle 1031"/>
            <p:cNvSpPr>
              <a:spLocks noChangeArrowheads="1"/>
            </p:cNvSpPr>
            <p:nvPr/>
          </p:nvSpPr>
          <p:spPr bwMode="auto">
            <a:xfrm>
              <a:off x="3491175" y="5346700"/>
              <a:ext cx="554640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BL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66568" name="TextBox 27"/>
          <p:cNvSpPr txBox="1">
            <a:spLocks noChangeArrowheads="1"/>
          </p:cNvSpPr>
          <p:nvPr/>
        </p:nvSpPr>
        <p:spPr bwMode="auto">
          <a:xfrm>
            <a:off x="3708400" y="1919288"/>
            <a:ext cx="4379913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Efek substitusi (ES) dicari dengan cara menggeser kurva BL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 sedemikian rupa sehingga menyinggung kurva IC yang lama (U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) </a:t>
            </a:r>
          </a:p>
        </p:txBody>
      </p:sp>
      <p:sp>
        <p:nvSpPr>
          <p:cNvPr id="66569" name="Line 1057"/>
          <p:cNvSpPr>
            <a:spLocks noChangeShapeType="1"/>
          </p:cNvSpPr>
          <p:nvPr/>
        </p:nvSpPr>
        <p:spPr bwMode="auto">
          <a:xfrm>
            <a:off x="2111375" y="3463925"/>
            <a:ext cx="3221038" cy="2087563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0" name="Rectangle 1031"/>
          <p:cNvSpPr>
            <a:spLocks noChangeArrowheads="1"/>
          </p:cNvSpPr>
          <p:nvPr/>
        </p:nvSpPr>
        <p:spPr bwMode="auto">
          <a:xfrm>
            <a:off x="5219700" y="5207000"/>
            <a:ext cx="588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rPr>
              <a:t>BL</a:t>
            </a:r>
            <a:r>
              <a:rPr lang="en-US" altLang="en-US" sz="1800" b="1" i="1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  <a:endParaRPr lang="en-US" altLang="en-US" sz="1800" b="1" i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71" name="Line 1057"/>
          <p:cNvSpPr>
            <a:spLocks noChangeShapeType="1"/>
          </p:cNvSpPr>
          <p:nvPr/>
        </p:nvSpPr>
        <p:spPr bwMode="auto">
          <a:xfrm>
            <a:off x="2085975" y="3863975"/>
            <a:ext cx="2640013" cy="1725613"/>
          </a:xfrm>
          <a:prstGeom prst="line">
            <a:avLst/>
          </a:prstGeom>
          <a:noFill/>
          <a:ln w="50800">
            <a:solidFill>
              <a:srgbClr val="C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2" name="Oval 1058"/>
          <p:cNvSpPr>
            <a:spLocks noChangeArrowheads="1"/>
          </p:cNvSpPr>
          <p:nvPr/>
        </p:nvSpPr>
        <p:spPr bwMode="auto">
          <a:xfrm>
            <a:off x="3317875" y="4605338"/>
            <a:ext cx="136525" cy="112712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73" name="Rectangle 1076"/>
          <p:cNvSpPr>
            <a:spLocks noChangeArrowheads="1"/>
          </p:cNvSpPr>
          <p:nvPr/>
        </p:nvSpPr>
        <p:spPr bwMode="auto">
          <a:xfrm>
            <a:off x="3367088" y="433546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34" name="Rectangle 47"/>
          <p:cNvSpPr>
            <a:spLocks noChangeArrowheads="1"/>
          </p:cNvSpPr>
          <p:nvPr/>
        </p:nvSpPr>
        <p:spPr bwMode="auto">
          <a:xfrm>
            <a:off x="4905375" y="3294063"/>
            <a:ext cx="3787775" cy="1074737"/>
          </a:xfrm>
          <a:prstGeom prst="rect">
            <a:avLst/>
          </a:prstGeom>
          <a:solidFill>
            <a:srgbClr val="00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Times New Roman" panose="02020603050405020304" pitchFamily="18" charset="0"/>
              </a:rPr>
              <a:t>Efek substitusi (</a:t>
            </a:r>
            <a:r>
              <a:rPr lang="en-US" altLang="en-US" sz="1600" b="1" i="1">
                <a:solidFill>
                  <a:schemeClr val="tx1"/>
                </a:solidFill>
                <a:latin typeface="Times New Roman" panose="02020603050405020304" pitchFamily="18" charset="0"/>
              </a:rPr>
              <a:t>AB), </a:t>
            </a:r>
            <a:r>
              <a:rPr lang="en-US" altLang="en-US" sz="1600" b="1">
                <a:solidFill>
                  <a:schemeClr val="tx1"/>
                </a:solidFill>
                <a:latin typeface="Times New Roman" panose="02020603050405020304" pitchFamily="18" charset="0"/>
              </a:rPr>
              <a:t>terjadi karena</a:t>
            </a:r>
            <a:r>
              <a:rPr lang="en-US" altLang="en-US" sz="1600" b="1" i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Times New Roman" panose="02020603050405020304" pitchFamily="18" charset="0"/>
              </a:rPr>
              <a:t>harga makanan turun jumlah makanan yg diminta meningkat, sedangkan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Times New Roman" panose="02020603050405020304" pitchFamily="18" charset="0"/>
              </a:rPr>
              <a:t>pendapatan tetap (kepuasannya sama).</a:t>
            </a:r>
          </a:p>
        </p:txBody>
      </p:sp>
      <p:cxnSp>
        <p:nvCxnSpPr>
          <p:cNvPr id="66575" name="Straight Arrow Connector 36"/>
          <p:cNvCxnSpPr>
            <a:cxnSpLocks noChangeShapeType="1"/>
          </p:cNvCxnSpPr>
          <p:nvPr/>
        </p:nvCxnSpPr>
        <p:spPr bwMode="auto">
          <a:xfrm>
            <a:off x="2846388" y="5730875"/>
            <a:ext cx="528637" cy="0"/>
          </a:xfrm>
          <a:prstGeom prst="straightConnector1">
            <a:avLst/>
          </a:prstGeom>
          <a:noFill/>
          <a:ln w="31750" algn="ctr">
            <a:solidFill>
              <a:srgbClr val="00206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6576" name="Rectangle 1076"/>
          <p:cNvSpPr>
            <a:spLocks noChangeArrowheads="1"/>
          </p:cNvSpPr>
          <p:nvPr/>
        </p:nvSpPr>
        <p:spPr bwMode="auto">
          <a:xfrm>
            <a:off x="2776538" y="5826125"/>
            <a:ext cx="6540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rPr>
              <a:t>ES +</a:t>
            </a:r>
          </a:p>
        </p:txBody>
      </p:sp>
      <p:cxnSp>
        <p:nvCxnSpPr>
          <p:cNvPr id="66577" name="Straight Arrow Connector 36"/>
          <p:cNvCxnSpPr>
            <a:cxnSpLocks noChangeShapeType="1"/>
          </p:cNvCxnSpPr>
          <p:nvPr/>
        </p:nvCxnSpPr>
        <p:spPr bwMode="auto">
          <a:xfrm flipH="1">
            <a:off x="4521200" y="5389563"/>
            <a:ext cx="563563" cy="0"/>
          </a:xfrm>
          <a:prstGeom prst="straightConnector1">
            <a:avLst/>
          </a:prstGeom>
          <a:noFill/>
          <a:ln w="31750" algn="ctr">
            <a:solidFill>
              <a:srgbClr val="002060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758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92414E24-B5BF-4DCF-A812-3455C9724EF6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49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177800"/>
            <a:ext cx="8547100" cy="850900"/>
          </a:xfrm>
        </p:spPr>
        <p:txBody>
          <a:bodyPr anchor="ctr"/>
          <a:lstStyle/>
          <a:p>
            <a:pPr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Cont’d,…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308100"/>
            <a:ext cx="7680325" cy="47752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AutoNum type="arabicParenR" startAt="4"/>
            </a:pPr>
            <a:r>
              <a:rPr lang="en-US" altLang="en-US" sz="2400" smtClean="0"/>
              <a:t>Tentukan letak kurva IC yang baru:</a:t>
            </a:r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1506538" y="2201863"/>
            <a:ext cx="5151437" cy="3659187"/>
            <a:chOff x="901776" y="1421887"/>
            <a:chExt cx="5772168" cy="4924817"/>
          </a:xfrm>
        </p:grpSpPr>
        <p:grpSp>
          <p:nvGrpSpPr>
            <p:cNvPr id="67609" name="Group 51"/>
            <p:cNvGrpSpPr>
              <a:grpSpLocks/>
            </p:cNvGrpSpPr>
            <p:nvPr/>
          </p:nvGrpSpPr>
          <p:grpSpPr bwMode="auto">
            <a:xfrm>
              <a:off x="901776" y="1421887"/>
              <a:ext cx="5772168" cy="4924817"/>
              <a:chOff x="901776" y="1421887"/>
              <a:chExt cx="5772168" cy="4924817"/>
            </a:xfrm>
          </p:grpSpPr>
          <p:sp>
            <p:nvSpPr>
              <p:cNvPr id="67611" name="Rectangle 1031"/>
              <p:cNvSpPr>
                <a:spLocks noChangeArrowheads="1"/>
              </p:cNvSpPr>
              <p:nvPr/>
            </p:nvSpPr>
            <p:spPr bwMode="auto">
              <a:xfrm>
                <a:off x="4926013" y="5232399"/>
                <a:ext cx="430213" cy="363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 i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U</a:t>
                </a:r>
                <a:r>
                  <a:rPr lang="en-US" altLang="en-US" sz="1800" b="1" i="1" baseline="-250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1</a:t>
                </a:r>
                <a:endPara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67612" name="Group 48"/>
              <p:cNvGrpSpPr>
                <a:grpSpLocks/>
              </p:cNvGrpSpPr>
              <p:nvPr/>
            </p:nvGrpSpPr>
            <p:grpSpPr bwMode="auto">
              <a:xfrm>
                <a:off x="901776" y="1421887"/>
                <a:ext cx="5772168" cy="4924817"/>
                <a:chOff x="901776" y="1421887"/>
                <a:chExt cx="5772168" cy="4924817"/>
              </a:xfrm>
            </p:grpSpPr>
            <p:sp>
              <p:nvSpPr>
                <p:cNvPr id="67613" name="Line 1071"/>
                <p:cNvSpPr>
                  <a:spLocks noChangeShapeType="1"/>
                </p:cNvSpPr>
                <p:nvPr/>
              </p:nvSpPr>
              <p:spPr bwMode="auto">
                <a:xfrm>
                  <a:off x="2381250" y="4254498"/>
                  <a:ext cx="0" cy="2092206"/>
                </a:xfrm>
                <a:prstGeom prst="line">
                  <a:avLst/>
                </a:prstGeom>
                <a:noFill/>
                <a:ln w="25400">
                  <a:solidFill>
                    <a:schemeClr val="bg2"/>
                  </a:solidFill>
                  <a:prstDash val="sys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7614" name="Group 47"/>
                <p:cNvGrpSpPr>
                  <a:grpSpLocks/>
                </p:cNvGrpSpPr>
                <p:nvPr/>
              </p:nvGrpSpPr>
              <p:grpSpPr bwMode="auto">
                <a:xfrm>
                  <a:off x="901776" y="1421887"/>
                  <a:ext cx="5772168" cy="4818908"/>
                  <a:chOff x="977976" y="1421887"/>
                  <a:chExt cx="5772168" cy="4818908"/>
                </a:xfrm>
              </p:grpSpPr>
              <p:grpSp>
                <p:nvGrpSpPr>
                  <p:cNvPr id="67615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77976" y="1421887"/>
                    <a:ext cx="5772168" cy="4818908"/>
                    <a:chOff x="1638376" y="1421887"/>
                    <a:chExt cx="5772168" cy="4818908"/>
                  </a:xfrm>
                </p:grpSpPr>
                <p:sp>
                  <p:nvSpPr>
                    <p:cNvPr id="67619" name="Line 104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5050" y="1758950"/>
                      <a:ext cx="0" cy="418465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620" name="Rectangle 10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844713" y="5705731"/>
                      <a:ext cx="565831" cy="5350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2000" b="1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Q</a:t>
                      </a:r>
                      <a:r>
                        <a:rPr lang="en-US" altLang="en-US" sz="2000" b="1" baseline="-2500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X</a:t>
                      </a:r>
                    </a:p>
                  </p:txBody>
                </p:sp>
                <p:sp>
                  <p:nvSpPr>
                    <p:cNvPr id="67621" name="Rectangle 10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8376" y="1421887"/>
                      <a:ext cx="649429" cy="5350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2000" b="1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Q</a:t>
                      </a:r>
                      <a:r>
                        <a:rPr lang="en-US" altLang="en-US" sz="2000" b="1" baseline="-2500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Y</a:t>
                      </a:r>
                    </a:p>
                  </p:txBody>
                </p:sp>
                <p:sp>
                  <p:nvSpPr>
                    <p:cNvPr id="67622" name="Rectangle 10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87550" y="5861050"/>
                      <a:ext cx="358775" cy="36353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 i="1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O</a:t>
                      </a:r>
                    </a:p>
                  </p:txBody>
                </p:sp>
                <p:sp>
                  <p:nvSpPr>
                    <p:cNvPr id="67623" name="Line 10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17750" y="3155950"/>
                      <a:ext cx="2025650" cy="277495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33CC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624" name="Line 105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33770" y="5982901"/>
                      <a:ext cx="4508481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7616" name="Rectangle 1076"/>
                  <p:cNvSpPr>
                    <a:spLocks noChangeArrowheads="1"/>
                  </p:cNvSpPr>
                  <p:nvPr/>
                </p:nvSpPr>
                <p:spPr bwMode="auto">
                  <a:xfrm>
                    <a:off x="2504208" y="3792315"/>
                    <a:ext cx="346075" cy="36353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>
                    <a:lvl1pPr>
                      <a:spcBef>
                        <a:spcPct val="50000"/>
                      </a:spcBef>
                      <a:buClr>
                        <a:srgbClr val="663300"/>
                      </a:buClr>
                      <a:buSzPct val="75000"/>
                      <a:buFont typeface="Wingdings" panose="05000000000000000000" pitchFamily="2" charset="2"/>
                      <a:buChar char="n"/>
                      <a:defRPr sz="32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40000"/>
                      </a:spcBef>
                      <a:buClr>
                        <a:srgbClr val="663300"/>
                      </a:buClr>
                      <a:buSzPct val="80000"/>
                      <a:buFont typeface="Wingdings" panose="05000000000000000000" pitchFamily="2" charset="2"/>
                      <a:buChar char="l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34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u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l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1800" b="1" i="1">
                        <a:solidFill>
                          <a:schemeClr val="bg2"/>
                        </a:solidFill>
                        <a:latin typeface="Times New Roman" panose="02020603050405020304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67617" name="Freeform 1030"/>
                  <p:cNvSpPr>
                    <a:spLocks/>
                  </p:cNvSpPr>
                  <p:nvPr/>
                </p:nvSpPr>
                <p:spPr bwMode="auto">
                  <a:xfrm>
                    <a:off x="1778000" y="2743200"/>
                    <a:ext cx="3291840" cy="2651760"/>
                  </a:xfrm>
                  <a:custGeom>
                    <a:avLst/>
                    <a:gdLst>
                      <a:gd name="T0" fmla="*/ 0 w 1752"/>
                      <a:gd name="T1" fmla="*/ 0 h 1584"/>
                      <a:gd name="T2" fmla="*/ 2147483646 w 1752"/>
                      <a:gd name="T3" fmla="*/ 2147483646 h 1584"/>
                      <a:gd name="T4" fmla="*/ 2147483646 w 1752"/>
                      <a:gd name="T5" fmla="*/ 2147483646 h 1584"/>
                      <a:gd name="T6" fmla="*/ 0 60000 65536"/>
                      <a:gd name="T7" fmla="*/ 0 60000 65536"/>
                      <a:gd name="T8" fmla="*/ 0 60000 65536"/>
                      <a:gd name="T9" fmla="*/ 0 w 1752"/>
                      <a:gd name="T10" fmla="*/ 0 h 1584"/>
                      <a:gd name="T11" fmla="*/ 1752 w 1752"/>
                      <a:gd name="T12" fmla="*/ 1584 h 158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752" h="1584">
                        <a:moveTo>
                          <a:pt x="0" y="0"/>
                        </a:moveTo>
                        <a:cubicBezTo>
                          <a:pt x="148" y="438"/>
                          <a:pt x="296" y="876"/>
                          <a:pt x="588" y="1140"/>
                        </a:cubicBezTo>
                        <a:cubicBezTo>
                          <a:pt x="880" y="1404"/>
                          <a:pt x="1316" y="1494"/>
                          <a:pt x="1752" y="1584"/>
                        </a:cubicBezTo>
                      </a:path>
                    </a:pathLst>
                  </a:custGeom>
                  <a:noFill/>
                  <a:ln w="50800">
                    <a:solidFill>
                      <a:srgbClr val="6633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618" name="Oval 1058"/>
                  <p:cNvSpPr>
                    <a:spLocks noChangeArrowheads="1"/>
                  </p:cNvSpPr>
                  <p:nvPr/>
                </p:nvSpPr>
                <p:spPr bwMode="auto">
                  <a:xfrm>
                    <a:off x="2374900" y="4121150"/>
                    <a:ext cx="152400" cy="152400"/>
                  </a:xfrm>
                  <a:prstGeom prst="ellipse">
                    <a:avLst/>
                  </a:prstGeom>
                  <a:solidFill>
                    <a:srgbClr val="CC3399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50000"/>
                      </a:spcBef>
                      <a:buClr>
                        <a:srgbClr val="663300"/>
                      </a:buClr>
                      <a:buSzPct val="75000"/>
                      <a:buFont typeface="Wingdings" panose="05000000000000000000" pitchFamily="2" charset="2"/>
                      <a:buChar char="n"/>
                      <a:defRPr sz="32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40000"/>
                      </a:spcBef>
                      <a:buClr>
                        <a:srgbClr val="663300"/>
                      </a:buClr>
                      <a:buSzPct val="80000"/>
                      <a:buFont typeface="Wingdings" panose="05000000000000000000" pitchFamily="2" charset="2"/>
                      <a:buChar char="l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34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u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l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>
                      <a:solidFill>
                        <a:schemeClr val="bg2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</p:grpSp>
        </p:grpSp>
        <p:sp>
          <p:nvSpPr>
            <p:cNvPr id="67610" name="Rectangle 1031"/>
            <p:cNvSpPr>
              <a:spLocks noChangeArrowheads="1"/>
            </p:cNvSpPr>
            <p:nvPr/>
          </p:nvSpPr>
          <p:spPr bwMode="auto">
            <a:xfrm>
              <a:off x="3491175" y="5346700"/>
              <a:ext cx="554640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BL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67591" name="TextBox 27"/>
          <p:cNvSpPr txBox="1">
            <a:spLocks noChangeArrowheads="1"/>
          </p:cNvSpPr>
          <p:nvPr/>
        </p:nvSpPr>
        <p:spPr bwMode="auto">
          <a:xfrm>
            <a:off x="3708400" y="1919288"/>
            <a:ext cx="43799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Letak persinggungan IC dengan BL yang baru akan sensitif apakah barang diasumsikan barang normal atau inferior</a:t>
            </a:r>
          </a:p>
        </p:txBody>
      </p:sp>
      <p:sp>
        <p:nvSpPr>
          <p:cNvPr id="67592" name="Line 1057"/>
          <p:cNvSpPr>
            <a:spLocks noChangeShapeType="1"/>
          </p:cNvSpPr>
          <p:nvPr/>
        </p:nvSpPr>
        <p:spPr bwMode="auto">
          <a:xfrm>
            <a:off x="2111375" y="3463925"/>
            <a:ext cx="3221038" cy="2087563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Rectangle 1031"/>
          <p:cNvSpPr>
            <a:spLocks noChangeArrowheads="1"/>
          </p:cNvSpPr>
          <p:nvPr/>
        </p:nvSpPr>
        <p:spPr bwMode="auto">
          <a:xfrm>
            <a:off x="5219700" y="5567363"/>
            <a:ext cx="5889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rPr>
              <a:t>BL</a:t>
            </a:r>
            <a:r>
              <a:rPr lang="en-US" altLang="en-US" sz="1800" b="1" i="1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  <a:endParaRPr lang="en-US" altLang="en-US" sz="1800" b="1" i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594" name="Line 1057"/>
          <p:cNvSpPr>
            <a:spLocks noChangeShapeType="1"/>
          </p:cNvSpPr>
          <p:nvPr/>
        </p:nvSpPr>
        <p:spPr bwMode="auto">
          <a:xfrm>
            <a:off x="2085975" y="3863975"/>
            <a:ext cx="2640013" cy="1725613"/>
          </a:xfrm>
          <a:prstGeom prst="line">
            <a:avLst/>
          </a:prstGeom>
          <a:noFill/>
          <a:ln w="50800">
            <a:solidFill>
              <a:srgbClr val="C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5" name="Oval 1058"/>
          <p:cNvSpPr>
            <a:spLocks noChangeArrowheads="1"/>
          </p:cNvSpPr>
          <p:nvPr/>
        </p:nvSpPr>
        <p:spPr bwMode="auto">
          <a:xfrm>
            <a:off x="3317875" y="4605338"/>
            <a:ext cx="136525" cy="112712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596" name="Rectangle 1076"/>
          <p:cNvSpPr>
            <a:spLocks noChangeArrowheads="1"/>
          </p:cNvSpPr>
          <p:nvPr/>
        </p:nvSpPr>
        <p:spPr bwMode="auto">
          <a:xfrm>
            <a:off x="3367088" y="433546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rPr>
              <a:t>B</a:t>
            </a:r>
          </a:p>
        </p:txBody>
      </p:sp>
      <p:cxnSp>
        <p:nvCxnSpPr>
          <p:cNvPr id="67597" name="Straight Arrow Connector 36"/>
          <p:cNvCxnSpPr>
            <a:cxnSpLocks noChangeShapeType="1"/>
          </p:cNvCxnSpPr>
          <p:nvPr/>
        </p:nvCxnSpPr>
        <p:spPr bwMode="auto">
          <a:xfrm>
            <a:off x="2846388" y="5730875"/>
            <a:ext cx="528637" cy="0"/>
          </a:xfrm>
          <a:prstGeom prst="straightConnector1">
            <a:avLst/>
          </a:prstGeom>
          <a:noFill/>
          <a:ln w="31750" algn="ctr">
            <a:solidFill>
              <a:srgbClr val="00206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7598" name="Rectangle 1076"/>
          <p:cNvSpPr>
            <a:spLocks noChangeArrowheads="1"/>
          </p:cNvSpPr>
          <p:nvPr/>
        </p:nvSpPr>
        <p:spPr bwMode="auto">
          <a:xfrm>
            <a:off x="2776538" y="5826125"/>
            <a:ext cx="6540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rPr>
              <a:t>ES +</a:t>
            </a:r>
          </a:p>
        </p:txBody>
      </p:sp>
      <p:sp>
        <p:nvSpPr>
          <p:cNvPr id="67599" name="Line 1071"/>
          <p:cNvSpPr>
            <a:spLocks noChangeShapeType="1"/>
          </p:cNvSpPr>
          <p:nvPr/>
        </p:nvSpPr>
        <p:spPr bwMode="auto">
          <a:xfrm>
            <a:off x="3405188" y="3043238"/>
            <a:ext cx="0" cy="2833687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7600" name="Straight Arrow Connector 35"/>
          <p:cNvCxnSpPr>
            <a:cxnSpLocks noChangeShapeType="1"/>
          </p:cNvCxnSpPr>
          <p:nvPr/>
        </p:nvCxnSpPr>
        <p:spPr bwMode="auto">
          <a:xfrm>
            <a:off x="3475038" y="3205163"/>
            <a:ext cx="528637" cy="0"/>
          </a:xfrm>
          <a:prstGeom prst="straightConnector1">
            <a:avLst/>
          </a:prstGeom>
          <a:noFill/>
          <a:ln w="31750" algn="ctr">
            <a:solidFill>
              <a:srgbClr val="00206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7601" name="Straight Arrow Connector 38"/>
          <p:cNvCxnSpPr>
            <a:cxnSpLocks noChangeShapeType="1"/>
          </p:cNvCxnSpPr>
          <p:nvPr/>
        </p:nvCxnSpPr>
        <p:spPr bwMode="auto">
          <a:xfrm>
            <a:off x="2803525" y="3214688"/>
            <a:ext cx="527050" cy="0"/>
          </a:xfrm>
          <a:prstGeom prst="straightConnector1">
            <a:avLst/>
          </a:prstGeom>
          <a:noFill/>
          <a:ln w="31750" algn="ctr">
            <a:solidFill>
              <a:srgbClr val="00206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7602" name="Rectangle 1076"/>
          <p:cNvSpPr>
            <a:spLocks noChangeArrowheads="1"/>
          </p:cNvSpPr>
          <p:nvPr/>
        </p:nvSpPr>
        <p:spPr bwMode="auto">
          <a:xfrm>
            <a:off x="3413125" y="3235325"/>
            <a:ext cx="16906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rPr>
              <a:t>Barang Normal</a:t>
            </a:r>
          </a:p>
        </p:txBody>
      </p:sp>
      <p:sp>
        <p:nvSpPr>
          <p:cNvPr id="67603" name="Rectangle 1076"/>
          <p:cNvSpPr>
            <a:spLocks noChangeArrowheads="1"/>
          </p:cNvSpPr>
          <p:nvPr/>
        </p:nvSpPr>
        <p:spPr bwMode="auto">
          <a:xfrm>
            <a:off x="2462213" y="2822575"/>
            <a:ext cx="9128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rPr>
              <a:t>inferior</a:t>
            </a:r>
          </a:p>
        </p:txBody>
      </p:sp>
      <p:sp>
        <p:nvSpPr>
          <p:cNvPr id="67604" name="Freeform 1030"/>
          <p:cNvSpPr>
            <a:spLocks/>
          </p:cNvSpPr>
          <p:nvPr/>
        </p:nvSpPr>
        <p:spPr bwMode="auto">
          <a:xfrm>
            <a:off x="3171825" y="3684588"/>
            <a:ext cx="2654300" cy="1189037"/>
          </a:xfrm>
          <a:custGeom>
            <a:avLst/>
            <a:gdLst>
              <a:gd name="T0" fmla="*/ 0 w 1583"/>
              <a:gd name="T1" fmla="*/ 0 h 956"/>
              <a:gd name="T2" fmla="*/ 2147483646 w 1583"/>
              <a:gd name="T3" fmla="*/ 2147483646 h 956"/>
              <a:gd name="T4" fmla="*/ 2147483646 w 1583"/>
              <a:gd name="T5" fmla="*/ 2147483646 h 956"/>
              <a:gd name="T6" fmla="*/ 0 60000 65536"/>
              <a:gd name="T7" fmla="*/ 0 60000 65536"/>
              <a:gd name="T8" fmla="*/ 0 60000 65536"/>
              <a:gd name="T9" fmla="*/ 0 w 1583"/>
              <a:gd name="T10" fmla="*/ 0 h 956"/>
              <a:gd name="T11" fmla="*/ 1583 w 1583"/>
              <a:gd name="T12" fmla="*/ 956 h 9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3" h="956">
                <a:moveTo>
                  <a:pt x="0" y="0"/>
                </a:moveTo>
                <a:cubicBezTo>
                  <a:pt x="148" y="438"/>
                  <a:pt x="278" y="635"/>
                  <a:pt x="542" y="788"/>
                </a:cubicBezTo>
                <a:cubicBezTo>
                  <a:pt x="806" y="941"/>
                  <a:pt x="1155" y="956"/>
                  <a:pt x="1583" y="921"/>
                </a:cubicBezTo>
              </a:path>
            </a:pathLst>
          </a:custGeom>
          <a:noFill/>
          <a:ln w="508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7605" name="Rectangle 1031"/>
          <p:cNvSpPr>
            <a:spLocks noChangeArrowheads="1"/>
          </p:cNvSpPr>
          <p:nvPr/>
        </p:nvSpPr>
        <p:spPr bwMode="auto">
          <a:xfrm>
            <a:off x="5775325" y="4645025"/>
            <a:ext cx="42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rPr>
              <a:t>U</a:t>
            </a:r>
            <a:r>
              <a:rPr lang="en-US" altLang="en-US" sz="1800" b="1" i="1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  <a:endParaRPr lang="en-US" altLang="en-US" sz="1800" b="1" i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606" name="Oval 1058"/>
          <p:cNvSpPr>
            <a:spLocks noChangeArrowheads="1"/>
          </p:cNvSpPr>
          <p:nvPr/>
        </p:nvSpPr>
        <p:spPr bwMode="auto">
          <a:xfrm>
            <a:off x="3768725" y="4476750"/>
            <a:ext cx="136525" cy="112713"/>
          </a:xfrm>
          <a:prstGeom prst="ellipse">
            <a:avLst/>
          </a:prstGeom>
          <a:solidFill>
            <a:srgbClr val="CC3399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607" name="Rectangle 1031"/>
          <p:cNvSpPr>
            <a:spLocks noChangeArrowheads="1"/>
          </p:cNvSpPr>
          <p:nvPr/>
        </p:nvSpPr>
        <p:spPr bwMode="auto">
          <a:xfrm>
            <a:off x="3827463" y="4192588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47" name="Rectangle 47"/>
          <p:cNvSpPr>
            <a:spLocks noChangeArrowheads="1"/>
          </p:cNvSpPr>
          <p:nvPr/>
        </p:nvSpPr>
        <p:spPr bwMode="auto">
          <a:xfrm>
            <a:off x="5267325" y="3473450"/>
            <a:ext cx="3619500" cy="828675"/>
          </a:xfrm>
          <a:prstGeom prst="rect">
            <a:avLst/>
          </a:prstGeom>
          <a:solidFill>
            <a:srgbClr val="00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Times New Roman" panose="02020603050405020304" pitchFamily="18" charset="0"/>
              </a:rPr>
              <a:t>Barang normal adalah barang yang akan dikonsumsi lebih banyak seiring peningkatan pendapatan konsumen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8C2C2CEE-F407-47C1-B0E7-772616BFEB7B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ardinal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s.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rdinal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358900"/>
            <a:ext cx="7680325" cy="47752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defRPr/>
            </a:pP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Pendekatan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Kardinal</a:t>
            </a:r>
            <a:endParaRPr lang="en-US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914400" indent="-508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pendekatan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, </a:t>
            </a:r>
            <a:r>
              <a:rPr lang="en-US" sz="2400" i="1" dirty="0" smtClean="0"/>
              <a:t>market basket</a:t>
            </a:r>
            <a:r>
              <a:rPr lang="en-US" sz="2400" dirty="0" smtClean="0"/>
              <a:t> (</a:t>
            </a:r>
            <a:r>
              <a:rPr lang="en-US" sz="2400" dirty="0" err="1" smtClean="0"/>
              <a:t>utilitas</a:t>
            </a:r>
            <a:r>
              <a:rPr lang="en-US" sz="2400" dirty="0" smtClean="0"/>
              <a:t>) </a:t>
            </a:r>
            <a:r>
              <a:rPr lang="en-US" sz="2400" dirty="0" err="1" smtClean="0"/>
              <a:t>diasumsikan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diukur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numerik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mudah</a:t>
            </a:r>
            <a:endParaRPr lang="en-US" sz="2400" dirty="0" smtClean="0"/>
          </a:p>
          <a:p>
            <a:pPr marL="914400" indent="-508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demikian</a:t>
            </a:r>
            <a:r>
              <a:rPr lang="en-US" sz="2400" dirty="0" smtClean="0"/>
              <a:t>, </a:t>
            </a:r>
            <a:r>
              <a:rPr lang="en-US" sz="2400" dirty="0" err="1" smtClean="0"/>
              <a:t>perbandingan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indifference curve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diukur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kuantitatif</a:t>
            </a:r>
            <a:endParaRPr lang="en-US" sz="2400" dirty="0" smtClean="0"/>
          </a:p>
          <a:p>
            <a:pPr marL="914400" indent="-508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 err="1" smtClean="0"/>
              <a:t>Pelopor</a:t>
            </a:r>
            <a:r>
              <a:rPr lang="en-US" sz="2400" dirty="0" smtClean="0"/>
              <a:t>: William Stanley Jevons (1835-1882), Leon </a:t>
            </a:r>
            <a:r>
              <a:rPr lang="en-US" sz="2400" dirty="0" err="1" smtClean="0"/>
              <a:t>Walras</a:t>
            </a:r>
            <a:r>
              <a:rPr lang="en-US" sz="2400" dirty="0" smtClean="0"/>
              <a:t> (1834-1910), Alfred Marshall (1842-1924)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Line 1071"/>
          <p:cNvSpPr>
            <a:spLocks noChangeShapeType="1"/>
          </p:cNvSpPr>
          <p:nvPr/>
        </p:nvSpPr>
        <p:spPr bwMode="auto">
          <a:xfrm>
            <a:off x="3840163" y="4533900"/>
            <a:ext cx="0" cy="1281113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861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D937F046-CC9D-4B22-A821-4218135E0566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50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177800"/>
            <a:ext cx="8547100" cy="850900"/>
          </a:xfrm>
        </p:spPr>
        <p:txBody>
          <a:bodyPr anchor="ctr"/>
          <a:lstStyle/>
          <a:p>
            <a:pPr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Cont’d,…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308100"/>
            <a:ext cx="7680325" cy="47752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AutoNum type="arabicParenR" startAt="5"/>
            </a:pPr>
            <a:r>
              <a:rPr lang="en-US" altLang="en-US" sz="2400" smtClean="0"/>
              <a:t>Tentukan besarnya efek pendapatan (IE) dan efek total (TE)</a:t>
            </a:r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1506538" y="2201863"/>
            <a:ext cx="5151437" cy="3659187"/>
            <a:chOff x="901776" y="1421887"/>
            <a:chExt cx="5772168" cy="4924817"/>
          </a:xfrm>
        </p:grpSpPr>
        <p:grpSp>
          <p:nvGrpSpPr>
            <p:cNvPr id="68635" name="Group 51"/>
            <p:cNvGrpSpPr>
              <a:grpSpLocks/>
            </p:cNvGrpSpPr>
            <p:nvPr/>
          </p:nvGrpSpPr>
          <p:grpSpPr bwMode="auto">
            <a:xfrm>
              <a:off x="901776" y="1421887"/>
              <a:ext cx="5772168" cy="4924817"/>
              <a:chOff x="901776" y="1421887"/>
              <a:chExt cx="5772168" cy="4924817"/>
            </a:xfrm>
          </p:grpSpPr>
          <p:sp>
            <p:nvSpPr>
              <p:cNvPr id="68637" name="Rectangle 1031"/>
              <p:cNvSpPr>
                <a:spLocks noChangeArrowheads="1"/>
              </p:cNvSpPr>
              <p:nvPr/>
            </p:nvSpPr>
            <p:spPr bwMode="auto">
              <a:xfrm>
                <a:off x="4926013" y="5232399"/>
                <a:ext cx="430213" cy="363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 i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U</a:t>
                </a:r>
                <a:r>
                  <a:rPr lang="en-US" altLang="en-US" sz="1800" b="1" i="1" baseline="-250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1</a:t>
                </a:r>
                <a:endPara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68638" name="Group 48"/>
              <p:cNvGrpSpPr>
                <a:grpSpLocks/>
              </p:cNvGrpSpPr>
              <p:nvPr/>
            </p:nvGrpSpPr>
            <p:grpSpPr bwMode="auto">
              <a:xfrm>
                <a:off x="901776" y="1421887"/>
                <a:ext cx="5772168" cy="4924817"/>
                <a:chOff x="901776" y="1421887"/>
                <a:chExt cx="5772168" cy="4924817"/>
              </a:xfrm>
            </p:grpSpPr>
            <p:sp>
              <p:nvSpPr>
                <p:cNvPr id="68639" name="Line 1071"/>
                <p:cNvSpPr>
                  <a:spLocks noChangeShapeType="1"/>
                </p:cNvSpPr>
                <p:nvPr/>
              </p:nvSpPr>
              <p:spPr bwMode="auto">
                <a:xfrm>
                  <a:off x="2381250" y="4254498"/>
                  <a:ext cx="0" cy="2092206"/>
                </a:xfrm>
                <a:prstGeom prst="line">
                  <a:avLst/>
                </a:prstGeom>
                <a:noFill/>
                <a:ln w="25400">
                  <a:solidFill>
                    <a:schemeClr val="bg2"/>
                  </a:solidFill>
                  <a:prstDash val="sys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8640" name="Group 47"/>
                <p:cNvGrpSpPr>
                  <a:grpSpLocks/>
                </p:cNvGrpSpPr>
                <p:nvPr/>
              </p:nvGrpSpPr>
              <p:grpSpPr bwMode="auto">
                <a:xfrm>
                  <a:off x="901776" y="1421887"/>
                  <a:ext cx="5772168" cy="4818908"/>
                  <a:chOff x="977976" y="1421887"/>
                  <a:chExt cx="5772168" cy="4818908"/>
                </a:xfrm>
              </p:grpSpPr>
              <p:grpSp>
                <p:nvGrpSpPr>
                  <p:cNvPr id="68641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77976" y="1421887"/>
                    <a:ext cx="5772168" cy="4818908"/>
                    <a:chOff x="1638376" y="1421887"/>
                    <a:chExt cx="5772168" cy="4818908"/>
                  </a:xfrm>
                </p:grpSpPr>
                <p:sp>
                  <p:nvSpPr>
                    <p:cNvPr id="68645" name="Line 104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5050" y="1758950"/>
                      <a:ext cx="0" cy="418465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8646" name="Rectangle 10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844713" y="5705731"/>
                      <a:ext cx="565831" cy="5350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2000" b="1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Q</a:t>
                      </a:r>
                      <a:r>
                        <a:rPr lang="en-US" altLang="en-US" sz="2000" b="1" baseline="-2500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X</a:t>
                      </a:r>
                    </a:p>
                  </p:txBody>
                </p:sp>
                <p:sp>
                  <p:nvSpPr>
                    <p:cNvPr id="68647" name="Rectangle 10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8376" y="1421887"/>
                      <a:ext cx="649429" cy="5350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2000" b="1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Q</a:t>
                      </a:r>
                      <a:r>
                        <a:rPr lang="en-US" altLang="en-US" sz="2000" b="1" baseline="-2500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Y</a:t>
                      </a:r>
                    </a:p>
                  </p:txBody>
                </p:sp>
                <p:sp>
                  <p:nvSpPr>
                    <p:cNvPr id="68648" name="Rectangle 10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87550" y="5861050"/>
                      <a:ext cx="358775" cy="36353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>
                      <a:lvl1pPr>
                        <a:spcBef>
                          <a:spcPct val="50000"/>
                        </a:spcBef>
                        <a:buClr>
                          <a:srgbClr val="663300"/>
                        </a:buClr>
                        <a:buSzPct val="75000"/>
                        <a:buFont typeface="Wingdings" panose="05000000000000000000" pitchFamily="2" charset="2"/>
                        <a:buChar char="n"/>
                        <a:defRPr sz="32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40000"/>
                        </a:spcBef>
                        <a:buClr>
                          <a:srgbClr val="663300"/>
                        </a:buClr>
                        <a:buSzPct val="80000"/>
                        <a:buFont typeface="Wingdings" panose="05000000000000000000" pitchFamily="2" charset="2"/>
                        <a:buChar char="l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34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u"/>
                        <a:defRPr sz="28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55000"/>
                        <a:buFont typeface="Wingdings" panose="05000000000000000000" pitchFamily="2" charset="2"/>
                        <a:buChar char="l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63300"/>
                        </a:buClr>
                        <a:buSzPct val="100000"/>
                        <a:buChar char="–"/>
                        <a:defRPr sz="2400">
                          <a:solidFill>
                            <a:srgbClr val="37654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 i="1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</a:rPr>
                        <a:t>O</a:t>
                      </a:r>
                    </a:p>
                  </p:txBody>
                </p:sp>
                <p:sp>
                  <p:nvSpPr>
                    <p:cNvPr id="68649" name="Line 10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17750" y="3155950"/>
                      <a:ext cx="2025650" cy="2774950"/>
                    </a:xfrm>
                    <a:prstGeom prst="line">
                      <a:avLst/>
                    </a:prstGeom>
                    <a:noFill/>
                    <a:ln w="50800">
                      <a:solidFill>
                        <a:srgbClr val="0033CC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8650" name="Line 105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33770" y="5982901"/>
                      <a:ext cx="4508481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8642" name="Rectangle 1076"/>
                  <p:cNvSpPr>
                    <a:spLocks noChangeArrowheads="1"/>
                  </p:cNvSpPr>
                  <p:nvPr/>
                </p:nvSpPr>
                <p:spPr bwMode="auto">
                  <a:xfrm>
                    <a:off x="2504208" y="3792315"/>
                    <a:ext cx="346075" cy="36353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>
                    <a:lvl1pPr>
                      <a:spcBef>
                        <a:spcPct val="50000"/>
                      </a:spcBef>
                      <a:buClr>
                        <a:srgbClr val="663300"/>
                      </a:buClr>
                      <a:buSzPct val="75000"/>
                      <a:buFont typeface="Wingdings" panose="05000000000000000000" pitchFamily="2" charset="2"/>
                      <a:buChar char="n"/>
                      <a:defRPr sz="32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40000"/>
                      </a:spcBef>
                      <a:buClr>
                        <a:srgbClr val="663300"/>
                      </a:buClr>
                      <a:buSzPct val="80000"/>
                      <a:buFont typeface="Wingdings" panose="05000000000000000000" pitchFamily="2" charset="2"/>
                      <a:buChar char="l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34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u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l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1800" b="1" i="1">
                        <a:solidFill>
                          <a:schemeClr val="bg2"/>
                        </a:solidFill>
                        <a:latin typeface="Times New Roman" panose="02020603050405020304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68643" name="Freeform 1030"/>
                  <p:cNvSpPr>
                    <a:spLocks/>
                  </p:cNvSpPr>
                  <p:nvPr/>
                </p:nvSpPr>
                <p:spPr bwMode="auto">
                  <a:xfrm>
                    <a:off x="1778000" y="2743200"/>
                    <a:ext cx="3291840" cy="2651760"/>
                  </a:xfrm>
                  <a:custGeom>
                    <a:avLst/>
                    <a:gdLst>
                      <a:gd name="T0" fmla="*/ 0 w 1752"/>
                      <a:gd name="T1" fmla="*/ 0 h 1584"/>
                      <a:gd name="T2" fmla="*/ 2147483646 w 1752"/>
                      <a:gd name="T3" fmla="*/ 2147483646 h 1584"/>
                      <a:gd name="T4" fmla="*/ 2147483646 w 1752"/>
                      <a:gd name="T5" fmla="*/ 2147483646 h 1584"/>
                      <a:gd name="T6" fmla="*/ 0 60000 65536"/>
                      <a:gd name="T7" fmla="*/ 0 60000 65536"/>
                      <a:gd name="T8" fmla="*/ 0 60000 65536"/>
                      <a:gd name="T9" fmla="*/ 0 w 1752"/>
                      <a:gd name="T10" fmla="*/ 0 h 1584"/>
                      <a:gd name="T11" fmla="*/ 1752 w 1752"/>
                      <a:gd name="T12" fmla="*/ 1584 h 158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752" h="1584">
                        <a:moveTo>
                          <a:pt x="0" y="0"/>
                        </a:moveTo>
                        <a:cubicBezTo>
                          <a:pt x="148" y="438"/>
                          <a:pt x="296" y="876"/>
                          <a:pt x="588" y="1140"/>
                        </a:cubicBezTo>
                        <a:cubicBezTo>
                          <a:pt x="880" y="1404"/>
                          <a:pt x="1316" y="1494"/>
                          <a:pt x="1752" y="1584"/>
                        </a:cubicBezTo>
                      </a:path>
                    </a:pathLst>
                  </a:custGeom>
                  <a:noFill/>
                  <a:ln w="50800">
                    <a:solidFill>
                      <a:srgbClr val="6633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644" name="Oval 1058"/>
                  <p:cNvSpPr>
                    <a:spLocks noChangeArrowheads="1"/>
                  </p:cNvSpPr>
                  <p:nvPr/>
                </p:nvSpPr>
                <p:spPr bwMode="auto">
                  <a:xfrm>
                    <a:off x="2374900" y="4121150"/>
                    <a:ext cx="152400" cy="152400"/>
                  </a:xfrm>
                  <a:prstGeom prst="ellipse">
                    <a:avLst/>
                  </a:prstGeom>
                  <a:solidFill>
                    <a:srgbClr val="CC3399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50000"/>
                      </a:spcBef>
                      <a:buClr>
                        <a:srgbClr val="663300"/>
                      </a:buClr>
                      <a:buSzPct val="75000"/>
                      <a:buFont typeface="Wingdings" panose="05000000000000000000" pitchFamily="2" charset="2"/>
                      <a:buChar char="n"/>
                      <a:defRPr sz="32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40000"/>
                      </a:spcBef>
                      <a:buClr>
                        <a:srgbClr val="663300"/>
                      </a:buClr>
                      <a:buSzPct val="80000"/>
                      <a:buFont typeface="Wingdings" panose="05000000000000000000" pitchFamily="2" charset="2"/>
                      <a:buChar char="l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34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u"/>
                      <a:defRPr sz="28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55000"/>
                      <a:buFont typeface="Wingdings" panose="05000000000000000000" pitchFamily="2" charset="2"/>
                      <a:buChar char="l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663300"/>
                      </a:buClr>
                      <a:buSzPct val="100000"/>
                      <a:buChar char="–"/>
                      <a:defRPr sz="2400">
                        <a:solidFill>
                          <a:srgbClr val="376546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>
                      <a:solidFill>
                        <a:schemeClr val="bg2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</p:grpSp>
          </p:grpSp>
        </p:grpSp>
        <p:sp>
          <p:nvSpPr>
            <p:cNvPr id="68636" name="Rectangle 1031"/>
            <p:cNvSpPr>
              <a:spLocks noChangeArrowheads="1"/>
            </p:cNvSpPr>
            <p:nvPr/>
          </p:nvSpPr>
          <p:spPr bwMode="auto">
            <a:xfrm>
              <a:off x="3592199" y="5537375"/>
              <a:ext cx="554640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BL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68616" name="Line 1057"/>
          <p:cNvSpPr>
            <a:spLocks noChangeShapeType="1"/>
          </p:cNvSpPr>
          <p:nvPr/>
        </p:nvSpPr>
        <p:spPr bwMode="auto">
          <a:xfrm>
            <a:off x="2111375" y="3463925"/>
            <a:ext cx="3221038" cy="2087563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7" name="Rectangle 1031"/>
          <p:cNvSpPr>
            <a:spLocks noChangeArrowheads="1"/>
          </p:cNvSpPr>
          <p:nvPr/>
        </p:nvSpPr>
        <p:spPr bwMode="auto">
          <a:xfrm>
            <a:off x="5219700" y="5567363"/>
            <a:ext cx="5889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rPr>
              <a:t>BL</a:t>
            </a:r>
            <a:r>
              <a:rPr lang="en-US" altLang="en-US" sz="1800" b="1" i="1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  <a:endParaRPr lang="en-US" altLang="en-US" sz="1800" b="1" i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8618" name="Line 1057"/>
          <p:cNvSpPr>
            <a:spLocks noChangeShapeType="1"/>
          </p:cNvSpPr>
          <p:nvPr/>
        </p:nvSpPr>
        <p:spPr bwMode="auto">
          <a:xfrm>
            <a:off x="2085975" y="3863975"/>
            <a:ext cx="2640013" cy="1725613"/>
          </a:xfrm>
          <a:prstGeom prst="line">
            <a:avLst/>
          </a:prstGeom>
          <a:noFill/>
          <a:ln w="50800">
            <a:solidFill>
              <a:srgbClr val="C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9" name="Oval 1058"/>
          <p:cNvSpPr>
            <a:spLocks noChangeArrowheads="1"/>
          </p:cNvSpPr>
          <p:nvPr/>
        </p:nvSpPr>
        <p:spPr bwMode="auto">
          <a:xfrm>
            <a:off x="3317875" y="4605338"/>
            <a:ext cx="136525" cy="112712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8620" name="Rectangle 1076"/>
          <p:cNvSpPr>
            <a:spLocks noChangeArrowheads="1"/>
          </p:cNvSpPr>
          <p:nvPr/>
        </p:nvSpPr>
        <p:spPr bwMode="auto">
          <a:xfrm>
            <a:off x="3367088" y="433546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rPr>
              <a:t>B</a:t>
            </a:r>
          </a:p>
        </p:txBody>
      </p:sp>
      <p:cxnSp>
        <p:nvCxnSpPr>
          <p:cNvPr id="68621" name="Straight Arrow Connector 36"/>
          <p:cNvCxnSpPr>
            <a:cxnSpLocks noChangeShapeType="1"/>
          </p:cNvCxnSpPr>
          <p:nvPr/>
        </p:nvCxnSpPr>
        <p:spPr bwMode="auto">
          <a:xfrm>
            <a:off x="2846388" y="5730875"/>
            <a:ext cx="528637" cy="0"/>
          </a:xfrm>
          <a:prstGeom prst="straightConnector1">
            <a:avLst/>
          </a:prstGeom>
          <a:noFill/>
          <a:ln w="31750" algn="ctr">
            <a:solidFill>
              <a:srgbClr val="00206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8622" name="Rectangle 1076"/>
          <p:cNvSpPr>
            <a:spLocks noChangeArrowheads="1"/>
          </p:cNvSpPr>
          <p:nvPr/>
        </p:nvSpPr>
        <p:spPr bwMode="auto">
          <a:xfrm>
            <a:off x="2776538" y="5826125"/>
            <a:ext cx="6540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rPr>
              <a:t>SE +</a:t>
            </a:r>
          </a:p>
        </p:txBody>
      </p:sp>
      <p:sp>
        <p:nvSpPr>
          <p:cNvPr id="68623" name="Line 1071"/>
          <p:cNvSpPr>
            <a:spLocks noChangeShapeType="1"/>
          </p:cNvSpPr>
          <p:nvPr/>
        </p:nvSpPr>
        <p:spPr bwMode="auto">
          <a:xfrm>
            <a:off x="3405188" y="3043238"/>
            <a:ext cx="0" cy="2833687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8624" name="Straight Arrow Connector 35"/>
          <p:cNvCxnSpPr>
            <a:cxnSpLocks noChangeShapeType="1"/>
          </p:cNvCxnSpPr>
          <p:nvPr/>
        </p:nvCxnSpPr>
        <p:spPr bwMode="auto">
          <a:xfrm>
            <a:off x="3475038" y="3205163"/>
            <a:ext cx="528637" cy="0"/>
          </a:xfrm>
          <a:prstGeom prst="straightConnector1">
            <a:avLst/>
          </a:prstGeom>
          <a:noFill/>
          <a:ln w="31750" algn="ctr">
            <a:solidFill>
              <a:srgbClr val="00206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8625" name="Straight Arrow Connector 38"/>
          <p:cNvCxnSpPr>
            <a:cxnSpLocks noChangeShapeType="1"/>
          </p:cNvCxnSpPr>
          <p:nvPr/>
        </p:nvCxnSpPr>
        <p:spPr bwMode="auto">
          <a:xfrm>
            <a:off x="2803525" y="3214688"/>
            <a:ext cx="527050" cy="0"/>
          </a:xfrm>
          <a:prstGeom prst="straightConnector1">
            <a:avLst/>
          </a:prstGeom>
          <a:noFill/>
          <a:ln w="31750" algn="ctr">
            <a:solidFill>
              <a:srgbClr val="00206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8626" name="Rectangle 1076"/>
          <p:cNvSpPr>
            <a:spLocks noChangeArrowheads="1"/>
          </p:cNvSpPr>
          <p:nvPr/>
        </p:nvSpPr>
        <p:spPr bwMode="auto">
          <a:xfrm>
            <a:off x="3413125" y="3235325"/>
            <a:ext cx="16906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rPr>
              <a:t>Barang Normal</a:t>
            </a:r>
          </a:p>
        </p:txBody>
      </p:sp>
      <p:sp>
        <p:nvSpPr>
          <p:cNvPr id="68627" name="Rectangle 1076"/>
          <p:cNvSpPr>
            <a:spLocks noChangeArrowheads="1"/>
          </p:cNvSpPr>
          <p:nvPr/>
        </p:nvSpPr>
        <p:spPr bwMode="auto">
          <a:xfrm>
            <a:off x="2462213" y="2822575"/>
            <a:ext cx="9128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rPr>
              <a:t>inferior</a:t>
            </a:r>
          </a:p>
        </p:txBody>
      </p:sp>
      <p:sp>
        <p:nvSpPr>
          <p:cNvPr id="68628" name="Freeform 1030"/>
          <p:cNvSpPr>
            <a:spLocks/>
          </p:cNvSpPr>
          <p:nvPr/>
        </p:nvSpPr>
        <p:spPr bwMode="auto">
          <a:xfrm>
            <a:off x="3171825" y="3684588"/>
            <a:ext cx="2654300" cy="1189037"/>
          </a:xfrm>
          <a:custGeom>
            <a:avLst/>
            <a:gdLst>
              <a:gd name="T0" fmla="*/ 0 w 1583"/>
              <a:gd name="T1" fmla="*/ 0 h 956"/>
              <a:gd name="T2" fmla="*/ 2147483646 w 1583"/>
              <a:gd name="T3" fmla="*/ 2147483646 h 956"/>
              <a:gd name="T4" fmla="*/ 2147483646 w 1583"/>
              <a:gd name="T5" fmla="*/ 2147483646 h 956"/>
              <a:gd name="T6" fmla="*/ 0 60000 65536"/>
              <a:gd name="T7" fmla="*/ 0 60000 65536"/>
              <a:gd name="T8" fmla="*/ 0 60000 65536"/>
              <a:gd name="T9" fmla="*/ 0 w 1583"/>
              <a:gd name="T10" fmla="*/ 0 h 956"/>
              <a:gd name="T11" fmla="*/ 1583 w 1583"/>
              <a:gd name="T12" fmla="*/ 956 h 9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3" h="956">
                <a:moveTo>
                  <a:pt x="0" y="0"/>
                </a:moveTo>
                <a:cubicBezTo>
                  <a:pt x="148" y="438"/>
                  <a:pt x="278" y="635"/>
                  <a:pt x="542" y="788"/>
                </a:cubicBezTo>
                <a:cubicBezTo>
                  <a:pt x="806" y="941"/>
                  <a:pt x="1155" y="956"/>
                  <a:pt x="1583" y="921"/>
                </a:cubicBezTo>
              </a:path>
            </a:pathLst>
          </a:custGeom>
          <a:noFill/>
          <a:ln w="508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8629" name="Rectangle 1031"/>
          <p:cNvSpPr>
            <a:spLocks noChangeArrowheads="1"/>
          </p:cNvSpPr>
          <p:nvPr/>
        </p:nvSpPr>
        <p:spPr bwMode="auto">
          <a:xfrm>
            <a:off x="5775325" y="4645025"/>
            <a:ext cx="42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rPr>
              <a:t>U</a:t>
            </a:r>
            <a:r>
              <a:rPr lang="en-US" altLang="en-US" sz="1800" b="1" i="1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  <a:endParaRPr lang="en-US" altLang="en-US" sz="1800" b="1" i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8630" name="Oval 1058"/>
          <p:cNvSpPr>
            <a:spLocks noChangeArrowheads="1"/>
          </p:cNvSpPr>
          <p:nvPr/>
        </p:nvSpPr>
        <p:spPr bwMode="auto">
          <a:xfrm>
            <a:off x="3768725" y="4476750"/>
            <a:ext cx="136525" cy="112713"/>
          </a:xfrm>
          <a:prstGeom prst="ellipse">
            <a:avLst/>
          </a:prstGeom>
          <a:solidFill>
            <a:srgbClr val="CC3399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8631" name="Rectangle 1031"/>
          <p:cNvSpPr>
            <a:spLocks noChangeArrowheads="1"/>
          </p:cNvSpPr>
          <p:nvPr/>
        </p:nvSpPr>
        <p:spPr bwMode="auto">
          <a:xfrm>
            <a:off x="3827463" y="4192588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45" name="Rectangle 22"/>
          <p:cNvSpPr>
            <a:spLocks noChangeArrowheads="1"/>
          </p:cNvSpPr>
          <p:nvPr/>
        </p:nvSpPr>
        <p:spPr bwMode="auto">
          <a:xfrm>
            <a:off x="5530850" y="1995488"/>
            <a:ext cx="3175000" cy="13208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 sz="2000" b="1" dirty="0" err="1"/>
              <a:t>Efek</a:t>
            </a:r>
            <a:r>
              <a:rPr lang="en-US" sz="2000" b="1" dirty="0"/>
              <a:t> </a:t>
            </a:r>
            <a:r>
              <a:rPr lang="en-US" sz="2000" b="1" dirty="0" err="1"/>
              <a:t>pendapatan</a:t>
            </a:r>
            <a:r>
              <a:rPr lang="en-US" sz="2000" b="1" dirty="0"/>
              <a:t> (</a:t>
            </a:r>
            <a:r>
              <a:rPr lang="en-US" sz="2000" b="1" i="1" dirty="0"/>
              <a:t>BC) </a:t>
            </a:r>
            <a:r>
              <a:rPr lang="en-US" sz="2000" b="1" dirty="0" err="1"/>
              <a:t>terjadi</a:t>
            </a:r>
            <a:r>
              <a:rPr lang="en-US" sz="2000" b="1" dirty="0"/>
              <a:t> </a:t>
            </a:r>
            <a:r>
              <a:rPr lang="en-US" sz="2000" b="1" dirty="0" err="1"/>
              <a:t>karena</a:t>
            </a:r>
            <a:r>
              <a:rPr lang="en-US" sz="2000" b="1" dirty="0"/>
              <a:t> </a:t>
            </a:r>
            <a:r>
              <a:rPr lang="en-US" sz="2000" b="1" dirty="0" err="1"/>
              <a:t>harga</a:t>
            </a:r>
            <a:r>
              <a:rPr lang="en-US" sz="2000" b="1" dirty="0"/>
              <a:t> </a:t>
            </a:r>
            <a:r>
              <a:rPr lang="en-US" sz="2000" b="1" dirty="0" err="1"/>
              <a:t>makanan</a:t>
            </a:r>
            <a:r>
              <a:rPr lang="en-US" sz="2000" b="1" dirty="0"/>
              <a:t> </a:t>
            </a:r>
            <a:r>
              <a:rPr lang="en-US" sz="2000" b="1" dirty="0" err="1"/>
              <a:t>turun</a:t>
            </a:r>
            <a:r>
              <a:rPr lang="en-US" sz="2000" b="1" dirty="0"/>
              <a:t>, </a:t>
            </a:r>
            <a:r>
              <a:rPr lang="en-US" sz="2000" b="1" dirty="0" err="1"/>
              <a:t>secara</a:t>
            </a:r>
            <a:r>
              <a:rPr lang="en-US" sz="2000" b="1" dirty="0"/>
              <a:t> </a:t>
            </a:r>
            <a:r>
              <a:rPr lang="en-US" sz="2000" b="1" dirty="0" err="1"/>
              <a:t>riil</a:t>
            </a:r>
            <a:r>
              <a:rPr lang="en-US" sz="2000" b="1" dirty="0"/>
              <a:t> </a:t>
            </a:r>
            <a:r>
              <a:rPr lang="en-US" sz="2000" b="1" dirty="0" err="1"/>
              <a:t>pendapatan</a:t>
            </a:r>
            <a:r>
              <a:rPr lang="en-US" sz="2000" b="1" dirty="0"/>
              <a:t> </a:t>
            </a:r>
            <a:r>
              <a:rPr lang="en-US" sz="2000" b="1" dirty="0" err="1"/>
              <a:t>meningkat</a:t>
            </a:r>
            <a:r>
              <a:rPr lang="en-US" sz="2000" b="1" dirty="0"/>
              <a:t>.</a:t>
            </a:r>
          </a:p>
        </p:txBody>
      </p:sp>
      <p:cxnSp>
        <p:nvCxnSpPr>
          <p:cNvPr id="68633" name="Straight Arrow Connector 47"/>
          <p:cNvCxnSpPr>
            <a:cxnSpLocks noChangeShapeType="1"/>
          </p:cNvCxnSpPr>
          <p:nvPr/>
        </p:nvCxnSpPr>
        <p:spPr bwMode="auto">
          <a:xfrm>
            <a:off x="3436938" y="5741988"/>
            <a:ext cx="365125" cy="0"/>
          </a:xfrm>
          <a:prstGeom prst="straightConnector1">
            <a:avLst/>
          </a:prstGeom>
          <a:noFill/>
          <a:ln w="31750" algn="ctr">
            <a:solidFill>
              <a:srgbClr val="00206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8634" name="Rectangle 1076"/>
          <p:cNvSpPr>
            <a:spLocks noChangeArrowheads="1"/>
          </p:cNvSpPr>
          <p:nvPr/>
        </p:nvSpPr>
        <p:spPr bwMode="auto">
          <a:xfrm>
            <a:off x="3405188" y="583723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rPr>
              <a:t>IE +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640638" y="6440488"/>
            <a:ext cx="1093787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E487B553-6992-46A6-B7D0-05C145E06527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51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849313" y="1470025"/>
            <a:ext cx="7161212" cy="4211638"/>
            <a:chOff x="850597" y="1470610"/>
            <a:chExt cx="7159881" cy="4211111"/>
          </a:xfrm>
        </p:grpSpPr>
        <p:grpSp>
          <p:nvGrpSpPr>
            <p:cNvPr id="69655" name="Group 54"/>
            <p:cNvGrpSpPr>
              <a:grpSpLocks/>
            </p:cNvGrpSpPr>
            <p:nvPr/>
          </p:nvGrpSpPr>
          <p:grpSpPr bwMode="auto">
            <a:xfrm>
              <a:off x="1498600" y="2159000"/>
              <a:ext cx="3679826" cy="2852738"/>
              <a:chOff x="1498600" y="2159000"/>
              <a:chExt cx="3679826" cy="2852738"/>
            </a:xfrm>
          </p:grpSpPr>
          <p:sp>
            <p:nvSpPr>
              <p:cNvPr id="69683" name="Rectangle 1031"/>
              <p:cNvSpPr>
                <a:spLocks noChangeArrowheads="1"/>
              </p:cNvSpPr>
              <p:nvPr/>
            </p:nvSpPr>
            <p:spPr bwMode="auto">
              <a:xfrm>
                <a:off x="4748213" y="4648200"/>
                <a:ext cx="430213" cy="363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 i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U</a:t>
                </a:r>
                <a:r>
                  <a:rPr lang="en-US" altLang="en-US" sz="1800" b="1" i="1" baseline="-250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1</a:t>
                </a:r>
                <a:endPara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9684" name="Freeform 1030"/>
              <p:cNvSpPr>
                <a:spLocks/>
              </p:cNvSpPr>
              <p:nvPr/>
            </p:nvSpPr>
            <p:spPr bwMode="auto">
              <a:xfrm>
                <a:off x="1498600" y="2159000"/>
                <a:ext cx="3291840" cy="2651760"/>
              </a:xfrm>
              <a:custGeom>
                <a:avLst/>
                <a:gdLst>
                  <a:gd name="T0" fmla="*/ 0 w 1752"/>
                  <a:gd name="T1" fmla="*/ 0 h 1584"/>
                  <a:gd name="T2" fmla="*/ 2147483646 w 1752"/>
                  <a:gd name="T3" fmla="*/ 2147483646 h 1584"/>
                  <a:gd name="T4" fmla="*/ 2147483646 w 1752"/>
                  <a:gd name="T5" fmla="*/ 2147483646 h 1584"/>
                  <a:gd name="T6" fmla="*/ 0 60000 65536"/>
                  <a:gd name="T7" fmla="*/ 0 60000 65536"/>
                  <a:gd name="T8" fmla="*/ 0 60000 65536"/>
                  <a:gd name="T9" fmla="*/ 0 w 1752"/>
                  <a:gd name="T10" fmla="*/ 0 h 1584"/>
                  <a:gd name="T11" fmla="*/ 1752 w 1752"/>
                  <a:gd name="T12" fmla="*/ 1584 h 15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752" h="1584">
                    <a:moveTo>
                      <a:pt x="0" y="0"/>
                    </a:moveTo>
                    <a:cubicBezTo>
                      <a:pt x="148" y="438"/>
                      <a:pt x="296" y="876"/>
                      <a:pt x="588" y="1140"/>
                    </a:cubicBezTo>
                    <a:cubicBezTo>
                      <a:pt x="880" y="1404"/>
                      <a:pt x="1316" y="1494"/>
                      <a:pt x="1752" y="1584"/>
                    </a:cubicBezTo>
                  </a:path>
                </a:pathLst>
              </a:custGeom>
              <a:noFill/>
              <a:ln w="50800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9656" name="Group 53"/>
            <p:cNvGrpSpPr>
              <a:grpSpLocks/>
            </p:cNvGrpSpPr>
            <p:nvPr/>
          </p:nvGrpSpPr>
          <p:grpSpPr bwMode="auto">
            <a:xfrm>
              <a:off x="850597" y="1470610"/>
              <a:ext cx="7159881" cy="4211111"/>
              <a:chOff x="850597" y="1470610"/>
              <a:chExt cx="7159881" cy="4211111"/>
            </a:xfrm>
          </p:grpSpPr>
          <p:sp>
            <p:nvSpPr>
              <p:cNvPr id="69657" name="Line 1060"/>
              <p:cNvSpPr>
                <a:spLocks noChangeShapeType="1"/>
              </p:cNvSpPr>
              <p:nvPr/>
            </p:nvSpPr>
            <p:spPr bwMode="auto">
              <a:xfrm>
                <a:off x="1397000" y="2565400"/>
                <a:ext cx="5321300" cy="2768600"/>
              </a:xfrm>
              <a:prstGeom prst="line">
                <a:avLst/>
              </a:prstGeom>
              <a:noFill/>
              <a:ln w="508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8" name="Rectangle 1031"/>
              <p:cNvSpPr>
                <a:spLocks noChangeArrowheads="1"/>
              </p:cNvSpPr>
              <p:nvPr/>
            </p:nvSpPr>
            <p:spPr bwMode="auto">
              <a:xfrm>
                <a:off x="6668487" y="4978400"/>
                <a:ext cx="554640" cy="3667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 i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BL</a:t>
                </a:r>
                <a:r>
                  <a:rPr lang="en-US" altLang="en-US" sz="1800" b="1" i="1" baseline="-250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2</a:t>
                </a:r>
                <a:endPara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69659" name="Group 54"/>
              <p:cNvGrpSpPr>
                <a:grpSpLocks/>
              </p:cNvGrpSpPr>
              <p:nvPr/>
            </p:nvGrpSpPr>
            <p:grpSpPr bwMode="auto">
              <a:xfrm>
                <a:off x="4321094" y="4184650"/>
                <a:ext cx="336632" cy="1497067"/>
                <a:chOff x="4511594" y="4768850"/>
                <a:chExt cx="336632" cy="1497067"/>
              </a:xfrm>
            </p:grpSpPr>
            <p:sp>
              <p:nvSpPr>
                <p:cNvPr id="69681" name="Line 1036"/>
                <p:cNvSpPr>
                  <a:spLocks noChangeShapeType="1"/>
                </p:cNvSpPr>
                <p:nvPr/>
              </p:nvSpPr>
              <p:spPr bwMode="auto">
                <a:xfrm>
                  <a:off x="4673600" y="4768850"/>
                  <a:ext cx="0" cy="1188720"/>
                </a:xfrm>
                <a:prstGeom prst="line">
                  <a:avLst/>
                </a:prstGeom>
                <a:noFill/>
                <a:ln w="25400">
                  <a:solidFill>
                    <a:schemeClr val="bg2"/>
                  </a:solidFill>
                  <a:prstDash val="sys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682" name="Rectangle 1038"/>
                <p:cNvSpPr>
                  <a:spLocks noChangeArrowheads="1"/>
                </p:cNvSpPr>
                <p:nvPr/>
              </p:nvSpPr>
              <p:spPr bwMode="auto">
                <a:xfrm>
                  <a:off x="4511594" y="5899150"/>
                  <a:ext cx="336632" cy="3667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800" b="1" i="1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C</a:t>
                  </a:r>
                </a:p>
              </p:txBody>
            </p:sp>
          </p:grpSp>
          <p:grpSp>
            <p:nvGrpSpPr>
              <p:cNvPr id="69660" name="Group 53"/>
              <p:cNvGrpSpPr>
                <a:grpSpLocks/>
              </p:cNvGrpSpPr>
              <p:nvPr/>
            </p:nvGrpSpPr>
            <p:grpSpPr bwMode="auto">
              <a:xfrm>
                <a:off x="984250" y="4013200"/>
                <a:ext cx="3469640" cy="363538"/>
                <a:chOff x="1174750" y="4597400"/>
                <a:chExt cx="3469640" cy="363538"/>
              </a:xfrm>
            </p:grpSpPr>
            <p:sp>
              <p:nvSpPr>
                <p:cNvPr id="69679" name="Line 1039"/>
                <p:cNvSpPr>
                  <a:spLocks noChangeShapeType="1"/>
                </p:cNvSpPr>
                <p:nvPr/>
              </p:nvSpPr>
              <p:spPr bwMode="auto">
                <a:xfrm flipH="1">
                  <a:off x="1581150" y="4775200"/>
                  <a:ext cx="3063240" cy="0"/>
                </a:xfrm>
                <a:prstGeom prst="line">
                  <a:avLst/>
                </a:prstGeom>
                <a:noFill/>
                <a:ln w="25400">
                  <a:solidFill>
                    <a:schemeClr val="bg2"/>
                  </a:solidFill>
                  <a:prstDash val="sys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680" name="Rectangle 1074"/>
                <p:cNvSpPr>
                  <a:spLocks noChangeArrowheads="1"/>
                </p:cNvSpPr>
                <p:nvPr/>
              </p:nvSpPr>
              <p:spPr bwMode="auto">
                <a:xfrm>
                  <a:off x="1174750" y="4597400"/>
                  <a:ext cx="396875" cy="3635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800" b="1" i="1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W</a:t>
                  </a:r>
                </a:p>
              </p:txBody>
            </p:sp>
          </p:grpSp>
          <p:grpSp>
            <p:nvGrpSpPr>
              <p:cNvPr id="69661" name="Group 52"/>
              <p:cNvGrpSpPr>
                <a:grpSpLocks/>
              </p:cNvGrpSpPr>
              <p:nvPr/>
            </p:nvGrpSpPr>
            <p:grpSpPr bwMode="auto">
              <a:xfrm>
                <a:off x="3200400" y="2120900"/>
                <a:ext cx="3819525" cy="2651760"/>
                <a:chOff x="3378200" y="2705100"/>
                <a:chExt cx="3819525" cy="2651760"/>
              </a:xfrm>
            </p:grpSpPr>
            <p:sp>
              <p:nvSpPr>
                <p:cNvPr id="69675" name="Rectangle 1031"/>
                <p:cNvSpPr>
                  <a:spLocks noChangeArrowheads="1"/>
                </p:cNvSpPr>
                <p:nvPr/>
              </p:nvSpPr>
              <p:spPr bwMode="auto">
                <a:xfrm>
                  <a:off x="6834097" y="5016322"/>
                  <a:ext cx="363628" cy="3129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800" b="1" i="1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U</a:t>
                  </a:r>
                  <a:r>
                    <a:rPr lang="en-US" altLang="en-US" sz="1800" b="1" i="1" baseline="-25000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2</a:t>
                  </a:r>
                  <a:endParaRPr lang="en-US" altLang="en-US" sz="1800" b="1" i="1">
                    <a:solidFill>
                      <a:schemeClr val="bg2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9676" name="Rectangle 1067"/>
                <p:cNvSpPr>
                  <a:spLocks noChangeArrowheads="1"/>
                </p:cNvSpPr>
                <p:nvPr/>
              </p:nvSpPr>
              <p:spPr bwMode="auto">
                <a:xfrm>
                  <a:off x="4641850" y="4375150"/>
                  <a:ext cx="346075" cy="3635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800" b="1" i="1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C</a:t>
                  </a:r>
                </a:p>
              </p:txBody>
            </p:sp>
            <p:sp>
              <p:nvSpPr>
                <p:cNvPr id="69677" name="Freeform 1030"/>
                <p:cNvSpPr>
                  <a:spLocks/>
                </p:cNvSpPr>
                <p:nvPr/>
              </p:nvSpPr>
              <p:spPr bwMode="auto">
                <a:xfrm rot="-393408">
                  <a:off x="3378200" y="2705100"/>
                  <a:ext cx="3291840" cy="2651760"/>
                </a:xfrm>
                <a:custGeom>
                  <a:avLst/>
                  <a:gdLst>
                    <a:gd name="T0" fmla="*/ 0 w 1752"/>
                    <a:gd name="T1" fmla="*/ 0 h 1584"/>
                    <a:gd name="T2" fmla="*/ 2147483646 w 1752"/>
                    <a:gd name="T3" fmla="*/ 2147483646 h 1584"/>
                    <a:gd name="T4" fmla="*/ 2147483646 w 1752"/>
                    <a:gd name="T5" fmla="*/ 2147483646 h 1584"/>
                    <a:gd name="T6" fmla="*/ 0 60000 65536"/>
                    <a:gd name="T7" fmla="*/ 0 60000 65536"/>
                    <a:gd name="T8" fmla="*/ 0 60000 65536"/>
                    <a:gd name="T9" fmla="*/ 0 w 1752"/>
                    <a:gd name="T10" fmla="*/ 0 h 1584"/>
                    <a:gd name="T11" fmla="*/ 1752 w 1752"/>
                    <a:gd name="T12" fmla="*/ 1584 h 15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752" h="1584">
                      <a:moveTo>
                        <a:pt x="0" y="0"/>
                      </a:moveTo>
                      <a:cubicBezTo>
                        <a:pt x="148" y="438"/>
                        <a:pt x="296" y="876"/>
                        <a:pt x="588" y="1140"/>
                      </a:cubicBezTo>
                      <a:cubicBezTo>
                        <a:pt x="880" y="1404"/>
                        <a:pt x="1316" y="1494"/>
                        <a:pt x="1752" y="1584"/>
                      </a:cubicBezTo>
                    </a:path>
                  </a:pathLst>
                </a:custGeom>
                <a:noFill/>
                <a:ln w="50800">
                  <a:solidFill>
                    <a:srgbClr val="00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69678" name="Oval 1062"/>
                <p:cNvSpPr>
                  <a:spLocks noChangeArrowheads="1"/>
                </p:cNvSpPr>
                <p:nvPr/>
              </p:nvSpPr>
              <p:spPr bwMode="auto">
                <a:xfrm>
                  <a:off x="4572000" y="4667250"/>
                  <a:ext cx="152400" cy="152400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2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69662" name="Line 1071"/>
              <p:cNvSpPr>
                <a:spLocks noChangeShapeType="1"/>
              </p:cNvSpPr>
              <p:nvPr/>
            </p:nvSpPr>
            <p:spPr bwMode="auto">
              <a:xfrm>
                <a:off x="2139950" y="3530600"/>
                <a:ext cx="0" cy="182880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3" name="Line 1070"/>
              <p:cNvSpPr>
                <a:spLocks noChangeShapeType="1"/>
              </p:cNvSpPr>
              <p:nvPr/>
            </p:nvSpPr>
            <p:spPr bwMode="auto">
              <a:xfrm flipH="1">
                <a:off x="1422400" y="3524250"/>
                <a:ext cx="731520" cy="0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4" name="Rectangle 1072"/>
              <p:cNvSpPr>
                <a:spLocks noChangeArrowheads="1"/>
              </p:cNvSpPr>
              <p:nvPr/>
            </p:nvSpPr>
            <p:spPr bwMode="auto">
              <a:xfrm>
                <a:off x="1971627" y="5314950"/>
                <a:ext cx="336601" cy="3667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 i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69665" name="Rectangle 1073"/>
              <p:cNvSpPr>
                <a:spLocks noChangeArrowheads="1"/>
              </p:cNvSpPr>
              <p:nvPr/>
            </p:nvSpPr>
            <p:spPr bwMode="auto">
              <a:xfrm>
                <a:off x="1035050" y="3346450"/>
                <a:ext cx="346075" cy="363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 i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R</a:t>
                </a:r>
              </a:p>
            </p:txBody>
          </p:sp>
          <p:sp>
            <p:nvSpPr>
              <p:cNvPr id="69666" name="Line 1049"/>
              <p:cNvSpPr>
                <a:spLocks noChangeShapeType="1"/>
              </p:cNvSpPr>
              <p:nvPr/>
            </p:nvSpPr>
            <p:spPr bwMode="auto">
              <a:xfrm>
                <a:off x="1390650" y="1606550"/>
                <a:ext cx="0" cy="374904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7" name="Rectangle 1052"/>
              <p:cNvSpPr>
                <a:spLocks noChangeArrowheads="1"/>
              </p:cNvSpPr>
              <p:nvPr/>
            </p:nvSpPr>
            <p:spPr bwMode="auto">
              <a:xfrm>
                <a:off x="7518400" y="5156200"/>
                <a:ext cx="492078" cy="397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Q</a:t>
                </a:r>
                <a:r>
                  <a:rPr lang="en-US" altLang="en-US" sz="2000" baseline="-250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69668" name="Rectangle 1053"/>
              <p:cNvSpPr>
                <a:spLocks noChangeArrowheads="1"/>
              </p:cNvSpPr>
              <p:nvPr/>
            </p:nvSpPr>
            <p:spPr bwMode="auto">
              <a:xfrm>
                <a:off x="850597" y="1470610"/>
                <a:ext cx="509826" cy="397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Q</a:t>
                </a:r>
                <a:r>
                  <a:rPr lang="en-US" altLang="en-US" sz="2000" baseline="-250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Y</a:t>
                </a:r>
              </a:p>
            </p:txBody>
          </p:sp>
          <p:sp>
            <p:nvSpPr>
              <p:cNvPr id="69669" name="Rectangle 1054"/>
              <p:cNvSpPr>
                <a:spLocks noChangeArrowheads="1"/>
              </p:cNvSpPr>
              <p:nvPr/>
            </p:nvSpPr>
            <p:spPr bwMode="auto">
              <a:xfrm>
                <a:off x="1073150" y="5276850"/>
                <a:ext cx="358775" cy="363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 i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O</a:t>
                </a:r>
              </a:p>
            </p:txBody>
          </p:sp>
          <p:sp>
            <p:nvSpPr>
              <p:cNvPr id="69670" name="Line 1057"/>
              <p:cNvSpPr>
                <a:spLocks noChangeShapeType="1"/>
              </p:cNvSpPr>
              <p:nvPr/>
            </p:nvSpPr>
            <p:spPr bwMode="auto">
              <a:xfrm>
                <a:off x="1403350" y="2571750"/>
                <a:ext cx="2025650" cy="2774950"/>
              </a:xfrm>
              <a:prstGeom prst="line">
                <a:avLst/>
              </a:prstGeom>
              <a:noFill/>
              <a:ln w="50800">
                <a:solidFill>
                  <a:srgbClr val="00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71" name="Line 1050"/>
              <p:cNvSpPr>
                <a:spLocks noChangeShapeType="1"/>
              </p:cNvSpPr>
              <p:nvPr/>
            </p:nvSpPr>
            <p:spPr bwMode="auto">
              <a:xfrm>
                <a:off x="1404938" y="5346700"/>
                <a:ext cx="612648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72" name="Rectangle 1076"/>
              <p:cNvSpPr>
                <a:spLocks noChangeArrowheads="1"/>
              </p:cNvSpPr>
              <p:nvPr/>
            </p:nvSpPr>
            <p:spPr bwMode="auto">
              <a:xfrm>
                <a:off x="2152650" y="3149600"/>
                <a:ext cx="346075" cy="363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 i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69673" name="Oval 1058"/>
              <p:cNvSpPr>
                <a:spLocks noChangeArrowheads="1"/>
              </p:cNvSpPr>
              <p:nvPr/>
            </p:nvSpPr>
            <p:spPr bwMode="auto">
              <a:xfrm>
                <a:off x="2057400" y="3435350"/>
                <a:ext cx="152400" cy="152400"/>
              </a:xfrm>
              <a:prstGeom prst="ellipse">
                <a:avLst/>
              </a:prstGeom>
              <a:solidFill>
                <a:srgbClr val="CC3399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9674" name="Rectangle 1031"/>
              <p:cNvSpPr>
                <a:spLocks noChangeArrowheads="1"/>
              </p:cNvSpPr>
              <p:nvPr/>
            </p:nvSpPr>
            <p:spPr bwMode="auto">
              <a:xfrm>
                <a:off x="3391887" y="4978400"/>
                <a:ext cx="554640" cy="3667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 i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BL</a:t>
                </a:r>
                <a:r>
                  <a:rPr lang="en-US" altLang="en-US" sz="1800" b="1" i="1" baseline="-250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1</a:t>
                </a:r>
                <a:endPara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8" name="Group 65"/>
          <p:cNvGrpSpPr>
            <a:grpSpLocks/>
          </p:cNvGrpSpPr>
          <p:nvPr/>
        </p:nvGrpSpPr>
        <p:grpSpPr bwMode="auto">
          <a:xfrm>
            <a:off x="3140075" y="4425950"/>
            <a:ext cx="336550" cy="1255713"/>
            <a:chOff x="3139994" y="4425950"/>
            <a:chExt cx="336632" cy="1255767"/>
          </a:xfrm>
        </p:grpSpPr>
        <p:sp>
          <p:nvSpPr>
            <p:cNvPr id="69653" name="Rectangle 1038"/>
            <p:cNvSpPr>
              <a:spLocks noChangeArrowheads="1"/>
            </p:cNvSpPr>
            <p:nvPr/>
          </p:nvSpPr>
          <p:spPr bwMode="auto">
            <a:xfrm>
              <a:off x="3139994" y="5314950"/>
              <a:ext cx="336632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69654" name="Line 1036"/>
            <p:cNvSpPr>
              <a:spLocks noChangeShapeType="1"/>
            </p:cNvSpPr>
            <p:nvPr/>
          </p:nvSpPr>
          <p:spPr bwMode="auto">
            <a:xfrm>
              <a:off x="3302000" y="4425950"/>
              <a:ext cx="0" cy="91440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62"/>
          <p:cNvGrpSpPr>
            <a:grpSpLocks/>
          </p:cNvGrpSpPr>
          <p:nvPr/>
        </p:nvGrpSpPr>
        <p:grpSpPr bwMode="auto">
          <a:xfrm>
            <a:off x="1409700" y="3517900"/>
            <a:ext cx="3454400" cy="1790700"/>
            <a:chOff x="1409700" y="3517900"/>
            <a:chExt cx="3454400" cy="1790700"/>
          </a:xfrm>
        </p:grpSpPr>
        <p:sp>
          <p:nvSpPr>
            <p:cNvPr id="69650" name="Line 1060"/>
            <p:cNvSpPr>
              <a:spLocks noChangeShapeType="1"/>
            </p:cNvSpPr>
            <p:nvPr/>
          </p:nvSpPr>
          <p:spPr bwMode="auto">
            <a:xfrm>
              <a:off x="1409700" y="3517900"/>
              <a:ext cx="3454400" cy="1790700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1" name="Rectangle 1067"/>
            <p:cNvSpPr>
              <a:spLocks noChangeArrowheads="1"/>
            </p:cNvSpPr>
            <p:nvPr/>
          </p:nvSpPr>
          <p:spPr bwMode="auto">
            <a:xfrm>
              <a:off x="3282950" y="4133850"/>
              <a:ext cx="346075" cy="36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62" name="Oval 1062"/>
            <p:cNvSpPr>
              <a:spLocks noChangeArrowheads="1"/>
            </p:cNvSpPr>
            <p:nvPr/>
          </p:nvSpPr>
          <p:spPr bwMode="auto">
            <a:xfrm>
              <a:off x="3225800" y="4362450"/>
              <a:ext cx="152400" cy="1524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bg2"/>
                </a:solidFill>
              </a:endParaRPr>
            </a:p>
          </p:txBody>
        </p:sp>
      </p:grpSp>
      <p:grpSp>
        <p:nvGrpSpPr>
          <p:cNvPr id="10" name="Group 69"/>
          <p:cNvGrpSpPr>
            <a:grpSpLocks/>
          </p:cNvGrpSpPr>
          <p:nvPr/>
        </p:nvGrpSpPr>
        <p:grpSpPr bwMode="auto">
          <a:xfrm>
            <a:off x="1968500" y="5676900"/>
            <a:ext cx="1512888" cy="336550"/>
            <a:chOff x="1968500" y="5676900"/>
            <a:chExt cx="1513236" cy="335989"/>
          </a:xfrm>
        </p:grpSpPr>
        <p:cxnSp>
          <p:nvCxnSpPr>
            <p:cNvPr id="69648" name="Straight Arrow Connector 67"/>
            <p:cNvCxnSpPr>
              <a:cxnSpLocks noChangeShapeType="1"/>
            </p:cNvCxnSpPr>
            <p:nvPr/>
          </p:nvCxnSpPr>
          <p:spPr bwMode="auto">
            <a:xfrm>
              <a:off x="2092326" y="5688834"/>
              <a:ext cx="1234440" cy="1588"/>
            </a:xfrm>
            <a:prstGeom prst="straightConnector1">
              <a:avLst/>
            </a:prstGeom>
            <a:noFill/>
            <a:ln w="25400" algn="ctr">
              <a:solidFill>
                <a:srgbClr val="C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9649" name="Rectangle 1052"/>
            <p:cNvSpPr>
              <a:spLocks noChangeArrowheads="1"/>
            </p:cNvSpPr>
            <p:nvPr/>
          </p:nvSpPr>
          <p:spPr bwMode="auto">
            <a:xfrm>
              <a:off x="1968500" y="5676900"/>
              <a:ext cx="1513236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Efek Substitusi</a:t>
              </a:r>
            </a:p>
          </p:txBody>
        </p:sp>
      </p:grpSp>
      <p:grpSp>
        <p:nvGrpSpPr>
          <p:cNvPr id="11" name="Group 70"/>
          <p:cNvGrpSpPr>
            <a:grpSpLocks/>
          </p:cNvGrpSpPr>
          <p:nvPr/>
        </p:nvGrpSpPr>
        <p:grpSpPr bwMode="auto">
          <a:xfrm>
            <a:off x="3349625" y="5664200"/>
            <a:ext cx="1708150" cy="336550"/>
            <a:chOff x="2130426" y="5651500"/>
            <a:chExt cx="1708646" cy="335989"/>
          </a:xfrm>
        </p:grpSpPr>
        <p:cxnSp>
          <p:nvCxnSpPr>
            <p:cNvPr id="69646" name="Straight Arrow Connector 71"/>
            <p:cNvCxnSpPr>
              <a:cxnSpLocks noChangeShapeType="1"/>
            </p:cNvCxnSpPr>
            <p:nvPr/>
          </p:nvCxnSpPr>
          <p:spPr bwMode="auto">
            <a:xfrm>
              <a:off x="2130426" y="5676134"/>
              <a:ext cx="1143000" cy="1588"/>
            </a:xfrm>
            <a:prstGeom prst="straightConnector1">
              <a:avLst/>
            </a:prstGeom>
            <a:noFill/>
            <a:ln w="25400" algn="ctr">
              <a:solidFill>
                <a:srgbClr val="C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9647" name="Rectangle 1052"/>
            <p:cNvSpPr>
              <a:spLocks noChangeArrowheads="1"/>
            </p:cNvSpPr>
            <p:nvPr/>
          </p:nvSpPr>
          <p:spPr bwMode="auto">
            <a:xfrm>
              <a:off x="2146300" y="5651500"/>
              <a:ext cx="1692772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Efek Pendapatan</a:t>
              </a:r>
            </a:p>
          </p:txBody>
        </p:sp>
      </p:grpSp>
      <p:grpSp>
        <p:nvGrpSpPr>
          <p:cNvPr id="12" name="Group 73"/>
          <p:cNvGrpSpPr>
            <a:grpSpLocks/>
          </p:cNvGrpSpPr>
          <p:nvPr/>
        </p:nvGrpSpPr>
        <p:grpSpPr bwMode="auto">
          <a:xfrm>
            <a:off x="2092325" y="5905500"/>
            <a:ext cx="3481388" cy="336550"/>
            <a:chOff x="2130426" y="5511800"/>
            <a:chExt cx="3480689" cy="335989"/>
          </a:xfrm>
        </p:grpSpPr>
        <p:cxnSp>
          <p:nvCxnSpPr>
            <p:cNvPr id="69644" name="Straight Arrow Connector 74"/>
            <p:cNvCxnSpPr>
              <a:cxnSpLocks noChangeShapeType="1"/>
            </p:cNvCxnSpPr>
            <p:nvPr/>
          </p:nvCxnSpPr>
          <p:spPr bwMode="auto">
            <a:xfrm>
              <a:off x="2130426" y="5676134"/>
              <a:ext cx="2423160" cy="1588"/>
            </a:xfrm>
            <a:prstGeom prst="straightConnector1">
              <a:avLst/>
            </a:prstGeom>
            <a:noFill/>
            <a:ln w="25400" algn="ctr">
              <a:solidFill>
                <a:srgbClr val="C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9645" name="Rectangle 1052"/>
            <p:cNvSpPr>
              <a:spLocks noChangeArrowheads="1"/>
            </p:cNvSpPr>
            <p:nvPr/>
          </p:nvSpPr>
          <p:spPr bwMode="auto">
            <a:xfrm>
              <a:off x="4521200" y="5511800"/>
              <a:ext cx="1089915" cy="335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2"/>
                  </a:solidFill>
                  <a:latin typeface="Times New Roman" panose="02020603050405020304" pitchFamily="18" charset="0"/>
                </a:rPr>
                <a:t>Efek Total</a:t>
              </a:r>
            </a:p>
          </p:txBody>
        </p:sp>
      </p:grpSp>
      <p:sp>
        <p:nvSpPr>
          <p:cNvPr id="78" name="Rectangle 36"/>
          <p:cNvSpPr>
            <a:spLocks noChangeArrowheads="1"/>
          </p:cNvSpPr>
          <p:nvPr/>
        </p:nvSpPr>
        <p:spPr bwMode="auto">
          <a:xfrm>
            <a:off x="4348163" y="1768475"/>
            <a:ext cx="4013200" cy="1012825"/>
          </a:xfrm>
          <a:prstGeom prst="rect">
            <a:avLst/>
          </a:prstGeom>
          <a:solidFill>
            <a:schemeClr val="accent5">
              <a:lumMod val="2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r>
              <a:rPr lang="en-US" sz="2000" b="1" dirty="0" err="1"/>
              <a:t>Ketika</a:t>
            </a:r>
            <a:r>
              <a:rPr lang="en-US" sz="2000" b="1" dirty="0"/>
              <a:t> </a:t>
            </a:r>
            <a:r>
              <a:rPr lang="en-US" sz="2000" b="1" dirty="0" err="1"/>
              <a:t>harga</a:t>
            </a:r>
            <a:r>
              <a:rPr lang="en-US" sz="2000" b="1" dirty="0"/>
              <a:t> </a:t>
            </a:r>
            <a:r>
              <a:rPr lang="en-US" sz="2000" b="1" dirty="0" err="1"/>
              <a:t>makanan</a:t>
            </a:r>
            <a:r>
              <a:rPr lang="en-US" sz="2000" b="1" dirty="0"/>
              <a:t> </a:t>
            </a:r>
            <a:r>
              <a:rPr lang="en-US" sz="2000" b="1" dirty="0" err="1"/>
              <a:t>turun</a:t>
            </a:r>
            <a:r>
              <a:rPr lang="en-US" sz="2000" b="1" dirty="0"/>
              <a:t>, </a:t>
            </a:r>
            <a:r>
              <a:rPr lang="en-US" sz="2000" b="1" dirty="0" err="1"/>
              <a:t>terjadi</a:t>
            </a:r>
            <a:r>
              <a:rPr lang="en-US" sz="2000" b="1" dirty="0"/>
              <a:t> total </a:t>
            </a:r>
            <a:r>
              <a:rPr lang="en-US" sz="2000" b="1" dirty="0" err="1"/>
              <a:t>efek</a:t>
            </a:r>
            <a:r>
              <a:rPr lang="en-US" sz="2000" b="1" dirty="0"/>
              <a:t> (</a:t>
            </a:r>
            <a:r>
              <a:rPr lang="en-US" sz="2000" b="1" dirty="0" err="1"/>
              <a:t>efek</a:t>
            </a:r>
            <a:r>
              <a:rPr lang="en-US" sz="2000" b="1" dirty="0"/>
              <a:t> </a:t>
            </a:r>
            <a:r>
              <a:rPr lang="en-US" sz="2000" b="1" dirty="0" err="1"/>
              <a:t>pendapatan</a:t>
            </a:r>
            <a:r>
              <a:rPr lang="en-US" sz="2000" b="1" dirty="0"/>
              <a:t> + </a:t>
            </a:r>
            <a:r>
              <a:rPr lang="en-US" sz="2000" b="1" dirty="0" err="1"/>
              <a:t>efek</a:t>
            </a:r>
            <a:r>
              <a:rPr lang="en-US" sz="2000" b="1" dirty="0"/>
              <a:t> </a:t>
            </a:r>
            <a:r>
              <a:rPr lang="en-US" sz="2000" b="1" dirty="0" err="1"/>
              <a:t>substitusi</a:t>
            </a:r>
            <a:r>
              <a:rPr lang="en-US" sz="2000" b="1" dirty="0"/>
              <a:t>) </a:t>
            </a:r>
            <a:r>
              <a:rPr lang="en-US" sz="2000" b="1" dirty="0" err="1"/>
              <a:t>sebesar</a:t>
            </a:r>
            <a:r>
              <a:rPr lang="en-US" sz="2000" b="1" dirty="0"/>
              <a:t> </a:t>
            </a:r>
            <a:r>
              <a:rPr lang="en-US" sz="2000" b="1" i="1" dirty="0"/>
              <a:t>AC</a:t>
            </a:r>
          </a:p>
        </p:txBody>
      </p:sp>
      <p:sp>
        <p:nvSpPr>
          <p:cNvPr id="82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Cont’d,…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7065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D1A559FF-0DA6-4031-9F6A-D1D65AF13F5A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52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bservasi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358900"/>
            <a:ext cx="7680325" cy="47752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defRPr/>
            </a:pPr>
            <a:r>
              <a:rPr lang="en-US" sz="2400" dirty="0" err="1" smtClean="0"/>
              <a:t>Ketika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diasumsikan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barang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normal</a:t>
            </a:r>
            <a:r>
              <a:rPr lang="en-US" sz="2400" dirty="0" smtClean="0"/>
              <a:t>:</a:t>
            </a:r>
          </a:p>
          <a:p>
            <a:pPr marL="914400" indent="-4572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sz="2400" dirty="0" err="1" smtClean="0"/>
              <a:t>Penurunan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menyebabkan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diminta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</a:t>
            </a:r>
            <a:endParaRPr lang="en-US" sz="2400" dirty="0" smtClean="0"/>
          </a:p>
          <a:p>
            <a:pPr marL="914400" indent="-4572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sz="2400" dirty="0" err="1" smtClean="0"/>
              <a:t>Efek</a:t>
            </a:r>
            <a:r>
              <a:rPr lang="en-US" sz="2400" dirty="0" smtClean="0"/>
              <a:t> </a:t>
            </a:r>
            <a:r>
              <a:rPr lang="en-US" sz="2400" dirty="0" err="1" smtClean="0"/>
              <a:t>substitusi</a:t>
            </a:r>
            <a:r>
              <a:rPr lang="en-US" sz="2400" dirty="0" smtClean="0"/>
              <a:t>, </a:t>
            </a:r>
            <a:r>
              <a:rPr lang="en-US" sz="2400" dirty="0" err="1" smtClean="0"/>
              <a:t>efek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total </a:t>
            </a:r>
            <a:r>
              <a:rPr lang="en-US" sz="2400" dirty="0" err="1" smtClean="0"/>
              <a:t>efek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arah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endParaRPr lang="en-US" sz="2400" dirty="0" smtClean="0"/>
          </a:p>
          <a:p>
            <a:pPr marL="914400" indent="-4572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sz="2400" dirty="0" smtClean="0"/>
              <a:t>Total </a:t>
            </a:r>
            <a:r>
              <a:rPr lang="en-US" sz="2400" dirty="0" err="1" smtClean="0"/>
              <a:t>efek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 </a:t>
            </a:r>
            <a:r>
              <a:rPr lang="en-US" sz="2400" dirty="0" err="1" smtClean="0"/>
              <a:t>efek</a:t>
            </a:r>
            <a:r>
              <a:rPr lang="en-US" sz="2400" dirty="0" smtClean="0"/>
              <a:t> </a:t>
            </a:r>
            <a:r>
              <a:rPr lang="en-US" sz="2400" dirty="0" err="1" smtClean="0"/>
              <a:t>substitusi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efek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pendapatan</a:t>
            </a:r>
            <a:endParaRPr lang="en-US" sz="2400" dirty="0" smtClean="0"/>
          </a:p>
          <a:p>
            <a:pPr marL="457200" indent="-457200">
              <a:spcBef>
                <a:spcPts val="600"/>
              </a:spcBef>
              <a:defRPr/>
            </a:pPr>
            <a:r>
              <a:rPr lang="en-US" sz="2400" dirty="0" err="1" smtClean="0"/>
              <a:t>Ketika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turun</a:t>
            </a:r>
            <a:r>
              <a:rPr lang="en-US" sz="2400" dirty="0" smtClean="0"/>
              <a:t>,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efek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substitusi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selalu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positif</a:t>
            </a:r>
            <a:r>
              <a:rPr lang="en-US" sz="2400" b="1" dirty="0" smtClean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menyebabkan</a:t>
            </a:r>
            <a:r>
              <a:rPr lang="en-US" sz="2400" dirty="0" smtClean="0"/>
              <a:t> </a:t>
            </a:r>
            <a:r>
              <a:rPr lang="en-US" sz="2400" dirty="0" err="1" smtClean="0"/>
              <a:t>peningkatan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diminta</a:t>
            </a:r>
            <a:r>
              <a:rPr lang="en-US" sz="2400" dirty="0" smtClean="0"/>
              <a:t>), </a:t>
            </a:r>
            <a:r>
              <a:rPr lang="en-US" sz="2400" dirty="0" err="1" smtClean="0"/>
              <a:t>apapun</a:t>
            </a:r>
            <a:r>
              <a:rPr lang="en-US" sz="2400" dirty="0" smtClean="0"/>
              <a:t> </a:t>
            </a:r>
            <a:r>
              <a:rPr lang="en-US" sz="2400" dirty="0" err="1" smtClean="0"/>
              <a:t>asumsi</a:t>
            </a:r>
            <a:r>
              <a:rPr lang="en-US" sz="2400" dirty="0" smtClean="0"/>
              <a:t> </a:t>
            </a:r>
            <a:r>
              <a:rPr lang="en-US" sz="2400" dirty="0" err="1" smtClean="0"/>
              <a:t>jenis</a:t>
            </a:r>
            <a:r>
              <a:rPr lang="en-US" sz="2400" dirty="0" smtClean="0"/>
              <a:t> </a:t>
            </a:r>
            <a:r>
              <a:rPr lang="en-US" sz="2400" dirty="0" err="1" smtClean="0"/>
              <a:t>barangnya</a:t>
            </a:r>
            <a:r>
              <a:rPr lang="en-US" sz="2400" dirty="0" smtClean="0"/>
              <a:t> (</a:t>
            </a:r>
            <a:r>
              <a:rPr lang="en-US" sz="2400" dirty="0" err="1" smtClean="0"/>
              <a:t>yaitu</a:t>
            </a:r>
            <a:r>
              <a:rPr lang="en-US" sz="2400" dirty="0" smtClean="0"/>
              <a:t>: normal, inferior </a:t>
            </a:r>
            <a:r>
              <a:rPr lang="en-US" sz="2400" dirty="0" err="1" smtClean="0"/>
              <a:t>ataupun</a:t>
            </a:r>
            <a:r>
              <a:rPr lang="en-US" sz="2400" dirty="0" smtClean="0"/>
              <a:t> </a:t>
            </a:r>
            <a:r>
              <a:rPr lang="en-US" sz="2400" dirty="0" err="1" smtClean="0"/>
              <a:t>giffen</a:t>
            </a:r>
            <a:r>
              <a:rPr lang="en-US" sz="2400" dirty="0" smtClean="0"/>
              <a:t>)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4918075" y="5124450"/>
            <a:ext cx="336550" cy="1141413"/>
            <a:chOff x="4397294" y="4857750"/>
            <a:chExt cx="336632" cy="1141467"/>
          </a:xfrm>
        </p:grpSpPr>
        <p:sp>
          <p:nvSpPr>
            <p:cNvPr id="71736" name="Line 1036"/>
            <p:cNvSpPr>
              <a:spLocks noChangeShapeType="1"/>
            </p:cNvSpPr>
            <p:nvPr/>
          </p:nvSpPr>
          <p:spPr bwMode="auto">
            <a:xfrm>
              <a:off x="4559300" y="4857750"/>
              <a:ext cx="0" cy="82296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7" name="Rectangle 1038"/>
            <p:cNvSpPr>
              <a:spLocks noChangeArrowheads="1"/>
            </p:cNvSpPr>
            <p:nvPr/>
          </p:nvSpPr>
          <p:spPr bwMode="auto">
            <a:xfrm>
              <a:off x="4397294" y="5632450"/>
              <a:ext cx="336632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Y</a:t>
              </a:r>
            </a:p>
          </p:txBody>
        </p:sp>
      </p:grp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3241675" y="4832350"/>
            <a:ext cx="336550" cy="1433513"/>
            <a:chOff x="4397294" y="4832350"/>
            <a:chExt cx="336632" cy="1433567"/>
          </a:xfrm>
        </p:grpSpPr>
        <p:sp>
          <p:nvSpPr>
            <p:cNvPr id="71734" name="Line 1036"/>
            <p:cNvSpPr>
              <a:spLocks noChangeShapeType="1"/>
            </p:cNvSpPr>
            <p:nvPr/>
          </p:nvSpPr>
          <p:spPr bwMode="auto">
            <a:xfrm>
              <a:off x="4559300" y="4832350"/>
              <a:ext cx="0" cy="109728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5" name="Rectangle 1038"/>
            <p:cNvSpPr>
              <a:spLocks noChangeArrowheads="1"/>
            </p:cNvSpPr>
            <p:nvPr/>
          </p:nvSpPr>
          <p:spPr bwMode="auto">
            <a:xfrm>
              <a:off x="4397294" y="5899150"/>
              <a:ext cx="336632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1174750" y="4648200"/>
            <a:ext cx="2189163" cy="363538"/>
            <a:chOff x="1174750" y="4648200"/>
            <a:chExt cx="2189480" cy="363538"/>
          </a:xfrm>
        </p:grpSpPr>
        <p:sp>
          <p:nvSpPr>
            <p:cNvPr id="71732" name="Line 1039"/>
            <p:cNvSpPr>
              <a:spLocks noChangeShapeType="1"/>
            </p:cNvSpPr>
            <p:nvPr/>
          </p:nvSpPr>
          <p:spPr bwMode="auto">
            <a:xfrm flipH="1">
              <a:off x="1581150" y="4813300"/>
              <a:ext cx="1783080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3" name="Rectangle 1074"/>
            <p:cNvSpPr>
              <a:spLocks noChangeArrowheads="1"/>
            </p:cNvSpPr>
            <p:nvPr/>
          </p:nvSpPr>
          <p:spPr bwMode="auto">
            <a:xfrm>
              <a:off x="1174750" y="4648200"/>
              <a:ext cx="396875" cy="36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W</a:t>
              </a:r>
            </a:p>
          </p:txBody>
        </p:sp>
      </p:grpSp>
      <p:sp>
        <p:nvSpPr>
          <p:cNvPr id="7168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640638" y="6440488"/>
            <a:ext cx="1093787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82FC6841-9667-47CC-AEE4-58DE315685D8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53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grpSp>
        <p:nvGrpSpPr>
          <p:cNvPr id="5" name="Group 62"/>
          <p:cNvGrpSpPr>
            <a:grpSpLocks/>
          </p:cNvGrpSpPr>
          <p:nvPr/>
        </p:nvGrpSpPr>
        <p:grpSpPr bwMode="auto">
          <a:xfrm>
            <a:off x="1587500" y="3149600"/>
            <a:ext cx="3387725" cy="2781300"/>
            <a:chOff x="1587500" y="3149600"/>
            <a:chExt cx="3387727" cy="2781300"/>
          </a:xfrm>
        </p:grpSpPr>
        <p:sp>
          <p:nvSpPr>
            <p:cNvPr id="71730" name="Line 1060"/>
            <p:cNvSpPr>
              <a:spLocks noChangeShapeType="1"/>
            </p:cNvSpPr>
            <p:nvPr/>
          </p:nvSpPr>
          <p:spPr bwMode="auto">
            <a:xfrm>
              <a:off x="1587500" y="3149600"/>
              <a:ext cx="2984500" cy="278130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1" name="Rectangle 1031"/>
            <p:cNvSpPr>
              <a:spLocks noChangeArrowheads="1"/>
            </p:cNvSpPr>
            <p:nvPr/>
          </p:nvSpPr>
          <p:spPr bwMode="auto">
            <a:xfrm>
              <a:off x="4420587" y="5461000"/>
              <a:ext cx="554640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BL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2</a:t>
              </a:r>
              <a:endPara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1997075" y="4241800"/>
            <a:ext cx="311150" cy="2024063"/>
            <a:chOff x="1997242" y="4241800"/>
            <a:chExt cx="310984" cy="2024117"/>
          </a:xfrm>
        </p:grpSpPr>
        <p:sp>
          <p:nvSpPr>
            <p:cNvPr id="71728" name="Line 1071"/>
            <p:cNvSpPr>
              <a:spLocks noChangeShapeType="1"/>
            </p:cNvSpPr>
            <p:nvPr/>
          </p:nvSpPr>
          <p:spPr bwMode="auto">
            <a:xfrm>
              <a:off x="2152650" y="4241800"/>
              <a:ext cx="0" cy="169164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9" name="Rectangle 1072"/>
            <p:cNvSpPr>
              <a:spLocks noChangeArrowheads="1"/>
            </p:cNvSpPr>
            <p:nvPr/>
          </p:nvSpPr>
          <p:spPr bwMode="auto">
            <a:xfrm>
              <a:off x="1997242" y="5899150"/>
              <a:ext cx="310984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S</a:t>
              </a:r>
            </a:p>
          </p:txBody>
        </p:sp>
      </p:grpSp>
      <p:grpSp>
        <p:nvGrpSpPr>
          <p:cNvPr id="7" name="Group 47"/>
          <p:cNvGrpSpPr>
            <a:grpSpLocks/>
          </p:cNvGrpSpPr>
          <p:nvPr/>
        </p:nvGrpSpPr>
        <p:grpSpPr bwMode="auto">
          <a:xfrm>
            <a:off x="1212850" y="4019550"/>
            <a:ext cx="936625" cy="363538"/>
            <a:chOff x="1212850" y="4019550"/>
            <a:chExt cx="935990" cy="363538"/>
          </a:xfrm>
        </p:grpSpPr>
        <p:sp>
          <p:nvSpPr>
            <p:cNvPr id="71726" name="Line 1070"/>
            <p:cNvSpPr>
              <a:spLocks noChangeShapeType="1"/>
            </p:cNvSpPr>
            <p:nvPr/>
          </p:nvSpPr>
          <p:spPr bwMode="auto">
            <a:xfrm flipH="1">
              <a:off x="1600200" y="4210050"/>
              <a:ext cx="548640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7" name="Rectangle 1073"/>
            <p:cNvSpPr>
              <a:spLocks noChangeArrowheads="1"/>
            </p:cNvSpPr>
            <p:nvPr/>
          </p:nvSpPr>
          <p:spPr bwMode="auto">
            <a:xfrm>
              <a:off x="1212850" y="4019550"/>
              <a:ext cx="346075" cy="36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R</a:t>
              </a:r>
            </a:p>
          </p:txBody>
        </p:sp>
      </p:grpSp>
      <p:grpSp>
        <p:nvGrpSpPr>
          <p:cNvPr id="8" name="Group 56"/>
          <p:cNvGrpSpPr>
            <a:grpSpLocks/>
          </p:cNvGrpSpPr>
          <p:nvPr/>
        </p:nvGrpSpPr>
        <p:grpSpPr bwMode="auto">
          <a:xfrm>
            <a:off x="1581150" y="3155950"/>
            <a:ext cx="1806575" cy="2762250"/>
            <a:chOff x="1581150" y="3155950"/>
            <a:chExt cx="1806577" cy="2762250"/>
          </a:xfrm>
        </p:grpSpPr>
        <p:sp>
          <p:nvSpPr>
            <p:cNvPr id="71724" name="Line 1057"/>
            <p:cNvSpPr>
              <a:spLocks noChangeShapeType="1"/>
            </p:cNvSpPr>
            <p:nvPr/>
          </p:nvSpPr>
          <p:spPr bwMode="auto">
            <a:xfrm>
              <a:off x="1581150" y="3155950"/>
              <a:ext cx="1466850" cy="2762250"/>
            </a:xfrm>
            <a:prstGeom prst="line">
              <a:avLst/>
            </a:prstGeom>
            <a:noFill/>
            <a:ln w="50800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5" name="Rectangle 1031"/>
            <p:cNvSpPr>
              <a:spLocks noChangeArrowheads="1"/>
            </p:cNvSpPr>
            <p:nvPr/>
          </p:nvSpPr>
          <p:spPr bwMode="auto">
            <a:xfrm>
              <a:off x="2833087" y="5232400"/>
              <a:ext cx="554640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BL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9" name="Group 61"/>
          <p:cNvGrpSpPr>
            <a:grpSpLocks/>
          </p:cNvGrpSpPr>
          <p:nvPr/>
        </p:nvGrpSpPr>
        <p:grpSpPr bwMode="auto">
          <a:xfrm>
            <a:off x="1023938" y="1352550"/>
            <a:ext cx="7173912" cy="4872038"/>
            <a:chOff x="1024537" y="1352551"/>
            <a:chExt cx="7172582" cy="4872037"/>
          </a:xfrm>
        </p:grpSpPr>
        <p:sp>
          <p:nvSpPr>
            <p:cNvPr id="71718" name="Rectangle 1054"/>
            <p:cNvSpPr>
              <a:spLocks noChangeArrowheads="1"/>
            </p:cNvSpPr>
            <p:nvPr/>
          </p:nvSpPr>
          <p:spPr bwMode="auto">
            <a:xfrm>
              <a:off x="1250950" y="5861050"/>
              <a:ext cx="358775" cy="36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O</a:t>
              </a:r>
            </a:p>
          </p:txBody>
        </p:sp>
        <p:grpSp>
          <p:nvGrpSpPr>
            <p:cNvPr id="71719" name="Group 45"/>
            <p:cNvGrpSpPr>
              <a:grpSpLocks/>
            </p:cNvGrpSpPr>
            <p:nvPr/>
          </p:nvGrpSpPr>
          <p:grpSpPr bwMode="auto">
            <a:xfrm>
              <a:off x="1024537" y="1352551"/>
              <a:ext cx="7172582" cy="4785394"/>
              <a:chOff x="1024537" y="1352551"/>
              <a:chExt cx="7172582" cy="4785394"/>
            </a:xfrm>
          </p:grpSpPr>
          <p:sp>
            <p:nvSpPr>
              <p:cNvPr id="71720" name="Line 1049"/>
              <p:cNvSpPr>
                <a:spLocks noChangeShapeType="1"/>
              </p:cNvSpPr>
              <p:nvPr/>
            </p:nvSpPr>
            <p:spPr bwMode="auto">
              <a:xfrm>
                <a:off x="1568450" y="1758950"/>
                <a:ext cx="0" cy="418465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21" name="Rectangle 1052"/>
              <p:cNvSpPr>
                <a:spLocks noChangeArrowheads="1"/>
              </p:cNvSpPr>
              <p:nvPr/>
            </p:nvSpPr>
            <p:spPr bwMode="auto">
              <a:xfrm>
                <a:off x="6959600" y="5740400"/>
                <a:ext cx="1237519" cy="397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Makanan</a:t>
                </a:r>
              </a:p>
            </p:txBody>
          </p:sp>
          <p:sp>
            <p:nvSpPr>
              <p:cNvPr id="71722" name="Rectangle 1053"/>
              <p:cNvSpPr>
                <a:spLocks noChangeArrowheads="1"/>
              </p:cNvSpPr>
              <p:nvPr/>
            </p:nvSpPr>
            <p:spPr bwMode="auto">
              <a:xfrm>
                <a:off x="1024537" y="1352551"/>
                <a:ext cx="1080490" cy="397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Pakaian</a:t>
                </a:r>
              </a:p>
            </p:txBody>
          </p:sp>
          <p:sp>
            <p:nvSpPr>
              <p:cNvPr id="71723" name="Line 1050"/>
              <p:cNvSpPr>
                <a:spLocks noChangeShapeType="1"/>
              </p:cNvSpPr>
              <p:nvPr/>
            </p:nvSpPr>
            <p:spPr bwMode="auto">
              <a:xfrm>
                <a:off x="1582738" y="5930900"/>
                <a:ext cx="539591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4368800" y="1295400"/>
            <a:ext cx="4533900" cy="1879600"/>
          </a:xfrm>
          <a:prstGeom prst="rect">
            <a:avLst/>
          </a:prstGeom>
          <a:solidFill>
            <a:srgbClr val="008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000" b="1" dirty="0">
                <a:latin typeface="+mn-lt"/>
              </a:rPr>
              <a:t>Price-Consumption Curve:</a:t>
            </a:r>
          </a:p>
          <a:p>
            <a:pPr>
              <a:defRPr/>
            </a:pPr>
            <a:r>
              <a:rPr lang="en-US" sz="2000" dirty="0" err="1">
                <a:latin typeface="+mn-lt"/>
              </a:rPr>
              <a:t>Kurva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yg</a:t>
            </a:r>
            <a:r>
              <a:rPr lang="en-US" sz="2000" dirty="0">
                <a:latin typeface="+mn-lt"/>
              </a:rPr>
              <a:t>  </a:t>
            </a:r>
            <a:r>
              <a:rPr lang="en-US" sz="2000" dirty="0" err="1">
                <a:latin typeface="+mn-lt"/>
              </a:rPr>
              <a:t>menghubungkan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titik-titik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keseimbangan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konsumen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apabila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terjadi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perubahan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harga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salah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satu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barang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yg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dikonsumsi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konsumen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dan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harga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barang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lainnya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tetap</a:t>
            </a:r>
            <a:r>
              <a:rPr lang="en-US" sz="2000" dirty="0">
                <a:latin typeface="+mn-lt"/>
              </a:rPr>
              <a:t>.</a:t>
            </a:r>
          </a:p>
        </p:txBody>
      </p:sp>
      <p:grpSp>
        <p:nvGrpSpPr>
          <p:cNvPr id="11" name="Group 56"/>
          <p:cNvGrpSpPr>
            <a:grpSpLocks/>
          </p:cNvGrpSpPr>
          <p:nvPr/>
        </p:nvGrpSpPr>
        <p:grpSpPr bwMode="auto">
          <a:xfrm>
            <a:off x="1574800" y="3136900"/>
            <a:ext cx="5267325" cy="2768600"/>
            <a:chOff x="-1028700" y="3289300"/>
            <a:chExt cx="5267327" cy="2768600"/>
          </a:xfrm>
        </p:grpSpPr>
        <p:sp>
          <p:nvSpPr>
            <p:cNvPr id="71716" name="Line 1057"/>
            <p:cNvSpPr>
              <a:spLocks noChangeShapeType="1"/>
            </p:cNvSpPr>
            <p:nvPr/>
          </p:nvSpPr>
          <p:spPr bwMode="auto">
            <a:xfrm>
              <a:off x="-1028700" y="3289300"/>
              <a:ext cx="4991100" cy="2768600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7" name="Rectangle 1031"/>
            <p:cNvSpPr>
              <a:spLocks noChangeArrowheads="1"/>
            </p:cNvSpPr>
            <p:nvPr/>
          </p:nvSpPr>
          <p:spPr bwMode="auto">
            <a:xfrm>
              <a:off x="3683987" y="5600700"/>
              <a:ext cx="554640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BL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3</a:t>
              </a:r>
              <a:endPara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" name="Group 74"/>
          <p:cNvGrpSpPr>
            <a:grpSpLocks/>
          </p:cNvGrpSpPr>
          <p:nvPr/>
        </p:nvGrpSpPr>
        <p:grpSpPr bwMode="auto">
          <a:xfrm rot="-539733">
            <a:off x="1892300" y="3225800"/>
            <a:ext cx="5103813" cy="2265363"/>
            <a:chOff x="1873944" y="3496060"/>
            <a:chExt cx="1777283" cy="1223983"/>
          </a:xfrm>
        </p:grpSpPr>
        <p:sp>
          <p:nvSpPr>
            <p:cNvPr id="71714" name="Freeform 1030"/>
            <p:cNvSpPr>
              <a:spLocks/>
            </p:cNvSpPr>
            <p:nvPr/>
          </p:nvSpPr>
          <p:spPr bwMode="auto">
            <a:xfrm>
              <a:off x="1873944" y="3496060"/>
              <a:ext cx="1561851" cy="1168341"/>
            </a:xfrm>
            <a:custGeom>
              <a:avLst/>
              <a:gdLst>
                <a:gd name="T0" fmla="*/ 0 w 2107"/>
                <a:gd name="T1" fmla="*/ 0 h 1638"/>
                <a:gd name="T2" fmla="*/ 2147483646 w 2107"/>
                <a:gd name="T3" fmla="*/ 2147483646 h 1638"/>
                <a:gd name="T4" fmla="*/ 2147483646 w 2107"/>
                <a:gd name="T5" fmla="*/ 2147483646 h 1638"/>
                <a:gd name="T6" fmla="*/ 0 60000 65536"/>
                <a:gd name="T7" fmla="*/ 0 60000 65536"/>
                <a:gd name="T8" fmla="*/ 0 60000 65536"/>
                <a:gd name="T9" fmla="*/ 0 w 2107"/>
                <a:gd name="T10" fmla="*/ 0 h 1638"/>
                <a:gd name="T11" fmla="*/ 2107 w 2107"/>
                <a:gd name="T12" fmla="*/ 1638 h 16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07" h="1638">
                  <a:moveTo>
                    <a:pt x="0" y="0"/>
                  </a:moveTo>
                  <a:cubicBezTo>
                    <a:pt x="97" y="383"/>
                    <a:pt x="159" y="709"/>
                    <a:pt x="510" y="968"/>
                  </a:cubicBezTo>
                  <a:cubicBezTo>
                    <a:pt x="861" y="1227"/>
                    <a:pt x="1691" y="1638"/>
                    <a:pt x="2107" y="1557"/>
                  </a:cubicBezTo>
                </a:path>
              </a:pathLst>
            </a:custGeom>
            <a:noFill/>
            <a:ln w="508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1715" name="Rectangle 1031"/>
            <p:cNvSpPr>
              <a:spLocks noChangeArrowheads="1"/>
            </p:cNvSpPr>
            <p:nvPr/>
          </p:nvSpPr>
          <p:spPr bwMode="auto">
            <a:xfrm rot="691927">
              <a:off x="3428311" y="4538773"/>
              <a:ext cx="222916" cy="181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PCC</a:t>
              </a:r>
            </a:p>
          </p:txBody>
        </p:sp>
      </p:grpSp>
      <p:grpSp>
        <p:nvGrpSpPr>
          <p:cNvPr id="13" name="Group 49"/>
          <p:cNvGrpSpPr>
            <a:grpSpLocks/>
          </p:cNvGrpSpPr>
          <p:nvPr/>
        </p:nvGrpSpPr>
        <p:grpSpPr bwMode="auto">
          <a:xfrm>
            <a:off x="3148013" y="4003675"/>
            <a:ext cx="1293812" cy="1427163"/>
            <a:chOff x="1877679" y="3406180"/>
            <a:chExt cx="1294147" cy="1427758"/>
          </a:xfrm>
        </p:grpSpPr>
        <p:sp>
          <p:nvSpPr>
            <p:cNvPr id="71710" name="Rectangle 1031"/>
            <p:cNvSpPr>
              <a:spLocks noChangeArrowheads="1"/>
            </p:cNvSpPr>
            <p:nvPr/>
          </p:nvSpPr>
          <p:spPr bwMode="auto">
            <a:xfrm>
              <a:off x="2741613" y="4470400"/>
              <a:ext cx="430213" cy="36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U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2</a:t>
              </a:r>
              <a:endPara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1711" name="Rectangle 1076"/>
            <p:cNvSpPr>
              <a:spLocks noChangeArrowheads="1"/>
            </p:cNvSpPr>
            <p:nvPr/>
          </p:nvSpPr>
          <p:spPr bwMode="auto">
            <a:xfrm>
              <a:off x="2127250" y="3873500"/>
              <a:ext cx="346075" cy="36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54" name="Freeform 1030"/>
            <p:cNvSpPr>
              <a:spLocks/>
            </p:cNvSpPr>
            <p:nvPr/>
          </p:nvSpPr>
          <p:spPr bwMode="auto">
            <a:xfrm>
              <a:off x="1877679" y="3406180"/>
              <a:ext cx="1005147" cy="1097420"/>
            </a:xfrm>
            <a:custGeom>
              <a:avLst/>
              <a:gdLst>
                <a:gd name="T0" fmla="*/ 0 w 1752"/>
                <a:gd name="T1" fmla="*/ 0 h 1584"/>
                <a:gd name="T2" fmla="*/ 588 w 1752"/>
                <a:gd name="T3" fmla="*/ 1140 h 1584"/>
                <a:gd name="T4" fmla="*/ 1752 w 1752"/>
                <a:gd name="T5" fmla="*/ 1584 h 1584"/>
                <a:gd name="T6" fmla="*/ 0 60000 65536"/>
                <a:gd name="T7" fmla="*/ 0 60000 65536"/>
                <a:gd name="T8" fmla="*/ 0 60000 65536"/>
                <a:gd name="T9" fmla="*/ 0 w 1752"/>
                <a:gd name="T10" fmla="*/ 0 h 1584"/>
                <a:gd name="T11" fmla="*/ 1752 w 1752"/>
                <a:gd name="T12" fmla="*/ 1584 h 1584"/>
                <a:gd name="connsiteX0" fmla="*/ 0 w 1587"/>
                <a:gd name="connsiteY0" fmla="*/ 0 h 1584"/>
                <a:gd name="connsiteX1" fmla="*/ 423 w 1587"/>
                <a:gd name="connsiteY1" fmla="*/ 1140 h 1584"/>
                <a:gd name="connsiteX2" fmla="*/ 1587 w 1587"/>
                <a:gd name="connsiteY2" fmla="*/ 1584 h 1584"/>
                <a:gd name="connsiteX0" fmla="*/ 0 w 1587"/>
                <a:gd name="connsiteY0" fmla="*/ 0 h 1584"/>
                <a:gd name="connsiteX1" fmla="*/ 423 w 1587"/>
                <a:gd name="connsiteY1" fmla="*/ 1140 h 1584"/>
                <a:gd name="connsiteX2" fmla="*/ 1587 w 1587"/>
                <a:gd name="connsiteY2" fmla="*/ 1584 h 1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87" h="1584">
                  <a:moveTo>
                    <a:pt x="0" y="0"/>
                  </a:moveTo>
                  <a:cubicBezTo>
                    <a:pt x="51" y="438"/>
                    <a:pt x="158" y="876"/>
                    <a:pt x="423" y="1140"/>
                  </a:cubicBezTo>
                  <a:cubicBezTo>
                    <a:pt x="688" y="1404"/>
                    <a:pt x="1151" y="1494"/>
                    <a:pt x="1587" y="1584"/>
                  </a:cubicBezTo>
                </a:path>
              </a:pathLst>
            </a:custGeom>
            <a:noFill/>
            <a:ln w="50800">
              <a:solidFill>
                <a:schemeClr val="accent5">
                  <a:lumMod val="25000"/>
                </a:schemeClr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Oval 1058"/>
            <p:cNvSpPr>
              <a:spLocks noChangeArrowheads="1"/>
            </p:cNvSpPr>
            <p:nvPr/>
          </p:nvSpPr>
          <p:spPr bwMode="auto">
            <a:xfrm>
              <a:off x="2044409" y="4146263"/>
              <a:ext cx="152439" cy="15246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bg2"/>
                </a:solidFill>
              </a:endParaRPr>
            </a:p>
          </p:txBody>
        </p:sp>
      </p:grpSp>
      <p:grpSp>
        <p:nvGrpSpPr>
          <p:cNvPr id="14" name="Group 46"/>
          <p:cNvGrpSpPr>
            <a:grpSpLocks/>
          </p:cNvGrpSpPr>
          <p:nvPr/>
        </p:nvGrpSpPr>
        <p:grpSpPr bwMode="auto">
          <a:xfrm>
            <a:off x="1822450" y="3732213"/>
            <a:ext cx="1001713" cy="835025"/>
            <a:chOff x="1797050" y="3719508"/>
            <a:chExt cx="1001363" cy="835030"/>
          </a:xfrm>
        </p:grpSpPr>
        <p:sp>
          <p:nvSpPr>
            <p:cNvPr id="71706" name="Rectangle 1031"/>
            <p:cNvSpPr>
              <a:spLocks noChangeArrowheads="1"/>
            </p:cNvSpPr>
            <p:nvPr/>
          </p:nvSpPr>
          <p:spPr bwMode="auto">
            <a:xfrm>
              <a:off x="2170113" y="3911600"/>
              <a:ext cx="430213" cy="36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U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1707" name="Rectangle 1076"/>
            <p:cNvSpPr>
              <a:spLocks noChangeArrowheads="1"/>
            </p:cNvSpPr>
            <p:nvPr/>
          </p:nvSpPr>
          <p:spPr bwMode="auto">
            <a:xfrm>
              <a:off x="1797050" y="4191000"/>
              <a:ext cx="346075" cy="36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71708" name="Freeform 1030"/>
            <p:cNvSpPr>
              <a:spLocks/>
            </p:cNvSpPr>
            <p:nvPr/>
          </p:nvSpPr>
          <p:spPr bwMode="auto">
            <a:xfrm rot="408516">
              <a:off x="1975453" y="3719508"/>
              <a:ext cx="822960" cy="731520"/>
            </a:xfrm>
            <a:custGeom>
              <a:avLst/>
              <a:gdLst>
                <a:gd name="T0" fmla="*/ 0 w 1587"/>
                <a:gd name="T1" fmla="*/ 0 h 1584"/>
                <a:gd name="T2" fmla="*/ 2147483646 w 1587"/>
                <a:gd name="T3" fmla="*/ 2147483646 h 1584"/>
                <a:gd name="T4" fmla="*/ 2147483646 w 1587"/>
                <a:gd name="T5" fmla="*/ 2147483646 h 1584"/>
                <a:gd name="T6" fmla="*/ 0 60000 65536"/>
                <a:gd name="T7" fmla="*/ 0 60000 65536"/>
                <a:gd name="T8" fmla="*/ 0 60000 65536"/>
                <a:gd name="T9" fmla="*/ 0 w 1587"/>
                <a:gd name="T10" fmla="*/ 0 h 1584"/>
                <a:gd name="T11" fmla="*/ 1587 w 1587"/>
                <a:gd name="T12" fmla="*/ 1584 h 1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7" h="1584">
                  <a:moveTo>
                    <a:pt x="0" y="0"/>
                  </a:moveTo>
                  <a:cubicBezTo>
                    <a:pt x="51" y="438"/>
                    <a:pt x="158" y="876"/>
                    <a:pt x="423" y="1140"/>
                  </a:cubicBezTo>
                  <a:cubicBezTo>
                    <a:pt x="688" y="1404"/>
                    <a:pt x="1151" y="1494"/>
                    <a:pt x="1587" y="1584"/>
                  </a:cubicBezTo>
                </a:path>
              </a:pathLst>
            </a:custGeom>
            <a:noFill/>
            <a:ln w="50800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1709" name="Oval 1058"/>
            <p:cNvSpPr>
              <a:spLocks noChangeArrowheads="1"/>
            </p:cNvSpPr>
            <p:nvPr/>
          </p:nvSpPr>
          <p:spPr bwMode="auto">
            <a:xfrm>
              <a:off x="2057400" y="4121150"/>
              <a:ext cx="152400" cy="152400"/>
            </a:xfrm>
            <a:prstGeom prst="ellipse">
              <a:avLst/>
            </a:prstGeom>
            <a:solidFill>
              <a:srgbClr val="CC33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5" name="Group 53"/>
          <p:cNvGrpSpPr>
            <a:grpSpLocks/>
          </p:cNvGrpSpPr>
          <p:nvPr/>
        </p:nvGrpSpPr>
        <p:grpSpPr bwMode="auto">
          <a:xfrm>
            <a:off x="1235075" y="4927600"/>
            <a:ext cx="3808413" cy="366713"/>
            <a:chOff x="1247818" y="4648200"/>
            <a:chExt cx="3808052" cy="366767"/>
          </a:xfrm>
        </p:grpSpPr>
        <p:sp>
          <p:nvSpPr>
            <p:cNvPr id="71704" name="Line 1039"/>
            <p:cNvSpPr>
              <a:spLocks noChangeShapeType="1"/>
            </p:cNvSpPr>
            <p:nvPr/>
          </p:nvSpPr>
          <p:spPr bwMode="auto">
            <a:xfrm flipH="1">
              <a:off x="1581150" y="4813300"/>
              <a:ext cx="3474720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5" name="Rectangle 1074"/>
            <p:cNvSpPr>
              <a:spLocks noChangeArrowheads="1"/>
            </p:cNvSpPr>
            <p:nvPr/>
          </p:nvSpPr>
          <p:spPr bwMode="auto">
            <a:xfrm>
              <a:off x="1247818" y="4648200"/>
              <a:ext cx="323808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Z</a:t>
              </a:r>
            </a:p>
          </p:txBody>
        </p:sp>
      </p:grpSp>
      <p:grpSp>
        <p:nvGrpSpPr>
          <p:cNvPr id="16" name="Group 69"/>
          <p:cNvGrpSpPr>
            <a:grpSpLocks/>
          </p:cNvGrpSpPr>
          <p:nvPr/>
        </p:nvGrpSpPr>
        <p:grpSpPr bwMode="auto">
          <a:xfrm rot="-486559">
            <a:off x="4743450" y="4162425"/>
            <a:ext cx="1352550" cy="1376363"/>
            <a:chOff x="1866901" y="3391806"/>
            <a:chExt cx="1352247" cy="1375678"/>
          </a:xfrm>
        </p:grpSpPr>
        <p:sp>
          <p:nvSpPr>
            <p:cNvPr id="71700" name="Rectangle 1031"/>
            <p:cNvSpPr>
              <a:spLocks noChangeArrowheads="1"/>
            </p:cNvSpPr>
            <p:nvPr/>
          </p:nvSpPr>
          <p:spPr bwMode="auto">
            <a:xfrm rot="486559">
              <a:off x="2788935" y="4403946"/>
              <a:ext cx="430213" cy="36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U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3</a:t>
              </a:r>
              <a:endPara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1701" name="Rectangle 1076"/>
            <p:cNvSpPr>
              <a:spLocks noChangeArrowheads="1"/>
            </p:cNvSpPr>
            <p:nvPr/>
          </p:nvSpPr>
          <p:spPr bwMode="auto">
            <a:xfrm rot="486559">
              <a:off x="2145385" y="3907098"/>
              <a:ext cx="346075" cy="36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73" name="Freeform 1030"/>
            <p:cNvSpPr>
              <a:spLocks/>
            </p:cNvSpPr>
            <p:nvPr/>
          </p:nvSpPr>
          <p:spPr bwMode="auto">
            <a:xfrm>
              <a:off x="1860618" y="3382496"/>
              <a:ext cx="1006250" cy="1098003"/>
            </a:xfrm>
            <a:custGeom>
              <a:avLst/>
              <a:gdLst>
                <a:gd name="T0" fmla="*/ 0 w 1752"/>
                <a:gd name="T1" fmla="*/ 0 h 1584"/>
                <a:gd name="T2" fmla="*/ 588 w 1752"/>
                <a:gd name="T3" fmla="*/ 1140 h 1584"/>
                <a:gd name="T4" fmla="*/ 1752 w 1752"/>
                <a:gd name="T5" fmla="*/ 1584 h 1584"/>
                <a:gd name="T6" fmla="*/ 0 60000 65536"/>
                <a:gd name="T7" fmla="*/ 0 60000 65536"/>
                <a:gd name="T8" fmla="*/ 0 60000 65536"/>
                <a:gd name="T9" fmla="*/ 0 w 1752"/>
                <a:gd name="T10" fmla="*/ 0 h 1584"/>
                <a:gd name="T11" fmla="*/ 1752 w 1752"/>
                <a:gd name="T12" fmla="*/ 1584 h 1584"/>
                <a:gd name="connsiteX0" fmla="*/ 0 w 1587"/>
                <a:gd name="connsiteY0" fmla="*/ 0 h 1584"/>
                <a:gd name="connsiteX1" fmla="*/ 423 w 1587"/>
                <a:gd name="connsiteY1" fmla="*/ 1140 h 1584"/>
                <a:gd name="connsiteX2" fmla="*/ 1587 w 1587"/>
                <a:gd name="connsiteY2" fmla="*/ 1584 h 1584"/>
                <a:gd name="connsiteX0" fmla="*/ 0 w 1587"/>
                <a:gd name="connsiteY0" fmla="*/ 0 h 1584"/>
                <a:gd name="connsiteX1" fmla="*/ 423 w 1587"/>
                <a:gd name="connsiteY1" fmla="*/ 1140 h 1584"/>
                <a:gd name="connsiteX2" fmla="*/ 1587 w 1587"/>
                <a:gd name="connsiteY2" fmla="*/ 1584 h 1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87" h="1584">
                  <a:moveTo>
                    <a:pt x="0" y="0"/>
                  </a:moveTo>
                  <a:cubicBezTo>
                    <a:pt x="51" y="438"/>
                    <a:pt x="158" y="876"/>
                    <a:pt x="423" y="1140"/>
                  </a:cubicBezTo>
                  <a:cubicBezTo>
                    <a:pt x="688" y="1404"/>
                    <a:pt x="1151" y="1494"/>
                    <a:pt x="1587" y="1584"/>
                  </a:cubicBezTo>
                </a:path>
              </a:pathLst>
            </a:custGeom>
            <a:noFill/>
            <a:ln w="50800">
              <a:solidFill>
                <a:schemeClr val="accent5">
                  <a:lumMod val="25000"/>
                </a:schemeClr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703" name="Oval 1058"/>
            <p:cNvSpPr>
              <a:spLocks noChangeArrowheads="1"/>
            </p:cNvSpPr>
            <p:nvPr/>
          </p:nvSpPr>
          <p:spPr bwMode="auto">
            <a:xfrm>
              <a:off x="2093200" y="4166289"/>
              <a:ext cx="152400" cy="152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88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erivasi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urva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ermintaan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4865688" y="1543050"/>
            <a:ext cx="427037" cy="4722813"/>
            <a:chOff x="4345629" y="1276350"/>
            <a:chExt cx="426400" cy="4722867"/>
          </a:xfrm>
        </p:grpSpPr>
        <p:sp>
          <p:nvSpPr>
            <p:cNvPr id="72749" name="Line 1036"/>
            <p:cNvSpPr>
              <a:spLocks noChangeShapeType="1"/>
            </p:cNvSpPr>
            <p:nvPr/>
          </p:nvSpPr>
          <p:spPr bwMode="auto">
            <a:xfrm>
              <a:off x="4559300" y="1276350"/>
              <a:ext cx="0" cy="438912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50" name="Rectangle 1038"/>
            <p:cNvSpPr>
              <a:spLocks noChangeArrowheads="1"/>
            </p:cNvSpPr>
            <p:nvPr/>
          </p:nvSpPr>
          <p:spPr bwMode="auto">
            <a:xfrm>
              <a:off x="4345629" y="5632450"/>
              <a:ext cx="426400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Q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3189288" y="1543050"/>
            <a:ext cx="427037" cy="4735513"/>
            <a:chOff x="4345629" y="1835150"/>
            <a:chExt cx="426400" cy="4735567"/>
          </a:xfrm>
        </p:grpSpPr>
        <p:sp>
          <p:nvSpPr>
            <p:cNvPr id="72747" name="Line 1036"/>
            <p:cNvSpPr>
              <a:spLocks noChangeShapeType="1"/>
            </p:cNvSpPr>
            <p:nvPr/>
          </p:nvSpPr>
          <p:spPr bwMode="auto">
            <a:xfrm>
              <a:off x="4559300" y="1835150"/>
              <a:ext cx="0" cy="438912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8" name="Rectangle 1038"/>
            <p:cNvSpPr>
              <a:spLocks noChangeArrowheads="1"/>
            </p:cNvSpPr>
            <p:nvPr/>
          </p:nvSpPr>
          <p:spPr bwMode="auto">
            <a:xfrm>
              <a:off x="4345629" y="6203950"/>
              <a:ext cx="426400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Q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1171575" y="3962400"/>
            <a:ext cx="2192338" cy="366713"/>
            <a:chOff x="1170876" y="4648200"/>
            <a:chExt cx="2193354" cy="366767"/>
          </a:xfrm>
        </p:grpSpPr>
        <p:sp>
          <p:nvSpPr>
            <p:cNvPr id="72745" name="Line 1039"/>
            <p:cNvSpPr>
              <a:spLocks noChangeShapeType="1"/>
            </p:cNvSpPr>
            <p:nvPr/>
          </p:nvSpPr>
          <p:spPr bwMode="auto">
            <a:xfrm flipH="1">
              <a:off x="1581150" y="4813300"/>
              <a:ext cx="1783080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6" name="Rectangle 1074"/>
            <p:cNvSpPr>
              <a:spLocks noChangeArrowheads="1"/>
            </p:cNvSpPr>
            <p:nvPr/>
          </p:nvSpPr>
          <p:spPr bwMode="auto">
            <a:xfrm>
              <a:off x="1170876" y="4648200"/>
              <a:ext cx="400752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P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7270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640638" y="6440488"/>
            <a:ext cx="1093787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0D80E7AD-3DE8-459E-A0C5-EAD5A57DE069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54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1944688" y="1549400"/>
            <a:ext cx="427037" cy="4716463"/>
            <a:chOff x="1945329" y="1549400"/>
            <a:chExt cx="426400" cy="4716517"/>
          </a:xfrm>
        </p:grpSpPr>
        <p:sp>
          <p:nvSpPr>
            <p:cNvPr id="72743" name="Line 1071"/>
            <p:cNvSpPr>
              <a:spLocks noChangeShapeType="1"/>
            </p:cNvSpPr>
            <p:nvPr/>
          </p:nvSpPr>
          <p:spPr bwMode="auto">
            <a:xfrm>
              <a:off x="2152650" y="1549400"/>
              <a:ext cx="0" cy="438912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4" name="Rectangle 1072"/>
            <p:cNvSpPr>
              <a:spLocks noChangeArrowheads="1"/>
            </p:cNvSpPr>
            <p:nvPr/>
          </p:nvSpPr>
          <p:spPr bwMode="auto">
            <a:xfrm>
              <a:off x="1945329" y="5899150"/>
              <a:ext cx="426400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Q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0</a:t>
              </a:r>
            </a:p>
          </p:txBody>
        </p:sp>
      </p:grpSp>
      <p:grpSp>
        <p:nvGrpSpPr>
          <p:cNvPr id="6" name="Group 47"/>
          <p:cNvGrpSpPr>
            <a:grpSpLocks/>
          </p:cNvGrpSpPr>
          <p:nvPr/>
        </p:nvGrpSpPr>
        <p:grpSpPr bwMode="auto">
          <a:xfrm>
            <a:off x="1158875" y="3054350"/>
            <a:ext cx="990600" cy="366713"/>
            <a:chOff x="1158176" y="4019550"/>
            <a:chExt cx="990664" cy="366767"/>
          </a:xfrm>
        </p:grpSpPr>
        <p:sp>
          <p:nvSpPr>
            <p:cNvPr id="72741" name="Line 1070"/>
            <p:cNvSpPr>
              <a:spLocks noChangeShapeType="1"/>
            </p:cNvSpPr>
            <p:nvPr/>
          </p:nvSpPr>
          <p:spPr bwMode="auto">
            <a:xfrm flipH="1">
              <a:off x="1600200" y="4210050"/>
              <a:ext cx="548640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2" name="Rectangle 1073"/>
            <p:cNvSpPr>
              <a:spLocks noChangeArrowheads="1"/>
            </p:cNvSpPr>
            <p:nvPr/>
          </p:nvSpPr>
          <p:spPr bwMode="auto">
            <a:xfrm>
              <a:off x="1158176" y="4019550"/>
              <a:ext cx="400752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P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0</a:t>
              </a:r>
            </a:p>
          </p:txBody>
        </p:sp>
      </p:grpSp>
      <p:grpSp>
        <p:nvGrpSpPr>
          <p:cNvPr id="7" name="Group 61"/>
          <p:cNvGrpSpPr>
            <a:grpSpLocks/>
          </p:cNvGrpSpPr>
          <p:nvPr/>
        </p:nvGrpSpPr>
        <p:grpSpPr bwMode="auto">
          <a:xfrm>
            <a:off x="1250950" y="1352550"/>
            <a:ext cx="6251575" cy="4872038"/>
            <a:chOff x="1250950" y="1352551"/>
            <a:chExt cx="6252070" cy="4872037"/>
          </a:xfrm>
        </p:grpSpPr>
        <p:sp>
          <p:nvSpPr>
            <p:cNvPr id="72735" name="Rectangle 1054"/>
            <p:cNvSpPr>
              <a:spLocks noChangeArrowheads="1"/>
            </p:cNvSpPr>
            <p:nvPr/>
          </p:nvSpPr>
          <p:spPr bwMode="auto">
            <a:xfrm>
              <a:off x="1250950" y="5861050"/>
              <a:ext cx="358775" cy="36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O</a:t>
              </a:r>
            </a:p>
          </p:txBody>
        </p:sp>
        <p:grpSp>
          <p:nvGrpSpPr>
            <p:cNvPr id="72736" name="Group 45"/>
            <p:cNvGrpSpPr>
              <a:grpSpLocks/>
            </p:cNvGrpSpPr>
            <p:nvPr/>
          </p:nvGrpSpPr>
          <p:grpSpPr bwMode="auto">
            <a:xfrm>
              <a:off x="1329337" y="1352551"/>
              <a:ext cx="6173683" cy="4785394"/>
              <a:chOff x="1329337" y="1352551"/>
              <a:chExt cx="6173683" cy="4785394"/>
            </a:xfrm>
          </p:grpSpPr>
          <p:sp>
            <p:nvSpPr>
              <p:cNvPr id="72737" name="Line 1049"/>
              <p:cNvSpPr>
                <a:spLocks noChangeShapeType="1"/>
              </p:cNvSpPr>
              <p:nvPr/>
            </p:nvSpPr>
            <p:spPr bwMode="auto">
              <a:xfrm>
                <a:off x="1568450" y="1758950"/>
                <a:ext cx="0" cy="418465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38" name="Rectangle 1052"/>
              <p:cNvSpPr>
                <a:spLocks noChangeArrowheads="1"/>
              </p:cNvSpPr>
              <p:nvPr/>
            </p:nvSpPr>
            <p:spPr bwMode="auto">
              <a:xfrm>
                <a:off x="6959600" y="5740400"/>
                <a:ext cx="543420" cy="397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Q</a:t>
                </a:r>
                <a:r>
                  <a:rPr lang="en-US" altLang="en-US" sz="2000" b="1" baseline="-250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M</a:t>
                </a:r>
              </a:p>
            </p:txBody>
          </p:sp>
          <p:sp>
            <p:nvSpPr>
              <p:cNvPr id="72739" name="Rectangle 1053"/>
              <p:cNvSpPr>
                <a:spLocks noChangeArrowheads="1"/>
              </p:cNvSpPr>
              <p:nvPr/>
            </p:nvSpPr>
            <p:spPr bwMode="auto">
              <a:xfrm>
                <a:off x="1329337" y="1352551"/>
                <a:ext cx="548640" cy="397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P</a:t>
                </a:r>
                <a:r>
                  <a:rPr lang="en-US" altLang="en-US" sz="2000" b="1" baseline="-250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M</a:t>
                </a:r>
              </a:p>
            </p:txBody>
          </p:sp>
          <p:sp>
            <p:nvSpPr>
              <p:cNvPr id="72740" name="Line 1050"/>
              <p:cNvSpPr>
                <a:spLocks noChangeShapeType="1"/>
              </p:cNvSpPr>
              <p:nvPr/>
            </p:nvSpPr>
            <p:spPr bwMode="auto">
              <a:xfrm>
                <a:off x="1582738" y="5930900"/>
                <a:ext cx="5395912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" name="Group 56"/>
          <p:cNvGrpSpPr>
            <a:grpSpLocks/>
          </p:cNvGrpSpPr>
          <p:nvPr/>
        </p:nvGrpSpPr>
        <p:grpSpPr bwMode="auto">
          <a:xfrm>
            <a:off x="1587500" y="2844800"/>
            <a:ext cx="4695825" cy="3084513"/>
            <a:chOff x="-1016000" y="2997200"/>
            <a:chExt cx="4695828" cy="3084567"/>
          </a:xfrm>
        </p:grpSpPr>
        <p:sp>
          <p:nvSpPr>
            <p:cNvPr id="72733" name="Line 1057"/>
            <p:cNvSpPr>
              <a:spLocks noChangeShapeType="1"/>
            </p:cNvSpPr>
            <p:nvPr/>
          </p:nvSpPr>
          <p:spPr bwMode="auto">
            <a:xfrm>
              <a:off x="-1016000" y="2997200"/>
              <a:ext cx="4279900" cy="3060700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4" name="Rectangle 1031"/>
            <p:cNvSpPr>
              <a:spLocks noChangeArrowheads="1"/>
            </p:cNvSpPr>
            <p:nvPr/>
          </p:nvSpPr>
          <p:spPr bwMode="auto">
            <a:xfrm>
              <a:off x="3194118" y="5715000"/>
              <a:ext cx="485710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D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M</a:t>
              </a:r>
            </a:p>
          </p:txBody>
        </p:sp>
      </p:grpSp>
      <p:grpSp>
        <p:nvGrpSpPr>
          <p:cNvPr id="10" name="Group 53"/>
          <p:cNvGrpSpPr>
            <a:grpSpLocks/>
          </p:cNvGrpSpPr>
          <p:nvPr/>
        </p:nvGrpSpPr>
        <p:grpSpPr bwMode="auto">
          <a:xfrm>
            <a:off x="1158875" y="5181600"/>
            <a:ext cx="3884613" cy="366713"/>
            <a:chOff x="1170876" y="4648200"/>
            <a:chExt cx="3884994" cy="366767"/>
          </a:xfrm>
        </p:grpSpPr>
        <p:sp>
          <p:nvSpPr>
            <p:cNvPr id="72731" name="Line 1039"/>
            <p:cNvSpPr>
              <a:spLocks noChangeShapeType="1"/>
            </p:cNvSpPr>
            <p:nvPr/>
          </p:nvSpPr>
          <p:spPr bwMode="auto">
            <a:xfrm flipH="1">
              <a:off x="1581150" y="4813300"/>
              <a:ext cx="3474720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2" name="Rectangle 1074"/>
            <p:cNvSpPr>
              <a:spLocks noChangeArrowheads="1"/>
            </p:cNvSpPr>
            <p:nvPr/>
          </p:nvSpPr>
          <p:spPr bwMode="auto">
            <a:xfrm>
              <a:off x="1170876" y="4648200"/>
              <a:ext cx="400752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P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88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erivasi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urva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ermintaan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Down Arrow 58"/>
          <p:cNvSpPr>
            <a:spLocks noChangeArrowheads="1"/>
          </p:cNvSpPr>
          <p:nvPr/>
        </p:nvSpPr>
        <p:spPr bwMode="auto">
          <a:xfrm>
            <a:off x="1270000" y="3390900"/>
            <a:ext cx="182563" cy="639763"/>
          </a:xfrm>
          <a:prstGeom prst="downArrow">
            <a:avLst>
              <a:gd name="adj1" fmla="val 50000"/>
              <a:gd name="adj2" fmla="val 50067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" name="Down Arrow 60"/>
          <p:cNvSpPr>
            <a:spLocks noChangeArrowheads="1"/>
          </p:cNvSpPr>
          <p:nvPr/>
        </p:nvSpPr>
        <p:spPr bwMode="auto">
          <a:xfrm>
            <a:off x="1270000" y="4318000"/>
            <a:ext cx="182563" cy="914400"/>
          </a:xfrm>
          <a:prstGeom prst="downArrow">
            <a:avLst>
              <a:gd name="adj1" fmla="val 50000"/>
              <a:gd name="adj2" fmla="val 50087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" name="Down Arrow 61"/>
          <p:cNvSpPr>
            <a:spLocks noChangeArrowheads="1"/>
          </p:cNvSpPr>
          <p:nvPr/>
        </p:nvSpPr>
        <p:spPr bwMode="auto">
          <a:xfrm rot="-5400000">
            <a:off x="2670968" y="5647532"/>
            <a:ext cx="182563" cy="914400"/>
          </a:xfrm>
          <a:prstGeom prst="downArrow">
            <a:avLst>
              <a:gd name="adj1" fmla="val 50000"/>
              <a:gd name="adj2" fmla="val 50087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" name="Down Arrow 62"/>
          <p:cNvSpPr>
            <a:spLocks noChangeArrowheads="1"/>
          </p:cNvSpPr>
          <p:nvPr/>
        </p:nvSpPr>
        <p:spPr bwMode="auto">
          <a:xfrm rot="-5400000">
            <a:off x="4131468" y="5406232"/>
            <a:ext cx="182563" cy="1371600"/>
          </a:xfrm>
          <a:prstGeom prst="downArrow">
            <a:avLst>
              <a:gd name="adj1" fmla="val 50000"/>
              <a:gd name="adj2" fmla="val 50087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1" name="Group 78"/>
          <p:cNvGrpSpPr>
            <a:grpSpLocks/>
          </p:cNvGrpSpPr>
          <p:nvPr/>
        </p:nvGrpSpPr>
        <p:grpSpPr bwMode="auto">
          <a:xfrm>
            <a:off x="2082800" y="2895600"/>
            <a:ext cx="441325" cy="412750"/>
            <a:chOff x="2082800" y="2895600"/>
            <a:chExt cx="441325" cy="412750"/>
          </a:xfrm>
        </p:grpSpPr>
        <p:sp>
          <p:nvSpPr>
            <p:cNvPr id="72729" name="Oval 1058"/>
            <p:cNvSpPr>
              <a:spLocks noChangeArrowheads="1"/>
            </p:cNvSpPr>
            <p:nvPr/>
          </p:nvSpPr>
          <p:spPr bwMode="auto">
            <a:xfrm>
              <a:off x="2082800" y="3155950"/>
              <a:ext cx="152400" cy="152400"/>
            </a:xfrm>
            <a:prstGeom prst="ellipse">
              <a:avLst/>
            </a:prstGeom>
            <a:solidFill>
              <a:srgbClr val="CC3399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2730" name="Rectangle 1076"/>
            <p:cNvSpPr>
              <a:spLocks noChangeArrowheads="1"/>
            </p:cNvSpPr>
            <p:nvPr/>
          </p:nvSpPr>
          <p:spPr bwMode="auto">
            <a:xfrm>
              <a:off x="2178050" y="2895600"/>
              <a:ext cx="346075" cy="36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</p:grpSp>
      <p:grpSp>
        <p:nvGrpSpPr>
          <p:cNvPr id="12" name="Group 79"/>
          <p:cNvGrpSpPr>
            <a:grpSpLocks/>
          </p:cNvGrpSpPr>
          <p:nvPr/>
        </p:nvGrpSpPr>
        <p:grpSpPr bwMode="auto">
          <a:xfrm>
            <a:off x="3314700" y="3784600"/>
            <a:ext cx="428625" cy="425450"/>
            <a:chOff x="3314700" y="3784600"/>
            <a:chExt cx="428625" cy="425450"/>
          </a:xfrm>
        </p:grpSpPr>
        <p:sp>
          <p:nvSpPr>
            <p:cNvPr id="72727" name="Rectangle 1076"/>
            <p:cNvSpPr>
              <a:spLocks noChangeArrowheads="1"/>
            </p:cNvSpPr>
            <p:nvPr/>
          </p:nvSpPr>
          <p:spPr bwMode="auto">
            <a:xfrm>
              <a:off x="3397250" y="3784600"/>
              <a:ext cx="346075" cy="36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67" name="Oval 1058"/>
            <p:cNvSpPr>
              <a:spLocks noChangeArrowheads="1"/>
            </p:cNvSpPr>
            <p:nvPr/>
          </p:nvSpPr>
          <p:spPr bwMode="auto">
            <a:xfrm>
              <a:off x="3314700" y="4057650"/>
              <a:ext cx="152400" cy="1524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bg2"/>
                </a:solidFill>
              </a:endParaRPr>
            </a:p>
          </p:txBody>
        </p:sp>
      </p:grpSp>
      <p:grpSp>
        <p:nvGrpSpPr>
          <p:cNvPr id="13" name="Group 82"/>
          <p:cNvGrpSpPr>
            <a:grpSpLocks/>
          </p:cNvGrpSpPr>
          <p:nvPr/>
        </p:nvGrpSpPr>
        <p:grpSpPr bwMode="auto">
          <a:xfrm>
            <a:off x="4997450" y="4989513"/>
            <a:ext cx="425450" cy="430212"/>
            <a:chOff x="4996842" y="4989407"/>
            <a:chExt cx="425895" cy="431077"/>
          </a:xfrm>
        </p:grpSpPr>
        <p:sp>
          <p:nvSpPr>
            <p:cNvPr id="72725" name="Rectangle 1076"/>
            <p:cNvSpPr>
              <a:spLocks noChangeArrowheads="1"/>
            </p:cNvSpPr>
            <p:nvPr/>
          </p:nvSpPr>
          <p:spPr bwMode="auto">
            <a:xfrm>
              <a:off x="5076662" y="4989407"/>
              <a:ext cx="346075" cy="36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72726" name="Oval 1058"/>
            <p:cNvSpPr>
              <a:spLocks noChangeArrowheads="1"/>
            </p:cNvSpPr>
            <p:nvPr/>
          </p:nvSpPr>
          <p:spPr bwMode="auto">
            <a:xfrm rot="-486559">
              <a:off x="4996842" y="5268084"/>
              <a:ext cx="152400" cy="152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77" name="Rectangle 6"/>
          <p:cNvSpPr>
            <a:spLocks noChangeArrowheads="1"/>
          </p:cNvSpPr>
          <p:nvPr/>
        </p:nvSpPr>
        <p:spPr bwMode="auto">
          <a:xfrm>
            <a:off x="5854700" y="1282700"/>
            <a:ext cx="3017838" cy="1371600"/>
          </a:xfrm>
          <a:prstGeom prst="rect">
            <a:avLst/>
          </a:prstGeom>
          <a:solidFill>
            <a:srgbClr val="008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000" dirty="0" err="1">
                <a:latin typeface="+mn-lt"/>
              </a:rPr>
              <a:t>Perubahan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harga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hanya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menyebabkan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timbulnya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pergerakan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disepanjang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kurva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permintaan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1" grpId="0" animBg="1"/>
      <p:bldP spid="62" grpId="0" animBg="1"/>
      <p:bldP spid="63" grpId="0" animBg="1"/>
      <p:bldP spid="7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4"/>
          <p:cNvGrpSpPr>
            <a:grpSpLocks/>
          </p:cNvGrpSpPr>
          <p:nvPr/>
        </p:nvGrpSpPr>
        <p:grpSpPr bwMode="auto">
          <a:xfrm>
            <a:off x="1108075" y="3536950"/>
            <a:ext cx="2663825" cy="366713"/>
            <a:chOff x="1107995" y="4121150"/>
            <a:chExt cx="2663905" cy="366767"/>
          </a:xfrm>
        </p:grpSpPr>
        <p:sp>
          <p:nvSpPr>
            <p:cNvPr id="73786" name="Line 1070"/>
            <p:cNvSpPr>
              <a:spLocks noChangeShapeType="1"/>
            </p:cNvSpPr>
            <p:nvPr/>
          </p:nvSpPr>
          <p:spPr bwMode="auto">
            <a:xfrm flipH="1">
              <a:off x="1485900" y="4311650"/>
              <a:ext cx="2286000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87" name="Rectangle 1073"/>
            <p:cNvSpPr>
              <a:spLocks noChangeArrowheads="1"/>
            </p:cNvSpPr>
            <p:nvPr/>
          </p:nvSpPr>
          <p:spPr bwMode="auto">
            <a:xfrm>
              <a:off x="1107995" y="4121150"/>
              <a:ext cx="336632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</p:grpSp>
      <p:grpSp>
        <p:nvGrpSpPr>
          <p:cNvPr id="3" name="Group 93"/>
          <p:cNvGrpSpPr>
            <a:grpSpLocks/>
          </p:cNvGrpSpPr>
          <p:nvPr/>
        </p:nvGrpSpPr>
        <p:grpSpPr bwMode="auto">
          <a:xfrm>
            <a:off x="1460500" y="1473200"/>
            <a:ext cx="5013325" cy="4381500"/>
            <a:chOff x="1460500" y="1473200"/>
            <a:chExt cx="5013327" cy="4381500"/>
          </a:xfrm>
        </p:grpSpPr>
        <p:sp>
          <p:nvSpPr>
            <p:cNvPr id="73784" name="Line 1060"/>
            <p:cNvSpPr>
              <a:spLocks noChangeShapeType="1"/>
            </p:cNvSpPr>
            <p:nvPr/>
          </p:nvSpPr>
          <p:spPr bwMode="auto">
            <a:xfrm>
              <a:off x="1460500" y="1473200"/>
              <a:ext cx="4495800" cy="4381500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85" name="Rectangle 1031"/>
            <p:cNvSpPr>
              <a:spLocks noChangeArrowheads="1"/>
            </p:cNvSpPr>
            <p:nvPr/>
          </p:nvSpPr>
          <p:spPr bwMode="auto">
            <a:xfrm>
              <a:off x="5919187" y="5473700"/>
              <a:ext cx="554640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BL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3</a:t>
              </a:r>
              <a:endPara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" name="Group 91"/>
          <p:cNvGrpSpPr>
            <a:grpSpLocks/>
          </p:cNvGrpSpPr>
          <p:nvPr/>
        </p:nvGrpSpPr>
        <p:grpSpPr bwMode="auto">
          <a:xfrm>
            <a:off x="1447800" y="3035300"/>
            <a:ext cx="3209925" cy="2819400"/>
            <a:chOff x="1447800" y="3035300"/>
            <a:chExt cx="3209927" cy="2819400"/>
          </a:xfrm>
        </p:grpSpPr>
        <p:sp>
          <p:nvSpPr>
            <p:cNvPr id="73782" name="Line 1060"/>
            <p:cNvSpPr>
              <a:spLocks noChangeShapeType="1"/>
            </p:cNvSpPr>
            <p:nvPr/>
          </p:nvSpPr>
          <p:spPr bwMode="auto">
            <a:xfrm>
              <a:off x="1447800" y="3035300"/>
              <a:ext cx="2921000" cy="2819400"/>
            </a:xfrm>
            <a:prstGeom prst="line">
              <a:avLst/>
            </a:prstGeom>
            <a:noFill/>
            <a:ln w="508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83" name="Rectangle 1031"/>
            <p:cNvSpPr>
              <a:spLocks noChangeArrowheads="1"/>
            </p:cNvSpPr>
            <p:nvPr/>
          </p:nvSpPr>
          <p:spPr bwMode="auto">
            <a:xfrm>
              <a:off x="4103087" y="5283200"/>
              <a:ext cx="554640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BL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2</a:t>
              </a:r>
              <a:endPara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1485900" y="4051300"/>
            <a:ext cx="2206625" cy="1803400"/>
            <a:chOff x="1485900" y="4051300"/>
            <a:chExt cx="2206627" cy="1803400"/>
          </a:xfrm>
        </p:grpSpPr>
        <p:sp>
          <p:nvSpPr>
            <p:cNvPr id="73780" name="Line 1057"/>
            <p:cNvSpPr>
              <a:spLocks noChangeShapeType="1"/>
            </p:cNvSpPr>
            <p:nvPr/>
          </p:nvSpPr>
          <p:spPr bwMode="auto">
            <a:xfrm>
              <a:off x="1485900" y="4051300"/>
              <a:ext cx="1879600" cy="1803400"/>
            </a:xfrm>
            <a:prstGeom prst="line">
              <a:avLst/>
            </a:prstGeom>
            <a:noFill/>
            <a:ln w="50800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81" name="Rectangle 1031"/>
            <p:cNvSpPr>
              <a:spLocks noChangeArrowheads="1"/>
            </p:cNvSpPr>
            <p:nvPr/>
          </p:nvSpPr>
          <p:spPr bwMode="auto">
            <a:xfrm>
              <a:off x="3137887" y="5283200"/>
              <a:ext cx="554640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BL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7373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640638" y="6440488"/>
            <a:ext cx="1093787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B9ED0E32-E12E-4225-BFA5-38C28A498584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55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grpSp>
        <p:nvGrpSpPr>
          <p:cNvPr id="6" name="Group 54"/>
          <p:cNvGrpSpPr>
            <a:grpSpLocks/>
          </p:cNvGrpSpPr>
          <p:nvPr/>
        </p:nvGrpSpPr>
        <p:grpSpPr bwMode="auto">
          <a:xfrm>
            <a:off x="3597275" y="3740150"/>
            <a:ext cx="349250" cy="2449513"/>
            <a:chOff x="4549571" y="3778250"/>
            <a:chExt cx="349456" cy="2449567"/>
          </a:xfrm>
        </p:grpSpPr>
        <p:sp>
          <p:nvSpPr>
            <p:cNvPr id="73778" name="Line 1036"/>
            <p:cNvSpPr>
              <a:spLocks noChangeShapeType="1"/>
            </p:cNvSpPr>
            <p:nvPr/>
          </p:nvSpPr>
          <p:spPr bwMode="auto">
            <a:xfrm>
              <a:off x="4724400" y="3778250"/>
              <a:ext cx="0" cy="210312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79" name="Rectangle 1038"/>
            <p:cNvSpPr>
              <a:spLocks noChangeArrowheads="1"/>
            </p:cNvSpPr>
            <p:nvPr/>
          </p:nvSpPr>
          <p:spPr bwMode="auto">
            <a:xfrm>
              <a:off x="4549571" y="5861050"/>
              <a:ext cx="349456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U</a:t>
              </a:r>
            </a:p>
          </p:txBody>
        </p:sp>
      </p:grp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1120775" y="4559300"/>
            <a:ext cx="1065213" cy="366713"/>
            <a:chOff x="1247818" y="4597400"/>
            <a:chExt cx="1064852" cy="366767"/>
          </a:xfrm>
        </p:grpSpPr>
        <p:sp>
          <p:nvSpPr>
            <p:cNvPr id="73776" name="Line 1039"/>
            <p:cNvSpPr>
              <a:spLocks noChangeShapeType="1"/>
            </p:cNvSpPr>
            <p:nvPr/>
          </p:nvSpPr>
          <p:spPr bwMode="auto">
            <a:xfrm flipH="1">
              <a:off x="1581150" y="4775200"/>
              <a:ext cx="731520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77" name="Rectangle 1074"/>
            <p:cNvSpPr>
              <a:spLocks noChangeArrowheads="1"/>
            </p:cNvSpPr>
            <p:nvPr/>
          </p:nvSpPr>
          <p:spPr bwMode="auto">
            <a:xfrm>
              <a:off x="1247818" y="4597400"/>
              <a:ext cx="323808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Z</a:t>
              </a:r>
            </a:p>
          </p:txBody>
        </p:sp>
      </p:grpSp>
      <p:grpSp>
        <p:nvGrpSpPr>
          <p:cNvPr id="8" name="Group 82"/>
          <p:cNvGrpSpPr>
            <a:grpSpLocks/>
          </p:cNvGrpSpPr>
          <p:nvPr/>
        </p:nvGrpSpPr>
        <p:grpSpPr bwMode="auto">
          <a:xfrm>
            <a:off x="2060575" y="4749800"/>
            <a:ext cx="311150" cy="1439863"/>
            <a:chOff x="2060742" y="4749800"/>
            <a:chExt cx="310984" cy="1439917"/>
          </a:xfrm>
        </p:grpSpPr>
        <p:sp>
          <p:nvSpPr>
            <p:cNvPr id="73774" name="Line 1071"/>
            <p:cNvSpPr>
              <a:spLocks noChangeShapeType="1"/>
            </p:cNvSpPr>
            <p:nvPr/>
          </p:nvSpPr>
          <p:spPr bwMode="auto">
            <a:xfrm>
              <a:off x="2203450" y="4749800"/>
              <a:ext cx="0" cy="109728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75" name="Rectangle 1072"/>
            <p:cNvSpPr>
              <a:spLocks noChangeArrowheads="1"/>
            </p:cNvSpPr>
            <p:nvPr/>
          </p:nvSpPr>
          <p:spPr bwMode="auto">
            <a:xfrm>
              <a:off x="2060742" y="5822950"/>
              <a:ext cx="310984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S</a:t>
              </a:r>
            </a:p>
          </p:txBody>
        </p:sp>
      </p:grpSp>
      <p:grpSp>
        <p:nvGrpSpPr>
          <p:cNvPr id="9" name="Group 89"/>
          <p:cNvGrpSpPr>
            <a:grpSpLocks/>
          </p:cNvGrpSpPr>
          <p:nvPr/>
        </p:nvGrpSpPr>
        <p:grpSpPr bwMode="auto">
          <a:xfrm>
            <a:off x="1120775" y="4121150"/>
            <a:ext cx="1644650" cy="366713"/>
            <a:chOff x="1120818" y="4121150"/>
            <a:chExt cx="1645242" cy="366767"/>
          </a:xfrm>
        </p:grpSpPr>
        <p:sp>
          <p:nvSpPr>
            <p:cNvPr id="73772" name="Line 1070"/>
            <p:cNvSpPr>
              <a:spLocks noChangeShapeType="1"/>
            </p:cNvSpPr>
            <p:nvPr/>
          </p:nvSpPr>
          <p:spPr bwMode="auto">
            <a:xfrm flipH="1">
              <a:off x="1485900" y="4311650"/>
              <a:ext cx="1280160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73" name="Rectangle 1073"/>
            <p:cNvSpPr>
              <a:spLocks noChangeArrowheads="1"/>
            </p:cNvSpPr>
            <p:nvPr/>
          </p:nvSpPr>
          <p:spPr bwMode="auto">
            <a:xfrm>
              <a:off x="1120818" y="4121150"/>
              <a:ext cx="323808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Y</a:t>
              </a:r>
            </a:p>
          </p:txBody>
        </p:sp>
      </p:grpSp>
      <p:grpSp>
        <p:nvGrpSpPr>
          <p:cNvPr id="10" name="Group 56"/>
          <p:cNvGrpSpPr>
            <a:grpSpLocks/>
          </p:cNvGrpSpPr>
          <p:nvPr/>
        </p:nvGrpSpPr>
        <p:grpSpPr bwMode="auto">
          <a:xfrm>
            <a:off x="376238" y="1250950"/>
            <a:ext cx="7339012" cy="4897438"/>
            <a:chOff x="376837" y="1250951"/>
            <a:chExt cx="7338294" cy="4897437"/>
          </a:xfrm>
        </p:grpSpPr>
        <p:sp>
          <p:nvSpPr>
            <p:cNvPr id="73767" name="Line 1049"/>
            <p:cNvSpPr>
              <a:spLocks noChangeShapeType="1"/>
            </p:cNvSpPr>
            <p:nvPr/>
          </p:nvSpPr>
          <p:spPr bwMode="auto">
            <a:xfrm>
              <a:off x="1454150" y="1301750"/>
              <a:ext cx="0" cy="457200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68" name="Rectangle 1052"/>
            <p:cNvSpPr>
              <a:spLocks noChangeArrowheads="1"/>
            </p:cNvSpPr>
            <p:nvPr/>
          </p:nvSpPr>
          <p:spPr bwMode="auto">
            <a:xfrm>
              <a:off x="6578600" y="5638800"/>
              <a:ext cx="1136531" cy="397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bg2"/>
                  </a:solidFill>
                  <a:latin typeface="Times New Roman" panose="02020603050405020304" pitchFamily="18" charset="0"/>
                </a:rPr>
                <a:t>Makanan</a:t>
              </a:r>
            </a:p>
          </p:txBody>
        </p:sp>
        <p:sp>
          <p:nvSpPr>
            <p:cNvPr id="73769" name="Rectangle 1053"/>
            <p:cNvSpPr>
              <a:spLocks noChangeArrowheads="1"/>
            </p:cNvSpPr>
            <p:nvPr/>
          </p:nvSpPr>
          <p:spPr bwMode="auto">
            <a:xfrm>
              <a:off x="376837" y="1250951"/>
              <a:ext cx="1080490" cy="397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bg2"/>
                  </a:solidFill>
                  <a:latin typeface="Times New Roman" panose="02020603050405020304" pitchFamily="18" charset="0"/>
                </a:rPr>
                <a:t>Pakaian</a:t>
              </a:r>
            </a:p>
          </p:txBody>
        </p:sp>
        <p:sp>
          <p:nvSpPr>
            <p:cNvPr id="73770" name="Rectangle 1054"/>
            <p:cNvSpPr>
              <a:spLocks noChangeArrowheads="1"/>
            </p:cNvSpPr>
            <p:nvPr/>
          </p:nvSpPr>
          <p:spPr bwMode="auto">
            <a:xfrm>
              <a:off x="1136650" y="5784850"/>
              <a:ext cx="358775" cy="36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73771" name="Line 1050"/>
            <p:cNvSpPr>
              <a:spLocks noChangeShapeType="1"/>
            </p:cNvSpPr>
            <p:nvPr/>
          </p:nvSpPr>
          <p:spPr bwMode="auto">
            <a:xfrm>
              <a:off x="1468438" y="5854700"/>
              <a:ext cx="512064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90"/>
          <p:cNvGrpSpPr>
            <a:grpSpLocks/>
          </p:cNvGrpSpPr>
          <p:nvPr/>
        </p:nvGrpSpPr>
        <p:grpSpPr bwMode="auto">
          <a:xfrm>
            <a:off x="2670175" y="4324350"/>
            <a:ext cx="336550" cy="1865313"/>
            <a:chOff x="2670094" y="4324350"/>
            <a:chExt cx="336632" cy="1865367"/>
          </a:xfrm>
        </p:grpSpPr>
        <p:sp>
          <p:nvSpPr>
            <p:cNvPr id="73765" name="Line 1036"/>
            <p:cNvSpPr>
              <a:spLocks noChangeShapeType="1"/>
            </p:cNvSpPr>
            <p:nvPr/>
          </p:nvSpPr>
          <p:spPr bwMode="auto">
            <a:xfrm>
              <a:off x="2832100" y="4324350"/>
              <a:ext cx="0" cy="155448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66" name="Rectangle 1038"/>
            <p:cNvSpPr>
              <a:spLocks noChangeArrowheads="1"/>
            </p:cNvSpPr>
            <p:nvPr/>
          </p:nvSpPr>
          <p:spPr bwMode="auto">
            <a:xfrm>
              <a:off x="2670094" y="5822950"/>
              <a:ext cx="336632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T</a:t>
              </a:r>
            </a:p>
          </p:txBody>
        </p:sp>
      </p:grpSp>
      <p:sp>
        <p:nvSpPr>
          <p:cNvPr id="82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fek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erubahan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endapatan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2" name="Group 99"/>
          <p:cNvGrpSpPr>
            <a:grpSpLocks/>
          </p:cNvGrpSpPr>
          <p:nvPr/>
        </p:nvGrpSpPr>
        <p:grpSpPr bwMode="auto">
          <a:xfrm>
            <a:off x="1638300" y="3178175"/>
            <a:ext cx="3308350" cy="1952625"/>
            <a:chOff x="2133600" y="3191164"/>
            <a:chExt cx="3308921" cy="1952336"/>
          </a:xfrm>
        </p:grpSpPr>
        <p:cxnSp>
          <p:nvCxnSpPr>
            <p:cNvPr id="73763" name="Straight Connector 62"/>
            <p:cNvCxnSpPr>
              <a:cxnSpLocks noChangeShapeType="1"/>
            </p:cNvCxnSpPr>
            <p:nvPr/>
          </p:nvCxnSpPr>
          <p:spPr bwMode="auto">
            <a:xfrm flipV="1">
              <a:off x="2133600" y="3352800"/>
              <a:ext cx="2692400" cy="1790700"/>
            </a:xfrm>
            <a:prstGeom prst="line">
              <a:avLst/>
            </a:prstGeom>
            <a:noFill/>
            <a:ln w="50800" algn="ctr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3764" name="Rectangle 1031"/>
            <p:cNvSpPr>
              <a:spLocks noChangeArrowheads="1"/>
            </p:cNvSpPr>
            <p:nvPr/>
          </p:nvSpPr>
          <p:spPr bwMode="auto">
            <a:xfrm rot="152194">
              <a:off x="4802441" y="3191164"/>
              <a:ext cx="640080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ICC</a:t>
              </a:r>
            </a:p>
          </p:txBody>
        </p:sp>
      </p:grpSp>
      <p:sp>
        <p:nvSpPr>
          <p:cNvPr id="101" name="Rectangle 6"/>
          <p:cNvSpPr>
            <a:spLocks noChangeArrowheads="1"/>
          </p:cNvSpPr>
          <p:nvPr/>
        </p:nvSpPr>
        <p:spPr bwMode="auto">
          <a:xfrm>
            <a:off x="4610100" y="1295400"/>
            <a:ext cx="4297363" cy="1646238"/>
          </a:xfrm>
          <a:prstGeom prst="rect">
            <a:avLst/>
          </a:prstGeom>
          <a:solidFill>
            <a:srgbClr val="008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000" b="1" dirty="0">
                <a:latin typeface="+mn-lt"/>
              </a:rPr>
              <a:t>Income-Consumption Curve:</a:t>
            </a:r>
          </a:p>
          <a:p>
            <a:pPr>
              <a:defRPr/>
            </a:pPr>
            <a:r>
              <a:rPr lang="en-US" sz="2000" dirty="0" err="1">
                <a:latin typeface="+mn-lt"/>
              </a:rPr>
              <a:t>Kurva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yg</a:t>
            </a:r>
            <a:r>
              <a:rPr lang="en-US" sz="2000" dirty="0">
                <a:latin typeface="+mn-lt"/>
              </a:rPr>
              <a:t>  </a:t>
            </a:r>
            <a:r>
              <a:rPr lang="en-US" sz="2000" dirty="0" err="1">
                <a:latin typeface="+mn-lt"/>
              </a:rPr>
              <a:t>menghubungkan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titik-titik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keseimbangan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konsumen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apabila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terjadi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perubahan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perdapatan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pada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tingkat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harga</a:t>
            </a:r>
            <a:r>
              <a:rPr lang="en-US" sz="2000" dirty="0">
                <a:latin typeface="+mn-lt"/>
              </a:rPr>
              <a:t> yang </a:t>
            </a:r>
            <a:r>
              <a:rPr lang="en-US" sz="2000" dirty="0" err="1">
                <a:latin typeface="+mn-lt"/>
              </a:rPr>
              <a:t>konstan</a:t>
            </a:r>
            <a:endParaRPr lang="en-US" sz="2000" dirty="0">
              <a:latin typeface="+mn-lt"/>
            </a:endParaRPr>
          </a:p>
        </p:txBody>
      </p:sp>
      <p:grpSp>
        <p:nvGrpSpPr>
          <p:cNvPr id="13" name="Group 80"/>
          <p:cNvGrpSpPr>
            <a:grpSpLocks/>
          </p:cNvGrpSpPr>
          <p:nvPr/>
        </p:nvGrpSpPr>
        <p:grpSpPr bwMode="auto">
          <a:xfrm>
            <a:off x="2374900" y="3327400"/>
            <a:ext cx="1762125" cy="1557338"/>
            <a:chOff x="2374900" y="3327400"/>
            <a:chExt cx="1762126" cy="1557338"/>
          </a:xfrm>
        </p:grpSpPr>
        <p:grpSp>
          <p:nvGrpSpPr>
            <p:cNvPr id="73758" name="Group 66"/>
            <p:cNvGrpSpPr>
              <a:grpSpLocks/>
            </p:cNvGrpSpPr>
            <p:nvPr/>
          </p:nvGrpSpPr>
          <p:grpSpPr bwMode="auto">
            <a:xfrm>
              <a:off x="2374900" y="3327400"/>
              <a:ext cx="1762126" cy="1557338"/>
              <a:chOff x="1752600" y="3733800"/>
              <a:chExt cx="1762126" cy="1557338"/>
            </a:xfrm>
          </p:grpSpPr>
          <p:sp>
            <p:nvSpPr>
              <p:cNvPr id="73761" name="Rectangle 1031"/>
              <p:cNvSpPr>
                <a:spLocks noChangeArrowheads="1"/>
              </p:cNvSpPr>
              <p:nvPr/>
            </p:nvSpPr>
            <p:spPr bwMode="auto">
              <a:xfrm>
                <a:off x="3084513" y="4927600"/>
                <a:ext cx="430213" cy="363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 i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U</a:t>
                </a:r>
                <a:r>
                  <a:rPr lang="en-US" altLang="en-US" sz="1800" b="1" i="1" baseline="-2500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2</a:t>
                </a:r>
                <a:endPara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3762" name="Freeform 1030"/>
              <p:cNvSpPr>
                <a:spLocks/>
              </p:cNvSpPr>
              <p:nvPr/>
            </p:nvSpPr>
            <p:spPr bwMode="auto">
              <a:xfrm>
                <a:off x="1752600" y="3733800"/>
                <a:ext cx="1371600" cy="1371600"/>
              </a:xfrm>
              <a:custGeom>
                <a:avLst/>
                <a:gdLst>
                  <a:gd name="T0" fmla="*/ 0 w 1752"/>
                  <a:gd name="T1" fmla="*/ 0 h 1584"/>
                  <a:gd name="T2" fmla="*/ 2147483646 w 1752"/>
                  <a:gd name="T3" fmla="*/ 2147483646 h 1584"/>
                  <a:gd name="T4" fmla="*/ 2147483646 w 1752"/>
                  <a:gd name="T5" fmla="*/ 2147483646 h 1584"/>
                  <a:gd name="T6" fmla="*/ 0 60000 65536"/>
                  <a:gd name="T7" fmla="*/ 0 60000 65536"/>
                  <a:gd name="T8" fmla="*/ 0 60000 65536"/>
                  <a:gd name="T9" fmla="*/ 0 w 1752"/>
                  <a:gd name="T10" fmla="*/ 0 h 1584"/>
                  <a:gd name="T11" fmla="*/ 1752 w 1752"/>
                  <a:gd name="T12" fmla="*/ 1584 h 15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752" h="1584">
                    <a:moveTo>
                      <a:pt x="0" y="0"/>
                    </a:moveTo>
                    <a:cubicBezTo>
                      <a:pt x="148" y="438"/>
                      <a:pt x="296" y="876"/>
                      <a:pt x="588" y="1140"/>
                    </a:cubicBezTo>
                    <a:cubicBezTo>
                      <a:pt x="880" y="1404"/>
                      <a:pt x="1316" y="1494"/>
                      <a:pt x="1752" y="1584"/>
                    </a:cubicBezTo>
                  </a:path>
                </a:pathLst>
              </a:custGeom>
              <a:noFill/>
              <a:ln w="50800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73759" name="Rectangle 1067"/>
            <p:cNvSpPr>
              <a:spLocks noChangeArrowheads="1"/>
            </p:cNvSpPr>
            <p:nvPr/>
          </p:nvSpPr>
          <p:spPr bwMode="auto">
            <a:xfrm>
              <a:off x="2508250" y="4413250"/>
              <a:ext cx="346075" cy="36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73760" name="Oval 1062"/>
            <p:cNvSpPr>
              <a:spLocks noChangeArrowheads="1"/>
            </p:cNvSpPr>
            <p:nvPr/>
          </p:nvSpPr>
          <p:spPr bwMode="auto">
            <a:xfrm>
              <a:off x="2743200" y="4248150"/>
              <a:ext cx="152400" cy="152400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5" name="Group 59"/>
          <p:cNvGrpSpPr>
            <a:grpSpLocks/>
          </p:cNvGrpSpPr>
          <p:nvPr/>
        </p:nvGrpSpPr>
        <p:grpSpPr bwMode="auto">
          <a:xfrm>
            <a:off x="1752600" y="3733800"/>
            <a:ext cx="1762125" cy="1557338"/>
            <a:chOff x="1752600" y="3733800"/>
            <a:chExt cx="1762126" cy="1557338"/>
          </a:xfrm>
        </p:grpSpPr>
        <p:sp>
          <p:nvSpPr>
            <p:cNvPr id="73754" name="Rectangle 1031"/>
            <p:cNvSpPr>
              <a:spLocks noChangeArrowheads="1"/>
            </p:cNvSpPr>
            <p:nvPr/>
          </p:nvSpPr>
          <p:spPr bwMode="auto">
            <a:xfrm>
              <a:off x="3084513" y="4927600"/>
              <a:ext cx="430213" cy="36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U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3755" name="Rectangle 1076"/>
            <p:cNvSpPr>
              <a:spLocks noChangeArrowheads="1"/>
            </p:cNvSpPr>
            <p:nvPr/>
          </p:nvSpPr>
          <p:spPr bwMode="auto">
            <a:xfrm>
              <a:off x="1898650" y="4775200"/>
              <a:ext cx="346075" cy="36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73756" name="Freeform 1030"/>
            <p:cNvSpPr>
              <a:spLocks/>
            </p:cNvSpPr>
            <p:nvPr/>
          </p:nvSpPr>
          <p:spPr bwMode="auto">
            <a:xfrm>
              <a:off x="1752600" y="3733800"/>
              <a:ext cx="1371600" cy="1371600"/>
            </a:xfrm>
            <a:custGeom>
              <a:avLst/>
              <a:gdLst>
                <a:gd name="T0" fmla="*/ 0 w 1752"/>
                <a:gd name="T1" fmla="*/ 0 h 1584"/>
                <a:gd name="T2" fmla="*/ 2147483646 w 1752"/>
                <a:gd name="T3" fmla="*/ 2147483646 h 1584"/>
                <a:gd name="T4" fmla="*/ 2147483646 w 1752"/>
                <a:gd name="T5" fmla="*/ 2147483646 h 1584"/>
                <a:gd name="T6" fmla="*/ 0 60000 65536"/>
                <a:gd name="T7" fmla="*/ 0 60000 65536"/>
                <a:gd name="T8" fmla="*/ 0 60000 65536"/>
                <a:gd name="T9" fmla="*/ 0 w 1752"/>
                <a:gd name="T10" fmla="*/ 0 h 1584"/>
                <a:gd name="T11" fmla="*/ 1752 w 1752"/>
                <a:gd name="T12" fmla="*/ 1584 h 1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52" h="1584">
                  <a:moveTo>
                    <a:pt x="0" y="0"/>
                  </a:moveTo>
                  <a:cubicBezTo>
                    <a:pt x="148" y="438"/>
                    <a:pt x="296" y="876"/>
                    <a:pt x="588" y="1140"/>
                  </a:cubicBezTo>
                  <a:cubicBezTo>
                    <a:pt x="880" y="1404"/>
                    <a:pt x="1316" y="1494"/>
                    <a:pt x="1752" y="1584"/>
                  </a:cubicBezTo>
                </a:path>
              </a:pathLst>
            </a:custGeom>
            <a:noFill/>
            <a:ln w="50800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3757" name="Oval 1058"/>
            <p:cNvSpPr>
              <a:spLocks noChangeArrowheads="1"/>
            </p:cNvSpPr>
            <p:nvPr/>
          </p:nvSpPr>
          <p:spPr bwMode="auto">
            <a:xfrm>
              <a:off x="2133600" y="4654550"/>
              <a:ext cx="152400" cy="152400"/>
            </a:xfrm>
            <a:prstGeom prst="ellipse">
              <a:avLst/>
            </a:prstGeom>
            <a:solidFill>
              <a:srgbClr val="CC33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6" name="Group 101"/>
          <p:cNvGrpSpPr>
            <a:grpSpLocks/>
          </p:cNvGrpSpPr>
          <p:nvPr/>
        </p:nvGrpSpPr>
        <p:grpSpPr bwMode="auto">
          <a:xfrm>
            <a:off x="3340100" y="2717800"/>
            <a:ext cx="1762125" cy="1557338"/>
            <a:chOff x="3340100" y="2717800"/>
            <a:chExt cx="1762126" cy="1557338"/>
          </a:xfrm>
        </p:grpSpPr>
        <p:grpSp>
          <p:nvGrpSpPr>
            <p:cNvPr id="73748" name="Group 83"/>
            <p:cNvGrpSpPr>
              <a:grpSpLocks/>
            </p:cNvGrpSpPr>
            <p:nvPr/>
          </p:nvGrpSpPr>
          <p:grpSpPr bwMode="auto">
            <a:xfrm>
              <a:off x="3340100" y="2717800"/>
              <a:ext cx="1762126" cy="1557338"/>
              <a:chOff x="2374900" y="3327400"/>
              <a:chExt cx="1762126" cy="1557338"/>
            </a:xfrm>
          </p:grpSpPr>
          <p:grpSp>
            <p:nvGrpSpPr>
              <p:cNvPr id="73750" name="Group 66"/>
              <p:cNvGrpSpPr>
                <a:grpSpLocks/>
              </p:cNvGrpSpPr>
              <p:nvPr/>
            </p:nvGrpSpPr>
            <p:grpSpPr bwMode="auto">
              <a:xfrm>
                <a:off x="2374900" y="3327400"/>
                <a:ext cx="1762126" cy="1557338"/>
                <a:chOff x="1752600" y="3733800"/>
                <a:chExt cx="1762126" cy="1557338"/>
              </a:xfrm>
            </p:grpSpPr>
            <p:sp>
              <p:nvSpPr>
                <p:cNvPr id="73752" name="Rectangle 1031"/>
                <p:cNvSpPr>
                  <a:spLocks noChangeArrowheads="1"/>
                </p:cNvSpPr>
                <p:nvPr/>
              </p:nvSpPr>
              <p:spPr bwMode="auto">
                <a:xfrm>
                  <a:off x="3084513" y="4927600"/>
                  <a:ext cx="430213" cy="3635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>
                    <a:spcBef>
                      <a:spcPct val="50000"/>
                    </a:spcBef>
                    <a:buClr>
                      <a:srgbClr val="663300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40000"/>
                    </a:spcBef>
                    <a:buClr>
                      <a:srgbClr val="663300"/>
                    </a:buClr>
                    <a:buSzPct val="80000"/>
                    <a:buFont typeface="Wingdings" panose="05000000000000000000" pitchFamily="2" charset="2"/>
                    <a:buChar char="l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34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u"/>
                    <a:defRPr sz="28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663300"/>
                    </a:buClr>
                    <a:buSzPct val="55000"/>
                    <a:buFont typeface="Wingdings" panose="05000000000000000000" pitchFamily="2" charset="2"/>
                    <a:buChar char="l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663300"/>
                    </a:buClr>
                    <a:buSzPct val="100000"/>
                    <a:buChar char="–"/>
                    <a:defRPr sz="2400">
                      <a:solidFill>
                        <a:srgbClr val="37654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800" b="1" i="1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U</a:t>
                  </a:r>
                  <a:r>
                    <a:rPr lang="en-US" altLang="en-US" sz="1800" b="1" i="1" baseline="-25000">
                      <a:solidFill>
                        <a:schemeClr val="bg2"/>
                      </a:solidFill>
                      <a:latin typeface="Times New Roman" panose="02020603050405020304" pitchFamily="18" charset="0"/>
                    </a:rPr>
                    <a:t>3</a:t>
                  </a:r>
                  <a:endParaRPr lang="en-US" altLang="en-US" sz="1800" b="1" i="1">
                    <a:solidFill>
                      <a:schemeClr val="bg2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73753" name="Freeform 1030"/>
                <p:cNvSpPr>
                  <a:spLocks/>
                </p:cNvSpPr>
                <p:nvPr/>
              </p:nvSpPr>
              <p:spPr bwMode="auto">
                <a:xfrm>
                  <a:off x="1752600" y="3733800"/>
                  <a:ext cx="1371600" cy="1371600"/>
                </a:xfrm>
                <a:custGeom>
                  <a:avLst/>
                  <a:gdLst>
                    <a:gd name="T0" fmla="*/ 0 w 1752"/>
                    <a:gd name="T1" fmla="*/ 0 h 1584"/>
                    <a:gd name="T2" fmla="*/ 2147483646 w 1752"/>
                    <a:gd name="T3" fmla="*/ 2147483646 h 1584"/>
                    <a:gd name="T4" fmla="*/ 2147483646 w 1752"/>
                    <a:gd name="T5" fmla="*/ 2147483646 h 1584"/>
                    <a:gd name="T6" fmla="*/ 0 60000 65536"/>
                    <a:gd name="T7" fmla="*/ 0 60000 65536"/>
                    <a:gd name="T8" fmla="*/ 0 60000 65536"/>
                    <a:gd name="T9" fmla="*/ 0 w 1752"/>
                    <a:gd name="T10" fmla="*/ 0 h 1584"/>
                    <a:gd name="T11" fmla="*/ 1752 w 1752"/>
                    <a:gd name="T12" fmla="*/ 1584 h 15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752" h="1584">
                      <a:moveTo>
                        <a:pt x="0" y="0"/>
                      </a:moveTo>
                      <a:cubicBezTo>
                        <a:pt x="148" y="438"/>
                        <a:pt x="296" y="876"/>
                        <a:pt x="588" y="1140"/>
                      </a:cubicBezTo>
                      <a:cubicBezTo>
                        <a:pt x="880" y="1404"/>
                        <a:pt x="1316" y="1494"/>
                        <a:pt x="1752" y="1584"/>
                      </a:cubicBezTo>
                    </a:path>
                  </a:pathLst>
                </a:custGeom>
                <a:noFill/>
                <a:ln w="50800">
                  <a:solidFill>
                    <a:srgbClr val="66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3751" name="Rectangle 1067"/>
              <p:cNvSpPr>
                <a:spLocks noChangeArrowheads="1"/>
              </p:cNvSpPr>
              <p:nvPr/>
            </p:nvSpPr>
            <p:spPr bwMode="auto">
              <a:xfrm>
                <a:off x="2470150" y="4413250"/>
                <a:ext cx="346075" cy="363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 i="1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C</a:t>
                </a:r>
              </a:p>
            </p:txBody>
          </p:sp>
        </p:grpSp>
        <p:sp>
          <p:nvSpPr>
            <p:cNvPr id="62" name="Oval 1062"/>
            <p:cNvSpPr>
              <a:spLocks noChangeArrowheads="1"/>
            </p:cNvSpPr>
            <p:nvPr/>
          </p:nvSpPr>
          <p:spPr bwMode="auto">
            <a:xfrm>
              <a:off x="3695700" y="3638550"/>
              <a:ext cx="152400" cy="1524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3"/>
          <p:cNvGrpSpPr>
            <a:grpSpLocks/>
          </p:cNvGrpSpPr>
          <p:nvPr/>
        </p:nvGrpSpPr>
        <p:grpSpPr bwMode="auto">
          <a:xfrm>
            <a:off x="1473200" y="2463800"/>
            <a:ext cx="3692525" cy="3390900"/>
            <a:chOff x="1473200" y="2463800"/>
            <a:chExt cx="3692529" cy="3390900"/>
          </a:xfrm>
        </p:grpSpPr>
        <p:sp>
          <p:nvSpPr>
            <p:cNvPr id="74792" name="Line 1060"/>
            <p:cNvSpPr>
              <a:spLocks noChangeShapeType="1"/>
            </p:cNvSpPr>
            <p:nvPr/>
          </p:nvSpPr>
          <p:spPr bwMode="auto">
            <a:xfrm>
              <a:off x="1473200" y="2463800"/>
              <a:ext cx="3467100" cy="3390900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3" name="Rectangle 1031"/>
            <p:cNvSpPr>
              <a:spLocks noChangeArrowheads="1"/>
            </p:cNvSpPr>
            <p:nvPr/>
          </p:nvSpPr>
          <p:spPr bwMode="auto">
            <a:xfrm>
              <a:off x="4603074" y="5283200"/>
              <a:ext cx="562655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D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M3</a:t>
              </a:r>
              <a:endPara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91"/>
          <p:cNvGrpSpPr>
            <a:grpSpLocks/>
          </p:cNvGrpSpPr>
          <p:nvPr/>
        </p:nvGrpSpPr>
        <p:grpSpPr bwMode="auto">
          <a:xfrm>
            <a:off x="1447800" y="3390900"/>
            <a:ext cx="2841625" cy="2463800"/>
            <a:chOff x="1816100" y="3390900"/>
            <a:chExt cx="2841629" cy="2463800"/>
          </a:xfrm>
        </p:grpSpPr>
        <p:sp>
          <p:nvSpPr>
            <p:cNvPr id="74790" name="Line 1060"/>
            <p:cNvSpPr>
              <a:spLocks noChangeShapeType="1"/>
            </p:cNvSpPr>
            <p:nvPr/>
          </p:nvSpPr>
          <p:spPr bwMode="auto">
            <a:xfrm>
              <a:off x="1816100" y="3390900"/>
              <a:ext cx="2552700" cy="2463800"/>
            </a:xfrm>
            <a:prstGeom prst="line">
              <a:avLst/>
            </a:prstGeom>
            <a:noFill/>
            <a:ln w="508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1" name="Rectangle 1031"/>
            <p:cNvSpPr>
              <a:spLocks noChangeArrowheads="1"/>
            </p:cNvSpPr>
            <p:nvPr/>
          </p:nvSpPr>
          <p:spPr bwMode="auto">
            <a:xfrm>
              <a:off x="4095074" y="5283200"/>
              <a:ext cx="562655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D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M2</a:t>
              </a:r>
              <a:endPara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" name="Group 54"/>
          <p:cNvGrpSpPr>
            <a:grpSpLocks/>
          </p:cNvGrpSpPr>
          <p:nvPr/>
        </p:nvGrpSpPr>
        <p:grpSpPr bwMode="auto">
          <a:xfrm>
            <a:off x="1485900" y="4051300"/>
            <a:ext cx="2143125" cy="1803400"/>
            <a:chOff x="1485900" y="4051300"/>
            <a:chExt cx="2143129" cy="1803400"/>
          </a:xfrm>
        </p:grpSpPr>
        <p:sp>
          <p:nvSpPr>
            <p:cNvPr id="74788" name="Line 1057"/>
            <p:cNvSpPr>
              <a:spLocks noChangeShapeType="1"/>
            </p:cNvSpPr>
            <p:nvPr/>
          </p:nvSpPr>
          <p:spPr bwMode="auto">
            <a:xfrm>
              <a:off x="1485900" y="4051300"/>
              <a:ext cx="1879600" cy="1803400"/>
            </a:xfrm>
            <a:prstGeom prst="line">
              <a:avLst/>
            </a:prstGeom>
            <a:noFill/>
            <a:ln w="50800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9" name="Rectangle 1031"/>
            <p:cNvSpPr>
              <a:spLocks noChangeArrowheads="1"/>
            </p:cNvSpPr>
            <p:nvPr/>
          </p:nvSpPr>
          <p:spPr bwMode="auto">
            <a:xfrm>
              <a:off x="3066374" y="5295900"/>
              <a:ext cx="562655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D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M1</a:t>
              </a:r>
              <a:endParaRPr lang="en-US" altLang="en-US" sz="1800" b="1" i="1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7475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640638" y="6440488"/>
            <a:ext cx="1093787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0FA61265-C8BB-4817-928A-77C622CC3F49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56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3557588" y="1454150"/>
            <a:ext cx="427037" cy="4735513"/>
            <a:chOff x="4510729" y="1492250"/>
            <a:chExt cx="426400" cy="4735567"/>
          </a:xfrm>
        </p:grpSpPr>
        <p:sp>
          <p:nvSpPr>
            <p:cNvPr id="74786" name="Line 1036"/>
            <p:cNvSpPr>
              <a:spLocks noChangeShapeType="1"/>
            </p:cNvSpPr>
            <p:nvPr/>
          </p:nvSpPr>
          <p:spPr bwMode="auto">
            <a:xfrm>
              <a:off x="4724400" y="1492250"/>
              <a:ext cx="0" cy="438912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7" name="Rectangle 1038"/>
            <p:cNvSpPr>
              <a:spLocks noChangeArrowheads="1"/>
            </p:cNvSpPr>
            <p:nvPr/>
          </p:nvSpPr>
          <p:spPr bwMode="auto">
            <a:xfrm>
              <a:off x="4510729" y="5861050"/>
              <a:ext cx="426400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Q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1120775" y="4559300"/>
            <a:ext cx="3833813" cy="366713"/>
            <a:chOff x="1247820" y="4597400"/>
            <a:chExt cx="3833450" cy="366767"/>
          </a:xfrm>
        </p:grpSpPr>
        <p:sp>
          <p:nvSpPr>
            <p:cNvPr id="74784" name="Line 1039"/>
            <p:cNvSpPr>
              <a:spLocks noChangeShapeType="1"/>
            </p:cNvSpPr>
            <p:nvPr/>
          </p:nvSpPr>
          <p:spPr bwMode="auto">
            <a:xfrm flipH="1">
              <a:off x="1606550" y="4775200"/>
              <a:ext cx="3474720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5" name="Rectangle 1074"/>
            <p:cNvSpPr>
              <a:spLocks noChangeArrowheads="1"/>
            </p:cNvSpPr>
            <p:nvPr/>
          </p:nvSpPr>
          <p:spPr bwMode="auto">
            <a:xfrm>
              <a:off x="1247820" y="4597400"/>
              <a:ext cx="323808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P</a:t>
              </a:r>
            </a:p>
          </p:txBody>
        </p:sp>
      </p:grpSp>
      <p:grpSp>
        <p:nvGrpSpPr>
          <p:cNvPr id="7" name="Group 82"/>
          <p:cNvGrpSpPr>
            <a:grpSpLocks/>
          </p:cNvGrpSpPr>
          <p:nvPr/>
        </p:nvGrpSpPr>
        <p:grpSpPr bwMode="auto">
          <a:xfrm>
            <a:off x="1995488" y="1460500"/>
            <a:ext cx="427037" cy="4729163"/>
            <a:chOff x="1996129" y="1460500"/>
            <a:chExt cx="426400" cy="4729217"/>
          </a:xfrm>
        </p:grpSpPr>
        <p:sp>
          <p:nvSpPr>
            <p:cNvPr id="74782" name="Line 1071"/>
            <p:cNvSpPr>
              <a:spLocks noChangeShapeType="1"/>
            </p:cNvSpPr>
            <p:nvPr/>
          </p:nvSpPr>
          <p:spPr bwMode="auto">
            <a:xfrm>
              <a:off x="2203450" y="1460500"/>
              <a:ext cx="0" cy="438912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3" name="Rectangle 1072"/>
            <p:cNvSpPr>
              <a:spLocks noChangeArrowheads="1"/>
            </p:cNvSpPr>
            <p:nvPr/>
          </p:nvSpPr>
          <p:spPr bwMode="auto">
            <a:xfrm>
              <a:off x="1996129" y="5822950"/>
              <a:ext cx="426400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Q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0</a:t>
              </a:r>
            </a:p>
          </p:txBody>
        </p:sp>
      </p:grpSp>
      <p:grpSp>
        <p:nvGrpSpPr>
          <p:cNvPr id="8" name="Group 56"/>
          <p:cNvGrpSpPr>
            <a:grpSpLocks/>
          </p:cNvGrpSpPr>
          <p:nvPr/>
        </p:nvGrpSpPr>
        <p:grpSpPr bwMode="auto">
          <a:xfrm>
            <a:off x="274638" y="1250950"/>
            <a:ext cx="7459662" cy="4953000"/>
            <a:chOff x="275237" y="1250951"/>
            <a:chExt cx="7459063" cy="4953470"/>
          </a:xfrm>
        </p:grpSpPr>
        <p:sp>
          <p:nvSpPr>
            <p:cNvPr id="74777" name="Line 1049"/>
            <p:cNvSpPr>
              <a:spLocks noChangeShapeType="1"/>
            </p:cNvSpPr>
            <p:nvPr/>
          </p:nvSpPr>
          <p:spPr bwMode="auto">
            <a:xfrm>
              <a:off x="1454150" y="1301750"/>
              <a:ext cx="0" cy="457200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8" name="Rectangle 1052"/>
            <p:cNvSpPr>
              <a:spLocks noChangeArrowheads="1"/>
            </p:cNvSpPr>
            <p:nvPr/>
          </p:nvSpPr>
          <p:spPr bwMode="auto">
            <a:xfrm>
              <a:off x="6578601" y="5499100"/>
              <a:ext cx="1155699" cy="705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bg2"/>
                  </a:solidFill>
                  <a:latin typeface="Times New Roman" panose="02020603050405020304" pitchFamily="18" charset="0"/>
                </a:rPr>
                <a:t>Jumlah Makanan</a:t>
              </a:r>
            </a:p>
          </p:txBody>
        </p:sp>
        <p:sp>
          <p:nvSpPr>
            <p:cNvPr id="74779" name="Rectangle 1053"/>
            <p:cNvSpPr>
              <a:spLocks noChangeArrowheads="1"/>
            </p:cNvSpPr>
            <p:nvPr/>
          </p:nvSpPr>
          <p:spPr bwMode="auto">
            <a:xfrm>
              <a:off x="275237" y="1250951"/>
              <a:ext cx="1188720" cy="10130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bg2"/>
                  </a:solidFill>
                  <a:latin typeface="Times New Roman" panose="02020603050405020304" pitchFamily="18" charset="0"/>
                </a:rPr>
                <a:t>Harga Makanan</a:t>
              </a:r>
            </a:p>
          </p:txBody>
        </p:sp>
        <p:sp>
          <p:nvSpPr>
            <p:cNvPr id="74780" name="Rectangle 1054"/>
            <p:cNvSpPr>
              <a:spLocks noChangeArrowheads="1"/>
            </p:cNvSpPr>
            <p:nvPr/>
          </p:nvSpPr>
          <p:spPr bwMode="auto">
            <a:xfrm>
              <a:off x="1136650" y="5784850"/>
              <a:ext cx="358775" cy="36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74781" name="Line 1050"/>
            <p:cNvSpPr>
              <a:spLocks noChangeShapeType="1"/>
            </p:cNvSpPr>
            <p:nvPr/>
          </p:nvSpPr>
          <p:spPr bwMode="auto">
            <a:xfrm>
              <a:off x="1468438" y="5854700"/>
              <a:ext cx="512064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90"/>
          <p:cNvGrpSpPr>
            <a:grpSpLocks/>
          </p:cNvGrpSpPr>
          <p:nvPr/>
        </p:nvGrpSpPr>
        <p:grpSpPr bwMode="auto">
          <a:xfrm>
            <a:off x="2617788" y="1466850"/>
            <a:ext cx="427037" cy="4722813"/>
            <a:chOff x="2618429" y="1466850"/>
            <a:chExt cx="426400" cy="4722867"/>
          </a:xfrm>
        </p:grpSpPr>
        <p:sp>
          <p:nvSpPr>
            <p:cNvPr id="74775" name="Line 1036"/>
            <p:cNvSpPr>
              <a:spLocks noChangeShapeType="1"/>
            </p:cNvSpPr>
            <p:nvPr/>
          </p:nvSpPr>
          <p:spPr bwMode="auto">
            <a:xfrm>
              <a:off x="2832100" y="1466850"/>
              <a:ext cx="0" cy="438912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6" name="Rectangle 1038"/>
            <p:cNvSpPr>
              <a:spLocks noChangeArrowheads="1"/>
            </p:cNvSpPr>
            <p:nvPr/>
          </p:nvSpPr>
          <p:spPr bwMode="auto">
            <a:xfrm>
              <a:off x="2618429" y="5822950"/>
              <a:ext cx="426400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Q</a:t>
              </a:r>
              <a:r>
                <a:rPr lang="en-US" altLang="en-US" sz="1800" b="1" i="1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82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erivasi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urva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ermintaan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0" name="Group 65"/>
          <p:cNvGrpSpPr>
            <a:grpSpLocks/>
          </p:cNvGrpSpPr>
          <p:nvPr/>
        </p:nvGrpSpPr>
        <p:grpSpPr bwMode="auto">
          <a:xfrm>
            <a:off x="1860550" y="4654550"/>
            <a:ext cx="425450" cy="446088"/>
            <a:chOff x="1860550" y="4654550"/>
            <a:chExt cx="425450" cy="446088"/>
          </a:xfrm>
        </p:grpSpPr>
        <p:sp>
          <p:nvSpPr>
            <p:cNvPr id="74773" name="Rectangle 1076"/>
            <p:cNvSpPr>
              <a:spLocks noChangeArrowheads="1"/>
            </p:cNvSpPr>
            <p:nvPr/>
          </p:nvSpPr>
          <p:spPr bwMode="auto">
            <a:xfrm>
              <a:off x="1860550" y="4737100"/>
              <a:ext cx="346075" cy="36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74774" name="Oval 1058"/>
            <p:cNvSpPr>
              <a:spLocks noChangeArrowheads="1"/>
            </p:cNvSpPr>
            <p:nvPr/>
          </p:nvSpPr>
          <p:spPr bwMode="auto">
            <a:xfrm>
              <a:off x="2133600" y="4654550"/>
              <a:ext cx="152400" cy="152400"/>
            </a:xfrm>
            <a:prstGeom prst="ellipse">
              <a:avLst/>
            </a:prstGeom>
            <a:solidFill>
              <a:srgbClr val="CC33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1" name="Group 68"/>
          <p:cNvGrpSpPr>
            <a:grpSpLocks/>
          </p:cNvGrpSpPr>
          <p:nvPr/>
        </p:nvGrpSpPr>
        <p:grpSpPr bwMode="auto">
          <a:xfrm>
            <a:off x="2495550" y="4641850"/>
            <a:ext cx="400050" cy="439738"/>
            <a:chOff x="2495550" y="4248150"/>
            <a:chExt cx="400050" cy="439738"/>
          </a:xfrm>
        </p:grpSpPr>
        <p:sp>
          <p:nvSpPr>
            <p:cNvPr id="74771" name="Rectangle 1067"/>
            <p:cNvSpPr>
              <a:spLocks noChangeArrowheads="1"/>
            </p:cNvSpPr>
            <p:nvPr/>
          </p:nvSpPr>
          <p:spPr bwMode="auto">
            <a:xfrm>
              <a:off x="2495550" y="4324350"/>
              <a:ext cx="346075" cy="36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74772" name="Oval 1062"/>
            <p:cNvSpPr>
              <a:spLocks noChangeArrowheads="1"/>
            </p:cNvSpPr>
            <p:nvPr/>
          </p:nvSpPr>
          <p:spPr bwMode="auto">
            <a:xfrm>
              <a:off x="2743200" y="4248150"/>
              <a:ext cx="152400" cy="152400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" name="Group 72"/>
          <p:cNvGrpSpPr>
            <a:grpSpLocks/>
          </p:cNvGrpSpPr>
          <p:nvPr/>
        </p:nvGrpSpPr>
        <p:grpSpPr bwMode="auto">
          <a:xfrm>
            <a:off x="3422650" y="4629150"/>
            <a:ext cx="425450" cy="465138"/>
            <a:chOff x="3422650" y="3638550"/>
            <a:chExt cx="425450" cy="465138"/>
          </a:xfrm>
        </p:grpSpPr>
        <p:sp>
          <p:nvSpPr>
            <p:cNvPr id="74769" name="Rectangle 1067"/>
            <p:cNvSpPr>
              <a:spLocks noChangeArrowheads="1"/>
            </p:cNvSpPr>
            <p:nvPr/>
          </p:nvSpPr>
          <p:spPr bwMode="auto">
            <a:xfrm>
              <a:off x="3422650" y="3740150"/>
              <a:ext cx="346075" cy="36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i="1">
                  <a:solidFill>
                    <a:schemeClr val="bg2"/>
                  </a:solidFill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72" name="Oval 1062"/>
            <p:cNvSpPr>
              <a:spLocks noChangeArrowheads="1"/>
            </p:cNvSpPr>
            <p:nvPr/>
          </p:nvSpPr>
          <p:spPr bwMode="auto">
            <a:xfrm>
              <a:off x="3695700" y="3638550"/>
              <a:ext cx="152400" cy="1524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bg2"/>
                </a:solidFill>
              </a:endParaRPr>
            </a:p>
          </p:txBody>
        </p:sp>
      </p:grpSp>
      <p:sp>
        <p:nvSpPr>
          <p:cNvPr id="75" name="Rectangle 6"/>
          <p:cNvSpPr>
            <a:spLocks noChangeArrowheads="1"/>
          </p:cNvSpPr>
          <p:nvPr/>
        </p:nvSpPr>
        <p:spPr bwMode="auto">
          <a:xfrm>
            <a:off x="5854700" y="1346200"/>
            <a:ext cx="3017838" cy="1006475"/>
          </a:xfrm>
          <a:prstGeom prst="rect">
            <a:avLst/>
          </a:prstGeom>
          <a:solidFill>
            <a:srgbClr val="008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000" dirty="0" err="1">
                <a:latin typeface="+mn-lt"/>
              </a:rPr>
              <a:t>Perubahan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pendapatan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menyebabkan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kurva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permintaan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bergeser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70100"/>
            <a:ext cx="7772400" cy="2560638"/>
          </a:xfrm>
          <a:prstGeom prst="cloudCallout">
            <a:avLst>
              <a:gd name="adj1" fmla="val -32107"/>
              <a:gd name="adj2" fmla="val 70290"/>
            </a:avLst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anchor="ctr"/>
          <a:lstStyle/>
          <a:p>
            <a:pPr algn="r">
              <a:defRPr/>
            </a:pPr>
            <a:r>
              <a:rPr lang="en-US" sz="6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urva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ngel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77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640638" y="6440488"/>
            <a:ext cx="1093787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7698E9AD-B2E4-4E69-988A-7792026B9A45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57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7680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E3A3A9EE-9014-4C24-BACB-7D9505268318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58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urva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ngel 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4038" y="1358900"/>
            <a:ext cx="8323262" cy="939800"/>
          </a:xfrm>
        </p:spPr>
        <p:txBody>
          <a:bodyPr/>
          <a:lstStyle/>
          <a:p>
            <a:pPr marL="0" indent="0"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en-US" altLang="en-US" sz="2400" smtClean="0"/>
              <a:t>Kurva yang menunjukkan hubungan antara jumlah barang yang dikonsumsi dengan pendapatan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457700" y="2400300"/>
            <a:ext cx="4502150" cy="3508375"/>
            <a:chOff x="-28232" y="1195797"/>
            <a:chExt cx="9803786" cy="5077929"/>
          </a:xfrm>
        </p:grpSpPr>
        <p:sp>
          <p:nvSpPr>
            <p:cNvPr id="76823" name="Line 1049"/>
            <p:cNvSpPr>
              <a:spLocks noChangeShapeType="1"/>
            </p:cNvSpPr>
            <p:nvPr/>
          </p:nvSpPr>
          <p:spPr bwMode="auto">
            <a:xfrm>
              <a:off x="1453656" y="1853268"/>
              <a:ext cx="0" cy="3970935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4" name="Rectangle 1052"/>
            <p:cNvSpPr>
              <a:spLocks noChangeArrowheads="1"/>
            </p:cNvSpPr>
            <p:nvPr/>
          </p:nvSpPr>
          <p:spPr bwMode="auto">
            <a:xfrm>
              <a:off x="7187020" y="5252735"/>
              <a:ext cx="2588534" cy="10209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bg2"/>
                  </a:solidFill>
                  <a:latin typeface="Times New Roman" panose="02020603050405020304" pitchFamily="18" charset="0"/>
                </a:rPr>
                <a:t>Quantitas X</a:t>
              </a:r>
            </a:p>
          </p:txBody>
        </p:sp>
        <p:sp>
          <p:nvSpPr>
            <p:cNvPr id="76825" name="Rectangle 1053"/>
            <p:cNvSpPr>
              <a:spLocks noChangeArrowheads="1"/>
            </p:cNvSpPr>
            <p:nvPr/>
          </p:nvSpPr>
          <p:spPr bwMode="auto">
            <a:xfrm>
              <a:off x="-28232" y="1195797"/>
              <a:ext cx="2986771" cy="661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bg2"/>
                  </a:solidFill>
                  <a:latin typeface="Times New Roman" panose="02020603050405020304" pitchFamily="18" charset="0"/>
                </a:rPr>
                <a:t>Pendapatan</a:t>
              </a:r>
            </a:p>
          </p:txBody>
        </p:sp>
        <p:sp>
          <p:nvSpPr>
            <p:cNvPr id="76826" name="Line 1050"/>
            <p:cNvSpPr>
              <a:spLocks noChangeShapeType="1"/>
            </p:cNvSpPr>
            <p:nvPr/>
          </p:nvSpPr>
          <p:spPr bwMode="auto">
            <a:xfrm>
              <a:off x="1467943" y="5854701"/>
              <a:ext cx="5973535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95300" y="2400300"/>
            <a:ext cx="4514850" cy="3470275"/>
            <a:chOff x="-28232" y="1195797"/>
            <a:chExt cx="9831441" cy="5022777"/>
          </a:xfrm>
        </p:grpSpPr>
        <p:sp>
          <p:nvSpPr>
            <p:cNvPr id="76819" name="Line 1049"/>
            <p:cNvSpPr>
              <a:spLocks noChangeShapeType="1"/>
            </p:cNvSpPr>
            <p:nvPr/>
          </p:nvSpPr>
          <p:spPr bwMode="auto">
            <a:xfrm>
              <a:off x="1453656" y="1853268"/>
              <a:ext cx="0" cy="3970935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0" name="Rectangle 1052"/>
            <p:cNvSpPr>
              <a:spLocks noChangeArrowheads="1"/>
            </p:cNvSpPr>
            <p:nvPr/>
          </p:nvSpPr>
          <p:spPr bwMode="auto">
            <a:xfrm>
              <a:off x="7214675" y="5197583"/>
              <a:ext cx="2588534" cy="10209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bg2"/>
                  </a:solidFill>
                  <a:latin typeface="Times New Roman" panose="02020603050405020304" pitchFamily="18" charset="0"/>
                </a:rPr>
                <a:t>Quantitas X</a:t>
              </a:r>
            </a:p>
          </p:txBody>
        </p:sp>
        <p:sp>
          <p:nvSpPr>
            <p:cNvPr id="76821" name="Rectangle 1053"/>
            <p:cNvSpPr>
              <a:spLocks noChangeArrowheads="1"/>
            </p:cNvSpPr>
            <p:nvPr/>
          </p:nvSpPr>
          <p:spPr bwMode="auto">
            <a:xfrm>
              <a:off x="-28232" y="1195797"/>
              <a:ext cx="2986771" cy="661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bg2"/>
                  </a:solidFill>
                  <a:latin typeface="Times New Roman" panose="02020603050405020304" pitchFamily="18" charset="0"/>
                </a:rPr>
                <a:t>Pendapatan</a:t>
              </a:r>
            </a:p>
          </p:txBody>
        </p:sp>
        <p:sp>
          <p:nvSpPr>
            <p:cNvPr id="76822" name="Line 1050"/>
            <p:cNvSpPr>
              <a:spLocks noChangeShapeType="1"/>
            </p:cNvSpPr>
            <p:nvPr/>
          </p:nvSpPr>
          <p:spPr bwMode="auto">
            <a:xfrm>
              <a:off x="1467943" y="5854701"/>
              <a:ext cx="5973535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7" name="Straight Connector 16"/>
          <p:cNvCxnSpPr>
            <a:cxnSpLocks noChangeShapeType="1"/>
          </p:cNvCxnSpPr>
          <p:nvPr/>
        </p:nvCxnSpPr>
        <p:spPr bwMode="auto">
          <a:xfrm flipV="1">
            <a:off x="1409700" y="3568700"/>
            <a:ext cx="2400300" cy="1676400"/>
          </a:xfrm>
          <a:prstGeom prst="straightConnector1">
            <a:avLst/>
          </a:prstGeom>
          <a:noFill/>
          <a:ln w="317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Rectangle 38"/>
          <p:cNvSpPr/>
          <p:nvPr/>
        </p:nvSpPr>
        <p:spPr bwMode="auto">
          <a:xfrm>
            <a:off x="1651000" y="5715000"/>
            <a:ext cx="2103438" cy="457200"/>
          </a:xfrm>
          <a:prstGeom prst="rect">
            <a:avLst/>
          </a:prstGeom>
          <a:solidFill>
            <a:schemeClr val="accent5">
              <a:lumMod val="2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dirty="0" err="1"/>
              <a:t>Barang</a:t>
            </a:r>
            <a:r>
              <a:rPr lang="en-US" dirty="0"/>
              <a:t> Normal</a:t>
            </a: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5486400" y="5727700"/>
            <a:ext cx="2103438" cy="457200"/>
          </a:xfrm>
          <a:prstGeom prst="rect">
            <a:avLst/>
          </a:prstGeom>
          <a:solidFill>
            <a:srgbClr val="0033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Barang Inferior</a:t>
            </a:r>
          </a:p>
        </p:txBody>
      </p:sp>
      <p:sp>
        <p:nvSpPr>
          <p:cNvPr id="41" name="Freeform 40"/>
          <p:cNvSpPr>
            <a:spLocks noChangeArrowheads="1"/>
          </p:cNvSpPr>
          <p:nvPr/>
        </p:nvSpPr>
        <p:spPr bwMode="auto">
          <a:xfrm>
            <a:off x="5549900" y="3098800"/>
            <a:ext cx="1917700" cy="2070100"/>
          </a:xfrm>
          <a:custGeom>
            <a:avLst/>
            <a:gdLst>
              <a:gd name="T0" fmla="*/ 0 w 1919817"/>
              <a:gd name="T1" fmla="*/ 14382175 h 1498600"/>
              <a:gd name="T2" fmla="*/ 1751719 w 1919817"/>
              <a:gd name="T3" fmla="*/ 8166154 h 1498600"/>
              <a:gd name="T4" fmla="*/ 919966 w 1919817"/>
              <a:gd name="T5" fmla="*/ 0 h 1498600"/>
              <a:gd name="T6" fmla="*/ 0 60000 65536"/>
              <a:gd name="T7" fmla="*/ 0 60000 65536"/>
              <a:gd name="T8" fmla="*/ 0 60000 65536"/>
              <a:gd name="T9" fmla="*/ 0 w 1919817"/>
              <a:gd name="T10" fmla="*/ 0 h 1498600"/>
              <a:gd name="T11" fmla="*/ 1919817 w 1919817"/>
              <a:gd name="T12" fmla="*/ 1498600 h 1498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19817" h="1498600">
                <a:moveTo>
                  <a:pt x="0" y="1498600"/>
                </a:moveTo>
                <a:cubicBezTo>
                  <a:pt x="805391" y="1299633"/>
                  <a:pt x="1610783" y="1100667"/>
                  <a:pt x="1765300" y="850900"/>
                </a:cubicBezTo>
                <a:cubicBezTo>
                  <a:pt x="1919817" y="601133"/>
                  <a:pt x="1423458" y="300566"/>
                  <a:pt x="927100" y="0"/>
                </a:cubicBezTo>
              </a:path>
            </a:pathLst>
          </a:custGeom>
          <a:noFill/>
          <a:ln w="317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3" name="Straight Arrow Connector 42"/>
          <p:cNvCxnSpPr>
            <a:cxnSpLocks noChangeShapeType="1"/>
          </p:cNvCxnSpPr>
          <p:nvPr/>
        </p:nvCxnSpPr>
        <p:spPr bwMode="auto">
          <a:xfrm rot="16200000" flipH="1">
            <a:off x="6919119" y="4645819"/>
            <a:ext cx="1096962" cy="0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Straight Arrow Connector 43"/>
          <p:cNvCxnSpPr>
            <a:cxnSpLocks noChangeShapeType="1"/>
          </p:cNvCxnSpPr>
          <p:nvPr/>
        </p:nvCxnSpPr>
        <p:spPr bwMode="auto">
          <a:xfrm rot="16200000" flipH="1">
            <a:off x="6964362" y="3598863"/>
            <a:ext cx="1006475" cy="0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7480300" y="3441700"/>
            <a:ext cx="1006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Inferior</a:t>
            </a: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7467600" y="4419600"/>
            <a:ext cx="1006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Normal</a:t>
            </a:r>
          </a:p>
        </p:txBody>
      </p:sp>
      <p:grpSp>
        <p:nvGrpSpPr>
          <p:cNvPr id="6" name="Group 50"/>
          <p:cNvGrpSpPr>
            <a:grpSpLocks/>
          </p:cNvGrpSpPr>
          <p:nvPr/>
        </p:nvGrpSpPr>
        <p:grpSpPr bwMode="auto">
          <a:xfrm>
            <a:off x="4660900" y="3924300"/>
            <a:ext cx="2657475" cy="368300"/>
            <a:chOff x="4660900" y="3924300"/>
            <a:chExt cx="2656840" cy="368300"/>
          </a:xfrm>
        </p:grpSpPr>
        <p:cxnSp>
          <p:nvCxnSpPr>
            <p:cNvPr id="76817" name="Straight Connector 48"/>
            <p:cNvCxnSpPr>
              <a:cxnSpLocks noChangeShapeType="1"/>
            </p:cNvCxnSpPr>
            <p:nvPr/>
          </p:nvCxnSpPr>
          <p:spPr bwMode="auto">
            <a:xfrm>
              <a:off x="5168900" y="4114800"/>
              <a:ext cx="214884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6818" name="Rectangle 49"/>
            <p:cNvSpPr>
              <a:spLocks noChangeArrowheads="1"/>
            </p:cNvSpPr>
            <p:nvPr/>
          </p:nvSpPr>
          <p:spPr bwMode="auto">
            <a:xfrm>
              <a:off x="4660900" y="3924300"/>
              <a:ext cx="45720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bg2"/>
                  </a:solidFill>
                  <a:latin typeface="Times New Roman" panose="02020603050405020304" pitchFamily="18" charset="0"/>
                </a:rPr>
                <a:t>I*</a:t>
              </a:r>
            </a:p>
          </p:txBody>
        </p:sp>
      </p:grp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2" presetID="16" presetClass="entr" presetSubtype="4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0" presetID="16" presetClass="entr" presetSubtype="4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6" grpId="0"/>
      <p:bldP spid="47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7782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1B00F8A7-A729-40EA-A89D-7FAF0C000A7D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59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ugas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358900"/>
            <a:ext cx="7680325" cy="4775200"/>
          </a:xfrm>
        </p:spPr>
        <p:txBody>
          <a:bodyPr/>
          <a:lstStyle/>
          <a:p>
            <a:pPr marL="457200" indent="-457200">
              <a:spcBef>
                <a:spcPts val="600"/>
              </a:spcBef>
            </a:pPr>
            <a:r>
              <a:rPr lang="en-US" altLang="en-US" sz="2400" smtClean="0"/>
              <a:t>Dengan menggunakan analisa efek substitusi dan efek pendapatan pada diagram Indifference Curve, tunjukkan dampak penurunan harga dengan asumsi barang tersebut adalah barang inferior</a:t>
            </a:r>
          </a:p>
          <a:p>
            <a:pPr marL="457200" indent="-457200">
              <a:spcBef>
                <a:spcPts val="600"/>
              </a:spcBef>
            </a:pPr>
            <a:r>
              <a:rPr lang="en-US" altLang="en-US" sz="2400" smtClean="0"/>
              <a:t>Tugas dapat dikumpulkan via email ataupun diserahkan hardcopy paling lambat pada pertemuan selanjutnya, Sabtu, 5 Maret 2011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E5C89085-22F9-4F8E-A170-A593A6D838A8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 algn="r"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ont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’,…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358900"/>
            <a:ext cx="7680325" cy="47752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defRPr/>
            </a:pP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Pendekatan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Ordinal</a:t>
            </a:r>
          </a:p>
          <a:p>
            <a:pPr marL="914400" indent="-508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pendekatan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, </a:t>
            </a:r>
            <a:r>
              <a:rPr lang="en-US" sz="2400" i="1" dirty="0" smtClean="0"/>
              <a:t>market basket</a:t>
            </a:r>
            <a:r>
              <a:rPr lang="en-US" sz="2400" dirty="0" smtClean="0"/>
              <a:t> (</a:t>
            </a:r>
            <a:r>
              <a:rPr lang="en-US" sz="2400" dirty="0" err="1" smtClean="0"/>
              <a:t>utilitas</a:t>
            </a:r>
            <a:r>
              <a:rPr lang="en-US" sz="2400" dirty="0" smtClean="0"/>
              <a:t>)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disusun</a:t>
            </a:r>
            <a:r>
              <a:rPr lang="en-US" sz="2400" dirty="0" smtClean="0"/>
              <a:t>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pemeringkatan</a:t>
            </a:r>
            <a:r>
              <a:rPr lang="en-US" sz="2400" dirty="0" smtClean="0"/>
              <a:t>, ex: </a:t>
            </a:r>
            <a:r>
              <a:rPr lang="en-US" sz="2400" dirty="0" err="1" smtClean="0"/>
              <a:t>dari</a:t>
            </a:r>
            <a:r>
              <a:rPr lang="en-US" sz="2400" dirty="0" smtClean="0"/>
              <a:t> yang paling </a:t>
            </a:r>
            <a:r>
              <a:rPr lang="en-US" sz="2400" dirty="0" err="1" smtClean="0"/>
              <a:t>diinginkan</a:t>
            </a:r>
            <a:r>
              <a:rPr lang="en-US" sz="2400" dirty="0" smtClean="0"/>
              <a:t> s/d yang paling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diinginkan</a:t>
            </a:r>
            <a:r>
              <a:rPr lang="en-US" sz="2400" dirty="0" smtClean="0"/>
              <a:t>,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sebaliknya</a:t>
            </a:r>
            <a:endParaRPr lang="en-US" sz="2400" dirty="0" smtClean="0"/>
          </a:p>
          <a:p>
            <a:pPr marL="914400" indent="-508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memerinci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numerik</a:t>
            </a:r>
            <a:r>
              <a:rPr lang="en-US" sz="2400" dirty="0" smtClean="0"/>
              <a:t> </a:t>
            </a:r>
            <a:r>
              <a:rPr lang="en-US" sz="2400" dirty="0" err="1" smtClean="0"/>
              <a:t>seberapa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i="1" dirty="0" smtClean="0"/>
              <a:t>market basket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diinginkan</a:t>
            </a:r>
            <a:r>
              <a:rPr lang="en-US" sz="2400" dirty="0" smtClean="0"/>
              <a:t> </a:t>
            </a:r>
            <a:r>
              <a:rPr lang="en-US" sz="2400" dirty="0" err="1" smtClean="0"/>
              <a:t>dibandingkan</a:t>
            </a:r>
            <a:r>
              <a:rPr lang="en-US" sz="2400" dirty="0" smtClean="0"/>
              <a:t> </a:t>
            </a:r>
            <a:r>
              <a:rPr lang="en-US" sz="2400" i="1" dirty="0" smtClean="0"/>
              <a:t>market basket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endParaRPr lang="en-US" sz="2400" dirty="0" smtClean="0"/>
          </a:p>
          <a:p>
            <a:pPr marL="914400" indent="-508000">
              <a:spcBef>
                <a:spcPts val="600"/>
              </a:spcBef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sz="2400" dirty="0" err="1" smtClean="0"/>
              <a:t>Pelopor</a:t>
            </a:r>
            <a:r>
              <a:rPr lang="en-US" sz="2400" dirty="0" smtClean="0"/>
              <a:t>: </a:t>
            </a:r>
            <a:r>
              <a:rPr lang="en-US" sz="2400" dirty="0" err="1" smtClean="0"/>
              <a:t>Vilfredo</a:t>
            </a:r>
            <a:r>
              <a:rPr lang="en-US" sz="2400" dirty="0" smtClean="0"/>
              <a:t> Pareto, John R. Hicks, Eugene </a:t>
            </a:r>
            <a:r>
              <a:rPr lang="en-US" sz="2400" dirty="0" err="1" smtClean="0"/>
              <a:t>Slutsky</a:t>
            </a:r>
            <a:endParaRPr lang="en-US" sz="2400" dirty="0" smtClean="0"/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70100"/>
            <a:ext cx="7772400" cy="2560638"/>
          </a:xfrm>
          <a:prstGeom prst="cloudCallout">
            <a:avLst>
              <a:gd name="adj1" fmla="val -32107"/>
              <a:gd name="adj2" fmla="val 70290"/>
            </a:avLst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anchor="ctr"/>
          <a:lstStyle/>
          <a:p>
            <a:pPr algn="r">
              <a:defRPr/>
            </a:pPr>
            <a:r>
              <a:rPr lang="en-US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Pendekatan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KARDINAL:</a:t>
            </a:r>
            <a:r>
              <a:rPr lang="en-US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tility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17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640638" y="6440488"/>
            <a:ext cx="1093787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5319B431-E8E6-4973-AFF2-5A54CEA9FD51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344683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120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9C918A15-E5C4-4B19-A312-40B476A94132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onsep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1738" y="1358900"/>
            <a:ext cx="7680325" cy="47752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defRPr/>
            </a:pP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Utilitas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kepuasaan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mengkonsumsi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endParaRPr lang="en-US" sz="2400" dirty="0" smtClean="0"/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en-US" sz="2400" dirty="0" smtClean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765300" y="2730500"/>
            <a:ext cx="3292475" cy="2873375"/>
            <a:chOff x="1765300" y="2730500"/>
            <a:chExt cx="3291840" cy="2872740"/>
          </a:xfrm>
        </p:grpSpPr>
        <p:sp>
          <p:nvSpPr>
            <p:cNvPr id="6" name="Down Arrow Callout 5"/>
            <p:cNvSpPr/>
            <p:nvPr/>
          </p:nvSpPr>
          <p:spPr bwMode="auto">
            <a:xfrm>
              <a:off x="2489060" y="2730500"/>
              <a:ext cx="1828447" cy="1371297"/>
            </a:xfrm>
            <a:prstGeom prst="downArrowCallout">
              <a:avLst/>
            </a:prstGeom>
            <a:solidFill>
              <a:schemeClr val="accent5">
                <a:lumMod val="2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defRPr/>
              </a:pPr>
              <a:r>
                <a:rPr lang="en-US" b="1" dirty="0"/>
                <a:t>Total Utility (TU)</a:t>
              </a:r>
            </a:p>
          </p:txBody>
        </p:sp>
        <p:sp>
          <p:nvSpPr>
            <p:cNvPr id="51211" name="Rounded Rectangle 7"/>
            <p:cNvSpPr>
              <a:spLocks noChangeArrowheads="1"/>
            </p:cNvSpPr>
            <p:nvPr/>
          </p:nvSpPr>
          <p:spPr bwMode="auto">
            <a:xfrm>
              <a:off x="1765300" y="4140200"/>
              <a:ext cx="3291840" cy="1463040"/>
            </a:xfrm>
            <a:prstGeom prst="roundRect">
              <a:avLst>
                <a:gd name="adj" fmla="val 16667"/>
              </a:avLst>
            </a:prstGeom>
            <a:solidFill>
              <a:srgbClr val="0080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  <a:latin typeface="Times New Roman" panose="02020603050405020304" pitchFamily="18" charset="0"/>
                </a:rPr>
                <a:t>Tingkat kepuasaan total yang diperoleh konsumen dari mengkonsumsi suatu barang/jasa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232400" y="2730500"/>
            <a:ext cx="3292475" cy="2873375"/>
            <a:chOff x="5232400" y="2730500"/>
            <a:chExt cx="3291840" cy="2872740"/>
          </a:xfrm>
        </p:grpSpPr>
        <p:sp>
          <p:nvSpPr>
            <p:cNvPr id="7" name="Down Arrow Callout 6"/>
            <p:cNvSpPr/>
            <p:nvPr/>
          </p:nvSpPr>
          <p:spPr bwMode="auto">
            <a:xfrm>
              <a:off x="5943463" y="2730500"/>
              <a:ext cx="1828447" cy="1371297"/>
            </a:xfrm>
            <a:prstGeom prst="downArrowCallout">
              <a:avLst/>
            </a:prstGeom>
            <a:solidFill>
              <a:schemeClr val="accent5">
                <a:lumMod val="2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defRPr/>
              </a:pPr>
              <a:r>
                <a:rPr lang="en-US" b="1" dirty="0"/>
                <a:t>Marginal Utility (MU)</a:t>
              </a:r>
            </a:p>
          </p:txBody>
        </p:sp>
        <p:sp>
          <p:nvSpPr>
            <p:cNvPr id="51209" name="Rounded Rectangle 8"/>
            <p:cNvSpPr>
              <a:spLocks noChangeArrowheads="1"/>
            </p:cNvSpPr>
            <p:nvPr/>
          </p:nvSpPr>
          <p:spPr bwMode="auto">
            <a:xfrm>
              <a:off x="5232400" y="4140200"/>
              <a:ext cx="3291840" cy="1463040"/>
            </a:xfrm>
            <a:prstGeom prst="roundRect">
              <a:avLst>
                <a:gd name="adj" fmla="val 16667"/>
              </a:avLst>
            </a:prstGeom>
            <a:solidFill>
              <a:srgbClr val="0080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tx1"/>
                  </a:solidFill>
                  <a:latin typeface="Times New Roman" panose="02020603050405020304" pitchFamily="18" charset="0"/>
                </a:rPr>
                <a:t>Tambahan tingkat kepuasaan total (</a:t>
              </a:r>
              <a:r>
                <a:rPr lang="en-US" altLang="en-US" sz="2000" i="1">
                  <a:solidFill>
                    <a:schemeClr val="tx1"/>
                  </a:solidFill>
                  <a:latin typeface="Times New Roman" panose="02020603050405020304" pitchFamily="18" charset="0"/>
                </a:rPr>
                <a:t>TU</a:t>
              </a:r>
              <a:r>
                <a:rPr lang="en-US" altLang="en-US" sz="2000">
                  <a:solidFill>
                    <a:schemeClr val="tx1"/>
                  </a:solidFill>
                  <a:latin typeface="Times New Roman" panose="02020603050405020304" pitchFamily="18" charset="0"/>
                </a:rPr>
                <a:t>) sebagai akibat penambahan satu unit barang/jasa yg dikonsumsi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2590357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2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23900" y="1689100"/>
            <a:ext cx="8001000" cy="4419600"/>
          </a:xfrm>
          <a:noFill/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443038" algn="l"/>
                <a:tab pos="3665538" algn="l"/>
                <a:tab pos="5830888" algn="l"/>
              </a:tabLst>
            </a:pPr>
            <a:r>
              <a:rPr lang="en-US" altLang="en-US" smtClean="0"/>
              <a:t>	</a:t>
            </a:r>
            <a:endParaRPr lang="en-US" altLang="en-US" sz="1800" smtClean="0"/>
          </a:p>
          <a:p>
            <a:pPr marL="0" indent="0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443038" algn="l"/>
                <a:tab pos="3665538" algn="l"/>
                <a:tab pos="5830888" algn="l"/>
              </a:tabLst>
            </a:pPr>
            <a:endParaRPr lang="en-US" altLang="en-US" sz="1800" smtClean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550863" y="177800"/>
            <a:ext cx="7983537" cy="850900"/>
          </a:xfrm>
        </p:spPr>
        <p:txBody>
          <a:bodyPr anchor="ctr"/>
          <a:lstStyle/>
          <a:p>
            <a:pPr>
              <a:defRPr/>
            </a:pP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abel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tilitas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358900" y="1397000"/>
          <a:ext cx="7226300" cy="466407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574370"/>
                <a:gridCol w="1629331"/>
                <a:gridCol w="3022600"/>
              </a:tblGrid>
              <a:tr h="7011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Jumlah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Barang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yg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Dikonsumsi</a:t>
                      </a:r>
                      <a:r>
                        <a:rPr lang="en-US" sz="2000" baseline="0" dirty="0" smtClean="0"/>
                        <a:t> (Q)</a:t>
                      </a:r>
                      <a:endParaRPr lang="en-US" sz="2000" dirty="0"/>
                    </a:p>
                  </a:txBody>
                  <a:tcPr marT="45726" marB="45726">
                    <a:solidFill>
                      <a:schemeClr val="accent5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Total</a:t>
                      </a:r>
                      <a:r>
                        <a:rPr lang="en-US" sz="2000" baseline="0" dirty="0" smtClean="0"/>
                        <a:t> Utility (TU)</a:t>
                      </a:r>
                      <a:endParaRPr lang="en-US" sz="2000" dirty="0"/>
                    </a:p>
                  </a:txBody>
                  <a:tcPr marT="45726" marB="45726">
                    <a:solidFill>
                      <a:schemeClr val="accent5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Marginal Utility (MU)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MU</a:t>
                      </a:r>
                      <a:r>
                        <a:rPr lang="en-US" sz="2000" baseline="0" dirty="0" smtClean="0"/>
                        <a:t> = </a:t>
                      </a:r>
                      <a:r>
                        <a:rPr lang="el-GR" sz="2000" b="1" dirty="0" smtClean="0">
                          <a:solidFill>
                            <a:schemeClr val="tx1"/>
                          </a:solidFill>
                          <a:cs typeface="Arial" charset="0"/>
                        </a:rPr>
                        <a:t>Δ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cs typeface="Arial" charset="0"/>
                        </a:rPr>
                        <a:t>TU/</a:t>
                      </a:r>
                      <a:r>
                        <a:rPr lang="el-GR" sz="2000" b="1" dirty="0" smtClean="0">
                          <a:solidFill>
                            <a:schemeClr val="tx1"/>
                          </a:solidFill>
                        </a:rPr>
                        <a:t>Δ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>
                    <a:solidFill>
                      <a:schemeClr val="accent5">
                        <a:lumMod val="25000"/>
                      </a:schemeClr>
                    </a:solidFill>
                  </a:tcPr>
                </a:tc>
              </a:tr>
              <a:tr h="3962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</a:t>
                      </a:r>
                      <a:endParaRPr lang="en-US" sz="2000" dirty="0"/>
                    </a:p>
                  </a:txBody>
                  <a:tcPr marT="45726" marB="45726"/>
                </a:tc>
              </a:tr>
              <a:tr h="3962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marT="45726" marB="45726"/>
                </a:tc>
              </a:tr>
              <a:tr h="3962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</a:t>
                      </a:r>
                      <a:endParaRPr lang="en-US" sz="2000" dirty="0"/>
                    </a:p>
                  </a:txBody>
                  <a:tcPr marT="45726" marB="45726"/>
                </a:tc>
              </a:tr>
              <a:tr h="3962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65</a:t>
                      </a:r>
                      <a:endParaRPr lang="en-US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marT="45726" marB="45726"/>
                </a:tc>
              </a:tr>
              <a:tr h="3962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75</a:t>
                      </a:r>
                      <a:endParaRPr lang="en-US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marT="45726" marB="45726"/>
                </a:tc>
              </a:tr>
              <a:tr h="3962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82</a:t>
                      </a:r>
                      <a:endParaRPr lang="en-US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 marT="45726" marB="45726"/>
                </a:tc>
              </a:tr>
              <a:tr h="3962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87</a:t>
                      </a:r>
                      <a:endParaRPr lang="en-US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 marT="45726" marB="45726"/>
                </a:tc>
              </a:tr>
              <a:tr h="3962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89</a:t>
                      </a:r>
                      <a:endParaRPr lang="en-US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 marT="45726" marB="45726"/>
                </a:tc>
              </a:tr>
              <a:tr h="3962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89</a:t>
                      </a:r>
                      <a:endParaRPr lang="en-US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marT="45726" marB="45726"/>
                </a:tc>
              </a:tr>
              <a:tr h="3962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</a:t>
                      </a:r>
                      <a:endParaRPr lang="en-US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87</a:t>
                      </a:r>
                      <a:endParaRPr lang="en-US" sz="20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-2</a:t>
                      </a:r>
                      <a:endParaRPr lang="en-US" sz="2000" dirty="0"/>
                    </a:p>
                  </a:txBody>
                  <a:tcPr marT="45726" marB="45726"/>
                </a:tc>
              </a:tr>
            </a:tbl>
          </a:graphicData>
        </a:graphic>
      </p:graphicFrame>
      <p:sp>
        <p:nvSpPr>
          <p:cNvPr id="1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11163" y="6440488"/>
            <a:ext cx="5045075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chemeClr val="bg2"/>
                </a:solidFill>
              </a:rPr>
              <a:t>Pertemuan</a:t>
            </a:r>
            <a:r>
              <a:rPr lang="en-US" dirty="0" smtClean="0">
                <a:solidFill>
                  <a:schemeClr val="bg2"/>
                </a:solidFill>
              </a:rPr>
              <a:t> ke-2: </a:t>
            </a:r>
            <a:r>
              <a:rPr lang="en-US" dirty="0" err="1" smtClean="0">
                <a:solidFill>
                  <a:schemeClr val="bg2"/>
                </a:solidFill>
              </a:rPr>
              <a:t>Teori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Perilaku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Konsumen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226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788275" y="6440488"/>
            <a:ext cx="10937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bg2"/>
                </a:solidFill>
              </a:rPr>
              <a:t>Slide </a:t>
            </a:r>
            <a:fld id="{FD01750E-85E6-42D0-AC1A-A8EE06B8AD02}" type="slidenum">
              <a:rPr lang="en-US" altLang="en-US" sz="16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600" b="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76370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ultiple Bars">
  <a:themeElements>
    <a:clrScheme name="Multiple Bars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Multiple Ba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ultiple Ba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ltiple Ba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ultiple Bars 2">
    <a:dk1>
      <a:srgbClr val="000000"/>
    </a:dk1>
    <a:lt1>
      <a:srgbClr val="FFFFFF"/>
    </a:lt1>
    <a:dk2>
      <a:srgbClr val="0000FF"/>
    </a:dk2>
    <a:lt2>
      <a:srgbClr val="FFFF00"/>
    </a:lt2>
    <a:accent1>
      <a:srgbClr val="FF9900"/>
    </a:accent1>
    <a:accent2>
      <a:srgbClr val="00FFFF"/>
    </a:accent2>
    <a:accent3>
      <a:srgbClr val="AAAAFF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  <a:fontScheme name="Multiple Bars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Multiple Bars 2">
    <a:dk1>
      <a:srgbClr val="000000"/>
    </a:dk1>
    <a:lt1>
      <a:srgbClr val="FFFFFF"/>
    </a:lt1>
    <a:dk2>
      <a:srgbClr val="0000FF"/>
    </a:dk2>
    <a:lt2>
      <a:srgbClr val="FFFF00"/>
    </a:lt2>
    <a:accent1>
      <a:srgbClr val="FF9900"/>
    </a:accent1>
    <a:accent2>
      <a:srgbClr val="00FFFF"/>
    </a:accent2>
    <a:accent3>
      <a:srgbClr val="AAAAFF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  <a:fontScheme name="Multiple Bars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 Designs\Multiple Bars.pot</Template>
  <TotalTime>4286</TotalTime>
  <Words>3165</Words>
  <Application>Microsoft Office PowerPoint</Application>
  <PresentationFormat>On-screen Show (4:3)</PresentationFormat>
  <Paragraphs>769</Paragraphs>
  <Slides>59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5" baseType="lpstr">
      <vt:lpstr>Times New Roman</vt:lpstr>
      <vt:lpstr>Arial</vt:lpstr>
      <vt:lpstr>Wingdings</vt:lpstr>
      <vt:lpstr>Calibri</vt:lpstr>
      <vt:lpstr>Multiple Bars</vt:lpstr>
      <vt:lpstr>Microsoft Equation 3.0</vt:lpstr>
      <vt:lpstr>PowerPoint Presentation</vt:lpstr>
      <vt:lpstr>Pendahuluan</vt:lpstr>
      <vt:lpstr>Pendahuluan</vt:lpstr>
      <vt:lpstr>Pendahuluan</vt:lpstr>
      <vt:lpstr>Kardinal Vs. Ordinal</vt:lpstr>
      <vt:lpstr>Cont’,…</vt:lpstr>
      <vt:lpstr>Pendekatan KARDINAL: Utility</vt:lpstr>
      <vt:lpstr>Konsep</vt:lpstr>
      <vt:lpstr>Tabel Utilitas</vt:lpstr>
      <vt:lpstr>Total Utility &amp; Marginal Utility</vt:lpstr>
      <vt:lpstr>Observasi</vt:lpstr>
      <vt:lpstr>Law of Diminishing Marginal Utility</vt:lpstr>
      <vt:lpstr>Syarat Kepuasaan Maksimal</vt:lpstr>
      <vt:lpstr>Syarat Kepuasaan Maksimal</vt:lpstr>
      <vt:lpstr>Pembuktian</vt:lpstr>
      <vt:lpstr>Pembuktian Hukum Permintaan</vt:lpstr>
      <vt:lpstr>Pendekatan Ordinal: Consumer Preferences</vt:lpstr>
      <vt:lpstr>Preferensi Konsumen</vt:lpstr>
      <vt:lpstr>Asumsi Preferensi Konsumen</vt:lpstr>
      <vt:lpstr>Asumsi Preferensi Konsumen</vt:lpstr>
      <vt:lpstr>Asumsi Preferensi Konsumen</vt:lpstr>
      <vt:lpstr>Asumsi Preferensi Konsumen</vt:lpstr>
      <vt:lpstr>Alternative Market Baskets</vt:lpstr>
      <vt:lpstr>Market Baskets</vt:lpstr>
      <vt:lpstr>Observasi</vt:lpstr>
      <vt:lpstr>Indifference Curve</vt:lpstr>
      <vt:lpstr>Observasi</vt:lpstr>
      <vt:lpstr>Indifference Curve</vt:lpstr>
      <vt:lpstr>Indifference Map</vt:lpstr>
      <vt:lpstr>Marginal Rate of Substitution</vt:lpstr>
      <vt:lpstr>Perfect Substitutes</vt:lpstr>
      <vt:lpstr>Perfect Complements</vt:lpstr>
      <vt:lpstr>Budget Constraints</vt:lpstr>
      <vt:lpstr>Kendala Biaya</vt:lpstr>
      <vt:lpstr>Market Baskets &amp; Budget Line</vt:lpstr>
      <vt:lpstr>Market Baskets &amp; Budget Line </vt:lpstr>
      <vt:lpstr>Market Baskets &amp; Budget Line </vt:lpstr>
      <vt:lpstr>Efek Perubahan Pendapatan</vt:lpstr>
      <vt:lpstr>Efek Perubahan Harga</vt:lpstr>
      <vt:lpstr>Consumer CHOICE</vt:lpstr>
      <vt:lpstr>Asumsi</vt:lpstr>
      <vt:lpstr>Maksimalisasi Kepuasaan</vt:lpstr>
      <vt:lpstr>Corner Solution</vt:lpstr>
      <vt:lpstr>Derivasi Kurva Permintaan dgn Indifference Curve</vt:lpstr>
      <vt:lpstr>Efek Substitusi, Efek Pendapatan dan Total Efek</vt:lpstr>
      <vt:lpstr>Cont’d,…</vt:lpstr>
      <vt:lpstr>Cont’d,…</vt:lpstr>
      <vt:lpstr>Cont’d,…</vt:lpstr>
      <vt:lpstr>Cont’d,…</vt:lpstr>
      <vt:lpstr>Cont’d,…</vt:lpstr>
      <vt:lpstr>Cont’d,…</vt:lpstr>
      <vt:lpstr>Observasi</vt:lpstr>
      <vt:lpstr>Derivasi Kurva Permintaan</vt:lpstr>
      <vt:lpstr>Derivasi Kurva Permintaan</vt:lpstr>
      <vt:lpstr>Efek Perubahan Pendapatan</vt:lpstr>
      <vt:lpstr>Derivasi Kurva Permintaan</vt:lpstr>
      <vt:lpstr>Kurva Engel</vt:lpstr>
      <vt:lpstr>Kurva Engel </vt:lpstr>
      <vt:lpstr>Tugas</vt:lpstr>
    </vt:vector>
  </TitlesOfParts>
  <Company>Rose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Faculty/Staff</dc:creator>
  <cp:lastModifiedBy>Joel F. Sofyan</cp:lastModifiedBy>
  <cp:revision>421</cp:revision>
  <dcterms:created xsi:type="dcterms:W3CDTF">2000-03-16T15:04:42Z</dcterms:created>
  <dcterms:modified xsi:type="dcterms:W3CDTF">2019-03-20T06:35:59Z</dcterms:modified>
</cp:coreProperties>
</file>