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7" r:id="rId3"/>
    <p:sldId id="272" r:id="rId4"/>
    <p:sldId id="273" r:id="rId5"/>
    <p:sldId id="276" r:id="rId6"/>
    <p:sldId id="274" r:id="rId7"/>
    <p:sldId id="277"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21"/>
  </p:normalViewPr>
  <p:slideViewPr>
    <p:cSldViewPr>
      <p:cViewPr varScale="1">
        <p:scale>
          <a:sx n="108" d="100"/>
          <a:sy n="108" d="100"/>
        </p:scale>
        <p:origin x="1760" y="20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896952" y="1124744"/>
            <a:ext cx="5542384" cy="1037977"/>
          </a:xfrm>
          <a:prstGeom prst="rect">
            <a:avLst/>
          </a:prstGeom>
        </p:spPr>
        <p:txBody>
          <a:bodyPr/>
          <a:lstStyle>
            <a:lvl1pPr>
              <a:defRPr>
                <a:solidFill>
                  <a:schemeClr val="bg1"/>
                </a:solidFill>
              </a:defRPr>
            </a:lvl1pPr>
          </a:lstStyle>
          <a:p>
            <a:r>
              <a:rPr lang="en-US" dirty="0" err="1"/>
              <a:t>Nama</a:t>
            </a:r>
            <a:r>
              <a:rPr lang="en-US" dirty="0"/>
              <a:t> </a:t>
            </a:r>
            <a:r>
              <a:rPr lang="en-US" dirty="0" err="1"/>
              <a:t>Dosen</a:t>
            </a:r>
            <a:endParaRPr lang="en-US" dirty="0"/>
          </a:p>
        </p:txBody>
      </p:sp>
      <p:sp>
        <p:nvSpPr>
          <p:cNvPr id="3" name="Subtitle 2"/>
          <p:cNvSpPr>
            <a:spLocks noGrp="1"/>
          </p:cNvSpPr>
          <p:nvPr>
            <p:ph type="subTitle" idx="1" hasCustomPrompt="1"/>
          </p:nvPr>
        </p:nvSpPr>
        <p:spPr>
          <a:xfrm>
            <a:off x="3059832" y="3573016"/>
            <a:ext cx="5360640" cy="432048"/>
          </a:xfrm>
          <a:prstGeom prst="rect">
            <a:avLst/>
          </a:prstGeom>
        </p:spPr>
        <p:txBody>
          <a:bodyPr/>
          <a:lstStyle>
            <a:lvl1pPr marL="0" indent="0" algn="ctr">
              <a:buNone/>
              <a:defRPr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d-ID" dirty="0"/>
              <a:t>SESI PERKULIHAN</a:t>
            </a:r>
            <a:endParaRPr lang="en-US" dirty="0"/>
          </a:p>
        </p:txBody>
      </p:sp>
      <p:sp>
        <p:nvSpPr>
          <p:cNvPr id="4" name="Subtitle 2"/>
          <p:cNvSpPr txBox="1">
            <a:spLocks/>
          </p:cNvSpPr>
          <p:nvPr userDrawn="1"/>
        </p:nvSpPr>
        <p:spPr>
          <a:xfrm>
            <a:off x="2987824" y="5132412"/>
            <a:ext cx="5360640" cy="456828"/>
          </a:xfrm>
          <a:prstGeom prst="rect">
            <a:avLst/>
          </a:prstGeom>
        </p:spPr>
        <p:txBody>
          <a:bodyPr/>
          <a:lstStyle>
            <a:lvl1pPr marL="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dirty="0">
              <a:solidFill>
                <a:schemeClr val="tx1"/>
              </a:solidFill>
            </a:endParaRPr>
          </a:p>
        </p:txBody>
      </p:sp>
      <p:sp>
        <p:nvSpPr>
          <p:cNvPr id="5" name="Subtitle 2"/>
          <p:cNvSpPr txBox="1">
            <a:spLocks/>
          </p:cNvSpPr>
          <p:nvPr userDrawn="1"/>
        </p:nvSpPr>
        <p:spPr>
          <a:xfrm>
            <a:off x="2969888" y="4916388"/>
            <a:ext cx="5360640" cy="432048"/>
          </a:xfrm>
          <a:prstGeom prst="rect">
            <a:avLst/>
          </a:prstGeom>
        </p:spPr>
        <p:txBody>
          <a:bodyPr/>
          <a:lstStyle>
            <a:lvl1pPr marL="0" indent="0" algn="ctr" defTabSz="914400" rtl="0" eaLnBrk="1" latinLnBrk="0" hangingPunct="1">
              <a:spcBef>
                <a:spcPct val="20000"/>
              </a:spcBef>
              <a:buFont typeface="Arial" pitchFamily="34" charset="0"/>
              <a:buNone/>
              <a:defRPr sz="2000" kern="1200">
                <a:solidFill>
                  <a:schemeClr val="tx1"/>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dirty="0"/>
          </a:p>
        </p:txBody>
      </p:sp>
      <p:sp>
        <p:nvSpPr>
          <p:cNvPr id="8" name="Text Placeholder 7"/>
          <p:cNvSpPr>
            <a:spLocks noGrp="1"/>
          </p:cNvSpPr>
          <p:nvPr>
            <p:ph type="body" sz="quarter" idx="10" hasCustomPrompt="1"/>
          </p:nvPr>
        </p:nvSpPr>
        <p:spPr>
          <a:xfrm>
            <a:off x="3635896" y="2204864"/>
            <a:ext cx="4176713" cy="720725"/>
          </a:xfrm>
          <a:prstGeom prst="rect">
            <a:avLst/>
          </a:prstGeom>
        </p:spPr>
        <p:txBody>
          <a:bodyPr/>
          <a:lstStyle>
            <a:lvl1pPr>
              <a:defRPr baseline="0">
                <a:solidFill>
                  <a:schemeClr val="bg1"/>
                </a:solidFill>
              </a:defRPr>
            </a:lvl1pPr>
          </a:lstStyle>
          <a:p>
            <a:pPr lvl="0"/>
            <a:r>
              <a:rPr lang="id-ID" dirty="0"/>
              <a:t>MATA KULIAH</a:t>
            </a:r>
            <a:endParaRPr lang="en-US" dirty="0"/>
          </a:p>
        </p:txBody>
      </p:sp>
      <p:sp>
        <p:nvSpPr>
          <p:cNvPr id="10" name="Text Placeholder 9"/>
          <p:cNvSpPr>
            <a:spLocks noGrp="1"/>
          </p:cNvSpPr>
          <p:nvPr>
            <p:ph type="body" sz="quarter" idx="11" hasCustomPrompt="1"/>
          </p:nvPr>
        </p:nvSpPr>
        <p:spPr>
          <a:xfrm>
            <a:off x="3203575" y="4149725"/>
            <a:ext cx="5127625" cy="1198563"/>
          </a:xfrm>
          <a:prstGeom prst="rect">
            <a:avLst/>
          </a:prstGeom>
        </p:spPr>
        <p:txBody>
          <a:bodyPr/>
          <a:lstStyle>
            <a:lvl1pPr>
              <a:defRPr sz="3600" baseline="0">
                <a:solidFill>
                  <a:schemeClr val="tx1"/>
                </a:solidFill>
              </a:defRPr>
            </a:lvl1pPr>
          </a:lstStyle>
          <a:p>
            <a:pPr lvl="0"/>
            <a:r>
              <a:rPr lang="id-ID" dirty="0"/>
              <a:t>Topik Perkuliahan</a:t>
            </a:r>
            <a:endParaRPr lang="en-US" dirty="0"/>
          </a:p>
        </p:txBody>
      </p:sp>
    </p:spTree>
    <p:extLst>
      <p:ext uri="{BB962C8B-B14F-4D97-AF65-F5344CB8AC3E}">
        <p14:creationId xmlns:p14="http://schemas.microsoft.com/office/powerpoint/2010/main" val="3812739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29600" cy="926976"/>
          </a:xfrm>
          <a:prstGeom prst="rect">
            <a:avLst/>
          </a:prstGeom>
        </p:spPr>
        <p:txBody>
          <a:bodyPr/>
          <a:lstStyle>
            <a:lvl1pPr>
              <a:defRPr sz="32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4" name="Content Placeholder 3"/>
          <p:cNvSpPr>
            <a:spLocks noGrp="1"/>
          </p:cNvSpPr>
          <p:nvPr>
            <p:ph sz="half" idx="2"/>
          </p:nvPr>
        </p:nvSpPr>
        <p:spPr>
          <a:xfrm>
            <a:off x="395536" y="1916832"/>
            <a:ext cx="7992888" cy="4176464"/>
          </a:xfrm>
          <a:prstGeom prst="rect">
            <a:avLst/>
          </a:prstGeom>
        </p:spPr>
        <p:txBody>
          <a:bodyPr/>
          <a:lstStyle>
            <a:lvl1pPr marL="342900" indent="-342900" algn="l">
              <a:buFont typeface="Courier New" panose="02070309020205020404" pitchFamily="49" charset="0"/>
              <a:buChar char="o"/>
              <a:defRPr sz="2400">
                <a:solidFill>
                  <a:schemeClr val="tx2">
                    <a:lumMod val="75000"/>
                  </a:schemeClr>
                </a:solidFill>
                <a:latin typeface="Arial" panose="020B0604020202020204" pitchFamily="34" charset="0"/>
                <a:cs typeface="Arial" panose="020B0604020202020204" pitchFamily="34" charset="0"/>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p:txBody>
      </p:sp>
    </p:spTree>
    <p:extLst>
      <p:ext uri="{BB962C8B-B14F-4D97-AF65-F5344CB8AC3E}">
        <p14:creationId xmlns:p14="http://schemas.microsoft.com/office/powerpoint/2010/main" val="4280975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1851405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solidFill>
                  <a:schemeClr val="tx1"/>
                </a:solidFill>
              </a:defRPr>
            </a:lvl1pPr>
          </a:lstStyle>
          <a:p>
            <a:pPr lvl="0"/>
            <a:r>
              <a:rPr lang="en-US"/>
              <a:t>Click to edit Master text styles</a:t>
            </a:r>
          </a:p>
        </p:txBody>
      </p:sp>
      <p:sp>
        <p:nvSpPr>
          <p:cNvPr id="8" name="Text Placeholder 7"/>
          <p:cNvSpPr>
            <a:spLocks noGrp="1"/>
          </p:cNvSpPr>
          <p:nvPr>
            <p:ph type="body" sz="quarter" idx="10" hasCustomPrompt="1"/>
          </p:nvPr>
        </p:nvSpPr>
        <p:spPr>
          <a:xfrm>
            <a:off x="5868144" y="6495420"/>
            <a:ext cx="3097213" cy="333375"/>
          </a:xfrm>
          <a:prstGeom prst="rect">
            <a:avLst/>
          </a:prstGeom>
        </p:spPr>
        <p:txBody>
          <a:bodyPr/>
          <a:lstStyle>
            <a:lvl1pPr>
              <a:defRPr sz="2000">
                <a:solidFill>
                  <a:schemeClr val="bg1"/>
                </a:solidFill>
              </a:defRPr>
            </a:lvl1pPr>
          </a:lstStyle>
          <a:p>
            <a:pPr lvl="0"/>
            <a:r>
              <a:rPr lang="en-US" dirty="0"/>
              <a:t>www.esaunggul.ac.id</a:t>
            </a:r>
          </a:p>
        </p:txBody>
      </p:sp>
    </p:spTree>
    <p:extLst>
      <p:ext uri="{BB962C8B-B14F-4D97-AF65-F5344CB8AC3E}">
        <p14:creationId xmlns:p14="http://schemas.microsoft.com/office/powerpoint/2010/main" val="1807382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6"/>
          <p:cNvSpPr>
            <a:spLocks noGrp="1"/>
          </p:cNvSpPr>
          <p:nvPr>
            <p:ph type="title"/>
          </p:nvPr>
        </p:nvSpPr>
        <p:spPr>
          <a:xfrm>
            <a:off x="467544" y="476672"/>
            <a:ext cx="8229600" cy="1143000"/>
          </a:xfrm>
          <a:prstGeom prst="rect">
            <a:avLst/>
          </a:prstGeom>
        </p:spPr>
        <p:txBody>
          <a:bodyPr/>
          <a:lstStyle/>
          <a:p>
            <a:r>
              <a:rPr lang="en-US"/>
              <a:t>Click to edit Master title style</a:t>
            </a:r>
            <a:endParaRPr lang="en-US" dirty="0"/>
          </a:p>
        </p:txBody>
      </p:sp>
      <p:sp>
        <p:nvSpPr>
          <p:cNvPr id="9" name="Picture Placeholder 8"/>
          <p:cNvSpPr>
            <a:spLocks noGrp="1"/>
          </p:cNvSpPr>
          <p:nvPr>
            <p:ph type="pic" sz="quarter" idx="10"/>
          </p:nvPr>
        </p:nvSpPr>
        <p:spPr>
          <a:xfrm>
            <a:off x="468313" y="1773238"/>
            <a:ext cx="3959671" cy="4176712"/>
          </a:xfrm>
          <a:prstGeom prst="rect">
            <a:avLst/>
          </a:prstGeom>
        </p:spPr>
        <p:txBody>
          <a:bodyPr/>
          <a:lstStyle/>
          <a:p>
            <a:r>
              <a:rPr lang="en-US"/>
              <a:t>Click icon to add picture</a:t>
            </a:r>
            <a:endParaRPr lang="en-US" dirty="0"/>
          </a:p>
        </p:txBody>
      </p:sp>
      <p:sp>
        <p:nvSpPr>
          <p:cNvPr id="11" name="Text Placeholder 10"/>
          <p:cNvSpPr>
            <a:spLocks noGrp="1"/>
          </p:cNvSpPr>
          <p:nvPr>
            <p:ph type="body" sz="quarter" idx="11"/>
          </p:nvPr>
        </p:nvSpPr>
        <p:spPr>
          <a:xfrm>
            <a:off x="4643438" y="1773238"/>
            <a:ext cx="3960812" cy="4176712"/>
          </a:xfrm>
          <a:prstGeom prst="rect">
            <a:avLst/>
          </a:prstGeo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470469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C21576B-E1C5-45F0-93D0-4652DD844997}" type="datetimeFigureOut">
              <a:rPr lang="en-US" smtClean="0"/>
              <a:t>6/21/20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F864BF1-00C7-481D-B429-40D01BB62807}" type="slidenum">
              <a:rPr lang="en-US" smtClean="0"/>
              <a:t>‹#›</a:t>
            </a:fld>
            <a:endParaRPr lang="en-US"/>
          </a:p>
        </p:txBody>
      </p:sp>
    </p:spTree>
    <p:extLst>
      <p:ext uri="{BB962C8B-B14F-4D97-AF65-F5344CB8AC3E}">
        <p14:creationId xmlns:p14="http://schemas.microsoft.com/office/powerpoint/2010/main" val="1923180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p:txBody>
      </p:sp>
    </p:spTree>
    <p:extLst>
      <p:ext uri="{BB962C8B-B14F-4D97-AF65-F5344CB8AC3E}">
        <p14:creationId xmlns:p14="http://schemas.microsoft.com/office/powerpoint/2010/main" val="2762938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322933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3008313" cy="1296144"/>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476672"/>
            <a:ext cx="5111750" cy="5649491"/>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844824"/>
            <a:ext cx="3008313" cy="4281339"/>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28510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1603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s://www.esaunggul.ac.id/"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6876256" y="6489371"/>
            <a:ext cx="2177584" cy="369332"/>
          </a:xfrm>
          <a:prstGeom prst="rect">
            <a:avLst/>
          </a:prstGeom>
          <a:noFill/>
        </p:spPr>
        <p:txBody>
          <a:bodyPr wrap="none" rtlCol="0">
            <a:spAutoFit/>
          </a:bodyPr>
          <a:lstStyle/>
          <a:p>
            <a:r>
              <a:rPr lang="en-US" dirty="0">
                <a:hlinkClick r:id="rId13"/>
              </a:rPr>
              <a:t>www.esaunggul.ac.id</a:t>
            </a:r>
            <a:endParaRPr lang="en-US" dirty="0"/>
          </a:p>
        </p:txBody>
      </p:sp>
    </p:spTree>
    <p:extLst>
      <p:ext uri="{BB962C8B-B14F-4D97-AF65-F5344CB8AC3E}">
        <p14:creationId xmlns:p14="http://schemas.microsoft.com/office/powerpoint/2010/main" val="20653260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6" r:id="rId8"/>
    <p:sldLayoutId id="2147483657" r:id="rId9"/>
    <p:sldLayoutId id="2147483660"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0" indent="0" algn="ctr" defTabSz="914400" rtl="0" eaLnBrk="1" latinLnBrk="0" hangingPunct="1">
        <a:spcBef>
          <a:spcPct val="20000"/>
        </a:spcBef>
        <a:buFont typeface="Arial" pitchFamily="34" charset="0"/>
        <a:buNone/>
        <a:defRPr sz="20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27785" y="1988841"/>
            <a:ext cx="6048672" cy="601960"/>
          </a:xfrm>
        </p:spPr>
        <p:txBody>
          <a:bodyPr/>
          <a:lstStyle/>
          <a:p>
            <a:pPr algn="l"/>
            <a:r>
              <a:rPr lang="en-US" sz="3200" b="1" dirty="0">
                <a:latin typeface="Arial" panose="020B0604020202020204" pitchFamily="34" charset="0"/>
                <a:cs typeface="Arial" panose="020B0604020202020204" pitchFamily="34" charset="0"/>
              </a:rPr>
              <a:t>PROF. Dr. LIA AMALIA</a:t>
            </a:r>
          </a:p>
        </p:txBody>
      </p:sp>
      <p:sp>
        <p:nvSpPr>
          <p:cNvPr id="3" name="Subtitle 2"/>
          <p:cNvSpPr>
            <a:spLocks noGrp="1"/>
          </p:cNvSpPr>
          <p:nvPr>
            <p:ph type="subTitle" idx="1"/>
          </p:nvPr>
        </p:nvSpPr>
        <p:spPr>
          <a:xfrm>
            <a:off x="2987824" y="3573016"/>
            <a:ext cx="5688632" cy="432048"/>
          </a:xfrm>
        </p:spPr>
        <p:txBody>
          <a:bodyPr/>
          <a:lstStyle/>
          <a:p>
            <a:r>
              <a:rPr lang="en-US" sz="2400" b="1" dirty="0">
                <a:latin typeface="Arial" panose="020B0604020202020204" pitchFamily="34" charset="0"/>
                <a:cs typeface="Arial" panose="020B0604020202020204" pitchFamily="34" charset="0"/>
              </a:rPr>
              <a:t>PERTEMUAN 13</a:t>
            </a:r>
          </a:p>
        </p:txBody>
      </p:sp>
      <p:sp>
        <p:nvSpPr>
          <p:cNvPr id="4" name="Text Placeholder 3"/>
          <p:cNvSpPr>
            <a:spLocks noGrp="1"/>
          </p:cNvSpPr>
          <p:nvPr>
            <p:ph type="body" sz="quarter" idx="10"/>
          </p:nvPr>
        </p:nvSpPr>
        <p:spPr>
          <a:xfrm>
            <a:off x="2627784" y="1268760"/>
            <a:ext cx="6151123" cy="720080"/>
          </a:xfrm>
        </p:spPr>
        <p:txBody>
          <a:bodyPr/>
          <a:lstStyle/>
          <a:p>
            <a:pPr algn="l"/>
            <a:r>
              <a:rPr lang="en-US" sz="2800" b="1" dirty="0">
                <a:latin typeface="Arial" panose="020B0604020202020204" pitchFamily="34" charset="0"/>
                <a:cs typeface="Arial" panose="020B0604020202020204" pitchFamily="34" charset="0"/>
              </a:rPr>
              <a:t>EKONOMI KOPERASI DAN UKM</a:t>
            </a:r>
          </a:p>
        </p:txBody>
      </p:sp>
      <p:sp>
        <p:nvSpPr>
          <p:cNvPr id="5" name="Text Placeholder 4"/>
          <p:cNvSpPr>
            <a:spLocks noGrp="1"/>
          </p:cNvSpPr>
          <p:nvPr>
            <p:ph type="body" sz="quarter" idx="11"/>
          </p:nvPr>
        </p:nvSpPr>
        <p:spPr>
          <a:xfrm>
            <a:off x="2987824" y="4149080"/>
            <a:ext cx="5616624" cy="1367507"/>
          </a:xfrm>
        </p:spPr>
        <p:txBody>
          <a:bodyPr/>
          <a:lstStyle/>
          <a:p>
            <a:r>
              <a:rPr lang="en-US" sz="3200" b="1" dirty="0"/>
              <a:t>PERANAN  PEMERINTAH  DALAM MEMBINA KOPERASI</a:t>
            </a:r>
            <a:endParaRPr lang="en-US"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8085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468313" y="304800"/>
            <a:ext cx="8208144" cy="9905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800" b="1" dirty="0"/>
              <a:t>PERANAN  PEMERINTAH  DALAM MEMBINA KOPERASI</a:t>
            </a:r>
            <a:endParaRPr lang="en-US" altLang="en-US" sz="2800" b="1" dirty="0">
              <a:latin typeface="Arial" charset="0"/>
              <a:cs typeface="Arial" charset="0"/>
            </a:endParaRPr>
          </a:p>
        </p:txBody>
      </p:sp>
      <p:sp>
        <p:nvSpPr>
          <p:cNvPr id="3" name="Content Placeholder 2"/>
          <p:cNvSpPr>
            <a:spLocks noGrp="1"/>
          </p:cNvSpPr>
          <p:nvPr>
            <p:ph sz="half" idx="2"/>
          </p:nvPr>
        </p:nvSpPr>
        <p:spPr>
          <a:xfrm>
            <a:off x="468312" y="1219200"/>
            <a:ext cx="8208143" cy="4873625"/>
          </a:xfrm>
        </p:spPr>
        <p:txBody>
          <a:bodyPr/>
          <a:lstStyle/>
          <a:p>
            <a:pPr marL="685800" indent="-685800">
              <a:buNone/>
              <a:defRPr/>
            </a:pPr>
            <a:r>
              <a:rPr lang="en-US" sz="3200" b="1" dirty="0">
                <a:solidFill>
                  <a:schemeClr val="tx1"/>
                </a:solidFill>
              </a:rPr>
              <a:t>PEMBINAAN</a:t>
            </a:r>
          </a:p>
          <a:p>
            <a:pPr marL="685800" indent="-685800">
              <a:buFont typeface="Wingdings" pitchFamily="2" charset="2"/>
              <a:buAutoNum type="arabicPeriod"/>
              <a:defRPr/>
            </a:pPr>
            <a:r>
              <a:rPr lang="en-US" sz="3200" b="1" dirty="0" err="1">
                <a:solidFill>
                  <a:schemeClr val="tx1"/>
                </a:solidFill>
              </a:rPr>
              <a:t>Pemerintah</a:t>
            </a:r>
            <a:r>
              <a:rPr lang="en-US" sz="3200" b="1" dirty="0">
                <a:solidFill>
                  <a:schemeClr val="tx1"/>
                </a:solidFill>
              </a:rPr>
              <a:t> </a:t>
            </a:r>
            <a:r>
              <a:rPr lang="en-US" sz="3200" b="1" dirty="0" err="1">
                <a:solidFill>
                  <a:schemeClr val="tx1"/>
                </a:solidFill>
              </a:rPr>
              <a:t>menciptakan</a:t>
            </a:r>
            <a:r>
              <a:rPr lang="en-US" sz="3200" b="1" dirty="0">
                <a:solidFill>
                  <a:schemeClr val="tx1"/>
                </a:solidFill>
              </a:rPr>
              <a:t> </a:t>
            </a:r>
            <a:r>
              <a:rPr lang="en-US" sz="3200" b="1" dirty="0" err="1">
                <a:solidFill>
                  <a:schemeClr val="tx1"/>
                </a:solidFill>
              </a:rPr>
              <a:t>dan</a:t>
            </a:r>
            <a:r>
              <a:rPr lang="en-US" sz="3200" b="1" dirty="0">
                <a:solidFill>
                  <a:schemeClr val="tx1"/>
                </a:solidFill>
              </a:rPr>
              <a:t> </a:t>
            </a:r>
            <a:r>
              <a:rPr lang="en-US" sz="3200" b="1" dirty="0" err="1">
                <a:solidFill>
                  <a:schemeClr val="tx1"/>
                </a:solidFill>
              </a:rPr>
              <a:t>mengembangkan</a:t>
            </a:r>
            <a:r>
              <a:rPr lang="en-US" sz="3200" b="1" dirty="0">
                <a:solidFill>
                  <a:schemeClr val="tx1"/>
                </a:solidFill>
              </a:rPr>
              <a:t> </a:t>
            </a:r>
            <a:r>
              <a:rPr lang="en-US" sz="3200" b="1" dirty="0" err="1">
                <a:solidFill>
                  <a:schemeClr val="tx1"/>
                </a:solidFill>
              </a:rPr>
              <a:t>iklim</a:t>
            </a:r>
            <a:r>
              <a:rPr lang="en-US" sz="3200" b="1" dirty="0">
                <a:solidFill>
                  <a:schemeClr val="tx1"/>
                </a:solidFill>
              </a:rPr>
              <a:t> </a:t>
            </a:r>
            <a:r>
              <a:rPr lang="en-US" sz="3200" b="1" dirty="0" err="1">
                <a:solidFill>
                  <a:schemeClr val="tx1"/>
                </a:solidFill>
              </a:rPr>
              <a:t>dan</a:t>
            </a:r>
            <a:r>
              <a:rPr lang="en-US" sz="3200" b="1" dirty="0">
                <a:solidFill>
                  <a:schemeClr val="tx1"/>
                </a:solidFill>
              </a:rPr>
              <a:t> </a:t>
            </a:r>
            <a:r>
              <a:rPr lang="en-US" sz="3200" b="1" dirty="0" err="1">
                <a:solidFill>
                  <a:schemeClr val="tx1"/>
                </a:solidFill>
              </a:rPr>
              <a:t>kondisi</a:t>
            </a:r>
            <a:r>
              <a:rPr lang="en-US" sz="3200" b="1" dirty="0">
                <a:solidFill>
                  <a:schemeClr val="tx1"/>
                </a:solidFill>
              </a:rPr>
              <a:t> yang </a:t>
            </a:r>
            <a:r>
              <a:rPr lang="en-US" sz="3200" b="1" dirty="0" err="1">
                <a:solidFill>
                  <a:schemeClr val="tx1"/>
                </a:solidFill>
              </a:rPr>
              <a:t>mendorong</a:t>
            </a:r>
            <a:r>
              <a:rPr lang="en-US" sz="3200" b="1" dirty="0">
                <a:solidFill>
                  <a:schemeClr val="tx1"/>
                </a:solidFill>
              </a:rPr>
              <a:t> </a:t>
            </a:r>
            <a:r>
              <a:rPr lang="en-US" sz="3200" b="1" dirty="0" err="1">
                <a:solidFill>
                  <a:schemeClr val="tx1"/>
                </a:solidFill>
              </a:rPr>
              <a:t>pertumbuhan</a:t>
            </a:r>
            <a:r>
              <a:rPr lang="en-US" sz="3200" b="1" dirty="0">
                <a:solidFill>
                  <a:schemeClr val="tx1"/>
                </a:solidFill>
              </a:rPr>
              <a:t> </a:t>
            </a:r>
            <a:r>
              <a:rPr lang="en-US" sz="3200" b="1" dirty="0" err="1">
                <a:solidFill>
                  <a:schemeClr val="tx1"/>
                </a:solidFill>
              </a:rPr>
              <a:t>serta</a:t>
            </a:r>
            <a:r>
              <a:rPr lang="en-US" sz="3200" b="1" dirty="0">
                <a:solidFill>
                  <a:schemeClr val="tx1"/>
                </a:solidFill>
              </a:rPr>
              <a:t> </a:t>
            </a:r>
            <a:r>
              <a:rPr lang="en-US" sz="3200" b="1" dirty="0" err="1">
                <a:solidFill>
                  <a:schemeClr val="tx1"/>
                </a:solidFill>
              </a:rPr>
              <a:t>pemasyarakatan</a:t>
            </a:r>
            <a:r>
              <a:rPr lang="en-US" sz="3200" b="1" dirty="0">
                <a:solidFill>
                  <a:schemeClr val="tx1"/>
                </a:solidFill>
              </a:rPr>
              <a:t> </a:t>
            </a:r>
            <a:r>
              <a:rPr lang="en-US" sz="3200" b="1" dirty="0" err="1">
                <a:solidFill>
                  <a:schemeClr val="tx1"/>
                </a:solidFill>
              </a:rPr>
              <a:t>koperasi</a:t>
            </a:r>
            <a:endParaRPr lang="en-US" sz="3200" b="1" dirty="0">
              <a:solidFill>
                <a:schemeClr val="tx1"/>
              </a:solidFill>
            </a:endParaRPr>
          </a:p>
          <a:p>
            <a:pPr marL="685800" indent="-685800">
              <a:buFont typeface="Wingdings" pitchFamily="2" charset="2"/>
              <a:buAutoNum type="arabicPeriod"/>
              <a:defRPr/>
            </a:pPr>
            <a:r>
              <a:rPr lang="en-US" sz="3200" b="1" dirty="0" err="1">
                <a:solidFill>
                  <a:schemeClr val="tx1"/>
                </a:solidFill>
              </a:rPr>
              <a:t>Pemerintah</a:t>
            </a:r>
            <a:r>
              <a:rPr lang="en-US" sz="3200" b="1" dirty="0">
                <a:solidFill>
                  <a:schemeClr val="tx1"/>
                </a:solidFill>
              </a:rPr>
              <a:t> </a:t>
            </a:r>
            <a:r>
              <a:rPr lang="en-US" sz="3200" b="1" dirty="0" err="1">
                <a:solidFill>
                  <a:schemeClr val="tx1"/>
                </a:solidFill>
              </a:rPr>
              <a:t>memberikan</a:t>
            </a:r>
            <a:r>
              <a:rPr lang="en-US" sz="3200" b="1" dirty="0">
                <a:solidFill>
                  <a:schemeClr val="tx1"/>
                </a:solidFill>
              </a:rPr>
              <a:t> </a:t>
            </a:r>
            <a:r>
              <a:rPr lang="en-US" sz="3200" b="1" dirty="0" err="1">
                <a:solidFill>
                  <a:schemeClr val="tx1"/>
                </a:solidFill>
              </a:rPr>
              <a:t>bimbingan</a:t>
            </a:r>
            <a:r>
              <a:rPr lang="en-US" sz="3200" b="1" dirty="0">
                <a:solidFill>
                  <a:schemeClr val="tx1"/>
                </a:solidFill>
              </a:rPr>
              <a:t> </a:t>
            </a:r>
            <a:r>
              <a:rPr lang="en-US" sz="3200" b="1" dirty="0" err="1">
                <a:solidFill>
                  <a:schemeClr val="tx1"/>
                </a:solidFill>
              </a:rPr>
              <a:t>kemudahan</a:t>
            </a:r>
            <a:r>
              <a:rPr lang="en-US" sz="3200" b="1" dirty="0">
                <a:solidFill>
                  <a:schemeClr val="tx1"/>
                </a:solidFill>
              </a:rPr>
              <a:t> </a:t>
            </a:r>
            <a:r>
              <a:rPr lang="en-US" sz="3200" b="1" dirty="0" err="1">
                <a:solidFill>
                  <a:schemeClr val="tx1"/>
                </a:solidFill>
              </a:rPr>
              <a:t>dan</a:t>
            </a:r>
            <a:r>
              <a:rPr lang="en-US" sz="3200" b="1" dirty="0">
                <a:solidFill>
                  <a:schemeClr val="tx1"/>
                </a:solidFill>
              </a:rPr>
              <a:t> </a:t>
            </a:r>
            <a:r>
              <a:rPr lang="en-US" sz="3200" b="1" dirty="0" err="1">
                <a:solidFill>
                  <a:schemeClr val="tx1"/>
                </a:solidFill>
              </a:rPr>
              <a:t>perlindungan</a:t>
            </a:r>
            <a:r>
              <a:rPr lang="en-US" sz="3200" b="1" dirty="0">
                <a:solidFill>
                  <a:schemeClr val="tx1"/>
                </a:solidFill>
              </a:rPr>
              <a:t> </a:t>
            </a:r>
          </a:p>
          <a:p>
            <a:pPr marL="0" indent="0">
              <a:buNone/>
              <a:defRPr/>
            </a:pPr>
            <a:r>
              <a:rPr lang="en-US" sz="3200" b="1" dirty="0">
                <a:solidFill>
                  <a:schemeClr val="tx1"/>
                </a:solidFill>
              </a:rPr>
              <a:t>      (</a:t>
            </a:r>
            <a:r>
              <a:rPr lang="en-US" sz="3200" b="1" dirty="0" err="1">
                <a:solidFill>
                  <a:schemeClr val="tx1"/>
                </a:solidFill>
              </a:rPr>
              <a:t>pasal</a:t>
            </a:r>
            <a:r>
              <a:rPr lang="en-US" sz="3200" b="1" dirty="0">
                <a:solidFill>
                  <a:schemeClr val="tx1"/>
                </a:solidFill>
              </a:rPr>
              <a:t> 60)</a:t>
            </a:r>
          </a:p>
          <a:p>
            <a:pPr marL="0" indent="0" fontAlgn="auto">
              <a:spcAft>
                <a:spcPts val="0"/>
              </a:spcAft>
              <a:buNone/>
              <a:defRPr/>
            </a:pPr>
            <a:endParaRPr lang="en-US" sz="2800" dirty="0"/>
          </a:p>
        </p:txBody>
      </p:sp>
    </p:spTree>
    <p:extLst>
      <p:ext uri="{BB962C8B-B14F-4D97-AF65-F5344CB8AC3E}">
        <p14:creationId xmlns:p14="http://schemas.microsoft.com/office/powerpoint/2010/main" val="1076288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228600" y="304800"/>
            <a:ext cx="8763000" cy="5943600"/>
          </a:xfrm>
        </p:spPr>
        <p:txBody>
          <a:bodyPr/>
          <a:lstStyle/>
          <a:p>
            <a:pPr marL="0" indent="0" fontAlgn="auto">
              <a:spcAft>
                <a:spcPts val="0"/>
              </a:spcAft>
              <a:buNone/>
              <a:defRPr/>
            </a:pPr>
            <a:r>
              <a:rPr lang="en-US" sz="2800" b="1" dirty="0" err="1">
                <a:solidFill>
                  <a:schemeClr val="tx1"/>
                </a:solidFill>
              </a:rPr>
              <a:t>Dalam</a:t>
            </a:r>
            <a:r>
              <a:rPr lang="en-US" sz="2800" b="1" dirty="0">
                <a:solidFill>
                  <a:schemeClr val="tx1"/>
                </a:solidFill>
              </a:rPr>
              <a:t> </a:t>
            </a:r>
            <a:r>
              <a:rPr lang="en-US" sz="2800" b="1" dirty="0" err="1">
                <a:solidFill>
                  <a:schemeClr val="tx1"/>
                </a:solidFill>
              </a:rPr>
              <a:t>upaya</a:t>
            </a:r>
            <a:r>
              <a:rPr lang="en-US" sz="2800" b="1" dirty="0">
                <a:solidFill>
                  <a:schemeClr val="tx1"/>
                </a:solidFill>
              </a:rPr>
              <a:t> </a:t>
            </a:r>
            <a:r>
              <a:rPr lang="en-US" sz="2800" b="1" dirty="0" err="1">
                <a:solidFill>
                  <a:schemeClr val="tx1"/>
                </a:solidFill>
              </a:rPr>
              <a:t>menciptakan</a:t>
            </a:r>
            <a:r>
              <a:rPr lang="en-US" sz="2800" b="1" dirty="0">
                <a:solidFill>
                  <a:schemeClr val="tx1"/>
                </a:solidFill>
              </a:rPr>
              <a:t> </a:t>
            </a:r>
            <a:r>
              <a:rPr lang="en-US" sz="2800" b="1" dirty="0" err="1">
                <a:solidFill>
                  <a:schemeClr val="tx1"/>
                </a:solidFill>
              </a:rPr>
              <a:t>dan</a:t>
            </a:r>
            <a:r>
              <a:rPr lang="en-US" sz="2800" b="1" dirty="0">
                <a:solidFill>
                  <a:schemeClr val="tx1"/>
                </a:solidFill>
              </a:rPr>
              <a:t> </a:t>
            </a:r>
            <a:r>
              <a:rPr lang="en-US" sz="2800" b="1" dirty="0" err="1">
                <a:solidFill>
                  <a:schemeClr val="tx1"/>
                </a:solidFill>
              </a:rPr>
              <a:t>mengembangkan</a:t>
            </a:r>
            <a:r>
              <a:rPr lang="en-US" sz="2800" b="1" dirty="0">
                <a:solidFill>
                  <a:schemeClr val="tx1"/>
                </a:solidFill>
              </a:rPr>
              <a:t> </a:t>
            </a:r>
            <a:r>
              <a:rPr lang="en-US" sz="2800" b="1" dirty="0" err="1">
                <a:solidFill>
                  <a:schemeClr val="tx1"/>
                </a:solidFill>
              </a:rPr>
              <a:t>iklim</a:t>
            </a:r>
            <a:r>
              <a:rPr lang="en-US" sz="2800" b="1" dirty="0">
                <a:solidFill>
                  <a:schemeClr val="tx1"/>
                </a:solidFill>
              </a:rPr>
              <a:t> </a:t>
            </a:r>
            <a:r>
              <a:rPr lang="en-US" sz="2800" b="1" dirty="0" err="1">
                <a:solidFill>
                  <a:schemeClr val="tx1"/>
                </a:solidFill>
              </a:rPr>
              <a:t>dan</a:t>
            </a:r>
            <a:r>
              <a:rPr lang="en-US" sz="2800" b="1" dirty="0">
                <a:solidFill>
                  <a:schemeClr val="tx1"/>
                </a:solidFill>
              </a:rPr>
              <a:t> </a:t>
            </a:r>
            <a:r>
              <a:rPr lang="en-US" sz="2800" b="1" dirty="0" err="1">
                <a:solidFill>
                  <a:schemeClr val="tx1"/>
                </a:solidFill>
              </a:rPr>
              <a:t>kondisi</a:t>
            </a:r>
            <a:r>
              <a:rPr lang="en-US" sz="2800" b="1" dirty="0">
                <a:solidFill>
                  <a:schemeClr val="tx1"/>
                </a:solidFill>
              </a:rPr>
              <a:t> yang </a:t>
            </a:r>
            <a:r>
              <a:rPr lang="en-US" sz="2800" b="1" dirty="0" err="1">
                <a:solidFill>
                  <a:schemeClr val="tx1"/>
                </a:solidFill>
              </a:rPr>
              <a:t>mendorong</a:t>
            </a:r>
            <a:r>
              <a:rPr lang="en-US" sz="2800" b="1" dirty="0">
                <a:solidFill>
                  <a:schemeClr val="tx1"/>
                </a:solidFill>
              </a:rPr>
              <a:t> </a:t>
            </a:r>
            <a:r>
              <a:rPr lang="en-US" sz="2800" b="1" dirty="0" err="1">
                <a:solidFill>
                  <a:schemeClr val="tx1"/>
                </a:solidFill>
              </a:rPr>
              <a:t>pertumbuhan</a:t>
            </a:r>
            <a:r>
              <a:rPr lang="en-US" sz="2800" b="1" dirty="0">
                <a:solidFill>
                  <a:schemeClr val="tx1"/>
                </a:solidFill>
              </a:rPr>
              <a:t> </a:t>
            </a:r>
            <a:r>
              <a:rPr lang="en-US" sz="2800" b="1" dirty="0" err="1">
                <a:solidFill>
                  <a:schemeClr val="tx1"/>
                </a:solidFill>
              </a:rPr>
              <a:t>pemasyarakatan</a:t>
            </a:r>
            <a:r>
              <a:rPr lang="en-US" sz="2800" b="1" dirty="0">
                <a:solidFill>
                  <a:schemeClr val="tx1"/>
                </a:solidFill>
              </a:rPr>
              <a:t> </a:t>
            </a:r>
            <a:r>
              <a:rPr lang="en-US" sz="2800" b="1" dirty="0" err="1">
                <a:solidFill>
                  <a:schemeClr val="tx1"/>
                </a:solidFill>
              </a:rPr>
              <a:t>koperasi</a:t>
            </a:r>
            <a:r>
              <a:rPr lang="en-US" sz="2800" b="1" dirty="0">
                <a:solidFill>
                  <a:schemeClr val="tx1"/>
                </a:solidFill>
              </a:rPr>
              <a:t>, </a:t>
            </a:r>
            <a:r>
              <a:rPr lang="en-US" sz="2800" b="1" dirty="0" err="1">
                <a:solidFill>
                  <a:schemeClr val="tx1"/>
                </a:solidFill>
              </a:rPr>
              <a:t>pemerintah</a:t>
            </a:r>
            <a:r>
              <a:rPr lang="en-US" sz="2800" b="1" dirty="0">
                <a:solidFill>
                  <a:schemeClr val="tx1"/>
                </a:solidFill>
              </a:rPr>
              <a:t>:</a:t>
            </a:r>
            <a:br>
              <a:rPr lang="en-US" sz="2800" b="1" dirty="0">
                <a:solidFill>
                  <a:schemeClr val="tx1"/>
                </a:solidFill>
              </a:rPr>
            </a:br>
            <a:r>
              <a:rPr lang="en-US" sz="2800" b="1" dirty="0">
                <a:solidFill>
                  <a:schemeClr val="tx1"/>
                </a:solidFill>
              </a:rPr>
              <a:t>1. </a:t>
            </a:r>
            <a:r>
              <a:rPr lang="en-US" sz="2800" b="1" dirty="0" err="1">
                <a:solidFill>
                  <a:schemeClr val="tx1"/>
                </a:solidFill>
              </a:rPr>
              <a:t>Memberikan</a:t>
            </a:r>
            <a:r>
              <a:rPr lang="en-US" sz="2800" b="1" dirty="0">
                <a:solidFill>
                  <a:schemeClr val="tx1"/>
                </a:solidFill>
              </a:rPr>
              <a:t> </a:t>
            </a:r>
            <a:r>
              <a:rPr lang="en-US" sz="2800" b="1" dirty="0" err="1">
                <a:solidFill>
                  <a:schemeClr val="tx1"/>
                </a:solidFill>
              </a:rPr>
              <a:t>kesempatan</a:t>
            </a:r>
            <a:r>
              <a:rPr lang="en-US" sz="2800" b="1" dirty="0">
                <a:solidFill>
                  <a:schemeClr val="tx1"/>
                </a:solidFill>
              </a:rPr>
              <a:t> </a:t>
            </a:r>
            <a:r>
              <a:rPr lang="en-US" sz="2800" b="1" dirty="0" err="1">
                <a:solidFill>
                  <a:schemeClr val="tx1"/>
                </a:solidFill>
              </a:rPr>
              <a:t>seluas</a:t>
            </a:r>
            <a:r>
              <a:rPr lang="en-US" sz="2800" b="1" dirty="0">
                <a:solidFill>
                  <a:schemeClr val="tx1"/>
                </a:solidFill>
              </a:rPr>
              <a:t>- </a:t>
            </a:r>
            <a:r>
              <a:rPr lang="en-US" sz="2800" b="1" dirty="0" err="1">
                <a:solidFill>
                  <a:schemeClr val="tx1"/>
                </a:solidFill>
              </a:rPr>
              <a:t>luasnya</a:t>
            </a:r>
            <a:endParaRPr lang="en-US" sz="2800" b="1" dirty="0">
              <a:solidFill>
                <a:schemeClr val="tx1"/>
              </a:solidFill>
            </a:endParaRPr>
          </a:p>
          <a:p>
            <a:pPr marL="0" indent="0" fontAlgn="auto">
              <a:spcAft>
                <a:spcPts val="0"/>
              </a:spcAft>
              <a:buNone/>
              <a:defRPr/>
            </a:pPr>
            <a:r>
              <a:rPr lang="en-US" sz="2800" b="1" dirty="0">
                <a:solidFill>
                  <a:schemeClr val="tx1"/>
                </a:solidFill>
              </a:rPr>
              <a:t>    </a:t>
            </a:r>
            <a:r>
              <a:rPr lang="en-US" sz="2800" b="1" dirty="0" err="1">
                <a:solidFill>
                  <a:schemeClr val="tx1"/>
                </a:solidFill>
              </a:rPr>
              <a:t>kepada</a:t>
            </a:r>
            <a:r>
              <a:rPr lang="en-US" sz="2800" b="1" dirty="0">
                <a:solidFill>
                  <a:schemeClr val="tx1"/>
                </a:solidFill>
              </a:rPr>
              <a:t> </a:t>
            </a:r>
            <a:r>
              <a:rPr lang="en-US" sz="2800" b="1" dirty="0" err="1">
                <a:solidFill>
                  <a:schemeClr val="tx1"/>
                </a:solidFill>
              </a:rPr>
              <a:t>koperasi</a:t>
            </a:r>
            <a:br>
              <a:rPr lang="en-US" sz="2800" b="1" dirty="0">
                <a:solidFill>
                  <a:schemeClr val="tx1"/>
                </a:solidFill>
              </a:rPr>
            </a:br>
            <a:r>
              <a:rPr lang="en-US" sz="2800" b="1" dirty="0">
                <a:solidFill>
                  <a:schemeClr val="tx1"/>
                </a:solidFill>
              </a:rPr>
              <a:t>2. </a:t>
            </a:r>
            <a:r>
              <a:rPr lang="en-US" sz="2800" b="1" dirty="0" err="1">
                <a:solidFill>
                  <a:schemeClr val="tx1"/>
                </a:solidFill>
              </a:rPr>
              <a:t>Meningkatkan</a:t>
            </a:r>
            <a:r>
              <a:rPr lang="en-US" sz="2800" b="1" dirty="0">
                <a:solidFill>
                  <a:schemeClr val="tx1"/>
                </a:solidFill>
              </a:rPr>
              <a:t> </a:t>
            </a:r>
            <a:r>
              <a:rPr lang="en-US" sz="2800" b="1" dirty="0" err="1">
                <a:solidFill>
                  <a:schemeClr val="tx1"/>
                </a:solidFill>
              </a:rPr>
              <a:t>dan</a:t>
            </a:r>
            <a:r>
              <a:rPr lang="en-US" sz="2800" b="1" dirty="0">
                <a:solidFill>
                  <a:schemeClr val="tx1"/>
                </a:solidFill>
              </a:rPr>
              <a:t> </a:t>
            </a:r>
            <a:r>
              <a:rPr lang="en-US" sz="2800" b="1" dirty="0" err="1">
                <a:solidFill>
                  <a:schemeClr val="tx1"/>
                </a:solidFill>
              </a:rPr>
              <a:t>memantapkan</a:t>
            </a:r>
            <a:r>
              <a:rPr lang="en-US" sz="2800" b="1" dirty="0">
                <a:solidFill>
                  <a:schemeClr val="tx1"/>
                </a:solidFill>
              </a:rPr>
              <a:t> </a:t>
            </a:r>
            <a:r>
              <a:rPr lang="en-US" sz="2800" b="1" dirty="0" err="1">
                <a:solidFill>
                  <a:schemeClr val="tx1"/>
                </a:solidFill>
              </a:rPr>
              <a:t>kemampuan</a:t>
            </a:r>
            <a:endParaRPr lang="en-US" sz="2800" b="1" dirty="0">
              <a:solidFill>
                <a:schemeClr val="tx1"/>
              </a:solidFill>
            </a:endParaRPr>
          </a:p>
          <a:p>
            <a:pPr marL="0" indent="0" fontAlgn="auto">
              <a:spcAft>
                <a:spcPts val="0"/>
              </a:spcAft>
              <a:buNone/>
              <a:defRPr/>
            </a:pPr>
            <a:r>
              <a:rPr lang="en-US" sz="2800" b="1" dirty="0">
                <a:solidFill>
                  <a:schemeClr val="tx1"/>
                </a:solidFill>
              </a:rPr>
              <a:t>    </a:t>
            </a:r>
            <a:r>
              <a:rPr lang="en-US" sz="2800" b="1" dirty="0" err="1">
                <a:solidFill>
                  <a:schemeClr val="tx1"/>
                </a:solidFill>
              </a:rPr>
              <a:t>koperasi</a:t>
            </a:r>
            <a:r>
              <a:rPr lang="en-US" sz="2800" b="1" dirty="0">
                <a:solidFill>
                  <a:schemeClr val="tx1"/>
                </a:solidFill>
              </a:rPr>
              <a:t> agar </a:t>
            </a:r>
            <a:r>
              <a:rPr lang="en-US" sz="2800" b="1" dirty="0" err="1">
                <a:solidFill>
                  <a:schemeClr val="tx1"/>
                </a:solidFill>
              </a:rPr>
              <a:t>menjadi</a:t>
            </a:r>
            <a:r>
              <a:rPr lang="en-US" sz="2800" b="1" dirty="0">
                <a:solidFill>
                  <a:schemeClr val="tx1"/>
                </a:solidFill>
              </a:rPr>
              <a:t> </a:t>
            </a:r>
            <a:r>
              <a:rPr lang="en-US" sz="2800" b="1" dirty="0" err="1">
                <a:solidFill>
                  <a:schemeClr val="tx1"/>
                </a:solidFill>
              </a:rPr>
              <a:t>koperasi</a:t>
            </a:r>
            <a:r>
              <a:rPr lang="en-US" sz="2800" b="1" dirty="0">
                <a:solidFill>
                  <a:schemeClr val="tx1"/>
                </a:solidFill>
              </a:rPr>
              <a:t> yang </a:t>
            </a:r>
            <a:r>
              <a:rPr lang="en-US" sz="2800" b="1" dirty="0" err="1">
                <a:solidFill>
                  <a:schemeClr val="tx1"/>
                </a:solidFill>
              </a:rPr>
              <a:t>sehat</a:t>
            </a:r>
            <a:endParaRPr lang="en-US" sz="2800" b="1" dirty="0">
              <a:solidFill>
                <a:schemeClr val="tx1"/>
              </a:solidFill>
            </a:endParaRPr>
          </a:p>
          <a:p>
            <a:pPr marL="0" indent="0" fontAlgn="auto">
              <a:spcAft>
                <a:spcPts val="0"/>
              </a:spcAft>
              <a:buNone/>
              <a:defRPr/>
            </a:pPr>
            <a:r>
              <a:rPr lang="en-US" sz="2800" b="1" dirty="0">
                <a:solidFill>
                  <a:schemeClr val="tx1"/>
                </a:solidFill>
              </a:rPr>
              <a:t>    </a:t>
            </a:r>
            <a:r>
              <a:rPr lang="en-US" sz="2800" b="1" dirty="0" err="1">
                <a:solidFill>
                  <a:schemeClr val="tx1"/>
                </a:solidFill>
              </a:rPr>
              <a:t>dan</a:t>
            </a:r>
            <a:r>
              <a:rPr lang="en-US" sz="2800" b="1" dirty="0">
                <a:solidFill>
                  <a:schemeClr val="tx1"/>
                </a:solidFill>
              </a:rPr>
              <a:t> </a:t>
            </a:r>
            <a:r>
              <a:rPr lang="en-US" sz="2800" b="1" dirty="0" err="1">
                <a:solidFill>
                  <a:schemeClr val="tx1"/>
                </a:solidFill>
              </a:rPr>
              <a:t>mandiri</a:t>
            </a:r>
            <a:br>
              <a:rPr lang="en-US" sz="2800" b="1" dirty="0">
                <a:solidFill>
                  <a:schemeClr val="tx1"/>
                </a:solidFill>
              </a:rPr>
            </a:br>
            <a:r>
              <a:rPr lang="en-US" sz="2800" b="1" dirty="0">
                <a:solidFill>
                  <a:schemeClr val="tx1"/>
                </a:solidFill>
              </a:rPr>
              <a:t>3. </a:t>
            </a:r>
            <a:r>
              <a:rPr lang="en-US" sz="2800" b="1" dirty="0" err="1">
                <a:solidFill>
                  <a:schemeClr val="tx1"/>
                </a:solidFill>
              </a:rPr>
              <a:t>Mengupayakan</a:t>
            </a:r>
            <a:r>
              <a:rPr lang="en-US" sz="2800" b="1" dirty="0">
                <a:solidFill>
                  <a:schemeClr val="tx1"/>
                </a:solidFill>
              </a:rPr>
              <a:t> tata </a:t>
            </a:r>
            <a:r>
              <a:rPr lang="en-US" sz="2800" b="1" dirty="0" err="1">
                <a:solidFill>
                  <a:schemeClr val="tx1"/>
                </a:solidFill>
              </a:rPr>
              <a:t>hubungan</a:t>
            </a:r>
            <a:r>
              <a:rPr lang="en-US" sz="2800" b="1" dirty="0">
                <a:solidFill>
                  <a:schemeClr val="tx1"/>
                </a:solidFill>
              </a:rPr>
              <a:t> </a:t>
            </a:r>
            <a:r>
              <a:rPr lang="en-US" sz="2800" b="1" dirty="0" err="1">
                <a:solidFill>
                  <a:schemeClr val="tx1"/>
                </a:solidFill>
              </a:rPr>
              <a:t>usaha</a:t>
            </a:r>
            <a:br>
              <a:rPr lang="en-US" sz="2800" b="1" dirty="0">
                <a:solidFill>
                  <a:schemeClr val="tx1"/>
                </a:solidFill>
              </a:rPr>
            </a:br>
            <a:r>
              <a:rPr lang="en-US" sz="2800" b="1" dirty="0">
                <a:solidFill>
                  <a:schemeClr val="tx1"/>
                </a:solidFill>
              </a:rPr>
              <a:t>    yang </a:t>
            </a:r>
            <a:r>
              <a:rPr lang="en-US" sz="2800" b="1" dirty="0" err="1">
                <a:solidFill>
                  <a:schemeClr val="tx1"/>
                </a:solidFill>
              </a:rPr>
              <a:t>saling</a:t>
            </a:r>
            <a:r>
              <a:rPr lang="en-US" sz="2800" b="1" dirty="0">
                <a:solidFill>
                  <a:schemeClr val="tx1"/>
                </a:solidFill>
              </a:rPr>
              <a:t> </a:t>
            </a:r>
            <a:r>
              <a:rPr lang="en-US" sz="2800" b="1" dirty="0" err="1">
                <a:solidFill>
                  <a:schemeClr val="tx1"/>
                </a:solidFill>
              </a:rPr>
              <a:t>menguntungkan</a:t>
            </a:r>
            <a:r>
              <a:rPr lang="en-US" sz="2800" b="1" dirty="0">
                <a:solidFill>
                  <a:schemeClr val="tx1"/>
                </a:solidFill>
              </a:rPr>
              <a:t> </a:t>
            </a:r>
            <a:r>
              <a:rPr lang="en-US" sz="2800" b="1" dirty="0" err="1">
                <a:solidFill>
                  <a:schemeClr val="tx1"/>
                </a:solidFill>
              </a:rPr>
              <a:t>antara</a:t>
            </a:r>
            <a:r>
              <a:rPr lang="en-US" sz="2800" b="1" dirty="0">
                <a:solidFill>
                  <a:schemeClr val="tx1"/>
                </a:solidFill>
              </a:rPr>
              <a:t> </a:t>
            </a:r>
            <a:r>
              <a:rPr lang="en-US" sz="2800" b="1" dirty="0" err="1">
                <a:solidFill>
                  <a:schemeClr val="tx1"/>
                </a:solidFill>
              </a:rPr>
              <a:t>koperasi</a:t>
            </a:r>
            <a:endParaRPr lang="en-US" sz="2800" b="1" dirty="0">
              <a:solidFill>
                <a:schemeClr val="tx1"/>
              </a:solidFill>
            </a:endParaRPr>
          </a:p>
          <a:p>
            <a:pPr marL="0" indent="0" fontAlgn="auto">
              <a:spcAft>
                <a:spcPts val="0"/>
              </a:spcAft>
              <a:buNone/>
              <a:defRPr/>
            </a:pPr>
            <a:r>
              <a:rPr lang="en-US" sz="2800" b="1" dirty="0">
                <a:solidFill>
                  <a:schemeClr val="tx1"/>
                </a:solidFill>
              </a:rPr>
              <a:t>    </a:t>
            </a:r>
            <a:r>
              <a:rPr lang="en-US" sz="2800" b="1" dirty="0" err="1">
                <a:solidFill>
                  <a:schemeClr val="tx1"/>
                </a:solidFill>
              </a:rPr>
              <a:t>dan</a:t>
            </a:r>
            <a:r>
              <a:rPr lang="en-US" sz="2800" b="1" dirty="0">
                <a:solidFill>
                  <a:schemeClr val="tx1"/>
                </a:solidFill>
              </a:rPr>
              <a:t> </a:t>
            </a:r>
            <a:r>
              <a:rPr lang="en-US" sz="2800" b="1" dirty="0" err="1">
                <a:solidFill>
                  <a:schemeClr val="tx1"/>
                </a:solidFill>
              </a:rPr>
              <a:t>badan</a:t>
            </a:r>
            <a:r>
              <a:rPr lang="en-US" sz="2800" b="1" dirty="0">
                <a:solidFill>
                  <a:schemeClr val="tx1"/>
                </a:solidFill>
              </a:rPr>
              <a:t> </a:t>
            </a:r>
            <a:r>
              <a:rPr lang="en-US" sz="2800" b="1" dirty="0" err="1">
                <a:solidFill>
                  <a:schemeClr val="tx1"/>
                </a:solidFill>
              </a:rPr>
              <a:t>usaha</a:t>
            </a:r>
            <a:r>
              <a:rPr lang="en-US" sz="2800" b="1" dirty="0">
                <a:solidFill>
                  <a:schemeClr val="tx1"/>
                </a:solidFill>
              </a:rPr>
              <a:t> </a:t>
            </a:r>
            <a:r>
              <a:rPr lang="en-US" sz="2800" b="1" dirty="0" err="1">
                <a:solidFill>
                  <a:schemeClr val="tx1"/>
                </a:solidFill>
              </a:rPr>
              <a:t>lainnya</a:t>
            </a:r>
            <a:br>
              <a:rPr lang="en-US" sz="2800" b="1" dirty="0">
                <a:solidFill>
                  <a:schemeClr val="tx1"/>
                </a:solidFill>
              </a:rPr>
            </a:br>
            <a:r>
              <a:rPr lang="en-US" sz="2800" b="1" dirty="0">
                <a:solidFill>
                  <a:schemeClr val="tx1"/>
                </a:solidFill>
              </a:rPr>
              <a:t>4. </a:t>
            </a:r>
            <a:r>
              <a:rPr lang="en-US" sz="2800" b="1" dirty="0" err="1">
                <a:solidFill>
                  <a:schemeClr val="tx1"/>
                </a:solidFill>
              </a:rPr>
              <a:t>Membudayakan</a:t>
            </a:r>
            <a:r>
              <a:rPr lang="en-US" sz="2800" b="1" dirty="0">
                <a:solidFill>
                  <a:schemeClr val="tx1"/>
                </a:solidFill>
              </a:rPr>
              <a:t> </a:t>
            </a:r>
            <a:r>
              <a:rPr lang="en-US" sz="2800" b="1" dirty="0" err="1">
                <a:solidFill>
                  <a:schemeClr val="tx1"/>
                </a:solidFill>
              </a:rPr>
              <a:t>koperasi</a:t>
            </a:r>
            <a:r>
              <a:rPr lang="en-US" sz="2800" b="1" dirty="0">
                <a:solidFill>
                  <a:schemeClr val="tx1"/>
                </a:solidFill>
              </a:rPr>
              <a:t> </a:t>
            </a:r>
            <a:r>
              <a:rPr lang="en-US" sz="2800" b="1" dirty="0" err="1">
                <a:solidFill>
                  <a:schemeClr val="tx1"/>
                </a:solidFill>
              </a:rPr>
              <a:t>dalam</a:t>
            </a:r>
            <a:r>
              <a:rPr lang="en-US" sz="2800" b="1" dirty="0">
                <a:solidFill>
                  <a:schemeClr val="tx1"/>
                </a:solidFill>
              </a:rPr>
              <a:t> </a:t>
            </a:r>
            <a:r>
              <a:rPr lang="en-US" sz="2800" b="1" dirty="0" err="1">
                <a:solidFill>
                  <a:schemeClr val="tx1"/>
                </a:solidFill>
              </a:rPr>
              <a:t>masyarakat</a:t>
            </a:r>
            <a:r>
              <a:rPr lang="en-US" sz="2800" b="1" dirty="0">
                <a:solidFill>
                  <a:schemeClr val="tx1"/>
                </a:solidFill>
              </a:rPr>
              <a:t> </a:t>
            </a:r>
          </a:p>
          <a:p>
            <a:pPr marL="0" indent="0" fontAlgn="auto">
              <a:spcAft>
                <a:spcPts val="0"/>
              </a:spcAft>
              <a:buNone/>
              <a:defRPr/>
            </a:pPr>
            <a:r>
              <a:rPr lang="en-US" sz="2800" b="1" dirty="0">
                <a:solidFill>
                  <a:schemeClr val="tx1"/>
                </a:solidFill>
              </a:rPr>
              <a:t>    (</a:t>
            </a:r>
            <a:r>
              <a:rPr lang="en-US" sz="2800" b="1" dirty="0" err="1">
                <a:solidFill>
                  <a:schemeClr val="tx1"/>
                </a:solidFill>
              </a:rPr>
              <a:t>pasal</a:t>
            </a:r>
            <a:r>
              <a:rPr lang="en-US" sz="2800" b="1" dirty="0">
                <a:solidFill>
                  <a:schemeClr val="tx1"/>
                </a:solidFill>
              </a:rPr>
              <a:t> 61)</a:t>
            </a:r>
          </a:p>
        </p:txBody>
      </p:sp>
    </p:spTree>
    <p:extLst>
      <p:ext uri="{BB962C8B-B14F-4D97-AF65-F5344CB8AC3E}">
        <p14:creationId xmlns:p14="http://schemas.microsoft.com/office/powerpoint/2010/main" val="2167864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304800" y="304800"/>
            <a:ext cx="8610600" cy="5943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en-US" sz="2400" b="1" dirty="0" err="1"/>
              <a:t>Dalam</a:t>
            </a:r>
            <a:r>
              <a:rPr lang="en-US" sz="2400" b="1" dirty="0"/>
              <a:t> </a:t>
            </a:r>
            <a:r>
              <a:rPr lang="en-US" sz="2400" b="1" dirty="0" err="1"/>
              <a:t>rangka</a:t>
            </a:r>
            <a:r>
              <a:rPr lang="en-US" sz="2400" b="1" dirty="0"/>
              <a:t> </a:t>
            </a:r>
            <a:r>
              <a:rPr lang="en-US" sz="2400" b="1" dirty="0" err="1"/>
              <a:t>memberikan</a:t>
            </a:r>
            <a:r>
              <a:rPr lang="en-US" sz="2400" b="1" dirty="0"/>
              <a:t> </a:t>
            </a:r>
            <a:r>
              <a:rPr lang="en-US" sz="2400" b="1" dirty="0" err="1"/>
              <a:t>bimbingan</a:t>
            </a:r>
            <a:r>
              <a:rPr lang="en-US" sz="2400" b="1" dirty="0"/>
              <a:t> </a:t>
            </a:r>
            <a:r>
              <a:rPr lang="en-US" sz="2400" b="1" dirty="0" err="1"/>
              <a:t>dan</a:t>
            </a:r>
            <a:r>
              <a:rPr lang="en-US" sz="2400" b="1" dirty="0"/>
              <a:t> </a:t>
            </a:r>
            <a:r>
              <a:rPr lang="en-US" sz="2400" b="1" dirty="0" err="1"/>
              <a:t>kemudahan</a:t>
            </a:r>
            <a:r>
              <a:rPr lang="en-US" sz="2400" b="1" dirty="0"/>
              <a:t> </a:t>
            </a:r>
            <a:r>
              <a:rPr lang="en-US" sz="2400" b="1" dirty="0" err="1"/>
              <a:t>kepada</a:t>
            </a:r>
            <a:r>
              <a:rPr lang="en-US" sz="2400" b="1" dirty="0"/>
              <a:t> </a:t>
            </a:r>
            <a:r>
              <a:rPr lang="en-US" sz="2400" b="1" dirty="0" err="1"/>
              <a:t>koperasi</a:t>
            </a:r>
            <a:r>
              <a:rPr lang="en-US" sz="2400" b="1" dirty="0"/>
              <a:t>, </a:t>
            </a:r>
            <a:r>
              <a:rPr lang="en-US" sz="2400" b="1" dirty="0" err="1"/>
              <a:t>pemerintah</a:t>
            </a:r>
            <a:r>
              <a:rPr lang="en-US" sz="2400" b="1" dirty="0"/>
              <a:t>:</a:t>
            </a:r>
            <a:br>
              <a:rPr lang="en-US" sz="2400" b="1" dirty="0"/>
            </a:br>
            <a:r>
              <a:rPr lang="en-US" sz="2400" b="1" dirty="0"/>
              <a:t>1. </a:t>
            </a:r>
            <a:r>
              <a:rPr lang="en-US" sz="2400" b="1" dirty="0" err="1"/>
              <a:t>Membimbing</a:t>
            </a:r>
            <a:r>
              <a:rPr lang="en-US" sz="2400" b="1" dirty="0"/>
              <a:t> </a:t>
            </a:r>
            <a:r>
              <a:rPr lang="en-US" sz="2400" b="1" dirty="0" err="1"/>
              <a:t>usaha</a:t>
            </a:r>
            <a:r>
              <a:rPr lang="en-US" sz="2400" b="1" dirty="0"/>
              <a:t> </a:t>
            </a:r>
            <a:r>
              <a:rPr lang="en-US" sz="2400" b="1" dirty="0" err="1"/>
              <a:t>koperasi</a:t>
            </a:r>
            <a:r>
              <a:rPr lang="en-US" sz="2400" b="1" dirty="0"/>
              <a:t> yang </a:t>
            </a:r>
            <a:r>
              <a:rPr lang="en-US" sz="2400" b="1" dirty="0" err="1"/>
              <a:t>sesuai</a:t>
            </a:r>
            <a:r>
              <a:rPr lang="en-US" sz="2400" b="1" dirty="0"/>
              <a:t> </a:t>
            </a:r>
            <a:r>
              <a:rPr lang="en-US" sz="2400" b="1" dirty="0" err="1"/>
              <a:t>dengan</a:t>
            </a:r>
            <a:br>
              <a:rPr lang="en-US" sz="2400" b="1" dirty="0"/>
            </a:br>
            <a:r>
              <a:rPr lang="en-US" sz="2400" b="1" dirty="0"/>
              <a:t>    </a:t>
            </a:r>
            <a:r>
              <a:rPr lang="en-US" sz="2400" b="1" dirty="0" err="1"/>
              <a:t>kepentingan</a:t>
            </a:r>
            <a:r>
              <a:rPr lang="en-US" sz="2400" b="1" dirty="0"/>
              <a:t> </a:t>
            </a:r>
            <a:r>
              <a:rPr lang="en-US" sz="2400" b="1" dirty="0" err="1"/>
              <a:t>ekonomi</a:t>
            </a:r>
            <a:r>
              <a:rPr lang="en-US" sz="2400" b="1" dirty="0"/>
              <a:t> </a:t>
            </a:r>
            <a:r>
              <a:rPr lang="en-US" sz="2400" b="1" dirty="0" err="1"/>
              <a:t>anggotanya</a:t>
            </a:r>
            <a:br>
              <a:rPr lang="en-US" sz="2400" b="1" dirty="0"/>
            </a:br>
            <a:r>
              <a:rPr lang="en-US" sz="2400" b="1" dirty="0"/>
              <a:t>2. </a:t>
            </a:r>
            <a:r>
              <a:rPr lang="en-US" sz="2400" b="1" dirty="0" err="1"/>
              <a:t>Mendorong</a:t>
            </a:r>
            <a:r>
              <a:rPr lang="en-US" sz="2400" b="1" dirty="0"/>
              <a:t> </a:t>
            </a:r>
            <a:r>
              <a:rPr lang="en-US" sz="2400" b="1" dirty="0" err="1"/>
              <a:t>dan</a:t>
            </a:r>
            <a:r>
              <a:rPr lang="en-US" sz="2400" b="1" dirty="0"/>
              <a:t> </a:t>
            </a:r>
            <a:r>
              <a:rPr lang="en-US" sz="2400" b="1" dirty="0" err="1"/>
              <a:t>mengembangkan</a:t>
            </a:r>
            <a:r>
              <a:rPr lang="en-US" sz="2400" b="1" dirty="0"/>
              <a:t> </a:t>
            </a:r>
            <a:r>
              <a:rPr lang="en-US" sz="2400" b="1" dirty="0" err="1"/>
              <a:t>dan</a:t>
            </a:r>
            <a:r>
              <a:rPr lang="en-US" sz="2400" b="1" dirty="0"/>
              <a:t> </a:t>
            </a:r>
            <a:r>
              <a:rPr lang="en-US" sz="2400" b="1" dirty="0" err="1"/>
              <a:t>membantu</a:t>
            </a:r>
            <a:br>
              <a:rPr lang="en-US" sz="2400" b="1" dirty="0"/>
            </a:br>
            <a:r>
              <a:rPr lang="en-US" sz="2400" b="1" dirty="0"/>
              <a:t>    </a:t>
            </a:r>
            <a:r>
              <a:rPr lang="en-US" sz="2400" b="1" dirty="0" err="1"/>
              <a:t>pelaksanaan</a:t>
            </a:r>
            <a:r>
              <a:rPr lang="en-US" sz="2400" b="1" dirty="0"/>
              <a:t> </a:t>
            </a:r>
            <a:r>
              <a:rPr lang="en-US" sz="2400" b="1" dirty="0" err="1"/>
              <a:t>pendidikan</a:t>
            </a:r>
            <a:r>
              <a:rPr lang="en-US" sz="2400" b="1" dirty="0"/>
              <a:t>, </a:t>
            </a:r>
            <a:r>
              <a:rPr lang="en-US" sz="2400" b="1" dirty="0" err="1"/>
              <a:t>pelatihan</a:t>
            </a:r>
            <a:r>
              <a:rPr lang="en-US" sz="2400" b="1" dirty="0"/>
              <a:t>, </a:t>
            </a:r>
            <a:r>
              <a:rPr lang="en-US" sz="2400" b="1" dirty="0" err="1"/>
              <a:t>penyuluhan</a:t>
            </a:r>
            <a:r>
              <a:rPr lang="en-US" sz="2400" b="1" dirty="0"/>
              <a:t>,</a:t>
            </a:r>
            <a:br>
              <a:rPr lang="en-US" sz="2400" b="1" dirty="0"/>
            </a:br>
            <a:r>
              <a:rPr lang="en-US" sz="2400" b="1" dirty="0"/>
              <a:t>    </a:t>
            </a:r>
            <a:r>
              <a:rPr lang="en-US" sz="2400" b="1" dirty="0" err="1"/>
              <a:t>dan</a:t>
            </a:r>
            <a:r>
              <a:rPr lang="en-US" sz="2400" b="1" dirty="0"/>
              <a:t> </a:t>
            </a:r>
            <a:r>
              <a:rPr lang="en-US" sz="2400" b="1" dirty="0" err="1"/>
              <a:t>penelitian</a:t>
            </a:r>
            <a:r>
              <a:rPr lang="en-US" sz="2400" b="1" dirty="0"/>
              <a:t> </a:t>
            </a:r>
            <a:r>
              <a:rPr lang="en-US" sz="2400" b="1" dirty="0" err="1"/>
              <a:t>koperasi</a:t>
            </a:r>
            <a:br>
              <a:rPr lang="en-US" sz="2400" b="1" dirty="0"/>
            </a:br>
            <a:r>
              <a:rPr lang="en-US" sz="2400" b="1" dirty="0"/>
              <a:t>3. </a:t>
            </a:r>
            <a:r>
              <a:rPr lang="en-US" sz="2400" b="1" dirty="0" err="1"/>
              <a:t>Memberikan</a:t>
            </a:r>
            <a:r>
              <a:rPr lang="en-US" sz="2400" b="1" dirty="0"/>
              <a:t> </a:t>
            </a:r>
            <a:r>
              <a:rPr lang="en-US" sz="2400" b="1" dirty="0" err="1"/>
              <a:t>kemudahan</a:t>
            </a:r>
            <a:r>
              <a:rPr lang="en-US" sz="2400" b="1" dirty="0"/>
              <a:t> </a:t>
            </a:r>
            <a:r>
              <a:rPr lang="en-US" sz="2400" b="1" dirty="0" err="1"/>
              <a:t>untuk</a:t>
            </a:r>
            <a:r>
              <a:rPr lang="en-US" sz="2400" b="1" dirty="0"/>
              <a:t> </a:t>
            </a:r>
            <a:r>
              <a:rPr lang="en-US" sz="2400" b="1" dirty="0" err="1"/>
              <a:t>memperoleh</a:t>
            </a:r>
            <a:br>
              <a:rPr lang="en-US" sz="2400" b="1" dirty="0"/>
            </a:br>
            <a:r>
              <a:rPr lang="en-US" sz="2400" b="1" dirty="0"/>
              <a:t>    </a:t>
            </a:r>
            <a:r>
              <a:rPr lang="en-US" sz="2400" b="1" dirty="0" err="1"/>
              <a:t>permodalan</a:t>
            </a:r>
            <a:r>
              <a:rPr lang="en-US" sz="2400" b="1" dirty="0"/>
              <a:t> </a:t>
            </a:r>
            <a:r>
              <a:rPr lang="en-US" sz="2400" b="1" dirty="0" err="1"/>
              <a:t>koperasi</a:t>
            </a:r>
            <a:r>
              <a:rPr lang="en-US" sz="2400" b="1" dirty="0"/>
              <a:t> </a:t>
            </a:r>
            <a:r>
              <a:rPr lang="en-US" sz="2400" b="1" dirty="0" err="1"/>
              <a:t>serta</a:t>
            </a:r>
            <a:r>
              <a:rPr lang="en-US" sz="2400" b="1" dirty="0"/>
              <a:t> </a:t>
            </a:r>
            <a:r>
              <a:rPr lang="en-US" sz="2400" b="1" dirty="0" err="1"/>
              <a:t>mengembangkan</a:t>
            </a:r>
            <a:r>
              <a:rPr lang="en-US" sz="2400" b="1" dirty="0"/>
              <a:t> Lembaga</a:t>
            </a:r>
            <a:br>
              <a:rPr lang="en-US" sz="2400" b="1" dirty="0"/>
            </a:br>
            <a:r>
              <a:rPr lang="en-US" sz="2400" b="1" dirty="0"/>
              <a:t>    </a:t>
            </a:r>
            <a:r>
              <a:rPr lang="en-US" sz="2400" b="1" dirty="0" err="1"/>
              <a:t>Keuangan</a:t>
            </a:r>
            <a:r>
              <a:rPr lang="en-US" sz="2400" b="1" dirty="0"/>
              <a:t> K</a:t>
            </a:r>
            <a:r>
              <a:rPr lang="en-US" sz="2400" b="1"/>
              <a:t>operasi</a:t>
            </a:r>
            <a:br>
              <a:rPr lang="en-US" sz="2400" b="1" dirty="0"/>
            </a:br>
            <a:r>
              <a:rPr lang="en-US" sz="2400" b="1" dirty="0"/>
              <a:t>4. </a:t>
            </a:r>
            <a:r>
              <a:rPr lang="en-US" sz="2400" b="1" dirty="0" err="1"/>
              <a:t>Membantu</a:t>
            </a:r>
            <a:r>
              <a:rPr lang="en-US" sz="2400" b="1" dirty="0"/>
              <a:t> </a:t>
            </a:r>
            <a:r>
              <a:rPr lang="en-US" sz="2400" b="1" dirty="0" err="1"/>
              <a:t>pengembangan</a:t>
            </a:r>
            <a:r>
              <a:rPr lang="en-US" sz="2400" b="1" dirty="0"/>
              <a:t> </a:t>
            </a:r>
            <a:r>
              <a:rPr lang="en-US" sz="2400" b="1" dirty="0" err="1"/>
              <a:t>jaringan</a:t>
            </a:r>
            <a:r>
              <a:rPr lang="en-US" sz="2400" b="1" dirty="0"/>
              <a:t> </a:t>
            </a:r>
            <a:r>
              <a:rPr lang="en-US" sz="2400" b="1" dirty="0" err="1"/>
              <a:t>usaha</a:t>
            </a:r>
            <a:r>
              <a:rPr lang="en-US" sz="2400" b="1" dirty="0"/>
              <a:t> </a:t>
            </a:r>
            <a:r>
              <a:rPr lang="en-US" sz="2400" b="1" dirty="0" err="1"/>
              <a:t>koperasi</a:t>
            </a:r>
            <a:r>
              <a:rPr lang="en-US" sz="2400" b="1" dirty="0"/>
              <a:t> </a:t>
            </a:r>
            <a:r>
              <a:rPr lang="en-US" sz="2400" b="1" dirty="0" err="1"/>
              <a:t>dan</a:t>
            </a:r>
            <a:br>
              <a:rPr lang="en-US" sz="2400" b="1" dirty="0"/>
            </a:br>
            <a:r>
              <a:rPr lang="en-US" sz="2400" b="1" dirty="0"/>
              <a:t>    </a:t>
            </a:r>
            <a:r>
              <a:rPr lang="en-US" sz="2400" b="1" dirty="0" err="1"/>
              <a:t>kerjasama</a:t>
            </a:r>
            <a:r>
              <a:rPr lang="en-US" sz="2400" b="1" dirty="0"/>
              <a:t> </a:t>
            </a:r>
            <a:r>
              <a:rPr lang="en-US" sz="2400" b="1" dirty="0" err="1"/>
              <a:t>saling</a:t>
            </a:r>
            <a:r>
              <a:rPr lang="en-US" sz="2400" b="1" dirty="0"/>
              <a:t> </a:t>
            </a:r>
            <a:r>
              <a:rPr lang="en-US" sz="2400" b="1" dirty="0" err="1"/>
              <a:t>menguntungkan</a:t>
            </a:r>
            <a:r>
              <a:rPr lang="en-US" sz="2400" b="1" dirty="0"/>
              <a:t> </a:t>
            </a:r>
            <a:r>
              <a:rPr lang="en-US" sz="2400" b="1" dirty="0" err="1"/>
              <a:t>antara</a:t>
            </a:r>
            <a:r>
              <a:rPr lang="en-US" sz="2400" b="1" dirty="0"/>
              <a:t> </a:t>
            </a:r>
            <a:r>
              <a:rPr lang="en-US" sz="2400" b="1" dirty="0" err="1"/>
              <a:t>koperasi</a:t>
            </a:r>
            <a:br>
              <a:rPr lang="en-US" sz="2400" b="1" dirty="0"/>
            </a:br>
            <a:r>
              <a:rPr lang="en-US" sz="2400" b="1" dirty="0"/>
              <a:t>5. </a:t>
            </a:r>
            <a:r>
              <a:rPr lang="en-US" sz="2400" b="1" dirty="0" err="1"/>
              <a:t>Memberikan</a:t>
            </a:r>
            <a:r>
              <a:rPr lang="en-US" sz="2400" b="1" dirty="0"/>
              <a:t> </a:t>
            </a:r>
            <a:r>
              <a:rPr lang="en-US" sz="2400" b="1" dirty="0" err="1"/>
              <a:t>bantuan</a:t>
            </a:r>
            <a:r>
              <a:rPr lang="en-US" sz="2400" b="1" dirty="0"/>
              <a:t> </a:t>
            </a:r>
            <a:r>
              <a:rPr lang="en-US" sz="2400" b="1" dirty="0" err="1"/>
              <a:t>konsultasi</a:t>
            </a:r>
            <a:r>
              <a:rPr lang="en-US" sz="2400" b="1" dirty="0"/>
              <a:t> </a:t>
            </a:r>
            <a:r>
              <a:rPr lang="en-US" sz="2400" b="1" dirty="0" err="1"/>
              <a:t>guna</a:t>
            </a:r>
            <a:r>
              <a:rPr lang="en-US" sz="2400" b="1" dirty="0"/>
              <a:t> </a:t>
            </a:r>
            <a:r>
              <a:rPr lang="en-US" sz="2400" b="1" dirty="0" err="1"/>
              <a:t>memecahkan</a:t>
            </a:r>
            <a:br>
              <a:rPr lang="en-US" sz="2400" b="1" dirty="0"/>
            </a:br>
            <a:r>
              <a:rPr lang="en-US" sz="2400" b="1" dirty="0"/>
              <a:t>    </a:t>
            </a:r>
            <a:r>
              <a:rPr lang="en-US" sz="2400" b="1" dirty="0" err="1"/>
              <a:t>permasalahan</a:t>
            </a:r>
            <a:r>
              <a:rPr lang="en-US" sz="2400" b="1" dirty="0"/>
              <a:t> yang </a:t>
            </a:r>
            <a:r>
              <a:rPr lang="en-US" sz="2400" b="1" dirty="0" err="1"/>
              <a:t>dihadapi</a:t>
            </a:r>
            <a:r>
              <a:rPr lang="en-US" sz="2400" b="1" dirty="0"/>
              <a:t> </a:t>
            </a:r>
            <a:r>
              <a:rPr lang="en-US" sz="2400" b="1" dirty="0" err="1"/>
              <a:t>oleh</a:t>
            </a:r>
            <a:r>
              <a:rPr lang="en-US" sz="2400" b="1" dirty="0"/>
              <a:t> </a:t>
            </a:r>
            <a:r>
              <a:rPr lang="en-US" sz="2400" b="1" dirty="0" err="1"/>
              <a:t>koperasi</a:t>
            </a:r>
            <a:r>
              <a:rPr lang="en-US" sz="2400" b="1" dirty="0"/>
              <a:t> </a:t>
            </a:r>
            <a:r>
              <a:rPr lang="en-US" sz="2400" b="1" dirty="0" err="1"/>
              <a:t>dengan</a:t>
            </a:r>
            <a:br>
              <a:rPr lang="en-US" sz="2400" b="1" dirty="0"/>
            </a:br>
            <a:r>
              <a:rPr lang="en-US" sz="2400" b="1" dirty="0"/>
              <a:t>    </a:t>
            </a:r>
            <a:r>
              <a:rPr lang="en-US" sz="2400" b="1" dirty="0" err="1"/>
              <a:t>tetap</a:t>
            </a:r>
            <a:r>
              <a:rPr lang="en-US" sz="2400" b="1" dirty="0"/>
              <a:t> </a:t>
            </a:r>
            <a:r>
              <a:rPr lang="en-US" sz="2400" b="1" dirty="0" err="1"/>
              <a:t>memperhatikan</a:t>
            </a:r>
            <a:r>
              <a:rPr lang="en-US" sz="2400" b="1" dirty="0"/>
              <a:t> </a:t>
            </a:r>
            <a:r>
              <a:rPr lang="en-US" sz="2400" b="1" dirty="0" err="1"/>
              <a:t>anggaran</a:t>
            </a:r>
            <a:r>
              <a:rPr lang="en-US" sz="2400" b="1" dirty="0"/>
              <a:t> </a:t>
            </a:r>
            <a:r>
              <a:rPr lang="en-US" sz="2400" b="1" dirty="0" err="1"/>
              <a:t>dasar</a:t>
            </a:r>
            <a:r>
              <a:rPr lang="en-US" sz="2400" b="1" dirty="0"/>
              <a:t> </a:t>
            </a:r>
            <a:r>
              <a:rPr lang="en-US" sz="2400" b="1" dirty="0" err="1"/>
              <a:t>dan</a:t>
            </a:r>
            <a:r>
              <a:rPr lang="en-US" sz="2400" b="1" dirty="0"/>
              <a:t> </a:t>
            </a:r>
            <a:r>
              <a:rPr lang="en-US" sz="2400" b="1" dirty="0" err="1"/>
              <a:t>prinsip</a:t>
            </a:r>
            <a:br>
              <a:rPr lang="en-US" sz="2400" b="1" dirty="0"/>
            </a:br>
            <a:r>
              <a:rPr lang="en-US" sz="2400" b="1" dirty="0"/>
              <a:t>    </a:t>
            </a:r>
            <a:r>
              <a:rPr lang="en-US" sz="2400" b="1" dirty="0" err="1"/>
              <a:t>koperasi</a:t>
            </a:r>
            <a:r>
              <a:rPr lang="en-US" sz="2400" b="1" dirty="0"/>
              <a:t>. (</a:t>
            </a:r>
            <a:r>
              <a:rPr lang="en-US" sz="2400" b="1" dirty="0" err="1"/>
              <a:t>pasal</a:t>
            </a:r>
            <a:r>
              <a:rPr lang="en-US" sz="2400" b="1" dirty="0"/>
              <a:t> 62)</a:t>
            </a:r>
            <a:endParaRPr lang="en-US" altLang="en-US" sz="2400" b="1" dirty="0">
              <a:latin typeface="Arial" charset="0"/>
              <a:cs typeface="Arial" charset="0"/>
            </a:endParaRPr>
          </a:p>
        </p:txBody>
      </p:sp>
    </p:spTree>
    <p:extLst>
      <p:ext uri="{BB962C8B-B14F-4D97-AF65-F5344CB8AC3E}">
        <p14:creationId xmlns:p14="http://schemas.microsoft.com/office/powerpoint/2010/main" val="2167864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381000" y="609600"/>
            <a:ext cx="8295456" cy="5483225"/>
          </a:xfrm>
        </p:spPr>
        <p:txBody>
          <a:bodyPr/>
          <a:lstStyle/>
          <a:p>
            <a:pPr marL="0" indent="0" fontAlgn="auto">
              <a:spcAft>
                <a:spcPts val="0"/>
              </a:spcAft>
              <a:buNone/>
              <a:defRPr/>
            </a:pPr>
            <a:endParaRPr lang="en-US" sz="2800" b="1" dirty="0">
              <a:solidFill>
                <a:schemeClr val="tx1"/>
              </a:solidFill>
            </a:endParaRPr>
          </a:p>
          <a:p>
            <a:pPr marL="0" indent="0" fontAlgn="auto">
              <a:spcAft>
                <a:spcPts val="0"/>
              </a:spcAft>
              <a:buNone/>
              <a:defRPr/>
            </a:pPr>
            <a:r>
              <a:rPr lang="en-US" sz="2800" b="1" dirty="0" err="1">
                <a:solidFill>
                  <a:schemeClr val="tx1"/>
                </a:solidFill>
              </a:rPr>
              <a:t>Dalam</a:t>
            </a:r>
            <a:r>
              <a:rPr lang="en-US" sz="2800" b="1" dirty="0">
                <a:solidFill>
                  <a:schemeClr val="tx1"/>
                </a:solidFill>
              </a:rPr>
              <a:t> </a:t>
            </a:r>
            <a:r>
              <a:rPr lang="en-US" sz="2800" b="1" dirty="0" err="1">
                <a:solidFill>
                  <a:schemeClr val="tx1"/>
                </a:solidFill>
              </a:rPr>
              <a:t>rangka</a:t>
            </a:r>
            <a:r>
              <a:rPr lang="en-US" sz="2800" b="1" dirty="0">
                <a:solidFill>
                  <a:schemeClr val="tx1"/>
                </a:solidFill>
              </a:rPr>
              <a:t> </a:t>
            </a:r>
            <a:r>
              <a:rPr lang="en-US" sz="2800" b="1" dirty="0" err="1">
                <a:solidFill>
                  <a:schemeClr val="tx1"/>
                </a:solidFill>
              </a:rPr>
              <a:t>memberikan</a:t>
            </a:r>
            <a:r>
              <a:rPr lang="en-US" sz="2800" b="1" dirty="0">
                <a:solidFill>
                  <a:schemeClr val="tx1"/>
                </a:solidFill>
              </a:rPr>
              <a:t> </a:t>
            </a:r>
            <a:r>
              <a:rPr lang="en-US" sz="2800" b="1" dirty="0" err="1">
                <a:solidFill>
                  <a:schemeClr val="tx1"/>
                </a:solidFill>
              </a:rPr>
              <a:t>perlindungan</a:t>
            </a:r>
            <a:r>
              <a:rPr lang="en-US" sz="2800" b="1" dirty="0">
                <a:solidFill>
                  <a:schemeClr val="tx1"/>
                </a:solidFill>
              </a:rPr>
              <a:t> </a:t>
            </a:r>
            <a:r>
              <a:rPr lang="en-US" sz="2800" b="1" dirty="0" err="1">
                <a:solidFill>
                  <a:schemeClr val="tx1"/>
                </a:solidFill>
              </a:rPr>
              <a:t>kepada</a:t>
            </a:r>
            <a:r>
              <a:rPr lang="en-US" sz="2800" b="1" dirty="0">
                <a:solidFill>
                  <a:schemeClr val="tx1"/>
                </a:solidFill>
              </a:rPr>
              <a:t> </a:t>
            </a:r>
            <a:r>
              <a:rPr lang="en-US" sz="2800" b="1" dirty="0" err="1">
                <a:solidFill>
                  <a:schemeClr val="tx1"/>
                </a:solidFill>
              </a:rPr>
              <a:t>koperasi</a:t>
            </a:r>
            <a:r>
              <a:rPr lang="en-US" sz="2800" b="1" dirty="0">
                <a:solidFill>
                  <a:schemeClr val="tx1"/>
                </a:solidFill>
              </a:rPr>
              <a:t> </a:t>
            </a:r>
            <a:r>
              <a:rPr lang="en-US" sz="2800" b="1" dirty="0" err="1">
                <a:solidFill>
                  <a:schemeClr val="tx1"/>
                </a:solidFill>
              </a:rPr>
              <a:t>pemerintah</a:t>
            </a:r>
            <a:r>
              <a:rPr lang="en-US" sz="2800" b="1" dirty="0">
                <a:solidFill>
                  <a:schemeClr val="tx1"/>
                </a:solidFill>
              </a:rPr>
              <a:t> </a:t>
            </a:r>
            <a:r>
              <a:rPr lang="en-US" sz="2800" b="1" dirty="0" err="1">
                <a:solidFill>
                  <a:schemeClr val="tx1"/>
                </a:solidFill>
              </a:rPr>
              <a:t>dapat</a:t>
            </a:r>
            <a:r>
              <a:rPr lang="en-US" sz="2800" b="1" dirty="0">
                <a:solidFill>
                  <a:schemeClr val="tx1"/>
                </a:solidFill>
              </a:rPr>
              <a:t> :</a:t>
            </a:r>
            <a:br>
              <a:rPr lang="en-US" sz="2800" b="1" dirty="0">
                <a:solidFill>
                  <a:schemeClr val="tx1"/>
                </a:solidFill>
              </a:rPr>
            </a:br>
            <a:r>
              <a:rPr lang="en-US" sz="2800" b="1" dirty="0">
                <a:solidFill>
                  <a:schemeClr val="tx1"/>
                </a:solidFill>
              </a:rPr>
              <a:t>1. </a:t>
            </a:r>
            <a:r>
              <a:rPr lang="en-US" sz="2800" b="1" dirty="0" err="1">
                <a:solidFill>
                  <a:schemeClr val="tx1"/>
                </a:solidFill>
              </a:rPr>
              <a:t>Menetapkan</a:t>
            </a:r>
            <a:r>
              <a:rPr lang="en-US" sz="2800" b="1" dirty="0">
                <a:solidFill>
                  <a:schemeClr val="tx1"/>
                </a:solidFill>
              </a:rPr>
              <a:t> </a:t>
            </a:r>
            <a:r>
              <a:rPr lang="en-US" sz="2800" b="1" dirty="0" err="1">
                <a:solidFill>
                  <a:schemeClr val="tx1"/>
                </a:solidFill>
              </a:rPr>
              <a:t>bidang</a:t>
            </a:r>
            <a:r>
              <a:rPr lang="en-US" sz="2800" b="1" dirty="0">
                <a:solidFill>
                  <a:schemeClr val="tx1"/>
                </a:solidFill>
              </a:rPr>
              <a:t> </a:t>
            </a:r>
            <a:r>
              <a:rPr lang="en-US" sz="2800" b="1" dirty="0" err="1">
                <a:solidFill>
                  <a:schemeClr val="tx1"/>
                </a:solidFill>
              </a:rPr>
              <a:t>kegiatan</a:t>
            </a:r>
            <a:r>
              <a:rPr lang="en-US" sz="2800" b="1" dirty="0">
                <a:solidFill>
                  <a:schemeClr val="tx1"/>
                </a:solidFill>
              </a:rPr>
              <a:t> </a:t>
            </a:r>
            <a:r>
              <a:rPr lang="en-US" sz="2800" b="1" dirty="0" err="1">
                <a:solidFill>
                  <a:schemeClr val="tx1"/>
                </a:solidFill>
              </a:rPr>
              <a:t>ekonomi</a:t>
            </a:r>
            <a:r>
              <a:rPr lang="en-US" sz="2800" b="1" dirty="0">
                <a:solidFill>
                  <a:schemeClr val="tx1"/>
                </a:solidFill>
              </a:rPr>
              <a:t> yang</a:t>
            </a:r>
          </a:p>
          <a:p>
            <a:pPr marL="0" indent="0" fontAlgn="auto">
              <a:spcAft>
                <a:spcPts val="0"/>
              </a:spcAft>
              <a:buNone/>
              <a:defRPr/>
            </a:pPr>
            <a:r>
              <a:rPr lang="en-US" sz="2800" b="1" dirty="0">
                <a:solidFill>
                  <a:schemeClr val="tx1"/>
                </a:solidFill>
              </a:rPr>
              <a:t>    </a:t>
            </a:r>
            <a:r>
              <a:rPr lang="en-US" sz="2800" b="1" dirty="0" err="1">
                <a:solidFill>
                  <a:schemeClr val="tx1"/>
                </a:solidFill>
              </a:rPr>
              <a:t>hanya</a:t>
            </a:r>
            <a:r>
              <a:rPr lang="en-US" sz="2800" b="1" dirty="0">
                <a:solidFill>
                  <a:schemeClr val="tx1"/>
                </a:solidFill>
              </a:rPr>
              <a:t> </a:t>
            </a:r>
            <a:r>
              <a:rPr lang="en-US" sz="2800" b="1" dirty="0" err="1">
                <a:solidFill>
                  <a:schemeClr val="tx1"/>
                </a:solidFill>
              </a:rPr>
              <a:t>boleh</a:t>
            </a:r>
            <a:r>
              <a:rPr lang="en-US" sz="2800" b="1" dirty="0">
                <a:solidFill>
                  <a:schemeClr val="tx1"/>
                </a:solidFill>
              </a:rPr>
              <a:t> </a:t>
            </a:r>
            <a:r>
              <a:rPr lang="en-US" sz="2800" b="1" dirty="0" err="1">
                <a:solidFill>
                  <a:schemeClr val="tx1"/>
                </a:solidFill>
              </a:rPr>
              <a:t>diusahakan</a:t>
            </a:r>
            <a:r>
              <a:rPr lang="en-US" sz="2800" b="1" dirty="0">
                <a:solidFill>
                  <a:schemeClr val="tx1"/>
                </a:solidFill>
              </a:rPr>
              <a:t> </a:t>
            </a:r>
            <a:r>
              <a:rPr lang="en-US" sz="2800" b="1" dirty="0" err="1">
                <a:solidFill>
                  <a:schemeClr val="tx1"/>
                </a:solidFill>
              </a:rPr>
              <a:t>oleh</a:t>
            </a:r>
            <a:r>
              <a:rPr lang="en-US" sz="2800" b="1" dirty="0">
                <a:solidFill>
                  <a:schemeClr val="tx1"/>
                </a:solidFill>
              </a:rPr>
              <a:t> </a:t>
            </a:r>
            <a:r>
              <a:rPr lang="en-US" sz="2800" b="1" dirty="0" err="1">
                <a:solidFill>
                  <a:schemeClr val="tx1"/>
                </a:solidFill>
              </a:rPr>
              <a:t>koperasi</a:t>
            </a:r>
            <a:br>
              <a:rPr lang="en-US" sz="2800" b="1" dirty="0">
                <a:solidFill>
                  <a:schemeClr val="tx1"/>
                </a:solidFill>
              </a:rPr>
            </a:br>
            <a:r>
              <a:rPr lang="en-US" sz="2800" b="1" dirty="0">
                <a:solidFill>
                  <a:schemeClr val="tx1"/>
                </a:solidFill>
              </a:rPr>
              <a:t>2. </a:t>
            </a:r>
            <a:r>
              <a:rPr lang="en-US" sz="2800" b="1" dirty="0" err="1">
                <a:solidFill>
                  <a:schemeClr val="tx1"/>
                </a:solidFill>
              </a:rPr>
              <a:t>Menetapkan</a:t>
            </a:r>
            <a:r>
              <a:rPr lang="en-US" sz="2800" b="1" dirty="0">
                <a:solidFill>
                  <a:schemeClr val="tx1"/>
                </a:solidFill>
              </a:rPr>
              <a:t> </a:t>
            </a:r>
            <a:r>
              <a:rPr lang="en-US" sz="2800" b="1" dirty="0" err="1">
                <a:solidFill>
                  <a:schemeClr val="tx1"/>
                </a:solidFill>
              </a:rPr>
              <a:t>kegiatan</a:t>
            </a:r>
            <a:r>
              <a:rPr lang="en-US" sz="2800" b="1" dirty="0">
                <a:solidFill>
                  <a:schemeClr val="tx1"/>
                </a:solidFill>
              </a:rPr>
              <a:t> </a:t>
            </a:r>
            <a:r>
              <a:rPr lang="en-US" sz="2800" b="1" dirty="0" err="1">
                <a:solidFill>
                  <a:schemeClr val="tx1"/>
                </a:solidFill>
              </a:rPr>
              <a:t>ekonomi</a:t>
            </a:r>
            <a:r>
              <a:rPr lang="en-US" sz="2800" b="1" dirty="0">
                <a:solidFill>
                  <a:schemeClr val="tx1"/>
                </a:solidFill>
              </a:rPr>
              <a:t> di </a:t>
            </a:r>
            <a:r>
              <a:rPr lang="en-US" sz="2800" b="1" dirty="0" err="1">
                <a:solidFill>
                  <a:schemeClr val="tx1"/>
                </a:solidFill>
              </a:rPr>
              <a:t>suatu</a:t>
            </a:r>
            <a:endParaRPr lang="en-US" sz="2800" b="1" dirty="0">
              <a:solidFill>
                <a:schemeClr val="tx1"/>
              </a:solidFill>
            </a:endParaRPr>
          </a:p>
          <a:p>
            <a:pPr marL="0" indent="0" fontAlgn="auto">
              <a:spcAft>
                <a:spcPts val="0"/>
              </a:spcAft>
              <a:buNone/>
              <a:defRPr/>
            </a:pPr>
            <a:r>
              <a:rPr lang="en-US" sz="2800" b="1" dirty="0">
                <a:solidFill>
                  <a:schemeClr val="tx1"/>
                </a:solidFill>
              </a:rPr>
              <a:t>    </a:t>
            </a:r>
            <a:r>
              <a:rPr lang="en-US" sz="2800" b="1" dirty="0" err="1">
                <a:solidFill>
                  <a:schemeClr val="tx1"/>
                </a:solidFill>
              </a:rPr>
              <a:t>wilayah</a:t>
            </a:r>
            <a:r>
              <a:rPr lang="en-US" sz="2800" b="1" dirty="0">
                <a:solidFill>
                  <a:schemeClr val="tx1"/>
                </a:solidFill>
              </a:rPr>
              <a:t> yang </a:t>
            </a:r>
            <a:r>
              <a:rPr lang="en-US" sz="2800" b="1" dirty="0" err="1">
                <a:solidFill>
                  <a:schemeClr val="tx1"/>
                </a:solidFill>
              </a:rPr>
              <a:t>berhasil</a:t>
            </a:r>
            <a:r>
              <a:rPr lang="en-US" sz="2800" b="1" dirty="0">
                <a:solidFill>
                  <a:schemeClr val="tx1"/>
                </a:solidFill>
              </a:rPr>
              <a:t> </a:t>
            </a:r>
            <a:r>
              <a:rPr lang="en-US" sz="2800" b="1" dirty="0" err="1">
                <a:solidFill>
                  <a:schemeClr val="tx1"/>
                </a:solidFill>
              </a:rPr>
              <a:t>diusahakan</a:t>
            </a:r>
            <a:r>
              <a:rPr lang="en-US" sz="2800" b="1" dirty="0">
                <a:solidFill>
                  <a:schemeClr val="tx1"/>
                </a:solidFill>
              </a:rPr>
              <a:t> </a:t>
            </a:r>
            <a:r>
              <a:rPr lang="en-US" sz="2800" b="1" dirty="0" err="1">
                <a:solidFill>
                  <a:schemeClr val="tx1"/>
                </a:solidFill>
              </a:rPr>
              <a:t>oleh</a:t>
            </a:r>
            <a:endParaRPr lang="en-US" sz="2800" b="1" dirty="0">
              <a:solidFill>
                <a:schemeClr val="tx1"/>
              </a:solidFill>
            </a:endParaRPr>
          </a:p>
          <a:p>
            <a:pPr marL="0" indent="0" fontAlgn="auto">
              <a:spcAft>
                <a:spcPts val="0"/>
              </a:spcAft>
              <a:buNone/>
              <a:defRPr/>
            </a:pPr>
            <a:r>
              <a:rPr lang="en-US" sz="2800" b="1" dirty="0">
                <a:solidFill>
                  <a:schemeClr val="tx1"/>
                </a:solidFill>
              </a:rPr>
              <a:t>    </a:t>
            </a:r>
            <a:r>
              <a:rPr lang="en-US" sz="2800" b="1" dirty="0" err="1">
                <a:solidFill>
                  <a:schemeClr val="tx1"/>
                </a:solidFill>
              </a:rPr>
              <a:t>koperasi</a:t>
            </a:r>
            <a:r>
              <a:rPr lang="en-US" sz="2800" b="1" dirty="0">
                <a:solidFill>
                  <a:schemeClr val="tx1"/>
                </a:solidFill>
              </a:rPr>
              <a:t> </a:t>
            </a:r>
            <a:r>
              <a:rPr lang="en-US" sz="2800" b="1" dirty="0" err="1">
                <a:solidFill>
                  <a:schemeClr val="tx1"/>
                </a:solidFill>
              </a:rPr>
              <a:t>untuk</a:t>
            </a:r>
            <a:r>
              <a:rPr lang="en-US" sz="2800" b="1" dirty="0">
                <a:solidFill>
                  <a:schemeClr val="tx1"/>
                </a:solidFill>
              </a:rPr>
              <a:t> </a:t>
            </a:r>
            <a:r>
              <a:rPr lang="en-US" sz="2800" b="1" dirty="0" err="1">
                <a:solidFill>
                  <a:schemeClr val="tx1"/>
                </a:solidFill>
              </a:rPr>
              <a:t>tidak</a:t>
            </a:r>
            <a:r>
              <a:rPr lang="en-US" sz="2800" b="1" dirty="0">
                <a:solidFill>
                  <a:schemeClr val="tx1"/>
                </a:solidFill>
              </a:rPr>
              <a:t> </a:t>
            </a:r>
            <a:r>
              <a:rPr lang="en-US" sz="2800" b="1" dirty="0" err="1">
                <a:solidFill>
                  <a:schemeClr val="tx1"/>
                </a:solidFill>
              </a:rPr>
              <a:t>diusahakan</a:t>
            </a:r>
            <a:r>
              <a:rPr lang="en-US" sz="2800" b="1" dirty="0">
                <a:solidFill>
                  <a:schemeClr val="tx1"/>
                </a:solidFill>
              </a:rPr>
              <a:t> </a:t>
            </a:r>
            <a:r>
              <a:rPr lang="en-US" sz="2800" b="1" dirty="0" err="1">
                <a:solidFill>
                  <a:schemeClr val="tx1"/>
                </a:solidFill>
              </a:rPr>
              <a:t>oleh</a:t>
            </a:r>
            <a:r>
              <a:rPr lang="en-US" sz="2800" b="1" dirty="0">
                <a:solidFill>
                  <a:schemeClr val="tx1"/>
                </a:solidFill>
              </a:rPr>
              <a:t> </a:t>
            </a:r>
            <a:r>
              <a:rPr lang="en-US" sz="2800" b="1" dirty="0" err="1">
                <a:solidFill>
                  <a:schemeClr val="tx1"/>
                </a:solidFill>
              </a:rPr>
              <a:t>usaha</a:t>
            </a:r>
            <a:endParaRPr lang="en-US" sz="2800" b="1" dirty="0">
              <a:solidFill>
                <a:schemeClr val="tx1"/>
              </a:solidFill>
            </a:endParaRPr>
          </a:p>
          <a:p>
            <a:pPr marL="0" indent="0" fontAlgn="auto">
              <a:spcAft>
                <a:spcPts val="0"/>
              </a:spcAft>
              <a:buNone/>
              <a:defRPr/>
            </a:pPr>
            <a:r>
              <a:rPr lang="en-US" sz="2800" b="1" dirty="0">
                <a:solidFill>
                  <a:schemeClr val="tx1"/>
                </a:solidFill>
              </a:rPr>
              <a:t>    </a:t>
            </a:r>
            <a:r>
              <a:rPr lang="en-US" sz="2800" b="1" dirty="0" err="1">
                <a:solidFill>
                  <a:schemeClr val="tx1"/>
                </a:solidFill>
              </a:rPr>
              <a:t>lainnya</a:t>
            </a:r>
            <a:r>
              <a:rPr lang="en-US" sz="2800" b="1" dirty="0">
                <a:solidFill>
                  <a:schemeClr val="tx1"/>
                </a:solidFill>
              </a:rPr>
              <a:t> (</a:t>
            </a:r>
            <a:r>
              <a:rPr lang="en-US" sz="2800" b="1" dirty="0" err="1">
                <a:solidFill>
                  <a:schemeClr val="tx1"/>
                </a:solidFill>
              </a:rPr>
              <a:t>pasal</a:t>
            </a:r>
            <a:r>
              <a:rPr lang="en-US" sz="2800" b="1" dirty="0">
                <a:solidFill>
                  <a:schemeClr val="tx1"/>
                </a:solidFill>
              </a:rPr>
              <a:t> 63)</a:t>
            </a:r>
          </a:p>
        </p:txBody>
      </p:sp>
    </p:spTree>
    <p:extLst>
      <p:ext uri="{BB962C8B-B14F-4D97-AF65-F5344CB8AC3E}">
        <p14:creationId xmlns:p14="http://schemas.microsoft.com/office/powerpoint/2010/main" val="2619146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381000" y="381000"/>
            <a:ext cx="8610600" cy="5867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br>
              <a:rPr lang="en-US" b="1" dirty="0"/>
            </a:br>
            <a:r>
              <a:rPr lang="en-US" b="1" dirty="0" err="1"/>
              <a:t>Persyaratan</a:t>
            </a:r>
            <a:r>
              <a:rPr lang="en-US" b="1" dirty="0"/>
              <a:t> </a:t>
            </a:r>
            <a:r>
              <a:rPr lang="en-US" b="1" dirty="0" err="1"/>
              <a:t>dan</a:t>
            </a:r>
            <a:r>
              <a:rPr lang="en-US" b="1" dirty="0"/>
              <a:t> tata </a:t>
            </a:r>
            <a:r>
              <a:rPr lang="en-US" b="1" dirty="0" err="1"/>
              <a:t>cara</a:t>
            </a:r>
            <a:r>
              <a:rPr lang="en-US" b="1" dirty="0"/>
              <a:t> </a:t>
            </a:r>
            <a:r>
              <a:rPr lang="en-US" b="1" dirty="0" err="1"/>
              <a:t>pelaksanaan</a:t>
            </a:r>
            <a:r>
              <a:rPr lang="en-US" b="1" dirty="0"/>
              <a:t> </a:t>
            </a:r>
            <a:r>
              <a:rPr lang="en-US" b="1" dirty="0" err="1"/>
              <a:t>sebagaimana</a:t>
            </a:r>
            <a:r>
              <a:rPr lang="en-US" b="1" dirty="0"/>
              <a:t> </a:t>
            </a:r>
            <a:r>
              <a:rPr lang="en-US" b="1" dirty="0" err="1"/>
              <a:t>dimaksud</a:t>
            </a:r>
            <a:r>
              <a:rPr lang="en-US" b="1" dirty="0"/>
              <a:t> </a:t>
            </a:r>
            <a:r>
              <a:rPr lang="en-US" b="1" dirty="0" err="1"/>
              <a:t>dalam</a:t>
            </a:r>
            <a:r>
              <a:rPr lang="en-US" b="1" dirty="0"/>
              <a:t> </a:t>
            </a:r>
            <a:r>
              <a:rPr lang="en-US" b="1" dirty="0" err="1"/>
              <a:t>ayat</a:t>
            </a:r>
            <a:r>
              <a:rPr lang="en-US" b="1" dirty="0"/>
              <a:t> (1) </a:t>
            </a:r>
            <a:r>
              <a:rPr lang="en-US" b="1" dirty="0" err="1"/>
              <a:t>diatur</a:t>
            </a:r>
            <a:r>
              <a:rPr lang="en-US" b="1" dirty="0"/>
              <a:t> </a:t>
            </a:r>
            <a:r>
              <a:rPr lang="en-US" b="1" dirty="0" err="1"/>
              <a:t>dengan</a:t>
            </a:r>
            <a:r>
              <a:rPr lang="en-US" b="1" dirty="0"/>
              <a:t> </a:t>
            </a:r>
            <a:r>
              <a:rPr lang="en-US" b="1" dirty="0" err="1"/>
              <a:t>peraturan</a:t>
            </a:r>
            <a:r>
              <a:rPr lang="en-US" b="1" dirty="0"/>
              <a:t> </a:t>
            </a:r>
            <a:r>
              <a:rPr lang="en-US" b="1" dirty="0" err="1"/>
              <a:t>pemerintah</a:t>
            </a:r>
            <a:r>
              <a:rPr lang="en-US" b="1" dirty="0"/>
              <a:t> </a:t>
            </a:r>
            <a:br>
              <a:rPr lang="en-US" b="1" dirty="0"/>
            </a:br>
            <a:r>
              <a:rPr lang="en-US" b="1" dirty="0"/>
              <a:t>(</a:t>
            </a:r>
            <a:r>
              <a:rPr lang="en-US" b="1" dirty="0" err="1"/>
              <a:t>pasal</a:t>
            </a:r>
            <a:r>
              <a:rPr lang="en-US" b="1" dirty="0"/>
              <a:t> 63)</a:t>
            </a:r>
            <a:br>
              <a:rPr lang="en-US" b="1" dirty="0"/>
            </a:br>
            <a:br>
              <a:rPr lang="en-US" b="1" dirty="0"/>
            </a:br>
            <a:r>
              <a:rPr lang="en-US" b="1" dirty="0" err="1"/>
              <a:t>Pembinaan</a:t>
            </a:r>
            <a:r>
              <a:rPr lang="en-US" b="1" dirty="0"/>
              <a:t> </a:t>
            </a:r>
            <a:r>
              <a:rPr lang="en-US" b="1" dirty="0" err="1"/>
              <a:t>sebagaimana</a:t>
            </a:r>
            <a:r>
              <a:rPr lang="en-US" b="1" dirty="0"/>
              <a:t> </a:t>
            </a:r>
            <a:r>
              <a:rPr lang="en-US" b="1" dirty="0" err="1"/>
              <a:t>dimaksud</a:t>
            </a:r>
            <a:r>
              <a:rPr lang="en-US" b="1" dirty="0"/>
              <a:t> </a:t>
            </a:r>
            <a:r>
              <a:rPr lang="en-US" b="1" dirty="0" err="1"/>
              <a:t>dalam</a:t>
            </a:r>
            <a:r>
              <a:rPr lang="en-US" b="1" dirty="0"/>
              <a:t> </a:t>
            </a:r>
            <a:r>
              <a:rPr lang="en-US" b="1" dirty="0" err="1"/>
              <a:t>pasal</a:t>
            </a:r>
            <a:r>
              <a:rPr lang="en-US" b="1" dirty="0"/>
              <a:t> 60, </a:t>
            </a:r>
            <a:r>
              <a:rPr lang="en-US" b="1" dirty="0" err="1"/>
              <a:t>pasal</a:t>
            </a:r>
            <a:r>
              <a:rPr lang="en-US" b="1" dirty="0"/>
              <a:t> 61, </a:t>
            </a:r>
            <a:r>
              <a:rPr lang="en-US" b="1" dirty="0" err="1"/>
              <a:t>pasal</a:t>
            </a:r>
            <a:r>
              <a:rPr lang="en-US" b="1" dirty="0"/>
              <a:t> 62, </a:t>
            </a:r>
            <a:r>
              <a:rPr lang="en-US" b="1" dirty="0" err="1"/>
              <a:t>pasal</a:t>
            </a:r>
            <a:r>
              <a:rPr lang="en-US" b="1" dirty="0"/>
              <a:t> 63 </a:t>
            </a:r>
            <a:r>
              <a:rPr lang="en-US" b="1" dirty="0" err="1"/>
              <a:t>dilakukan</a:t>
            </a:r>
            <a:r>
              <a:rPr lang="en-US" b="1" dirty="0"/>
              <a:t> </a:t>
            </a:r>
            <a:r>
              <a:rPr lang="en-US" b="1" dirty="0" err="1"/>
              <a:t>dengan</a:t>
            </a:r>
            <a:r>
              <a:rPr lang="en-US" b="1" dirty="0"/>
              <a:t> </a:t>
            </a:r>
            <a:r>
              <a:rPr lang="en-US" b="1" dirty="0" err="1"/>
              <a:t>memperhatikan</a:t>
            </a:r>
            <a:r>
              <a:rPr lang="en-US" b="1" dirty="0"/>
              <a:t> </a:t>
            </a:r>
            <a:r>
              <a:rPr lang="en-US" b="1" dirty="0" err="1"/>
              <a:t>keadaan</a:t>
            </a:r>
            <a:r>
              <a:rPr lang="en-US" b="1" dirty="0"/>
              <a:t> </a:t>
            </a:r>
            <a:r>
              <a:rPr lang="en-US" b="1" dirty="0" err="1"/>
              <a:t>dan</a:t>
            </a:r>
            <a:r>
              <a:rPr lang="en-US" b="1" dirty="0"/>
              <a:t> </a:t>
            </a:r>
            <a:r>
              <a:rPr lang="en-US" b="1" dirty="0" err="1"/>
              <a:t>kepentingan</a:t>
            </a:r>
            <a:r>
              <a:rPr lang="en-US" b="1" dirty="0"/>
              <a:t> </a:t>
            </a:r>
            <a:r>
              <a:rPr lang="en-US" b="1" dirty="0" err="1"/>
              <a:t>ekonomi</a:t>
            </a:r>
            <a:r>
              <a:rPr lang="en-US" b="1" dirty="0"/>
              <a:t> </a:t>
            </a:r>
            <a:r>
              <a:rPr lang="en-US" b="1" dirty="0" err="1"/>
              <a:t>nasional</a:t>
            </a:r>
            <a:r>
              <a:rPr lang="en-US" b="1" dirty="0"/>
              <a:t> </a:t>
            </a:r>
            <a:r>
              <a:rPr lang="en-US" b="1" dirty="0" err="1"/>
              <a:t>serta</a:t>
            </a:r>
            <a:r>
              <a:rPr lang="en-US" b="1" dirty="0"/>
              <a:t> </a:t>
            </a:r>
            <a:r>
              <a:rPr lang="en-US" b="1" dirty="0" err="1"/>
              <a:t>pemerataan</a:t>
            </a:r>
            <a:r>
              <a:rPr lang="en-US" b="1" dirty="0"/>
              <a:t> </a:t>
            </a:r>
            <a:r>
              <a:rPr lang="en-US" b="1" dirty="0" err="1"/>
              <a:t>kesempatan</a:t>
            </a:r>
            <a:r>
              <a:rPr lang="en-US" b="1" dirty="0"/>
              <a:t> </a:t>
            </a:r>
            <a:r>
              <a:rPr lang="en-US" b="1" dirty="0" err="1"/>
              <a:t>berusaha</a:t>
            </a:r>
            <a:r>
              <a:rPr lang="en-US" b="1" dirty="0"/>
              <a:t> </a:t>
            </a:r>
            <a:r>
              <a:rPr lang="en-US" b="1" dirty="0" err="1"/>
              <a:t>dan</a:t>
            </a:r>
            <a:r>
              <a:rPr lang="en-US" b="1" dirty="0"/>
              <a:t> </a:t>
            </a:r>
            <a:r>
              <a:rPr lang="en-US" b="1" dirty="0" err="1"/>
              <a:t>kesempatan</a:t>
            </a:r>
            <a:r>
              <a:rPr lang="en-US" b="1" dirty="0"/>
              <a:t> </a:t>
            </a:r>
            <a:r>
              <a:rPr lang="en-US" b="1" dirty="0" err="1"/>
              <a:t>kerja</a:t>
            </a:r>
            <a:r>
              <a:rPr lang="en-US" b="1" dirty="0"/>
              <a:t> (</a:t>
            </a:r>
            <a:r>
              <a:rPr lang="en-US" b="1" dirty="0" err="1"/>
              <a:t>pasal</a:t>
            </a:r>
            <a:r>
              <a:rPr lang="en-US" b="1" dirty="0"/>
              <a:t> 64)</a:t>
            </a:r>
            <a:endParaRPr lang="en-US" altLang="en-US" b="1" dirty="0">
              <a:latin typeface="Arial" charset="0"/>
              <a:cs typeface="Arial" charset="0"/>
            </a:endParaRPr>
          </a:p>
        </p:txBody>
      </p:sp>
    </p:spTree>
    <p:extLst>
      <p:ext uri="{BB962C8B-B14F-4D97-AF65-F5344CB8AC3E}">
        <p14:creationId xmlns:p14="http://schemas.microsoft.com/office/powerpoint/2010/main" val="2167864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67544" y="1196752"/>
            <a:ext cx="8208912" cy="4896073"/>
          </a:xfrm>
        </p:spPr>
        <p:txBody>
          <a:bodyPr/>
          <a:lstStyle/>
          <a:p>
            <a:pPr marL="0" indent="0" algn="ctr" fontAlgn="auto">
              <a:spcAft>
                <a:spcPts val="0"/>
              </a:spcAft>
              <a:buNone/>
              <a:defRPr/>
            </a:pPr>
            <a:endParaRPr lang="en-US" sz="2800" dirty="0"/>
          </a:p>
          <a:p>
            <a:pPr marL="0" indent="0" algn="ctr" fontAlgn="auto">
              <a:spcAft>
                <a:spcPts val="0"/>
              </a:spcAft>
              <a:buNone/>
              <a:defRPr/>
            </a:pPr>
            <a:endParaRPr lang="en-US" sz="2800" dirty="0"/>
          </a:p>
          <a:p>
            <a:pPr marL="0" indent="0" algn="ctr" fontAlgn="auto">
              <a:spcAft>
                <a:spcPts val="0"/>
              </a:spcAft>
              <a:buNone/>
              <a:defRPr/>
            </a:pPr>
            <a:endParaRPr lang="en-US" sz="2800" dirty="0"/>
          </a:p>
          <a:p>
            <a:pPr marL="0" indent="0" algn="ctr" fontAlgn="auto">
              <a:spcAft>
                <a:spcPts val="0"/>
              </a:spcAft>
              <a:buNone/>
              <a:defRPr/>
            </a:pPr>
            <a:r>
              <a:rPr lang="en-US" sz="4800" b="1" dirty="0"/>
              <a:t>TERIMA KASIH</a:t>
            </a:r>
          </a:p>
        </p:txBody>
      </p:sp>
    </p:spTree>
    <p:extLst>
      <p:ext uri="{BB962C8B-B14F-4D97-AF65-F5344CB8AC3E}">
        <p14:creationId xmlns:p14="http://schemas.microsoft.com/office/powerpoint/2010/main" val="1939383473"/>
      </p:ext>
    </p:extLst>
  </p:cSld>
  <p:clrMapOvr>
    <a:masterClrMapping/>
  </p:clrMapOvr>
</p:sld>
</file>

<file path=ppt/theme/theme1.xml><?xml version="1.0" encoding="utf-8"?>
<a:theme xmlns:a="http://schemas.openxmlformats.org/drawingml/2006/main" name="0-Blanko-PPT-sesi-2-14 baru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0-Blanko-PPT-sesi-2-14 baru (1)</Template>
  <TotalTime>23</TotalTime>
  <Words>85</Words>
  <Application>Microsoft Macintosh PowerPoint</Application>
  <PresentationFormat>On-screen Show (4:3)</PresentationFormat>
  <Paragraphs>27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Courier New</vt:lpstr>
      <vt:lpstr>Wingdings</vt:lpstr>
      <vt:lpstr>0-Blanko-PPT-sesi-2-14 baru (1)</vt:lpstr>
      <vt:lpstr>PROF. Dr. LIA AMALIA</vt:lpstr>
      <vt:lpstr>PERANAN  PEMERINTAH  DALAM MEMBINA KOPERASI</vt:lpstr>
      <vt:lpstr>PowerPoint Presentation</vt:lpstr>
      <vt:lpstr>Dalam rangka memberikan bimbingan dan kemudahan kepada koperasi, pemerintah: 1. Membimbing usaha koperasi yang sesuai dengan     kepentingan ekonomi anggotanya 2. Mendorong dan mengembangkan dan membantu     pelaksanaan pendidikan, pelatihan, penyuluhan,     dan penelitian koperasi 3. Memberikan kemudahan untuk memperoleh     permodalan koperasi serta mengembangkan Lembaga     Keuangan Koperasi 4. Membantu pengembangan jaringan usaha koperasi dan     kerjasama saling menguntungkan antara koperasi 5. Memberikan bantuan konsultasi guna memecahkan     permasalahan yang dihadapi oleh koperasi dengan     tetap memperhatikan anggaran dasar dan prinsip     koperasi. (pasal 62)</vt:lpstr>
      <vt:lpstr>PowerPoint Presentation</vt:lpstr>
      <vt:lpstr> Persyaratan dan tata cara pelaksanaan sebagaimana dimaksud dalam ayat (1) diatur dengan peraturan pemerintah  (pasal 63)  Pembinaan sebagaimana dimaksud dalam pasal 60, pasal 61, pasal 62, pasal 63 dilakukan dengan memperhatikan keadaan dan kepentingan ekonomi nasional serta pemerataan kesempatan berusaha dan kesempatan kerja (pasal 64)</vt:lpstr>
      <vt:lpstr>PowerPoint Presentation</vt:lpstr>
    </vt:vector>
  </TitlesOfParts>
  <LinksUpToDate>false</LinksUpToDate>
  <SharedDoc>false</SharedDoc>
  <HyperlinksChanged>false</HyperlinksChanged>
  <AppVersion>16.0014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Mulyo.W</dc:creator>
  <cp:lastModifiedBy>lia amalia</cp:lastModifiedBy>
  <cp:revision>5</cp:revision>
  <dcterms:created xsi:type="dcterms:W3CDTF">2019-09-17T08:28:18Z</dcterms:created>
  <dcterms:modified xsi:type="dcterms:W3CDTF">2020-06-20T17:53:35Z</dcterms:modified>
</cp:coreProperties>
</file>