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425" r:id="rId2"/>
    <p:sldId id="426" r:id="rId3"/>
    <p:sldId id="451" r:id="rId4"/>
    <p:sldId id="428" r:id="rId5"/>
    <p:sldId id="429" r:id="rId6"/>
    <p:sldId id="452" r:id="rId7"/>
    <p:sldId id="453" r:id="rId8"/>
    <p:sldId id="454" r:id="rId9"/>
    <p:sldId id="456" r:id="rId10"/>
    <p:sldId id="455" r:id="rId11"/>
    <p:sldId id="457" r:id="rId12"/>
    <p:sldId id="439" r:id="rId13"/>
    <p:sldId id="438" r:id="rId14"/>
    <p:sldId id="458" r:id="rId15"/>
    <p:sldId id="460" r:id="rId16"/>
    <p:sldId id="461" r:id="rId17"/>
    <p:sldId id="462" r:id="rId18"/>
    <p:sldId id="463" r:id="rId19"/>
    <p:sldId id="464" r:id="rId20"/>
    <p:sldId id="467" r:id="rId21"/>
    <p:sldId id="468" r:id="rId22"/>
    <p:sldId id="469" r:id="rId23"/>
    <p:sldId id="470" r:id="rId24"/>
    <p:sldId id="471" r:id="rId25"/>
    <p:sldId id="472" r:id="rId26"/>
    <p:sldId id="47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A2C4-04B7-4799-AEA5-65693D48E85F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9E0D7-F375-4983-9D5B-BB7AA593F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9E0D7-F375-4983-9D5B-BB7AA593FE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E7B70-CA3F-46F7-BB96-AD497D8CAB5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229B1-43EA-401B-AB32-91C299671F4F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1CC22-8BE3-4A23-87E0-A9905F1998DF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0EBFF8-660F-404A-AB25-9E99AA105B28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69CF-A975-490D-AC3D-CC50650FC86B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4899-16FD-43A9-A70C-887193224FEF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38A1F-D01B-49FB-AA35-82DCAC3D18CC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CFDD-1CCE-460C-85B7-5CFAE8FD088F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8AD85-2DE9-45E9-8451-8DA3D247AD2D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FDF37-ABF1-4048-AE07-60A440D83959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F74D28-E904-4F65-B37A-2AC793EE0465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280CF-7A9A-4117-9232-FFD6CE985731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FA2AC-7F1E-4C96-9F80-8152577170B3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600200"/>
            <a:ext cx="5791200" cy="19812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14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14350" indent="-514350" algn="l" eaLnBrk="1" hangingPunct="1">
              <a:buClrTx/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SPO</a:t>
            </a:r>
          </a:p>
          <a:p>
            <a:pPr marL="514350" indent="-514350" algn="l" eaLnBrk="1" hangingPunct="1">
              <a:buClrTx/>
              <a:buFont typeface="+mj-lt"/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Penyusunan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SPO</a:t>
            </a:r>
            <a:endParaRPr lang="en-US" sz="4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990600"/>
          <a:ext cx="82296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PENGERTIAN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4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Berisi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penjelasan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atau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definisi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ttg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istilah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yg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mungkin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sulit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dipahami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atau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menyebabkan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salah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pengertian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TUJUAN</a:t>
                      </a:r>
                      <a:endParaRPr lang="en-US" sz="24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Sebagai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acuan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penerapan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langkah-langkah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untuk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…….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KEBIJAKAN</a:t>
                      </a:r>
                      <a:endParaRPr lang="en-US" sz="24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Berisi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kebijakan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RS/unit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kerja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yg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menjadi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dasar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garis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besar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dibuatnya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SPO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386840">
                <a:tc>
                  <a:txBody>
                    <a:bodyPr/>
                    <a:lstStyle/>
                    <a:p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PROSEDUR</a:t>
                      </a:r>
                      <a:endParaRPr lang="en-US" sz="2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Langkah-langkah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utk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menyelesaikan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proses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kerja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tertentu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staf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petugas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berwenang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UNIT TERKAIT</a:t>
                      </a:r>
                      <a:endParaRPr lang="en-US" sz="2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Unit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terkait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atau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prosedur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terkait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dlm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proses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kerja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tsb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239000" cy="4114800"/>
          </a:xfrm>
          <a:solidFill>
            <a:srgbClr val="0070C0"/>
          </a:solidFill>
          <a:ln w="38100">
            <a:solidFill>
              <a:srgbClr val="FF0000"/>
            </a:solidFill>
            <a:prstDash val="sysDot"/>
          </a:ln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6000" dirty="0" smtClean="0"/>
              <a:t>  </a:t>
            </a:r>
          </a:p>
          <a:p>
            <a:pPr algn="ctr">
              <a:buNone/>
            </a:pPr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BAGAIMANA</a:t>
            </a:r>
          </a:p>
          <a:p>
            <a:pPr algn="ctr">
              <a:buNone/>
            </a:pPr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MENYUSUN </a:t>
            </a:r>
          </a:p>
          <a:p>
            <a:pPr algn="ctr">
              <a:buNone/>
            </a:pPr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SPO…?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8787-1612-4FB7-AAD0-28BB791248A2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>
            <a:off x="381000" y="1752600"/>
            <a:ext cx="8305800" cy="1588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457200" y="3505200"/>
            <a:ext cx="8229600" cy="1588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381000" y="1752600"/>
            <a:ext cx="1588" cy="4419600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8686800" y="1752600"/>
            <a:ext cx="1588" cy="441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2819400" y="2514600"/>
            <a:ext cx="5867400" cy="1588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2819400" y="1752600"/>
            <a:ext cx="0" cy="2362200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381000" y="2819401"/>
            <a:ext cx="2286000" cy="38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1500"/>
              </a:spcBef>
              <a:buClr>
                <a:srgbClr val="FFFFCC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6" name="Line 9"/>
          <p:cNvSpPr>
            <a:spLocks noChangeShapeType="1"/>
          </p:cNvSpPr>
          <p:nvPr/>
        </p:nvSpPr>
        <p:spPr bwMode="auto">
          <a:xfrm>
            <a:off x="381000" y="6172200"/>
            <a:ext cx="8305800" cy="1588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0"/>
          <p:cNvSpPr>
            <a:spLocks noChangeShapeType="1"/>
          </p:cNvSpPr>
          <p:nvPr/>
        </p:nvSpPr>
        <p:spPr bwMode="auto">
          <a:xfrm>
            <a:off x="4724400" y="2514600"/>
            <a:ext cx="0" cy="990600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>
            <a:off x="6705600" y="2514600"/>
            <a:ext cx="1588" cy="914400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2895600" y="2514600"/>
            <a:ext cx="1828800" cy="82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1125"/>
              </a:spcBef>
              <a:buClr>
                <a:srgbClr val="FFCC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No. </a:t>
            </a: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Dokumen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125"/>
              </a:spcBef>
              <a:buClr>
                <a:srgbClr val="FFCC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02/RMIK/01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0" name="Text Box 13"/>
          <p:cNvSpPr txBox="1">
            <a:spLocks noChangeArrowheads="1"/>
          </p:cNvSpPr>
          <p:nvPr/>
        </p:nvSpPr>
        <p:spPr bwMode="auto">
          <a:xfrm>
            <a:off x="4800600" y="2514600"/>
            <a:ext cx="1828800" cy="85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1250"/>
              </a:spcBef>
              <a:buClr>
                <a:srgbClr val="FFFFCC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No. </a:t>
            </a: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Revisi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250"/>
              </a:spcBef>
              <a:buClr>
                <a:srgbClr val="FFFFCC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4591" name="Text Box 14"/>
          <p:cNvSpPr txBox="1">
            <a:spLocks noChangeArrowheads="1"/>
          </p:cNvSpPr>
          <p:nvPr/>
        </p:nvSpPr>
        <p:spPr bwMode="auto">
          <a:xfrm>
            <a:off x="6781800" y="2514600"/>
            <a:ext cx="1752600" cy="85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1250"/>
              </a:spcBef>
              <a:buClr>
                <a:srgbClr val="CCCC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Halaman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250"/>
              </a:spcBef>
              <a:buClr>
                <a:srgbClr val="CCCC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1/2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5" name="Text Box 18"/>
          <p:cNvSpPr txBox="1">
            <a:spLocks noChangeArrowheads="1"/>
          </p:cNvSpPr>
          <p:nvPr/>
        </p:nvSpPr>
        <p:spPr bwMode="auto">
          <a:xfrm>
            <a:off x="3124200" y="1905000"/>
            <a:ext cx="5334000" cy="43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1500"/>
              </a:spcBef>
              <a:buClr>
                <a:srgbClr val="FFFFCC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PENDAFTARAN PASIEN BARU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629400" y="1219200"/>
            <a:ext cx="7620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81400" y="914400"/>
            <a:ext cx="9906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828800" y="914400"/>
            <a:ext cx="1752600" cy="1981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81800" y="685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Judul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TNR 12 bolt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0" y="697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TNR 12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 rot="20013572">
            <a:off x="136676" y="399813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71600" y="4419600"/>
            <a:ext cx="6324600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SPO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terdiri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 (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dua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halaman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kolom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judul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halaman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seterusnya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memuat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: logo,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nama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RS “A”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nama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SPO,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nomor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dokumen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nomor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revisi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halaman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457200" y="4114800"/>
            <a:ext cx="815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143000" y="3581400"/>
            <a:ext cx="139012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PROSEDUR</a:t>
            </a:r>
            <a:endParaRPr lang="en-US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49441" y="3657600"/>
            <a:ext cx="3826690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Nomor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uraian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prosedur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dilanjutkan</a:t>
            </a:r>
            <a:endParaRPr lang="en-US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143000" y="2209800"/>
            <a:ext cx="838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A0EA-A7A7-4D11-9D07-153E072ED3F3}" type="datetime1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8C74-EC1B-4BE1-A164-F42BCD7873E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52400"/>
          <a:ext cx="8077200" cy="6451460"/>
        </p:xfrm>
        <a:graphic>
          <a:graphicData uri="http://schemas.openxmlformats.org/drawingml/2006/table">
            <a:tbl>
              <a:tblPr/>
              <a:tblGrid>
                <a:gridCol w="1752600"/>
                <a:gridCol w="2535888"/>
                <a:gridCol w="1883711"/>
                <a:gridCol w="1905001"/>
              </a:tblGrid>
              <a:tr h="51308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200" dirty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</a:br>
                      <a:endParaRPr lang="en-US" sz="1200" dirty="0" smtClean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RUMAH </a:t>
                      </a:r>
                      <a:r>
                        <a:rPr lang="en-US" sz="1200" b="1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SAKIT</a:t>
                      </a:r>
                      <a:endParaRPr lang="en-US" sz="12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A</a:t>
                      </a:r>
                      <a:endParaRPr lang="en-US" sz="12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PENERIMAAN REKAM MEDIS PASIEN PULANG  RAWAT</a:t>
                      </a:r>
                      <a:endParaRPr lang="en-US" sz="18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No </a:t>
                      </a:r>
                      <a:r>
                        <a:rPr lang="en-US" sz="18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Dokumen</a:t>
                      </a:r>
                      <a:endParaRPr lang="en-US" sz="18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02/Admin/01</a:t>
                      </a:r>
                      <a:endParaRPr lang="en-US" sz="18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No </a:t>
                      </a:r>
                      <a:r>
                        <a:rPr lang="en-US" sz="18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Revisi</a:t>
                      </a:r>
                      <a:endParaRPr lang="en-US" sz="18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Halaman</a:t>
                      </a:r>
                      <a:endParaRPr lang="en-US" sz="16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1/1</a:t>
                      </a: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STANDAR PROSEDUR OPERASIONAL</a:t>
                      </a:r>
                      <a:endParaRPr lang="en-US" sz="12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Tanggal</a:t>
                      </a:r>
                      <a:r>
                        <a:rPr lang="en-US" sz="16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Terbit</a:t>
                      </a:r>
                      <a:endParaRPr lang="en-US" sz="16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10 </a:t>
                      </a:r>
                      <a:r>
                        <a:rPr lang="en-US" sz="16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Januari</a:t>
                      </a:r>
                      <a:r>
                        <a:rPr lang="en-US" sz="16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2020</a:t>
                      </a:r>
                      <a:endParaRPr lang="en-US" sz="16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Ditetapkan</a:t>
                      </a:r>
                      <a:endParaRPr lang="en-US" sz="16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Direktur</a:t>
                      </a:r>
                      <a:r>
                        <a:rPr lang="en-US" sz="16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Utama</a:t>
                      </a:r>
                      <a:endParaRPr lang="en-US" sz="1600" dirty="0" smtClean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Dr………</a:t>
                      </a:r>
                      <a:endParaRPr lang="en-US" sz="16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2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PENGERTIAN</a:t>
                      </a: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Proses</a:t>
                      </a:r>
                      <a:r>
                        <a:rPr lang="en-US" sz="14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penerimaan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rekam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medis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pasien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pulang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rawat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dari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ruang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perawatan</a:t>
                      </a:r>
                      <a:endParaRPr lang="en-US" sz="14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04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TUJUAN</a:t>
                      </a: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Sebagai</a:t>
                      </a:r>
                      <a:r>
                        <a:rPr lang="en-US" sz="14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acuan</a:t>
                      </a:r>
                      <a:r>
                        <a:rPr lang="en-US" sz="14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penerapan</a:t>
                      </a:r>
                      <a:r>
                        <a:rPr lang="en-US" sz="14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langkah-langkah</a:t>
                      </a:r>
                      <a:r>
                        <a:rPr lang="en-US" sz="14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sz="14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menerima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rekam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medis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pasien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pulang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rawat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dari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ruang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perawatan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dalam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24 jam 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setelah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pasien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pulang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.</a:t>
                      </a:r>
                      <a:endParaRPr lang="en-US" sz="14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KEBIJAKAN</a:t>
                      </a: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SK </a:t>
                      </a:r>
                      <a:r>
                        <a:rPr lang="en-US" sz="14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Direktur</a:t>
                      </a:r>
                      <a:r>
                        <a:rPr lang="en-US" sz="14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RS  “A” 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Nomor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……….</a:t>
                      </a:r>
                      <a:r>
                        <a:rPr lang="en-US" sz="14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tentang</a:t>
                      </a:r>
                      <a:r>
                        <a:rPr lang="en-US" sz="14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Pedoman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Pelayanan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Rekam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Medis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</a:t>
                      </a:r>
                      <a:endParaRPr lang="en-US" sz="14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2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PROSEDUR</a:t>
                      </a: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Ucapkan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salam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“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Selamat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pagi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siang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/sore”</a:t>
                      </a:r>
                      <a:endParaRPr lang="en-US" sz="14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Terima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rekam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medis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dari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petugas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ruang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perawatan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Periksa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rekam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medis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dengan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teliti</a:t>
                      </a:r>
                      <a:endParaRPr lang="en-US" sz="1400" baseline="0" dirty="0" smtClean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Cocokkan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rekam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medis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nama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pasien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nomor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rekam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medis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tanggal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pulang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dengan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buku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ekspedisi</a:t>
                      </a:r>
                      <a:endParaRPr lang="en-US" sz="1400" baseline="0" dirty="0" smtClean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Beri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kode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di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buku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ekspedisi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jika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data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benar</a:t>
                      </a:r>
                      <a:endParaRPr lang="en-US" sz="1400" dirty="0" smtClean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Konfirmasi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kepada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petugas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ruang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perawatan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jika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rekam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medis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data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pasien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tidak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sesuai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Tulis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nama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penerima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tanda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tangan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tanggal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penerimaan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buku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ekspedisi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Dst</a:t>
                      </a:r>
                      <a:r>
                        <a:rPr lang="en-US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….</a:t>
                      </a:r>
                      <a:endParaRPr lang="en-US" sz="14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UNIT TERKAIT</a:t>
                      </a: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Ruang</a:t>
                      </a:r>
                      <a:r>
                        <a:rPr lang="en-US" sz="14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perawatan</a:t>
                      </a:r>
                      <a:endParaRPr lang="en-US" sz="14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21904" marR="2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90600" y="6096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0013572">
            <a:off x="89515" y="228581"/>
            <a:ext cx="1463805" cy="40367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655638"/>
          </a:xfrm>
        </p:spPr>
        <p:txBody>
          <a:bodyPr>
            <a:noAutofit/>
          </a:bodyPr>
          <a:lstStyle/>
          <a:p>
            <a:pPr lvl="0" algn="ctr"/>
            <a:r>
              <a:rPr lang="en-US" sz="36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HAL PENTING DALAM PENYUSUNAN SPO</a:t>
            </a:r>
            <a:endParaRPr lang="en-US" sz="4000" b="0" dirty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0292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b="1" dirty="0" smtClean="0"/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pPr marL="596646" indent="-514350">
              <a:buClrTx/>
              <a:buFont typeface="+mj-lt"/>
              <a:buAutoNum type="arabicPeriod"/>
            </a:pP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Identifikasi</a:t>
            </a:r>
            <a:r>
              <a:rPr lang="en-US" sz="3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kebutuhan</a:t>
            </a: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SPO</a:t>
            </a:r>
            <a:r>
              <a:rPr lang="en-US" sz="3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masih</a:t>
            </a:r>
            <a:r>
              <a:rPr lang="en-US" sz="3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efektif</a:t>
            </a:r>
            <a:r>
              <a:rPr lang="en-US" sz="3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/</a:t>
            </a: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tidak</a:t>
            </a:r>
            <a:endParaRPr lang="en-US" sz="38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Disusun</a:t>
            </a:r>
            <a:r>
              <a:rPr lang="en-US" sz="3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oleh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penanggung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jawab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pelayanan</a:t>
            </a:r>
            <a:endParaRPr lang="en-US" sz="38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Dibicarakan</a:t>
            </a:r>
            <a:r>
              <a:rPr lang="en-US" sz="3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dengan</a:t>
            </a:r>
            <a:r>
              <a:rPr lang="en-US" sz="3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pelaksana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pekerjaan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yang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mengetahui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proses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pelaksanaannya</a:t>
            </a:r>
            <a:endParaRPr lang="en-US" sz="38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Harus</a:t>
            </a:r>
            <a:r>
              <a:rPr lang="en-US" sz="3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dibuat</a:t>
            </a:r>
            <a:r>
              <a:rPr lang="en-US" sz="3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alur</a:t>
            </a:r>
            <a:r>
              <a:rPr lang="en-US" sz="3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kegiatan</a:t>
            </a:r>
            <a:r>
              <a:rPr lang="en-US" sz="3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bagaimana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menyelesaikan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satu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pekerjaan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Sosialisasikan</a:t>
            </a:r>
            <a:r>
              <a:rPr lang="en-US" sz="3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kepada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pelaksana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pekerjaan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terkait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dalam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pekerjaan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tersebut</a:t>
            </a:r>
            <a:endParaRPr lang="en-US" sz="38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Distribusi</a:t>
            </a:r>
            <a:r>
              <a:rPr lang="en-US" sz="3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pelayanan</a:t>
            </a:r>
            <a:r>
              <a:rPr lang="en-US" sz="3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terkait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838200"/>
            <a:ext cx="7714488" cy="6858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HAL PENTING DALAM PENYUSUNAN SPO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15112" y="1600200"/>
            <a:ext cx="8171688" cy="3581400"/>
          </a:xfrm>
        </p:spPr>
        <p:txBody>
          <a:bodyPr>
            <a:noAutofit/>
          </a:bodyPr>
          <a:lstStyle/>
          <a:p>
            <a:pPr marL="596646" lvl="0" indent="-514350">
              <a:buClrTx/>
              <a:buFont typeface="+mj-lt"/>
              <a:buAutoNum type="arabicPeriod" startAt="7"/>
            </a:pP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Semua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harus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ditandatangani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oleh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Direktur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 RS  </a:t>
            </a:r>
            <a:endParaRPr lang="en-US" sz="28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7"/>
            </a:pP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Untuk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pelayanan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administrasi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sebagian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memerlukan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uji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coba</a:t>
            </a:r>
            <a:endParaRPr lang="en-US" sz="28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7"/>
            </a:pP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Agar SPO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dapat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dikenal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oleh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pelaksana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maka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perlu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sosialisasi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SPO. </a:t>
            </a:r>
          </a:p>
          <a:p>
            <a:pPr marL="596646" lvl="0" indent="-514350">
              <a:buClrTx/>
              <a:buFont typeface="+mj-lt"/>
              <a:buAutoNum type="arabicPeriod" startAt="7"/>
            </a:pP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Jika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tersebut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rumit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untuk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melaksanakan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perlu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pemahaman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pelatihan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808038"/>
            <a:ext cx="749808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PROSES PENYUSUNAN SPO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648200"/>
          </a:xfrm>
        </p:spPr>
        <p:txBody>
          <a:bodyPr>
            <a:normAutofit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3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Pelaksana</a:t>
            </a:r>
            <a:r>
              <a:rPr lang="en-US" sz="30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atau</a:t>
            </a:r>
            <a:r>
              <a:rPr lang="en-US" sz="3000" dirty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0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menyusun</a:t>
            </a:r>
            <a:r>
              <a:rPr lang="en-US" sz="3000" dirty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3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dengan</a:t>
            </a:r>
            <a:r>
              <a:rPr lang="en-US" sz="30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melibatkan</a:t>
            </a:r>
            <a:r>
              <a:rPr lang="en-US" sz="3000" dirty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terkait</a:t>
            </a:r>
            <a:endParaRPr lang="en-US" sz="30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000" dirty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30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disampaikan</a:t>
            </a:r>
            <a:r>
              <a:rPr lang="en-US" sz="3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</a:t>
            </a:r>
            <a:r>
              <a:rPr lang="en-US" sz="30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Panitia</a:t>
            </a:r>
            <a:r>
              <a:rPr lang="en-US" sz="30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RS (</a:t>
            </a:r>
            <a:r>
              <a:rPr lang="en-US" sz="30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jika</a:t>
            </a:r>
            <a:r>
              <a:rPr lang="en-US" sz="3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ada</a:t>
            </a:r>
            <a:r>
              <a:rPr lang="en-US" sz="3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)  </a:t>
            </a:r>
            <a:endParaRPr lang="en-US" sz="30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Fungsi</a:t>
            </a:r>
            <a:r>
              <a:rPr lang="en-US" sz="30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Panitia</a:t>
            </a:r>
            <a:r>
              <a:rPr lang="en-US" sz="3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dalam</a:t>
            </a:r>
            <a:r>
              <a:rPr lang="en-US" sz="3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penyusunan</a:t>
            </a:r>
            <a:r>
              <a:rPr lang="en-US" sz="3000" dirty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30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sbb</a:t>
            </a:r>
            <a:r>
              <a:rPr lang="en-US" sz="3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:</a:t>
            </a:r>
            <a:endParaRPr lang="en-US" sz="30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163574" lvl="2" indent="-514350">
              <a:buClrTx/>
              <a:buFont typeface="+mj-lt"/>
              <a:buAutoNum type="alphaLcPeriod"/>
            </a:pP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Memberikan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tanggapan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mengkoreksi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memperbaiki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26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dari</a:t>
            </a:r>
            <a:r>
              <a:rPr lang="en-US" sz="26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segi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bahasa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&amp;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penulisan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.</a:t>
            </a:r>
          </a:p>
          <a:p>
            <a:pPr marL="1163574" lvl="2" indent="-514350">
              <a:buClrTx/>
              <a:buFont typeface="+mj-lt"/>
              <a:buAutoNum type="alphaLcPeriod"/>
            </a:pPr>
            <a:r>
              <a:rPr lang="en-US" sz="26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Mengecek</a:t>
            </a:r>
            <a:r>
              <a:rPr lang="en-US" sz="26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agar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tidak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terjadi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duplikasi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antar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unit.</a:t>
            </a:r>
          </a:p>
          <a:p>
            <a:pPr marL="1163574" lvl="2" indent="-514350">
              <a:buClrTx/>
              <a:buFont typeface="+mj-lt"/>
              <a:buAutoNum type="alphaLcPeriod"/>
            </a:pP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Melakukan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cek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ulang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terhadap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SPO-SPO yang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akan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ditanda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tangani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oleh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Direktur</a:t>
            </a:r>
            <a:r>
              <a:rPr lang="en-US" sz="2600" dirty="0">
                <a:latin typeface="Calibri" pitchFamily="34" charset="0"/>
                <a:ea typeface="Tahoma" pitchFamily="34" charset="0"/>
                <a:cs typeface="Calibri" pitchFamily="34" charset="0"/>
              </a:rPr>
              <a:t> RS </a:t>
            </a:r>
            <a:r>
              <a:rPr lang="en-US" sz="26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endParaRPr lang="en-US" sz="26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lvl="1"/>
            <a:endParaRPr lang="en-US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439738" y="838200"/>
            <a:ext cx="8247062" cy="1066800"/>
          </a:xfrm>
          <a:ln w="9360" cap="rnd">
            <a:solidFill>
              <a:srgbClr val="FFFFCC"/>
            </a:solidFill>
            <a:prstDash val="sysDot"/>
          </a:ln>
        </p:spPr>
        <p:txBody>
          <a:bodyPr lIns="92160" tIns="46080" rIns="92160" bIns="46080">
            <a:normAutofit/>
          </a:bodyPr>
          <a:lstStyle/>
          <a:p>
            <a:pPr algn="ctr" eaLnBrk="1" hangingPunct="1">
              <a:lnSpc>
                <a:spcPct val="93000"/>
              </a:lnSpc>
              <a:buClr>
                <a:srgbClr val="00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PEMBERIAN KODE HARUS DITETAPKAN OLEH RS</a:t>
            </a: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DAPAT DIKELOMPOKAN</a:t>
            </a:r>
            <a:endParaRPr lang="en-GB" sz="3200" b="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2133600" y="2286000"/>
            <a:ext cx="4953000" cy="3200400"/>
          </a:xfrm>
          <a:solidFill>
            <a:schemeClr val="bg2"/>
          </a:solidFill>
          <a:ln>
            <a:solidFill>
              <a:srgbClr val="FF0000"/>
            </a:solidFill>
            <a:prstDash val="sysDash"/>
          </a:ln>
        </p:spPr>
        <p:txBody>
          <a:bodyPr lIns="92160" tIns="46080" rIns="92160" bIns="46080">
            <a:normAutofit/>
          </a:bodyPr>
          <a:lstStyle/>
          <a:p>
            <a:pPr eaLnBrk="1" hangingPunct="1">
              <a:lnSpc>
                <a:spcPct val="93000"/>
              </a:lnSpc>
              <a:spcBef>
                <a:spcPts val="11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MEDIS</a:t>
            </a:r>
            <a:r>
              <a:rPr lang="en-GB" sz="3600" dirty="0" smtClean="0">
                <a:latin typeface="Calibri" pitchFamily="34" charset="0"/>
                <a:cs typeface="Calibri" pitchFamily="34" charset="0"/>
              </a:rPr>
              <a:t> 			: </a:t>
            </a:r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01</a:t>
            </a:r>
          </a:p>
          <a:p>
            <a:pPr eaLnBrk="1" hangingPunct="1">
              <a:spcBef>
                <a:spcPts val="11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ADMINISTRASI</a:t>
            </a:r>
            <a:r>
              <a:rPr lang="en-GB" sz="3600" dirty="0" smtClean="0">
                <a:latin typeface="Calibri" pitchFamily="34" charset="0"/>
                <a:cs typeface="Calibri" pitchFamily="34" charset="0"/>
              </a:rPr>
              <a:t>	: </a:t>
            </a:r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02</a:t>
            </a:r>
          </a:p>
          <a:p>
            <a:pPr eaLnBrk="1" hangingPunct="1">
              <a:spcBef>
                <a:spcPts val="11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KEPERAWATAN</a:t>
            </a:r>
            <a:r>
              <a:rPr lang="en-GB" sz="3600" dirty="0" smtClean="0">
                <a:latin typeface="Calibri" pitchFamily="34" charset="0"/>
                <a:cs typeface="Calibri" pitchFamily="34" charset="0"/>
              </a:rPr>
              <a:t>	: </a:t>
            </a:r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03</a:t>
            </a:r>
          </a:p>
          <a:p>
            <a:pPr eaLnBrk="1" hangingPunct="1">
              <a:spcBef>
                <a:spcPts val="11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INTENSIF</a:t>
            </a:r>
            <a:r>
              <a:rPr lang="en-GB" sz="3600" dirty="0" smtClean="0">
                <a:latin typeface="Calibri" pitchFamily="34" charset="0"/>
                <a:cs typeface="Calibri" pitchFamily="34" charset="0"/>
              </a:rPr>
              <a:t>		: </a:t>
            </a:r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04</a:t>
            </a:r>
          </a:p>
          <a:p>
            <a:pPr eaLnBrk="1" hangingPunct="1">
              <a:spcBef>
                <a:spcPts val="11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0" dirty="0" smtClean="0"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20013572">
            <a:off x="60476" y="1833986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838200"/>
            <a:ext cx="4800600" cy="762000"/>
          </a:xfrm>
        </p:spPr>
        <p:txBody>
          <a:bodyPr lIns="92160" tIns="46080" rIns="92160" bIns="46080">
            <a:noAutofit/>
          </a:bodyPr>
          <a:lstStyle/>
          <a:p>
            <a:pPr algn="ctr" eaLnBrk="1" hangingPunct="1">
              <a:lnSpc>
                <a:spcPct val="93000"/>
              </a:lnSpc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8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NOMOR SPO</a:t>
            </a:r>
            <a:endParaRPr lang="en-GB" b="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1295400" y="1828800"/>
            <a:ext cx="6324600" cy="3581400"/>
          </a:xfrm>
        </p:spPr>
        <p:txBody>
          <a:bodyPr lIns="92160" tIns="46080" rIns="92160" bIns="46080">
            <a:normAutofit fontScale="92500" lnSpcReduction="20000"/>
          </a:bodyPr>
          <a:lstStyle/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KELOMPOK REKAM MEDIS:</a:t>
            </a:r>
            <a:endParaRPr lang="en-GB" sz="28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500" dirty="0" smtClean="0">
                <a:latin typeface="Calibri" pitchFamily="34" charset="0"/>
                <a:cs typeface="Calibri" pitchFamily="34" charset="0"/>
              </a:rPr>
              <a:t>RM </a:t>
            </a:r>
            <a:r>
              <a:rPr lang="en-GB" sz="3500" dirty="0" err="1" smtClean="0">
                <a:latin typeface="Calibri" pitchFamily="34" charset="0"/>
                <a:cs typeface="Calibri" pitchFamily="34" charset="0"/>
              </a:rPr>
              <a:t>Rawat</a:t>
            </a:r>
            <a:r>
              <a:rPr lang="en-GB" sz="3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3500" dirty="0" err="1" smtClean="0">
                <a:latin typeface="Calibri" pitchFamily="34" charset="0"/>
                <a:cs typeface="Calibri" pitchFamily="34" charset="0"/>
              </a:rPr>
              <a:t>Jalan</a:t>
            </a:r>
            <a:r>
              <a:rPr lang="en-GB" sz="3500" dirty="0" smtClean="0">
                <a:latin typeface="Calibri" pitchFamily="34" charset="0"/>
                <a:cs typeface="Calibri" pitchFamily="34" charset="0"/>
              </a:rPr>
              <a:t>	: 02/RM-RJ/</a:t>
            </a:r>
            <a:r>
              <a:rPr lang="en-GB" sz="35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01</a:t>
            </a: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500" dirty="0" smtClean="0">
                <a:latin typeface="Calibri" pitchFamily="34" charset="0"/>
                <a:cs typeface="Calibri" pitchFamily="34" charset="0"/>
              </a:rPr>
              <a:t>RM </a:t>
            </a:r>
            <a:r>
              <a:rPr lang="en-GB" sz="3500" dirty="0" err="1" smtClean="0">
                <a:latin typeface="Calibri" pitchFamily="34" charset="0"/>
                <a:cs typeface="Calibri" pitchFamily="34" charset="0"/>
              </a:rPr>
              <a:t>Rawat</a:t>
            </a:r>
            <a:r>
              <a:rPr lang="en-GB" sz="3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3500" dirty="0" err="1" smtClean="0">
                <a:latin typeface="Calibri" pitchFamily="34" charset="0"/>
                <a:cs typeface="Calibri" pitchFamily="34" charset="0"/>
              </a:rPr>
              <a:t>Inap</a:t>
            </a:r>
            <a:r>
              <a:rPr lang="en-GB" sz="3500" dirty="0" smtClean="0">
                <a:latin typeface="Calibri" pitchFamily="34" charset="0"/>
                <a:cs typeface="Calibri" pitchFamily="34" charset="0"/>
              </a:rPr>
              <a:t>	: 02/RM-RI/</a:t>
            </a:r>
            <a:r>
              <a:rPr lang="en-GB" sz="35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01</a:t>
            </a: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500" dirty="0" smtClean="0">
                <a:latin typeface="Calibri" pitchFamily="34" charset="0"/>
                <a:cs typeface="Calibri" pitchFamily="34" charset="0"/>
              </a:rPr>
              <a:t>RM IGD		: 02/RI-IGD/</a:t>
            </a:r>
            <a:r>
              <a:rPr lang="en-GB" sz="35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01</a:t>
            </a: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latin typeface="Tahoma" pitchFamily="34" charset="0"/>
              </a:rPr>
              <a:t>	 </a:t>
            </a:r>
            <a:endParaRPr lang="en-GB" sz="2800" b="1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latin typeface="Tahoma" pitchFamily="34" charset="0"/>
              </a:rPr>
              <a:t>	 </a:t>
            </a:r>
            <a:endParaRPr lang="en-GB" sz="2800" b="1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b="1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latin typeface="Tahoma" pitchFamily="34" charset="0"/>
              </a:rPr>
              <a:t>                                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latin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4343400"/>
            <a:ext cx="33528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BERUBAH SESUAI NOMOR URUT SPO</a:t>
            </a:r>
            <a:endParaRPr lang="en-US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096000" y="3733800"/>
            <a:ext cx="381000" cy="5334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20013572">
            <a:off x="136676" y="1071986"/>
            <a:ext cx="1463805" cy="6155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0" y="762000"/>
            <a:ext cx="4800600" cy="990600"/>
          </a:xfrm>
        </p:spPr>
        <p:txBody>
          <a:bodyPr lIns="92160" tIns="46080" rIns="92160" bIns="46080">
            <a:no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 b="1" dirty="0" smtClean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NOMOR SPO</a:t>
            </a:r>
            <a:endParaRPr lang="en-GB" sz="3600" b="0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10600" cy="3581400"/>
          </a:xfrm>
        </p:spPr>
        <p:txBody>
          <a:bodyPr lIns="92160" tIns="46080" rIns="92160" bIns="46080">
            <a:normAutofit/>
          </a:bodyPr>
          <a:lstStyle/>
          <a:p>
            <a:pPr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Rawat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Jalan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  <a:endParaRPr lang="en-GB" sz="2800" dirty="0" smtClean="0">
              <a:latin typeface="Tahoma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err="1" smtClean="0">
                <a:latin typeface="Tahoma" pitchFamily="34" charset="0"/>
              </a:rPr>
              <a:t>Pendaftaran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pasien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baru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rawat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jalan</a:t>
            </a:r>
            <a:r>
              <a:rPr lang="en-GB" sz="2800" dirty="0" smtClean="0">
                <a:latin typeface="Tahoma" pitchFamily="34" charset="0"/>
              </a:rPr>
              <a:t>: 02/RM-RJ/</a:t>
            </a:r>
            <a:r>
              <a:rPr lang="en-GB" sz="2800" b="1" dirty="0" smtClean="0">
                <a:solidFill>
                  <a:srgbClr val="C00000"/>
                </a:solidFill>
                <a:latin typeface="Tahoma" pitchFamily="34" charset="0"/>
              </a:rPr>
              <a:t>01</a:t>
            </a: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err="1" smtClean="0">
                <a:latin typeface="Tahoma" pitchFamily="34" charset="0"/>
              </a:rPr>
              <a:t>Pendaftaran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pasien</a:t>
            </a:r>
            <a:r>
              <a:rPr lang="en-GB" sz="2800" dirty="0" smtClean="0">
                <a:latin typeface="Tahoma" pitchFamily="34" charset="0"/>
              </a:rPr>
              <a:t> lama </a:t>
            </a:r>
            <a:r>
              <a:rPr lang="en-GB" sz="2800" dirty="0" err="1" smtClean="0">
                <a:latin typeface="Tahoma" pitchFamily="34" charset="0"/>
              </a:rPr>
              <a:t>rawat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jalan</a:t>
            </a:r>
            <a:r>
              <a:rPr lang="en-GB" sz="2800" dirty="0" smtClean="0">
                <a:latin typeface="Tahoma" pitchFamily="34" charset="0"/>
              </a:rPr>
              <a:t>: 02/RM-RJ/</a:t>
            </a:r>
            <a:r>
              <a:rPr lang="en-GB" sz="2800" b="1" dirty="0" smtClean="0">
                <a:solidFill>
                  <a:srgbClr val="C00000"/>
                </a:solidFill>
                <a:latin typeface="Tahoma" pitchFamily="34" charset="0"/>
              </a:rPr>
              <a:t>02</a:t>
            </a: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err="1" smtClean="0">
                <a:latin typeface="Tahoma" pitchFamily="34" charset="0"/>
              </a:rPr>
              <a:t>Pengiriman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rekam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medis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rawat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jalan</a:t>
            </a:r>
            <a:r>
              <a:rPr lang="en-GB" sz="2800" dirty="0" smtClean="0">
                <a:latin typeface="Tahoma" pitchFamily="34" charset="0"/>
              </a:rPr>
              <a:t>: 02/RM-RJ/</a:t>
            </a:r>
            <a:r>
              <a:rPr lang="en-GB" sz="2800" b="1" dirty="0" smtClean="0">
                <a:solidFill>
                  <a:srgbClr val="C00000"/>
                </a:solidFill>
                <a:latin typeface="Tahoma" pitchFamily="34" charset="0"/>
              </a:rPr>
              <a:t>03</a:t>
            </a: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b="1" dirty="0" smtClean="0">
                <a:solidFill>
                  <a:srgbClr val="C00000"/>
                </a:solidFill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b="1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latin typeface="Tahoma" pitchFamily="34" charset="0"/>
              </a:rPr>
              <a:t>                                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latin typeface="Tahom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8077200" y="3962400"/>
            <a:ext cx="381000" cy="5334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4648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Berubah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rot="20013572">
            <a:off x="136676" y="919586"/>
            <a:ext cx="1463805" cy="6155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KEMAMPUAN YANG DIHARAPKAN</a:t>
            </a:r>
            <a:endParaRPr lang="en-US" sz="36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191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Tx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UMUM: </a:t>
            </a:r>
          </a:p>
          <a:p>
            <a:pPr eaLnBrk="1" hangingPunct="1">
              <a:buClrTx/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Mahasiswa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mampu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memahami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pengertian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prosedur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operasional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(SPO)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mampu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menyusun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SPO unit RMIK</a:t>
            </a:r>
          </a:p>
          <a:p>
            <a:pPr eaLnBrk="1" hangingPunct="1">
              <a:buClrTx/>
              <a:buNone/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KHUSUS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  <a:sym typeface="Wingdings" pitchFamily="2" charset="2"/>
              </a:rPr>
              <a:t>MEMAHAMI: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Pengertian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SPO</a:t>
            </a: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Sistematika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SPO</a:t>
            </a: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Penyusunan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SPOunit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RMIK</a:t>
            </a: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572000"/>
          </a:xfrm>
        </p:spPr>
        <p:txBody>
          <a:bodyPr>
            <a:normAutofit fontScale="92500"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3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34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harus</a:t>
            </a:r>
            <a:r>
              <a:rPr lang="en-US" sz="3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disimpan</a:t>
            </a:r>
            <a:r>
              <a:rPr lang="en-US" sz="3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sebagai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dokumen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RS </a:t>
            </a:r>
            <a:r>
              <a:rPr lang="en-US" sz="3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endParaRPr lang="en-US" sz="34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asli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disimpan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kantor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Panitia</a:t>
            </a:r>
            <a:r>
              <a:rPr lang="en-US" sz="3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RS (</a:t>
            </a:r>
            <a:r>
              <a:rPr lang="en-US" sz="34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jika</a:t>
            </a:r>
            <a:r>
              <a:rPr lang="en-US" sz="3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ada</a:t>
            </a:r>
            <a:r>
              <a:rPr lang="en-US" sz="3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) </a:t>
            </a:r>
            <a:endParaRPr lang="en-US" sz="34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foto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copy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disimpan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masing-masing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mana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tersebut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digunakan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. </a:t>
            </a:r>
            <a:endParaRPr lang="en-US" sz="34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4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Apabila</a:t>
            </a:r>
            <a:r>
              <a:rPr lang="en-US" sz="3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tersebut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tidak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berlaku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lagi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karena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telah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direvisi</a:t>
            </a:r>
            <a:r>
              <a:rPr lang="en-US" sz="3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/</a:t>
            </a:r>
            <a:r>
              <a:rPr lang="en-US" sz="34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hal</a:t>
            </a:r>
            <a:r>
              <a:rPr lang="en-US" sz="3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lain,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maka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wajib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mengembalikan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SPO yang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sudah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tidak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berlaku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tersebut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kantor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Panitia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RS</a:t>
            </a:r>
            <a:r>
              <a:rPr lang="en-US" sz="3400" dirty="0" err="1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d</a:t>
            </a:r>
            <a:r>
              <a:rPr lang="en-US" sz="34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i</a:t>
            </a:r>
            <a:r>
              <a:rPr lang="en-US" sz="3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unit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hanya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4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ada</a:t>
            </a:r>
            <a:r>
              <a:rPr lang="en-US" sz="3400" dirty="0">
                <a:latin typeface="Calibri" pitchFamily="34" charset="0"/>
                <a:ea typeface="Tahoma" pitchFamily="34" charset="0"/>
                <a:cs typeface="Calibri" pitchFamily="34" charset="0"/>
              </a:rPr>
              <a:t> SPO yang </a:t>
            </a:r>
            <a:r>
              <a:rPr lang="en-US" sz="34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berlaku</a:t>
            </a:r>
            <a:endParaRPr lang="en-US" sz="34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1600" y="838200"/>
            <a:ext cx="6477000" cy="762000"/>
          </a:xfrm>
          <a:prstGeom prst="rect">
            <a:avLst/>
          </a:prstGeom>
        </p:spPr>
        <p:txBody>
          <a:bodyPr vert="horz" rtlCol="0" anchor="ctr">
            <a:normAutofit fontScale="2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16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PENYIMPANAN SPO</a:t>
            </a:r>
            <a:r>
              <a:rPr kumimoji="0" 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/>
            </a:r>
            <a:br>
              <a:rPr kumimoji="0" 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</a:b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31480" cy="4572000"/>
          </a:xfrm>
        </p:spPr>
        <p:txBody>
          <a:bodyPr>
            <a:normAutofit/>
          </a:bodyPr>
          <a:lstStyle/>
          <a:p>
            <a:pPr marL="596646" indent="-514350">
              <a:buClrTx/>
              <a:buFont typeface="+mj-lt"/>
              <a:buAutoNum type="arabicPeriod" startAt="5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Panitia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dapat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memusnahkan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foto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copy SPO yang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tidak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berlaku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tersebut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. </a:t>
            </a:r>
          </a:p>
          <a:p>
            <a:pPr marL="596646" indent="-514350">
              <a:buClrTx/>
              <a:buFont typeface="+mj-lt"/>
              <a:buAutoNum type="arabicPeriod" startAt="5"/>
            </a:pP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asli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tetap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disimpan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dengan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lama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penyimpanan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…..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tahun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terhitung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sejak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tanggal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diterbitkan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.</a:t>
            </a:r>
          </a:p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harus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diletakkan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tempat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mudah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dilihat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mudah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diambil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mudah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dibaca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oleh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pelaksana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.</a:t>
            </a:r>
          </a:p>
          <a:p>
            <a:pPr marL="596646" indent="-514350">
              <a:buClrTx/>
              <a:buFont typeface="+mj-lt"/>
              <a:buAutoNum type="arabicPeriod" startAt="5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762000"/>
            <a:ext cx="6477000" cy="762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9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PENYIMPANAN SPO</a:t>
            </a:r>
            <a:r>
              <a:rPr lang="en-US" sz="49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4900" dirty="0" smtClean="0">
                <a:latin typeface="Calibri" pitchFamily="34" charset="0"/>
                <a:cs typeface="Calibri" pitchFamily="34" charset="0"/>
              </a:rPr>
            </a:b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572000"/>
          </a:xfrm>
        </p:spPr>
        <p:txBody>
          <a:bodyPr>
            <a:noAutofit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Distribusi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adalah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kegiatan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atau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usaha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menyampaikan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kepada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atau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pelaksana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yang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memerlukan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tsb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agar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dpt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digunakan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sebagai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panduan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dalam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melaksanakan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kegiatannya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. </a:t>
            </a:r>
            <a:endParaRPr lang="en-US" sz="32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Kegiatan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ini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dilakukan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oleh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Panitia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dalam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pengendalian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dokumen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.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Pengiriman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harus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dicatat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buku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ekspedisi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tanda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terima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.</a:t>
            </a:r>
            <a:endParaRPr lang="en-US" sz="32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5791200" cy="6858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PENDISTRIBUSIAN SPO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5791200" cy="6858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PENDISTRIBUSIAN SPO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cs typeface="Calibri" pitchFamily="34" charset="0"/>
              </a:rPr>
            </a:b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876800"/>
          </a:xfrm>
        </p:spPr>
        <p:txBody>
          <a:bodyPr>
            <a:normAutofit fontScale="92500"/>
          </a:bodyPr>
          <a:lstStyle/>
          <a:p>
            <a:pPr marL="596646" lvl="0" indent="-514350">
              <a:buClrTx/>
              <a:buFont typeface="+mj-lt"/>
              <a:buAutoNum type="arabicPeriod" startAt="4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Distribusi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hanya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untuk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1(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satu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) unit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tertentu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/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seluruh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unit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tergantung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kebutuhan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. </a:t>
            </a:r>
          </a:p>
          <a:p>
            <a:pPr marL="596646" lvl="0" indent="-514350">
              <a:buClrTx/>
              <a:buFont typeface="+mj-lt"/>
              <a:buAutoNum type="arabicPeriod" startAt="4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Apabila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tsb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merupakan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acuan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untuk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melakukan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kegiatan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semua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maka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didistribusikan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semua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.</a:t>
            </a:r>
          </a:p>
          <a:p>
            <a:pPr marL="596646" lvl="0" indent="-514350">
              <a:buClrTx/>
              <a:buFont typeface="+mj-lt"/>
              <a:buAutoNum type="arabicPeriod" startAt="4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Apabila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tsb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hanya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untuk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tertentu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maka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didistribusikan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tertentu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. </a:t>
            </a:r>
          </a:p>
          <a:p>
            <a:pPr marL="596646" lvl="0" indent="-514350">
              <a:buClrTx/>
              <a:buFont typeface="+mj-lt"/>
              <a:buAutoNum type="arabicPeriod" startAt="4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Apabila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RS 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sudah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menggunakan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i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e-file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maka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distribusi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dapat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melalui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intranet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diatur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kewenangan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otorisasi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setiap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52600" y="762000"/>
            <a:ext cx="5715000" cy="71596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EVALUASI SPO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3733800"/>
          </a:xfrm>
        </p:spPr>
        <p:txBody>
          <a:bodyPr>
            <a:normAutofit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Evaluasi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dilaksanakan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sesuai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kebutuhan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maksimal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3(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tiga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)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tahun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sekali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.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Dilakukan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oleh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masing-masing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yang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dipimpin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oleh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Kepala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Unit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.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Hasil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evaluasi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: SPO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masih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tetap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digunakan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atau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perlu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perbaikan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/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revisi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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notulen</a:t>
            </a:r>
            <a:endParaRPr lang="en-US" sz="32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endParaRPr lang="en-US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1618833"/>
            <a:ext cx="838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6646" lvl="0" indent="-514350">
              <a:buClrTx/>
              <a:buFont typeface="+mj-lt"/>
              <a:buAutoNum type="arabicPeriod" startAt="4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Perbaikan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/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revisi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perlu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dilakukan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bila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:</a:t>
            </a:r>
          </a:p>
          <a:p>
            <a:pPr marL="1163574" lvl="2" indent="-514350">
              <a:buClrTx/>
              <a:buFont typeface="+mj-lt"/>
              <a:buAutoNum type="alphaLcPeriod"/>
            </a:pP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Alur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sudah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tidak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sesuai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dg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keadaan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yg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ada</a:t>
            </a:r>
            <a:endParaRPr lang="en-US" sz="28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163574" lvl="2" indent="-514350">
              <a:buClrTx/>
              <a:buFont typeface="+mj-lt"/>
              <a:buAutoNum type="alphaLcPeriod"/>
            </a:pP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Adanya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perkembangan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IPTEK</a:t>
            </a:r>
          </a:p>
          <a:p>
            <a:pPr marL="1163574" lvl="2" indent="-514350">
              <a:buClrTx/>
              <a:buFont typeface="+mj-lt"/>
              <a:buAutoNum type="alphaLcPeriod"/>
            </a:pP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Adanya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perubahan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organisasi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/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kebijakan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baru</a:t>
            </a:r>
            <a:endParaRPr lang="en-US" sz="28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163574" lvl="2" indent="-514350">
              <a:buClrTx/>
              <a:buFont typeface="+mj-lt"/>
              <a:buAutoNum type="alphaLcPeriod"/>
            </a:pP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Adanya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perubahan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fasilitas</a:t>
            </a:r>
            <a:endParaRPr lang="en-US" sz="28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163574" lvl="2" indent="-514350">
              <a:buClrTx/>
              <a:buFont typeface="+mj-lt"/>
              <a:buAutoNum type="alphaLcPeriod"/>
            </a:pP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Pergantian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Direksi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, TIDAK BERARTI SPO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harus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diganti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. </a:t>
            </a:r>
            <a:endParaRPr lang="en-SG" sz="28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762000"/>
            <a:ext cx="5715000" cy="71596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EVALUASI SPO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7848600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REFERENSI</a:t>
            </a:r>
            <a:endParaRPr lang="en-US" sz="4400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5800" y="1664863"/>
            <a:ext cx="7848600" cy="46597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 algn="ctr">
            <a:solidFill>
              <a:srgbClr val="808000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UU RI No.36/2009: Kesehatan</a:t>
            </a:r>
          </a:p>
          <a:p>
            <a:pPr lvl="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UU RI No.44/2009: Rumah Sakit</a:t>
            </a:r>
          </a:p>
          <a:p>
            <a:pPr lvl="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UU RI No.36/2014: Tenaga Kesehatan</a:t>
            </a:r>
          </a:p>
          <a:p>
            <a:pPr lvl="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PerMenKes RI No.269/2008: Rekam Medis </a:t>
            </a:r>
          </a:p>
          <a:p>
            <a:pPr lvl="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KARS, 2012: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Pedoman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Penyusunan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Dokumen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lvl="0" eaLnBrk="0" hangingPunct="0">
              <a:spcBef>
                <a:spcPct val="20000"/>
              </a:spcBef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Akreditasi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lvl="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KARS, 2016: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Dokumen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Rekam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Medis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0" eaLnBrk="0" hangingPunct="0">
              <a:spcBef>
                <a:spcPct val="20000"/>
              </a:spcBef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Konteks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Versi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2012</a:t>
            </a:r>
          </a:p>
          <a:p>
            <a:pPr lvl="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KARS,2020: SNARS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Edisi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1.1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239000" cy="2590800"/>
          </a:xfrm>
          <a:solidFill>
            <a:srgbClr val="0070C0"/>
          </a:solidFill>
          <a:ln w="38100">
            <a:solidFill>
              <a:srgbClr val="FF0000"/>
            </a:solidFill>
            <a:prstDash val="sysDot"/>
          </a:ln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6000" dirty="0" smtClean="0"/>
              <a:t>  </a:t>
            </a:r>
          </a:p>
          <a:p>
            <a:pPr algn="ctr">
              <a:buNone/>
            </a:pPr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APA SPO…?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1066800"/>
            <a:ext cx="8001000" cy="8382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STANDAR PROSEDUR OPERASIONAL (SPO)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581400"/>
          </a:xfrm>
        </p:spPr>
        <p:txBody>
          <a:bodyPr>
            <a:normAutofit/>
          </a:bodyPr>
          <a:lstStyle/>
          <a:p>
            <a:pPr eaLnBrk="1" hangingPunct="1">
              <a:buClrTx/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Suatu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perangkat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instruksi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/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langkah-langkah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yang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dibakukan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untuk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menyelesaikan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proses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kerja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rutin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tertentu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ClrTx/>
              <a:buNone/>
            </a:pP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(UU RI NO.44/2009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Pasal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13)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990600"/>
            <a:ext cx="8001000" cy="8382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STANDAR PROSEDUR OPERASIONAL (SPO)</a:t>
            </a:r>
            <a:endParaRPr lang="en-US" sz="36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34290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624078" indent="-514350" eaLnBrk="1" hangingPunct="1">
              <a:buClrTx/>
              <a:buFont typeface="Wingdings" pitchFamily="2" charset="2"/>
              <a:buChar char="q"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memberikan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langkah-langkah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benar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 </a:t>
            </a:r>
          </a:p>
          <a:p>
            <a:pPr marL="624078" indent="-514350" eaLnBrk="1" hangingPunct="1">
              <a:buClrTx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		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terbaik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</a:p>
          <a:p>
            <a:pPr marL="852678" indent="-742950" eaLnBrk="1" hangingPunct="1">
              <a:buClrTx/>
              <a:buFont typeface="Wingdings" pitchFamily="2" charset="2"/>
              <a:buChar char="q"/>
            </a:pP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konsensus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bersama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untuk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melaksanakan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berbagai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kegiatan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fungsi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</a:p>
          <a:p>
            <a:pPr marL="852678" indent="-742950" eaLnBrk="1" hangingPunct="1">
              <a:buClrTx/>
              <a:buFont typeface="Wingdings" pitchFamily="2" charset="2"/>
              <a:buChar char="q"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dibuat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oleh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sarana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kesehatan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 </a:t>
            </a:r>
          </a:p>
          <a:p>
            <a:pPr marL="852678" indent="-742950" eaLnBrk="1" hangingPunct="1">
              <a:buClrTx/>
              <a:buFont typeface="Wingdings" pitchFamily="2" charset="2"/>
              <a:buChar char="q"/>
            </a:pP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profesi</a:t>
            </a:r>
            <a:endParaRPr lang="en-US" sz="2800" u="sng" dirty="0" smtClean="0">
              <a:latin typeface="Calibri" pitchFamily="34" charset="0"/>
              <a:cs typeface="Calibri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239000" cy="762000"/>
          </a:xfrm>
          <a:ln>
            <a:solidFill>
              <a:schemeClr val="tx1"/>
            </a:solidFill>
            <a:prstDash val="sysDot"/>
          </a:ln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TUJUAN PENYUSUNAN SPO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Proses</a:t>
            </a:r>
            <a:r>
              <a:rPr lang="en-US" sz="4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kerja</a:t>
            </a:r>
            <a:r>
              <a:rPr lang="en-US" sz="40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rutin</a:t>
            </a:r>
            <a:r>
              <a:rPr lang="en-US" sz="40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endParaRPr lang="en-US" sz="40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ctr">
              <a:buNone/>
            </a:pPr>
            <a:endParaRPr lang="en-US" sz="40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efisien</a:t>
            </a:r>
            <a:r>
              <a:rPr lang="en-US" sz="4000" dirty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4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efektif</a:t>
            </a:r>
            <a:r>
              <a:rPr lang="en-US" sz="4000" dirty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40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konsisten</a:t>
            </a:r>
            <a:r>
              <a:rPr lang="en-US" sz="4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/</a:t>
            </a:r>
            <a:r>
              <a:rPr lang="en-US" sz="40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seragam</a:t>
            </a:r>
            <a:r>
              <a:rPr lang="en-US" sz="4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40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aman</a:t>
            </a:r>
            <a:endParaRPr lang="en-US" sz="40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ctr">
              <a:buNone/>
            </a:pPr>
            <a:endParaRPr lang="en-US" sz="40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meningkatkan</a:t>
            </a:r>
            <a:r>
              <a:rPr lang="en-US" sz="4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mutu</a:t>
            </a:r>
            <a:r>
              <a:rPr lang="en-US" sz="40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pelayanan</a:t>
            </a:r>
            <a:r>
              <a:rPr lang="en-US" sz="40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endParaRPr lang="en-US" sz="40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ctr">
              <a:buNone/>
            </a:pPr>
            <a:endParaRPr lang="en-US" sz="40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standar</a:t>
            </a:r>
            <a:r>
              <a:rPr lang="en-US" sz="4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4000" dirty="0">
                <a:latin typeface="Calibri" pitchFamily="34" charset="0"/>
                <a:ea typeface="Tahoma" pitchFamily="34" charset="0"/>
                <a:cs typeface="Calibri" pitchFamily="34" charset="0"/>
              </a:rPr>
              <a:t>yang </a:t>
            </a:r>
            <a:r>
              <a:rPr lang="en-US" sz="4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berlaku</a:t>
            </a:r>
            <a:r>
              <a:rPr lang="en-US" sz="40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</a:t>
            </a:r>
            <a:r>
              <a:rPr lang="en-US" sz="4000" dirty="0">
                <a:latin typeface="Calibri" pitchFamily="34" charset="0"/>
                <a:ea typeface="Tahoma" pitchFamily="34" charset="0"/>
                <a:cs typeface="Calibri" pitchFamily="34" charset="0"/>
              </a:rPr>
              <a:t> RS </a:t>
            </a:r>
            <a:endParaRPr lang="en-US" sz="36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419600" y="2209800"/>
            <a:ext cx="533400" cy="3810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419600" y="3962400"/>
            <a:ext cx="533400" cy="3810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419600" y="5257800"/>
            <a:ext cx="533400" cy="3810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096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FORMAT SPO</a:t>
            </a:r>
            <a:r>
              <a:rPr lang="en-US" sz="4900" b="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4900" b="0" dirty="0" smtClean="0">
                <a:latin typeface="Calibri" pitchFamily="34" charset="0"/>
                <a:cs typeface="Calibri" pitchFamily="34" charset="0"/>
              </a:rPr>
            </a:br>
            <a:endParaRPr lang="en-US" sz="49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191000"/>
          </a:xfrm>
        </p:spPr>
        <p:txBody>
          <a:bodyPr>
            <a:normAutofit lnSpcReduction="10000"/>
          </a:bodyPr>
          <a:lstStyle/>
          <a:p>
            <a:pPr lvl="0">
              <a:buClrTx/>
            </a:pP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Format 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sesuai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dengan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lampiran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Surat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Edaran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Direktur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Pelayanan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Medik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Spesialistik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Nomor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YM.00.02.2.2.837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tertanggal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1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Juni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2001,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perihal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bentuk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SPO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Panduan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Penyusunan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Dokumen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Akreditasi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dari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Komisi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Akreditasi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Rumah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Sakit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tahun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2012.</a:t>
            </a:r>
          </a:p>
          <a:p>
            <a:pPr lvl="0">
              <a:buClrTx/>
            </a:pP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Format 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sebagai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berikut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: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419600"/>
          </a:xfrm>
        </p:spPr>
        <p:txBody>
          <a:bodyPr>
            <a:normAutofit fontScale="92500" lnSpcReduction="10000"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Judul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SPO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ditulis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dengan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huruf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besar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ditebalkan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.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Contoh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: “</a:t>
            </a:r>
            <a:r>
              <a:rPr lang="en-US" sz="3200" b="1" dirty="0">
                <a:latin typeface="Calibri" pitchFamily="34" charset="0"/>
                <a:ea typeface="Tahoma" pitchFamily="34" charset="0"/>
                <a:cs typeface="Calibri" pitchFamily="34" charset="0"/>
              </a:rPr>
              <a:t>PENERIMAAN PASIEN BARU”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Tulisan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b="1" dirty="0">
                <a:latin typeface="Calibri" pitchFamily="34" charset="0"/>
                <a:ea typeface="Tahoma" pitchFamily="34" charset="0"/>
                <a:cs typeface="Calibri" pitchFamily="34" charset="0"/>
              </a:rPr>
              <a:t>RUMAH SAKIT </a:t>
            </a:r>
            <a:r>
              <a:rPr lang="en-US" sz="32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“A”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bawah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logo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menggunakan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huruf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besar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ditebalkan</a:t>
            </a:r>
            <a:endParaRPr lang="en-US" sz="32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Tulisan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dalam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kolom-kolom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menggunakan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huruf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kecil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tidak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ditebalkan</a:t>
            </a:r>
            <a:endParaRPr lang="en-US" sz="32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Semua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tulisan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menggunakan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model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huruf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“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pilih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seragam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misal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TNR”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ukuran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sebaiknya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seragam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misal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“12”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dengan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jarak</a:t>
            </a:r>
            <a:r>
              <a:rPr lang="en-US" sz="3200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misal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“1,5 </a:t>
            </a:r>
            <a:r>
              <a:rPr lang="en-US" sz="32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spasi</a:t>
            </a:r>
            <a:r>
              <a:rPr lang="en-US" sz="32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”</a:t>
            </a:r>
            <a:endParaRPr lang="en-US" sz="32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90600" y="762000"/>
            <a:ext cx="7315200" cy="609600"/>
          </a:xfrm>
          <a:prstGeom prst="rect">
            <a:avLst/>
          </a:prstGeom>
        </p:spPr>
        <p:txBody>
          <a:bodyPr vert="horz" rtlCol="0" anchor="ctr">
            <a:normAutofit fontScale="2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TULISAN PADA SPO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/>
            </a:r>
            <a:b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</a:br>
            <a:endParaRPr kumimoji="0" lang="en-US" sz="49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960438"/>
            <a:ext cx="8077200" cy="868362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SPO MENGGUNAKAN KALIMAT PERINTAH/INSTRUKSI DENGAN BAHASA YANG DIKENAL PENGGUNA SPO</a:t>
            </a:r>
            <a:r>
              <a:rPr lang="en-US" sz="3100" dirty="0" smtClean="0">
                <a:solidFill>
                  <a:schemeClr val="tx1"/>
                </a:solidFill>
              </a:rPr>
              <a:t/>
            </a:r>
            <a:br>
              <a:rPr lang="en-US" sz="3100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5410200" cy="3886200"/>
          </a:xfrm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CONTOH: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539496" lvl="0" indent="-457200">
              <a:buClrTx/>
              <a:buFont typeface="+mj-lt"/>
              <a:buAutoNum type="arabicPeriod"/>
            </a:pP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Angkat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…………</a:t>
            </a:r>
          </a:p>
          <a:p>
            <a:pPr marL="539496" lvl="0" indent="-457200">
              <a:buClrTx/>
              <a:buFont typeface="+mj-lt"/>
              <a:buAutoNum type="arabicPeriod"/>
            </a:pP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Tulis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………………………</a:t>
            </a:r>
            <a:endParaRPr lang="en-US" sz="28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39496" lvl="0" indent="-457200">
              <a:buClrTx/>
              <a:buFont typeface="+mj-lt"/>
              <a:buAutoNum type="arabicPeriod"/>
            </a:pP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Catat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………………………</a:t>
            </a:r>
            <a:endParaRPr lang="en-US" sz="28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39496" lvl="0" indent="-457200">
              <a:buClrTx/>
              <a:buFont typeface="+mj-lt"/>
              <a:buAutoNum type="arabicPeriod"/>
            </a:pP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Cetak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……………………</a:t>
            </a:r>
            <a:endParaRPr lang="en-US" sz="28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39496" lvl="0" indent="-457200">
              <a:buClrTx/>
              <a:buFont typeface="+mj-lt"/>
              <a:buAutoNum type="arabicPeriod"/>
            </a:pP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Jelaskan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…………………</a:t>
            </a:r>
            <a:endParaRPr lang="en-US" sz="28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539496" lvl="0" indent="-457200">
              <a:buClrTx/>
              <a:buFont typeface="+mj-lt"/>
              <a:buAutoNum type="arabicPeriod"/>
            </a:pPr>
            <a:r>
              <a:rPr lang="en-US" sz="28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Masukan</a:t>
            </a:r>
            <a:r>
              <a:rPr lang="en-US" sz="2800" dirty="0">
                <a:latin typeface="Calibri" pitchFamily="34" charset="0"/>
                <a:ea typeface="Tahoma" pitchFamily="34" charset="0"/>
                <a:cs typeface="Calibri" pitchFamily="34" charset="0"/>
              </a:rPr>
              <a:t>……………………</a:t>
            </a:r>
          </a:p>
          <a:p>
            <a:pPr marL="539496" lvl="0" indent="-457200">
              <a:buClrTx/>
              <a:buFont typeface="+mj-lt"/>
              <a:buAutoNum type="arabicPeriod"/>
            </a:pP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Berikan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Calibri" pitchFamily="34" charset="0"/>
                <a:ea typeface="Tahoma" pitchFamily="34" charset="0"/>
                <a:cs typeface="Calibri" pitchFamily="34" charset="0"/>
              </a:rPr>
              <a:t>dll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1123</Words>
  <Application>Microsoft Office PowerPoint</Application>
  <PresentationFormat>On-screen Show (4:3)</PresentationFormat>
  <Paragraphs>292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Slide 1</vt:lpstr>
      <vt:lpstr>KEMAMPUAN YANG DIHARAPKAN</vt:lpstr>
      <vt:lpstr>Slide 3</vt:lpstr>
      <vt:lpstr>STANDAR PROSEDUR OPERASIONAL (SPO)</vt:lpstr>
      <vt:lpstr>STANDAR PROSEDUR OPERASIONAL (SPO)</vt:lpstr>
      <vt:lpstr> TUJUAN PENYUSUNAN SPO </vt:lpstr>
      <vt:lpstr> FORMAT SPO </vt:lpstr>
      <vt:lpstr>Slide 8</vt:lpstr>
      <vt:lpstr> SPO MENGGUNAKAN KALIMAT PERINTAH/INSTRUKSI DENGAN BAHASA YANG DIKENAL PENGGUNA SPO </vt:lpstr>
      <vt:lpstr>Slide 10</vt:lpstr>
      <vt:lpstr>Slide 11</vt:lpstr>
      <vt:lpstr>Slide 12</vt:lpstr>
      <vt:lpstr>Slide 13</vt:lpstr>
      <vt:lpstr>HAL PENTING DALAM PENYUSUNAN SPO</vt:lpstr>
      <vt:lpstr>Slide 15</vt:lpstr>
      <vt:lpstr> PROSES PENYUSUNAN SPO</vt:lpstr>
      <vt:lpstr>PEMBERIAN KODE HARUS DITETAPKAN OLEH RSDAPAT DIKELOMPOKAN</vt:lpstr>
      <vt:lpstr>NOMOR SPO</vt:lpstr>
      <vt:lpstr> NOMOR SPO</vt:lpstr>
      <vt:lpstr>Slide 20</vt:lpstr>
      <vt:lpstr>  PENYIMPANAN SPO </vt:lpstr>
      <vt:lpstr> PENDISTRIBUSIAN SPO </vt:lpstr>
      <vt:lpstr> PENDISTRIBUSIAN SPO </vt:lpstr>
      <vt:lpstr> EVALUASI SPO </vt:lpstr>
      <vt:lpstr> EVALUASI SPO 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akreditasi</dc:title>
  <dc:creator>Akreditasi</dc:creator>
  <cp:lastModifiedBy>siswati</cp:lastModifiedBy>
  <cp:revision>105</cp:revision>
  <dcterms:created xsi:type="dcterms:W3CDTF">2017-04-07T05:25:29Z</dcterms:created>
  <dcterms:modified xsi:type="dcterms:W3CDTF">2020-06-25T07:43:38Z</dcterms:modified>
</cp:coreProperties>
</file>