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5" r:id="rId2"/>
  </p:sldMasterIdLst>
  <p:notesMasterIdLst>
    <p:notesMasterId r:id="rId27"/>
  </p:notesMasterIdLst>
  <p:sldIdLst>
    <p:sldId id="288" r:id="rId3"/>
    <p:sldId id="298" r:id="rId4"/>
    <p:sldId id="299" r:id="rId5"/>
    <p:sldId id="300" r:id="rId6"/>
    <p:sldId id="296" r:id="rId7"/>
    <p:sldId id="295" r:id="rId8"/>
    <p:sldId id="294" r:id="rId9"/>
    <p:sldId id="279" r:id="rId10"/>
    <p:sldId id="297" r:id="rId11"/>
    <p:sldId id="260" r:id="rId12"/>
    <p:sldId id="274" r:id="rId13"/>
    <p:sldId id="262" r:id="rId14"/>
    <p:sldId id="263" r:id="rId15"/>
    <p:sldId id="265" r:id="rId16"/>
    <p:sldId id="301" r:id="rId17"/>
    <p:sldId id="302" r:id="rId18"/>
    <p:sldId id="303" r:id="rId19"/>
    <p:sldId id="304" r:id="rId20"/>
    <p:sldId id="305" r:id="rId21"/>
    <p:sldId id="275" r:id="rId22"/>
    <p:sldId id="280" r:id="rId23"/>
    <p:sldId id="293" r:id="rId24"/>
    <p:sldId id="281" r:id="rId25"/>
    <p:sldId id="290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538CC-C4F0-4374-9141-6811A7092688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5119317-E8A9-400C-B06D-D6543DC3E863}">
      <dgm:prSet phldrT="[Text]"/>
      <dgm:spPr/>
      <dgm:t>
        <a:bodyPr/>
        <a:lstStyle/>
        <a:p>
          <a:r>
            <a:rPr lang="en-US" b="1" dirty="0" err="1" smtClean="0"/>
            <a:t>Instrumen</a:t>
          </a:r>
          <a:r>
            <a:rPr lang="en-US" b="1" dirty="0" smtClean="0"/>
            <a:t> </a:t>
          </a:r>
          <a:r>
            <a:rPr lang="en-US" b="1" dirty="0" err="1" smtClean="0"/>
            <a:t>Kebijakan</a:t>
          </a:r>
          <a:r>
            <a:rPr lang="en-US" b="1" dirty="0" smtClean="0"/>
            <a:t> </a:t>
          </a:r>
          <a:r>
            <a:rPr lang="en-US" b="1" dirty="0" err="1" smtClean="0"/>
            <a:t>Moneter</a:t>
          </a:r>
          <a:endParaRPr lang="en-US" b="1" dirty="0"/>
        </a:p>
      </dgm:t>
    </dgm:pt>
    <dgm:pt modelId="{92FD7485-C4C4-49DB-93BC-69F442B9456B}" type="parTrans" cxnId="{531D86F6-CCE7-423A-889B-5962FDADC95E}">
      <dgm:prSet/>
      <dgm:spPr/>
      <dgm:t>
        <a:bodyPr/>
        <a:lstStyle/>
        <a:p>
          <a:endParaRPr lang="en-US"/>
        </a:p>
      </dgm:t>
    </dgm:pt>
    <dgm:pt modelId="{5556041D-87A1-4086-AB18-6F19FC1805A2}" type="sibTrans" cxnId="{531D86F6-CCE7-423A-889B-5962FDADC95E}">
      <dgm:prSet/>
      <dgm:spPr/>
      <dgm:t>
        <a:bodyPr/>
        <a:lstStyle/>
        <a:p>
          <a:endParaRPr lang="en-US"/>
        </a:p>
      </dgm:t>
    </dgm:pt>
    <dgm:pt modelId="{4C498D93-F429-48B2-978B-F4BD79432B93}">
      <dgm:prSet phldrT="[Text]"/>
      <dgm:spPr/>
      <dgm:t>
        <a:bodyPr/>
        <a:lstStyle/>
        <a:p>
          <a:r>
            <a:rPr lang="en-US" b="1" dirty="0" err="1" smtClean="0"/>
            <a:t>Kebijakan</a:t>
          </a:r>
          <a:r>
            <a:rPr lang="en-US" b="1" dirty="0" smtClean="0"/>
            <a:t> </a:t>
          </a:r>
          <a:r>
            <a:rPr lang="en-US" b="1" dirty="0" err="1" smtClean="0"/>
            <a:t>Moneter</a:t>
          </a:r>
          <a:r>
            <a:rPr lang="en-US" b="1" dirty="0" smtClean="0"/>
            <a:t> </a:t>
          </a:r>
          <a:r>
            <a:rPr lang="en-US" b="1" dirty="0" err="1" smtClean="0"/>
            <a:t>Kuantitatif</a:t>
          </a:r>
          <a:endParaRPr lang="en-US" b="1" dirty="0"/>
        </a:p>
      </dgm:t>
    </dgm:pt>
    <dgm:pt modelId="{DA019515-8A70-4A79-A87E-E2590D3CFEF7}" type="parTrans" cxnId="{2B87A258-46AE-430F-AA4B-8110DA06CDC1}">
      <dgm:prSet/>
      <dgm:spPr/>
      <dgm:t>
        <a:bodyPr/>
        <a:lstStyle/>
        <a:p>
          <a:endParaRPr lang="en-US"/>
        </a:p>
      </dgm:t>
    </dgm:pt>
    <dgm:pt modelId="{3BE2AB98-6BE9-476E-8695-677869ED2369}" type="sibTrans" cxnId="{2B87A258-46AE-430F-AA4B-8110DA06CDC1}">
      <dgm:prSet/>
      <dgm:spPr/>
      <dgm:t>
        <a:bodyPr/>
        <a:lstStyle/>
        <a:p>
          <a:endParaRPr lang="en-US"/>
        </a:p>
      </dgm:t>
    </dgm:pt>
    <dgm:pt modelId="{D2A4CCE4-2141-4592-8C67-392A3235D5E1}">
      <dgm:prSet phldrT="[Text]"/>
      <dgm:spPr/>
      <dgm:t>
        <a:bodyPr/>
        <a:lstStyle/>
        <a:p>
          <a:r>
            <a:rPr lang="en-US" b="1" dirty="0" err="1" smtClean="0"/>
            <a:t>Kebijakan</a:t>
          </a:r>
          <a:r>
            <a:rPr lang="en-US" b="1" dirty="0" smtClean="0"/>
            <a:t> </a:t>
          </a:r>
          <a:r>
            <a:rPr lang="en-US" b="1" dirty="0" err="1" smtClean="0"/>
            <a:t>Pasar</a:t>
          </a:r>
          <a:r>
            <a:rPr lang="en-US" b="1" dirty="0" smtClean="0"/>
            <a:t> Terbuka (</a:t>
          </a:r>
          <a:r>
            <a:rPr lang="en-US" b="1" i="1" dirty="0" smtClean="0"/>
            <a:t>Open Market Policy</a:t>
          </a:r>
          <a:r>
            <a:rPr lang="en-US" b="1" dirty="0" smtClean="0"/>
            <a:t>)</a:t>
          </a:r>
          <a:endParaRPr lang="en-US" dirty="0"/>
        </a:p>
      </dgm:t>
    </dgm:pt>
    <dgm:pt modelId="{2AB5E4FB-259B-4EB7-AB00-04B5775026BC}" type="parTrans" cxnId="{2EC99B83-1CAA-4B66-B6A2-293D034FAD76}">
      <dgm:prSet/>
      <dgm:spPr/>
      <dgm:t>
        <a:bodyPr/>
        <a:lstStyle/>
        <a:p>
          <a:endParaRPr lang="en-US"/>
        </a:p>
      </dgm:t>
    </dgm:pt>
    <dgm:pt modelId="{AB753422-E415-410C-9A8C-C0F05FF0492B}" type="sibTrans" cxnId="{2EC99B83-1CAA-4B66-B6A2-293D034FAD76}">
      <dgm:prSet/>
      <dgm:spPr/>
      <dgm:t>
        <a:bodyPr/>
        <a:lstStyle/>
        <a:p>
          <a:endParaRPr lang="en-US"/>
        </a:p>
      </dgm:t>
    </dgm:pt>
    <dgm:pt modelId="{B1F66D1A-9377-4098-8DE6-CD22282A80FF}">
      <dgm:prSet phldrT="[Text]"/>
      <dgm:spPr/>
      <dgm:t>
        <a:bodyPr/>
        <a:lstStyle/>
        <a:p>
          <a:r>
            <a:rPr lang="en-US" b="1" dirty="0" err="1" smtClean="0"/>
            <a:t>Kebijakan</a:t>
          </a:r>
          <a:r>
            <a:rPr lang="en-US" b="1" dirty="0" smtClean="0"/>
            <a:t> </a:t>
          </a:r>
          <a:r>
            <a:rPr lang="en-US" b="1" dirty="0" err="1" smtClean="0"/>
            <a:t>Diskonto</a:t>
          </a:r>
          <a:r>
            <a:rPr lang="en-US" b="1" dirty="0" smtClean="0"/>
            <a:t> (</a:t>
          </a:r>
          <a:r>
            <a:rPr lang="en-US" b="1" i="1" dirty="0" smtClean="0"/>
            <a:t>Discount Policy</a:t>
          </a:r>
          <a:r>
            <a:rPr lang="en-US" b="1" dirty="0" smtClean="0"/>
            <a:t>)</a:t>
          </a:r>
          <a:endParaRPr lang="en-US" dirty="0"/>
        </a:p>
      </dgm:t>
    </dgm:pt>
    <dgm:pt modelId="{35CA653D-4205-4BC8-8908-D13519735878}" type="parTrans" cxnId="{97D128EA-0084-45CB-B8E4-C4A7F67F84A5}">
      <dgm:prSet/>
      <dgm:spPr/>
      <dgm:t>
        <a:bodyPr/>
        <a:lstStyle/>
        <a:p>
          <a:endParaRPr lang="en-US"/>
        </a:p>
      </dgm:t>
    </dgm:pt>
    <dgm:pt modelId="{CC77B2D1-F29D-4844-96E1-773F27B53E78}" type="sibTrans" cxnId="{97D128EA-0084-45CB-B8E4-C4A7F67F84A5}">
      <dgm:prSet/>
      <dgm:spPr/>
      <dgm:t>
        <a:bodyPr/>
        <a:lstStyle/>
        <a:p>
          <a:endParaRPr lang="en-US"/>
        </a:p>
      </dgm:t>
    </dgm:pt>
    <dgm:pt modelId="{DA84A926-32A1-4F7E-83AD-07EF8C294EB5}">
      <dgm:prSet phldrT="[Text]"/>
      <dgm:spPr/>
      <dgm:t>
        <a:bodyPr/>
        <a:lstStyle/>
        <a:p>
          <a:r>
            <a:rPr lang="en-US" b="1" dirty="0" err="1" smtClean="0"/>
            <a:t>Kebijakan</a:t>
          </a:r>
          <a:r>
            <a:rPr lang="en-US" b="1" dirty="0" smtClean="0"/>
            <a:t> </a:t>
          </a:r>
          <a:r>
            <a:rPr lang="en-US" b="1" dirty="0" err="1" smtClean="0"/>
            <a:t>Moneter</a:t>
          </a:r>
          <a:r>
            <a:rPr lang="en-US" b="1" dirty="0" smtClean="0"/>
            <a:t> </a:t>
          </a:r>
          <a:r>
            <a:rPr lang="en-US" b="1" dirty="0" err="1" smtClean="0"/>
            <a:t>Kualitatif</a:t>
          </a:r>
          <a:endParaRPr lang="en-US" b="1" dirty="0"/>
        </a:p>
      </dgm:t>
    </dgm:pt>
    <dgm:pt modelId="{091339DB-FC39-4EA9-BBE9-65465C01602D}" type="parTrans" cxnId="{84A9B37F-7EF2-462F-8A0F-BCD8C3BB6B4A}">
      <dgm:prSet/>
      <dgm:spPr/>
      <dgm:t>
        <a:bodyPr/>
        <a:lstStyle/>
        <a:p>
          <a:endParaRPr lang="en-US"/>
        </a:p>
      </dgm:t>
    </dgm:pt>
    <dgm:pt modelId="{A77AB06A-7F07-42BF-9715-F12305EE696B}" type="sibTrans" cxnId="{84A9B37F-7EF2-462F-8A0F-BCD8C3BB6B4A}">
      <dgm:prSet/>
      <dgm:spPr/>
      <dgm:t>
        <a:bodyPr/>
        <a:lstStyle/>
        <a:p>
          <a:endParaRPr lang="en-US"/>
        </a:p>
      </dgm:t>
    </dgm:pt>
    <dgm:pt modelId="{5D87EBC4-4FB8-4C58-8A3A-A738B958B54E}">
      <dgm:prSet phldrT="[Text]"/>
      <dgm:spPr/>
      <dgm:t>
        <a:bodyPr/>
        <a:lstStyle/>
        <a:p>
          <a:r>
            <a:rPr lang="en-US" dirty="0" err="1" smtClean="0"/>
            <a:t>Kebijakan</a:t>
          </a:r>
          <a:r>
            <a:rPr lang="en-US" dirty="0" smtClean="0"/>
            <a:t> </a:t>
          </a:r>
          <a:r>
            <a:rPr lang="en-US" dirty="0" err="1" smtClean="0"/>
            <a:t>kredit</a:t>
          </a:r>
          <a:r>
            <a:rPr lang="en-US" dirty="0" smtClean="0"/>
            <a:t> </a:t>
          </a:r>
          <a:r>
            <a:rPr lang="en-US" dirty="0" err="1" smtClean="0"/>
            <a:t>selektif</a:t>
          </a:r>
          <a:endParaRPr lang="en-US" dirty="0"/>
        </a:p>
      </dgm:t>
    </dgm:pt>
    <dgm:pt modelId="{4E82E57E-85DB-48B8-A86F-1EFAFC6DCDC4}" type="parTrans" cxnId="{B273EC54-4B31-4918-B241-D903B8323FA1}">
      <dgm:prSet/>
      <dgm:spPr/>
      <dgm:t>
        <a:bodyPr/>
        <a:lstStyle/>
        <a:p>
          <a:endParaRPr lang="en-US"/>
        </a:p>
      </dgm:t>
    </dgm:pt>
    <dgm:pt modelId="{9D95C479-2994-47C0-ADD5-986A7043A4CA}" type="sibTrans" cxnId="{B273EC54-4B31-4918-B241-D903B8323FA1}">
      <dgm:prSet/>
      <dgm:spPr/>
      <dgm:t>
        <a:bodyPr/>
        <a:lstStyle/>
        <a:p>
          <a:endParaRPr lang="en-US"/>
        </a:p>
      </dgm:t>
    </dgm:pt>
    <dgm:pt modelId="{D485A358-53AC-4182-AD0B-2D1A1556BDCF}">
      <dgm:prSet phldrT="[Text]"/>
      <dgm:spPr/>
      <dgm:t>
        <a:bodyPr/>
        <a:lstStyle/>
        <a:p>
          <a:r>
            <a:rPr lang="en-US" b="1" smtClean="0"/>
            <a:t>Kebijakan Cadangan Kas (</a:t>
          </a:r>
          <a:r>
            <a:rPr lang="en-US" b="1" i="1" smtClean="0"/>
            <a:t>Cash Ratio Policy</a:t>
          </a:r>
          <a:r>
            <a:rPr lang="en-US" b="1" smtClean="0"/>
            <a:t>)</a:t>
          </a:r>
          <a:endParaRPr lang="en-US" dirty="0"/>
        </a:p>
      </dgm:t>
    </dgm:pt>
    <dgm:pt modelId="{7D11C471-67F6-4022-880C-7C8608F9AE00}" type="parTrans" cxnId="{36CB3E47-23F9-40CC-8B82-9C8780416775}">
      <dgm:prSet/>
      <dgm:spPr/>
      <dgm:t>
        <a:bodyPr/>
        <a:lstStyle/>
        <a:p>
          <a:endParaRPr lang="en-US"/>
        </a:p>
      </dgm:t>
    </dgm:pt>
    <dgm:pt modelId="{FD71A606-FA26-48D0-BB0F-368FF0A06C1D}" type="sibTrans" cxnId="{36CB3E47-23F9-40CC-8B82-9C8780416775}">
      <dgm:prSet/>
      <dgm:spPr/>
      <dgm:t>
        <a:bodyPr/>
        <a:lstStyle/>
        <a:p>
          <a:endParaRPr lang="en-US"/>
        </a:p>
      </dgm:t>
    </dgm:pt>
    <dgm:pt modelId="{D401CA9E-EDCF-4439-8DB4-13F9D347AED6}">
      <dgm:prSet phldrT="[Text]"/>
      <dgm:spPr/>
      <dgm:t>
        <a:bodyPr/>
        <a:lstStyle/>
        <a:p>
          <a:r>
            <a:rPr lang="en-US" dirty="0" err="1" smtClean="0"/>
            <a:t>Himbauan</a:t>
          </a:r>
          <a:r>
            <a:rPr lang="en-US" dirty="0" smtClean="0"/>
            <a:t> Moral</a:t>
          </a:r>
          <a:endParaRPr lang="en-US" dirty="0"/>
        </a:p>
      </dgm:t>
    </dgm:pt>
    <dgm:pt modelId="{E5541376-2D03-40BC-BEBE-82043AFFC996}" type="parTrans" cxnId="{5AE00741-55C0-4DE2-9870-76835F7FFEF5}">
      <dgm:prSet/>
      <dgm:spPr/>
      <dgm:t>
        <a:bodyPr/>
        <a:lstStyle/>
        <a:p>
          <a:endParaRPr lang="en-US"/>
        </a:p>
      </dgm:t>
    </dgm:pt>
    <dgm:pt modelId="{ABBB3BCA-05AB-496E-A275-E09DBF27633D}" type="sibTrans" cxnId="{5AE00741-55C0-4DE2-9870-76835F7FFEF5}">
      <dgm:prSet/>
      <dgm:spPr/>
      <dgm:t>
        <a:bodyPr/>
        <a:lstStyle/>
        <a:p>
          <a:endParaRPr lang="en-US"/>
        </a:p>
      </dgm:t>
    </dgm:pt>
    <dgm:pt modelId="{54706BFC-F4FA-414F-B2F3-95396560476C}" type="pres">
      <dgm:prSet presAssocID="{E60538CC-C4F0-4374-9141-6811A70926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735FB9-10BB-47B5-812E-68303C630367}" type="pres">
      <dgm:prSet presAssocID="{D5119317-E8A9-400C-B06D-D6543DC3E863}" presName="hierRoot1" presStyleCnt="0"/>
      <dgm:spPr/>
    </dgm:pt>
    <dgm:pt modelId="{57011FA5-6F73-4A19-BCE3-03262A564FCB}" type="pres">
      <dgm:prSet presAssocID="{D5119317-E8A9-400C-B06D-D6543DC3E863}" presName="composite" presStyleCnt="0"/>
      <dgm:spPr/>
    </dgm:pt>
    <dgm:pt modelId="{7AA09966-7EBC-4210-AA0E-D4B7F7A93DF5}" type="pres">
      <dgm:prSet presAssocID="{D5119317-E8A9-400C-B06D-D6543DC3E863}" presName="background" presStyleLbl="node0" presStyleIdx="0" presStyleCnt="1"/>
      <dgm:spPr/>
    </dgm:pt>
    <dgm:pt modelId="{1AA53A8D-496C-47D4-A29C-3DA20DF3641F}" type="pres">
      <dgm:prSet presAssocID="{D5119317-E8A9-400C-B06D-D6543DC3E863}" presName="text" presStyleLbl="fgAcc0" presStyleIdx="0" presStyleCnt="1" custScaleX="1263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AA50D-BAC8-40FA-A7D2-18D693E712D4}" type="pres">
      <dgm:prSet presAssocID="{D5119317-E8A9-400C-B06D-D6543DC3E863}" presName="hierChild2" presStyleCnt="0"/>
      <dgm:spPr/>
    </dgm:pt>
    <dgm:pt modelId="{F25981A5-89E8-456D-8944-EB40ED75310C}" type="pres">
      <dgm:prSet presAssocID="{DA019515-8A70-4A79-A87E-E2590D3CFEF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03B8BE5-1343-46FA-AE18-2E2D37D051C9}" type="pres">
      <dgm:prSet presAssocID="{4C498D93-F429-48B2-978B-F4BD79432B93}" presName="hierRoot2" presStyleCnt="0"/>
      <dgm:spPr/>
    </dgm:pt>
    <dgm:pt modelId="{4A170BDA-DCFF-433A-861C-2A9D1C50E842}" type="pres">
      <dgm:prSet presAssocID="{4C498D93-F429-48B2-978B-F4BD79432B93}" presName="composite2" presStyleCnt="0"/>
      <dgm:spPr/>
    </dgm:pt>
    <dgm:pt modelId="{A45EB077-E7DD-4531-88D0-99B68FC2D984}" type="pres">
      <dgm:prSet presAssocID="{4C498D93-F429-48B2-978B-F4BD79432B93}" presName="background2" presStyleLbl="node2" presStyleIdx="0" presStyleCnt="2"/>
      <dgm:spPr/>
    </dgm:pt>
    <dgm:pt modelId="{5E125068-8E87-47D3-B724-56846F17282A}" type="pres">
      <dgm:prSet presAssocID="{4C498D93-F429-48B2-978B-F4BD79432B93}" presName="text2" presStyleLbl="fgAcc2" presStyleIdx="0" presStyleCnt="2" custScaleX="119857" custLinFactNeighborX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AE8DDD-605A-4E9C-B385-9D110F88F336}" type="pres">
      <dgm:prSet presAssocID="{4C498D93-F429-48B2-978B-F4BD79432B93}" presName="hierChild3" presStyleCnt="0"/>
      <dgm:spPr/>
    </dgm:pt>
    <dgm:pt modelId="{6DC5CBBA-B88C-479A-B594-2522A6E205B2}" type="pres">
      <dgm:prSet presAssocID="{2AB5E4FB-259B-4EB7-AB00-04B5775026BC}" presName="Name17" presStyleLbl="parChTrans1D3" presStyleIdx="0" presStyleCnt="5"/>
      <dgm:spPr/>
      <dgm:t>
        <a:bodyPr/>
        <a:lstStyle/>
        <a:p>
          <a:endParaRPr lang="en-US"/>
        </a:p>
      </dgm:t>
    </dgm:pt>
    <dgm:pt modelId="{D7A5D7F6-F2AF-4E88-B0B8-0A2DC47620F2}" type="pres">
      <dgm:prSet presAssocID="{D2A4CCE4-2141-4592-8C67-392A3235D5E1}" presName="hierRoot3" presStyleCnt="0"/>
      <dgm:spPr/>
    </dgm:pt>
    <dgm:pt modelId="{6F2C3FC1-457F-47B8-9CD1-99DD8AE64FDD}" type="pres">
      <dgm:prSet presAssocID="{D2A4CCE4-2141-4592-8C67-392A3235D5E1}" presName="composite3" presStyleCnt="0"/>
      <dgm:spPr/>
    </dgm:pt>
    <dgm:pt modelId="{D243369D-0EFF-4810-AD78-AFD98910FFBF}" type="pres">
      <dgm:prSet presAssocID="{D2A4CCE4-2141-4592-8C67-392A3235D5E1}" presName="background3" presStyleLbl="node3" presStyleIdx="0" presStyleCnt="5"/>
      <dgm:spPr/>
    </dgm:pt>
    <dgm:pt modelId="{7E0D6BF1-CD51-48E8-82C9-1A970961D915}" type="pres">
      <dgm:prSet presAssocID="{D2A4CCE4-2141-4592-8C67-392A3235D5E1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5BCED-17AF-466D-B059-EA6E13E76C27}" type="pres">
      <dgm:prSet presAssocID="{D2A4CCE4-2141-4592-8C67-392A3235D5E1}" presName="hierChild4" presStyleCnt="0"/>
      <dgm:spPr/>
    </dgm:pt>
    <dgm:pt modelId="{5C4F7172-6E51-40F1-AB15-64A58B585A12}" type="pres">
      <dgm:prSet presAssocID="{35CA653D-4205-4BC8-8908-D13519735878}" presName="Name17" presStyleLbl="parChTrans1D3" presStyleIdx="1" presStyleCnt="5"/>
      <dgm:spPr/>
      <dgm:t>
        <a:bodyPr/>
        <a:lstStyle/>
        <a:p>
          <a:endParaRPr lang="en-US"/>
        </a:p>
      </dgm:t>
    </dgm:pt>
    <dgm:pt modelId="{D64CB52B-B174-45CF-8BC3-C6320795DCA4}" type="pres">
      <dgm:prSet presAssocID="{B1F66D1A-9377-4098-8DE6-CD22282A80FF}" presName="hierRoot3" presStyleCnt="0"/>
      <dgm:spPr/>
    </dgm:pt>
    <dgm:pt modelId="{470457C7-AA91-4EF2-A409-16CDBCC5FE42}" type="pres">
      <dgm:prSet presAssocID="{B1F66D1A-9377-4098-8DE6-CD22282A80FF}" presName="composite3" presStyleCnt="0"/>
      <dgm:spPr/>
    </dgm:pt>
    <dgm:pt modelId="{A2E6E91B-259C-4D25-8B39-A156E3196317}" type="pres">
      <dgm:prSet presAssocID="{B1F66D1A-9377-4098-8DE6-CD22282A80FF}" presName="background3" presStyleLbl="node3" presStyleIdx="1" presStyleCnt="5"/>
      <dgm:spPr/>
    </dgm:pt>
    <dgm:pt modelId="{61025303-0C25-4186-AD64-98BFB9E78AC3}" type="pres">
      <dgm:prSet presAssocID="{B1F66D1A-9377-4098-8DE6-CD22282A80FF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0BF65F-B4E0-450D-A01B-CE079467294B}" type="pres">
      <dgm:prSet presAssocID="{B1F66D1A-9377-4098-8DE6-CD22282A80FF}" presName="hierChild4" presStyleCnt="0"/>
      <dgm:spPr/>
    </dgm:pt>
    <dgm:pt modelId="{3BE427C5-96CB-47ED-A3EB-A72C1FBD2B9A}" type="pres">
      <dgm:prSet presAssocID="{7D11C471-67F6-4022-880C-7C8608F9AE00}" presName="Name17" presStyleLbl="parChTrans1D3" presStyleIdx="2" presStyleCnt="5"/>
      <dgm:spPr/>
      <dgm:t>
        <a:bodyPr/>
        <a:lstStyle/>
        <a:p>
          <a:endParaRPr lang="en-US"/>
        </a:p>
      </dgm:t>
    </dgm:pt>
    <dgm:pt modelId="{00625943-9767-4594-9C68-3EE06F9AEBAA}" type="pres">
      <dgm:prSet presAssocID="{D485A358-53AC-4182-AD0B-2D1A1556BDCF}" presName="hierRoot3" presStyleCnt="0"/>
      <dgm:spPr/>
    </dgm:pt>
    <dgm:pt modelId="{FB54CB57-ED95-406D-A51B-C73A5F77C62F}" type="pres">
      <dgm:prSet presAssocID="{D485A358-53AC-4182-AD0B-2D1A1556BDCF}" presName="composite3" presStyleCnt="0"/>
      <dgm:spPr/>
    </dgm:pt>
    <dgm:pt modelId="{DD0DBD2A-AE70-445B-811B-858A90E870B0}" type="pres">
      <dgm:prSet presAssocID="{D485A358-53AC-4182-AD0B-2D1A1556BDCF}" presName="background3" presStyleLbl="node3" presStyleIdx="2" presStyleCnt="5"/>
      <dgm:spPr/>
    </dgm:pt>
    <dgm:pt modelId="{2CBDC8F7-BDE8-4EF1-BDA0-CA729869AA28}" type="pres">
      <dgm:prSet presAssocID="{D485A358-53AC-4182-AD0B-2D1A1556BDCF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61C189-6D5D-4BB3-84D4-4464CE31B184}" type="pres">
      <dgm:prSet presAssocID="{D485A358-53AC-4182-AD0B-2D1A1556BDCF}" presName="hierChild4" presStyleCnt="0"/>
      <dgm:spPr/>
    </dgm:pt>
    <dgm:pt modelId="{D4C2677E-AC56-4804-BA4B-33CC1AAE01BB}" type="pres">
      <dgm:prSet presAssocID="{091339DB-FC39-4EA9-BBE9-65465C01602D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3E94BF4-5F7E-41F2-AEE3-65091EDB7187}" type="pres">
      <dgm:prSet presAssocID="{DA84A926-32A1-4F7E-83AD-07EF8C294EB5}" presName="hierRoot2" presStyleCnt="0"/>
      <dgm:spPr/>
    </dgm:pt>
    <dgm:pt modelId="{4967C1B4-72C9-4D6D-8D7D-9C2EAF05FCC7}" type="pres">
      <dgm:prSet presAssocID="{DA84A926-32A1-4F7E-83AD-07EF8C294EB5}" presName="composite2" presStyleCnt="0"/>
      <dgm:spPr/>
    </dgm:pt>
    <dgm:pt modelId="{A30C857B-A93B-4240-B6F2-D1528E53D7CF}" type="pres">
      <dgm:prSet presAssocID="{DA84A926-32A1-4F7E-83AD-07EF8C294EB5}" presName="background2" presStyleLbl="node2" presStyleIdx="1" presStyleCnt="2"/>
      <dgm:spPr/>
    </dgm:pt>
    <dgm:pt modelId="{5EA227BF-91AC-4988-AF95-1A5CD1882B42}" type="pres">
      <dgm:prSet presAssocID="{DA84A926-32A1-4F7E-83AD-07EF8C294EB5}" presName="text2" presStyleLbl="fgAcc2" presStyleIdx="1" presStyleCnt="2" custScaleX="142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EFFC13-BFBD-427A-B635-86233352498A}" type="pres">
      <dgm:prSet presAssocID="{DA84A926-32A1-4F7E-83AD-07EF8C294EB5}" presName="hierChild3" presStyleCnt="0"/>
      <dgm:spPr/>
    </dgm:pt>
    <dgm:pt modelId="{932E1C94-8D1F-4DDF-8218-C3AF95123ECD}" type="pres">
      <dgm:prSet presAssocID="{4E82E57E-85DB-48B8-A86F-1EFAFC6DCDC4}" presName="Name17" presStyleLbl="parChTrans1D3" presStyleIdx="3" presStyleCnt="5"/>
      <dgm:spPr/>
      <dgm:t>
        <a:bodyPr/>
        <a:lstStyle/>
        <a:p>
          <a:endParaRPr lang="en-US"/>
        </a:p>
      </dgm:t>
    </dgm:pt>
    <dgm:pt modelId="{A6D5BFC0-96CD-4534-86D0-CE0C273B8A00}" type="pres">
      <dgm:prSet presAssocID="{5D87EBC4-4FB8-4C58-8A3A-A738B958B54E}" presName="hierRoot3" presStyleCnt="0"/>
      <dgm:spPr/>
    </dgm:pt>
    <dgm:pt modelId="{846CC347-9912-4EB4-9839-D30E999BAA2B}" type="pres">
      <dgm:prSet presAssocID="{5D87EBC4-4FB8-4C58-8A3A-A738B958B54E}" presName="composite3" presStyleCnt="0"/>
      <dgm:spPr/>
    </dgm:pt>
    <dgm:pt modelId="{9C4D2655-720D-4F94-8924-2E0E302BA7D6}" type="pres">
      <dgm:prSet presAssocID="{5D87EBC4-4FB8-4C58-8A3A-A738B958B54E}" presName="background3" presStyleLbl="node3" presStyleIdx="3" presStyleCnt="5"/>
      <dgm:spPr/>
    </dgm:pt>
    <dgm:pt modelId="{809AD918-B052-4D0A-B671-B6D206B1B536}" type="pres">
      <dgm:prSet presAssocID="{5D87EBC4-4FB8-4C58-8A3A-A738B958B54E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FF8F39-233F-4169-AAAC-73E0DBD0D46C}" type="pres">
      <dgm:prSet presAssocID="{5D87EBC4-4FB8-4C58-8A3A-A738B958B54E}" presName="hierChild4" presStyleCnt="0"/>
      <dgm:spPr/>
    </dgm:pt>
    <dgm:pt modelId="{0B1B7057-FC77-4168-8D0C-89D6A6072497}" type="pres">
      <dgm:prSet presAssocID="{E5541376-2D03-40BC-BEBE-82043AFFC996}" presName="Name17" presStyleLbl="parChTrans1D3" presStyleIdx="4" presStyleCnt="5"/>
      <dgm:spPr/>
      <dgm:t>
        <a:bodyPr/>
        <a:lstStyle/>
        <a:p>
          <a:endParaRPr lang="en-US"/>
        </a:p>
      </dgm:t>
    </dgm:pt>
    <dgm:pt modelId="{5928FF03-C2B3-4592-A50E-88E570E8C8A3}" type="pres">
      <dgm:prSet presAssocID="{D401CA9E-EDCF-4439-8DB4-13F9D347AED6}" presName="hierRoot3" presStyleCnt="0"/>
      <dgm:spPr/>
    </dgm:pt>
    <dgm:pt modelId="{6C0E6C8A-DFF0-4B35-ABB0-488B6DF147D7}" type="pres">
      <dgm:prSet presAssocID="{D401CA9E-EDCF-4439-8DB4-13F9D347AED6}" presName="composite3" presStyleCnt="0"/>
      <dgm:spPr/>
    </dgm:pt>
    <dgm:pt modelId="{E2DCDA82-0426-4A31-AE7E-444FE4A1112D}" type="pres">
      <dgm:prSet presAssocID="{D401CA9E-EDCF-4439-8DB4-13F9D347AED6}" presName="background3" presStyleLbl="node3" presStyleIdx="4" presStyleCnt="5"/>
      <dgm:spPr/>
    </dgm:pt>
    <dgm:pt modelId="{8C2F444E-8A02-4A33-827C-924F6B511BF4}" type="pres">
      <dgm:prSet presAssocID="{D401CA9E-EDCF-4439-8DB4-13F9D347AED6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08B1C-E488-4416-93FA-99C039343602}" type="pres">
      <dgm:prSet presAssocID="{D401CA9E-EDCF-4439-8DB4-13F9D347AED6}" presName="hierChild4" presStyleCnt="0"/>
      <dgm:spPr/>
    </dgm:pt>
  </dgm:ptLst>
  <dgm:cxnLst>
    <dgm:cxn modelId="{CD6F7E2A-775F-4D54-8216-088EC23986FA}" type="presOf" srcId="{DA019515-8A70-4A79-A87E-E2590D3CFEF7}" destId="{F25981A5-89E8-456D-8944-EB40ED75310C}" srcOrd="0" destOrd="0" presId="urn:microsoft.com/office/officeart/2005/8/layout/hierarchy1"/>
    <dgm:cxn modelId="{AD368034-BF51-4418-BA6F-27DCE4364187}" type="presOf" srcId="{091339DB-FC39-4EA9-BBE9-65465C01602D}" destId="{D4C2677E-AC56-4804-BA4B-33CC1AAE01BB}" srcOrd="0" destOrd="0" presId="urn:microsoft.com/office/officeart/2005/8/layout/hierarchy1"/>
    <dgm:cxn modelId="{531D86F6-CCE7-423A-889B-5962FDADC95E}" srcId="{E60538CC-C4F0-4374-9141-6811A7092688}" destId="{D5119317-E8A9-400C-B06D-D6543DC3E863}" srcOrd="0" destOrd="0" parTransId="{92FD7485-C4C4-49DB-93BC-69F442B9456B}" sibTransId="{5556041D-87A1-4086-AB18-6F19FC1805A2}"/>
    <dgm:cxn modelId="{C2020747-5CE9-404D-8CA1-4938BEB7D35D}" type="presOf" srcId="{7D11C471-67F6-4022-880C-7C8608F9AE00}" destId="{3BE427C5-96CB-47ED-A3EB-A72C1FBD2B9A}" srcOrd="0" destOrd="0" presId="urn:microsoft.com/office/officeart/2005/8/layout/hierarchy1"/>
    <dgm:cxn modelId="{5AE00741-55C0-4DE2-9870-76835F7FFEF5}" srcId="{DA84A926-32A1-4F7E-83AD-07EF8C294EB5}" destId="{D401CA9E-EDCF-4439-8DB4-13F9D347AED6}" srcOrd="1" destOrd="0" parTransId="{E5541376-2D03-40BC-BEBE-82043AFFC996}" sibTransId="{ABBB3BCA-05AB-496E-A275-E09DBF27633D}"/>
    <dgm:cxn modelId="{2E5483E7-B9E3-446E-89AE-18B9A577EC15}" type="presOf" srcId="{4E82E57E-85DB-48B8-A86F-1EFAFC6DCDC4}" destId="{932E1C94-8D1F-4DDF-8218-C3AF95123ECD}" srcOrd="0" destOrd="0" presId="urn:microsoft.com/office/officeart/2005/8/layout/hierarchy1"/>
    <dgm:cxn modelId="{25071FB5-8834-446C-AA7C-45105D41B7BE}" type="presOf" srcId="{4C498D93-F429-48B2-978B-F4BD79432B93}" destId="{5E125068-8E87-47D3-B724-56846F17282A}" srcOrd="0" destOrd="0" presId="urn:microsoft.com/office/officeart/2005/8/layout/hierarchy1"/>
    <dgm:cxn modelId="{B273EC54-4B31-4918-B241-D903B8323FA1}" srcId="{DA84A926-32A1-4F7E-83AD-07EF8C294EB5}" destId="{5D87EBC4-4FB8-4C58-8A3A-A738B958B54E}" srcOrd="0" destOrd="0" parTransId="{4E82E57E-85DB-48B8-A86F-1EFAFC6DCDC4}" sibTransId="{9D95C479-2994-47C0-ADD5-986A7043A4CA}"/>
    <dgm:cxn modelId="{97D128EA-0084-45CB-B8E4-C4A7F67F84A5}" srcId="{4C498D93-F429-48B2-978B-F4BD79432B93}" destId="{B1F66D1A-9377-4098-8DE6-CD22282A80FF}" srcOrd="1" destOrd="0" parTransId="{35CA653D-4205-4BC8-8908-D13519735878}" sibTransId="{CC77B2D1-F29D-4844-96E1-773F27B53E78}"/>
    <dgm:cxn modelId="{85757C25-52B4-4DA0-AA15-CB33B10EA425}" type="presOf" srcId="{35CA653D-4205-4BC8-8908-D13519735878}" destId="{5C4F7172-6E51-40F1-AB15-64A58B585A12}" srcOrd="0" destOrd="0" presId="urn:microsoft.com/office/officeart/2005/8/layout/hierarchy1"/>
    <dgm:cxn modelId="{FFEA9FAD-C4CD-4682-84BC-D978A31F8519}" type="presOf" srcId="{E5541376-2D03-40BC-BEBE-82043AFFC996}" destId="{0B1B7057-FC77-4168-8D0C-89D6A6072497}" srcOrd="0" destOrd="0" presId="urn:microsoft.com/office/officeart/2005/8/layout/hierarchy1"/>
    <dgm:cxn modelId="{3FCE075C-70F9-416A-AEC3-669D9C58258B}" type="presOf" srcId="{2AB5E4FB-259B-4EB7-AB00-04B5775026BC}" destId="{6DC5CBBA-B88C-479A-B594-2522A6E205B2}" srcOrd="0" destOrd="0" presId="urn:microsoft.com/office/officeart/2005/8/layout/hierarchy1"/>
    <dgm:cxn modelId="{2EC99B83-1CAA-4B66-B6A2-293D034FAD76}" srcId="{4C498D93-F429-48B2-978B-F4BD79432B93}" destId="{D2A4CCE4-2141-4592-8C67-392A3235D5E1}" srcOrd="0" destOrd="0" parTransId="{2AB5E4FB-259B-4EB7-AB00-04B5775026BC}" sibTransId="{AB753422-E415-410C-9A8C-C0F05FF0492B}"/>
    <dgm:cxn modelId="{648F9AAD-5A4A-4429-8197-56C7D2C99F4C}" type="presOf" srcId="{B1F66D1A-9377-4098-8DE6-CD22282A80FF}" destId="{61025303-0C25-4186-AD64-98BFB9E78AC3}" srcOrd="0" destOrd="0" presId="urn:microsoft.com/office/officeart/2005/8/layout/hierarchy1"/>
    <dgm:cxn modelId="{2B87A258-46AE-430F-AA4B-8110DA06CDC1}" srcId="{D5119317-E8A9-400C-B06D-D6543DC3E863}" destId="{4C498D93-F429-48B2-978B-F4BD79432B93}" srcOrd="0" destOrd="0" parTransId="{DA019515-8A70-4A79-A87E-E2590D3CFEF7}" sibTransId="{3BE2AB98-6BE9-476E-8695-677869ED2369}"/>
    <dgm:cxn modelId="{2CB9BEE9-5826-4DCB-871A-983166F4656A}" type="presOf" srcId="{D401CA9E-EDCF-4439-8DB4-13F9D347AED6}" destId="{8C2F444E-8A02-4A33-827C-924F6B511BF4}" srcOrd="0" destOrd="0" presId="urn:microsoft.com/office/officeart/2005/8/layout/hierarchy1"/>
    <dgm:cxn modelId="{1EEC24AD-BED7-4809-B41E-B9422937BB98}" type="presOf" srcId="{5D87EBC4-4FB8-4C58-8A3A-A738B958B54E}" destId="{809AD918-B052-4D0A-B671-B6D206B1B536}" srcOrd="0" destOrd="0" presId="urn:microsoft.com/office/officeart/2005/8/layout/hierarchy1"/>
    <dgm:cxn modelId="{E1BC6FFC-FB40-4B7A-8C89-28C5FBD2EC1C}" type="presOf" srcId="{D485A358-53AC-4182-AD0B-2D1A1556BDCF}" destId="{2CBDC8F7-BDE8-4EF1-BDA0-CA729869AA28}" srcOrd="0" destOrd="0" presId="urn:microsoft.com/office/officeart/2005/8/layout/hierarchy1"/>
    <dgm:cxn modelId="{66036B2E-5D24-4167-8818-E07758BCE422}" type="presOf" srcId="{E60538CC-C4F0-4374-9141-6811A7092688}" destId="{54706BFC-F4FA-414F-B2F3-95396560476C}" srcOrd="0" destOrd="0" presId="urn:microsoft.com/office/officeart/2005/8/layout/hierarchy1"/>
    <dgm:cxn modelId="{84A9B37F-7EF2-462F-8A0F-BCD8C3BB6B4A}" srcId="{D5119317-E8A9-400C-B06D-D6543DC3E863}" destId="{DA84A926-32A1-4F7E-83AD-07EF8C294EB5}" srcOrd="1" destOrd="0" parTransId="{091339DB-FC39-4EA9-BBE9-65465C01602D}" sibTransId="{A77AB06A-7F07-42BF-9715-F12305EE696B}"/>
    <dgm:cxn modelId="{36CB3E47-23F9-40CC-8B82-9C8780416775}" srcId="{4C498D93-F429-48B2-978B-F4BD79432B93}" destId="{D485A358-53AC-4182-AD0B-2D1A1556BDCF}" srcOrd="2" destOrd="0" parTransId="{7D11C471-67F6-4022-880C-7C8608F9AE00}" sibTransId="{FD71A606-FA26-48D0-BB0F-368FF0A06C1D}"/>
    <dgm:cxn modelId="{2C79D0FA-CE67-40E5-99DE-603A58A36DED}" type="presOf" srcId="{D2A4CCE4-2141-4592-8C67-392A3235D5E1}" destId="{7E0D6BF1-CD51-48E8-82C9-1A970961D915}" srcOrd="0" destOrd="0" presId="urn:microsoft.com/office/officeart/2005/8/layout/hierarchy1"/>
    <dgm:cxn modelId="{EC9E210B-9B01-4ADF-BACF-FCBC0F91B3DD}" type="presOf" srcId="{DA84A926-32A1-4F7E-83AD-07EF8C294EB5}" destId="{5EA227BF-91AC-4988-AF95-1A5CD1882B42}" srcOrd="0" destOrd="0" presId="urn:microsoft.com/office/officeart/2005/8/layout/hierarchy1"/>
    <dgm:cxn modelId="{4B822E60-08A2-4E0C-86C6-3B727C49CA4E}" type="presOf" srcId="{D5119317-E8A9-400C-B06D-D6543DC3E863}" destId="{1AA53A8D-496C-47D4-A29C-3DA20DF3641F}" srcOrd="0" destOrd="0" presId="urn:microsoft.com/office/officeart/2005/8/layout/hierarchy1"/>
    <dgm:cxn modelId="{DC9FA554-F09F-4D01-9437-6243072AFCBE}" type="presParOf" srcId="{54706BFC-F4FA-414F-B2F3-95396560476C}" destId="{70735FB9-10BB-47B5-812E-68303C630367}" srcOrd="0" destOrd="0" presId="urn:microsoft.com/office/officeart/2005/8/layout/hierarchy1"/>
    <dgm:cxn modelId="{9AEAF683-C3C6-4992-B648-2650FE8F3378}" type="presParOf" srcId="{70735FB9-10BB-47B5-812E-68303C630367}" destId="{57011FA5-6F73-4A19-BCE3-03262A564FCB}" srcOrd="0" destOrd="0" presId="urn:microsoft.com/office/officeart/2005/8/layout/hierarchy1"/>
    <dgm:cxn modelId="{B28C7D1C-AD1B-47CA-81D4-2EE26AF93559}" type="presParOf" srcId="{57011FA5-6F73-4A19-BCE3-03262A564FCB}" destId="{7AA09966-7EBC-4210-AA0E-D4B7F7A93DF5}" srcOrd="0" destOrd="0" presId="urn:microsoft.com/office/officeart/2005/8/layout/hierarchy1"/>
    <dgm:cxn modelId="{2B6F5D3F-3626-4659-8797-A7549ECF0E5E}" type="presParOf" srcId="{57011FA5-6F73-4A19-BCE3-03262A564FCB}" destId="{1AA53A8D-496C-47D4-A29C-3DA20DF3641F}" srcOrd="1" destOrd="0" presId="urn:microsoft.com/office/officeart/2005/8/layout/hierarchy1"/>
    <dgm:cxn modelId="{C7FED301-DEA4-42D2-8368-5E0EED456147}" type="presParOf" srcId="{70735FB9-10BB-47B5-812E-68303C630367}" destId="{081AA50D-BAC8-40FA-A7D2-18D693E712D4}" srcOrd="1" destOrd="0" presId="urn:microsoft.com/office/officeart/2005/8/layout/hierarchy1"/>
    <dgm:cxn modelId="{861377BD-881C-40BD-A61A-7121265F1540}" type="presParOf" srcId="{081AA50D-BAC8-40FA-A7D2-18D693E712D4}" destId="{F25981A5-89E8-456D-8944-EB40ED75310C}" srcOrd="0" destOrd="0" presId="urn:microsoft.com/office/officeart/2005/8/layout/hierarchy1"/>
    <dgm:cxn modelId="{835B9347-52FA-4788-8E43-4E6CEB36B54B}" type="presParOf" srcId="{081AA50D-BAC8-40FA-A7D2-18D693E712D4}" destId="{A03B8BE5-1343-46FA-AE18-2E2D37D051C9}" srcOrd="1" destOrd="0" presId="urn:microsoft.com/office/officeart/2005/8/layout/hierarchy1"/>
    <dgm:cxn modelId="{6728F8DA-E76B-426E-B473-26D75FA643CE}" type="presParOf" srcId="{A03B8BE5-1343-46FA-AE18-2E2D37D051C9}" destId="{4A170BDA-DCFF-433A-861C-2A9D1C50E842}" srcOrd="0" destOrd="0" presId="urn:microsoft.com/office/officeart/2005/8/layout/hierarchy1"/>
    <dgm:cxn modelId="{318BED52-0933-4DE1-9D85-D6C16039DF2D}" type="presParOf" srcId="{4A170BDA-DCFF-433A-861C-2A9D1C50E842}" destId="{A45EB077-E7DD-4531-88D0-99B68FC2D984}" srcOrd="0" destOrd="0" presId="urn:microsoft.com/office/officeart/2005/8/layout/hierarchy1"/>
    <dgm:cxn modelId="{4F71CEAB-AC6F-46B8-A45A-DCABFB2E7140}" type="presParOf" srcId="{4A170BDA-DCFF-433A-861C-2A9D1C50E842}" destId="{5E125068-8E87-47D3-B724-56846F17282A}" srcOrd="1" destOrd="0" presId="urn:microsoft.com/office/officeart/2005/8/layout/hierarchy1"/>
    <dgm:cxn modelId="{14A5FA0E-52B0-435C-885B-3206743DC08A}" type="presParOf" srcId="{A03B8BE5-1343-46FA-AE18-2E2D37D051C9}" destId="{4CAE8DDD-605A-4E9C-B385-9D110F88F336}" srcOrd="1" destOrd="0" presId="urn:microsoft.com/office/officeart/2005/8/layout/hierarchy1"/>
    <dgm:cxn modelId="{67F1B19C-A582-4C4A-B18B-AC4EAF6B0A9A}" type="presParOf" srcId="{4CAE8DDD-605A-4E9C-B385-9D110F88F336}" destId="{6DC5CBBA-B88C-479A-B594-2522A6E205B2}" srcOrd="0" destOrd="0" presId="urn:microsoft.com/office/officeart/2005/8/layout/hierarchy1"/>
    <dgm:cxn modelId="{E05960A8-E925-496C-A818-2B5D3EA9CB91}" type="presParOf" srcId="{4CAE8DDD-605A-4E9C-B385-9D110F88F336}" destId="{D7A5D7F6-F2AF-4E88-B0B8-0A2DC47620F2}" srcOrd="1" destOrd="0" presId="urn:microsoft.com/office/officeart/2005/8/layout/hierarchy1"/>
    <dgm:cxn modelId="{9214040B-4EBF-4557-B46B-C2EE3C907486}" type="presParOf" srcId="{D7A5D7F6-F2AF-4E88-B0B8-0A2DC47620F2}" destId="{6F2C3FC1-457F-47B8-9CD1-99DD8AE64FDD}" srcOrd="0" destOrd="0" presId="urn:microsoft.com/office/officeart/2005/8/layout/hierarchy1"/>
    <dgm:cxn modelId="{0888E94C-7A77-4AD7-9B65-299B0C2812F6}" type="presParOf" srcId="{6F2C3FC1-457F-47B8-9CD1-99DD8AE64FDD}" destId="{D243369D-0EFF-4810-AD78-AFD98910FFBF}" srcOrd="0" destOrd="0" presId="urn:microsoft.com/office/officeart/2005/8/layout/hierarchy1"/>
    <dgm:cxn modelId="{919507C8-EBC4-44E2-83F7-B1A77174BA43}" type="presParOf" srcId="{6F2C3FC1-457F-47B8-9CD1-99DD8AE64FDD}" destId="{7E0D6BF1-CD51-48E8-82C9-1A970961D915}" srcOrd="1" destOrd="0" presId="urn:microsoft.com/office/officeart/2005/8/layout/hierarchy1"/>
    <dgm:cxn modelId="{0CFD2275-8EF3-4247-978E-B9A6EC4F3F23}" type="presParOf" srcId="{D7A5D7F6-F2AF-4E88-B0B8-0A2DC47620F2}" destId="{F845BCED-17AF-466D-B059-EA6E13E76C27}" srcOrd="1" destOrd="0" presId="urn:microsoft.com/office/officeart/2005/8/layout/hierarchy1"/>
    <dgm:cxn modelId="{6667EAF3-2615-4F23-A130-E277F03AB134}" type="presParOf" srcId="{4CAE8DDD-605A-4E9C-B385-9D110F88F336}" destId="{5C4F7172-6E51-40F1-AB15-64A58B585A12}" srcOrd="2" destOrd="0" presId="urn:microsoft.com/office/officeart/2005/8/layout/hierarchy1"/>
    <dgm:cxn modelId="{68357A44-DFC0-4087-9842-A71378F61B88}" type="presParOf" srcId="{4CAE8DDD-605A-4E9C-B385-9D110F88F336}" destId="{D64CB52B-B174-45CF-8BC3-C6320795DCA4}" srcOrd="3" destOrd="0" presId="urn:microsoft.com/office/officeart/2005/8/layout/hierarchy1"/>
    <dgm:cxn modelId="{D658BBE4-3062-4A72-999C-25A931EF157F}" type="presParOf" srcId="{D64CB52B-B174-45CF-8BC3-C6320795DCA4}" destId="{470457C7-AA91-4EF2-A409-16CDBCC5FE42}" srcOrd="0" destOrd="0" presId="urn:microsoft.com/office/officeart/2005/8/layout/hierarchy1"/>
    <dgm:cxn modelId="{C171B343-7E49-4C5E-BAE8-8DF7DA2DE8CF}" type="presParOf" srcId="{470457C7-AA91-4EF2-A409-16CDBCC5FE42}" destId="{A2E6E91B-259C-4D25-8B39-A156E3196317}" srcOrd="0" destOrd="0" presId="urn:microsoft.com/office/officeart/2005/8/layout/hierarchy1"/>
    <dgm:cxn modelId="{AC063522-4C57-4633-9C7A-A0D654EC957F}" type="presParOf" srcId="{470457C7-AA91-4EF2-A409-16CDBCC5FE42}" destId="{61025303-0C25-4186-AD64-98BFB9E78AC3}" srcOrd="1" destOrd="0" presId="urn:microsoft.com/office/officeart/2005/8/layout/hierarchy1"/>
    <dgm:cxn modelId="{A3D4E0F6-57E6-4EEE-AE55-3AD59BDAFFCB}" type="presParOf" srcId="{D64CB52B-B174-45CF-8BC3-C6320795DCA4}" destId="{180BF65F-B4E0-450D-A01B-CE079467294B}" srcOrd="1" destOrd="0" presId="urn:microsoft.com/office/officeart/2005/8/layout/hierarchy1"/>
    <dgm:cxn modelId="{FBB95441-E599-42D8-A2C0-4C7260E35B9F}" type="presParOf" srcId="{4CAE8DDD-605A-4E9C-B385-9D110F88F336}" destId="{3BE427C5-96CB-47ED-A3EB-A72C1FBD2B9A}" srcOrd="4" destOrd="0" presId="urn:microsoft.com/office/officeart/2005/8/layout/hierarchy1"/>
    <dgm:cxn modelId="{5E74B628-F59A-41CA-BE18-94F360659953}" type="presParOf" srcId="{4CAE8DDD-605A-4E9C-B385-9D110F88F336}" destId="{00625943-9767-4594-9C68-3EE06F9AEBAA}" srcOrd="5" destOrd="0" presId="urn:microsoft.com/office/officeart/2005/8/layout/hierarchy1"/>
    <dgm:cxn modelId="{FB95EE59-0075-4CC0-BDFF-735B7221A2F1}" type="presParOf" srcId="{00625943-9767-4594-9C68-3EE06F9AEBAA}" destId="{FB54CB57-ED95-406D-A51B-C73A5F77C62F}" srcOrd="0" destOrd="0" presId="urn:microsoft.com/office/officeart/2005/8/layout/hierarchy1"/>
    <dgm:cxn modelId="{1A5E43D3-F44F-491F-A868-F916D9DED416}" type="presParOf" srcId="{FB54CB57-ED95-406D-A51B-C73A5F77C62F}" destId="{DD0DBD2A-AE70-445B-811B-858A90E870B0}" srcOrd="0" destOrd="0" presId="urn:microsoft.com/office/officeart/2005/8/layout/hierarchy1"/>
    <dgm:cxn modelId="{45823FDF-5D79-4EE4-9686-8D23DD2E9E22}" type="presParOf" srcId="{FB54CB57-ED95-406D-A51B-C73A5F77C62F}" destId="{2CBDC8F7-BDE8-4EF1-BDA0-CA729869AA28}" srcOrd="1" destOrd="0" presId="urn:microsoft.com/office/officeart/2005/8/layout/hierarchy1"/>
    <dgm:cxn modelId="{EB3BC9DB-9BF5-4AC8-8F1C-25E80011224E}" type="presParOf" srcId="{00625943-9767-4594-9C68-3EE06F9AEBAA}" destId="{1961C189-6D5D-4BB3-84D4-4464CE31B184}" srcOrd="1" destOrd="0" presId="urn:microsoft.com/office/officeart/2005/8/layout/hierarchy1"/>
    <dgm:cxn modelId="{944095A2-4E08-4CAF-B5FF-4988FE785652}" type="presParOf" srcId="{081AA50D-BAC8-40FA-A7D2-18D693E712D4}" destId="{D4C2677E-AC56-4804-BA4B-33CC1AAE01BB}" srcOrd="2" destOrd="0" presId="urn:microsoft.com/office/officeart/2005/8/layout/hierarchy1"/>
    <dgm:cxn modelId="{46443A81-93F7-44AF-A2DE-68AC072B5002}" type="presParOf" srcId="{081AA50D-BAC8-40FA-A7D2-18D693E712D4}" destId="{C3E94BF4-5F7E-41F2-AEE3-65091EDB7187}" srcOrd="3" destOrd="0" presId="urn:microsoft.com/office/officeart/2005/8/layout/hierarchy1"/>
    <dgm:cxn modelId="{A4938765-4DEC-40C7-87CB-7A7F516DD024}" type="presParOf" srcId="{C3E94BF4-5F7E-41F2-AEE3-65091EDB7187}" destId="{4967C1B4-72C9-4D6D-8D7D-9C2EAF05FCC7}" srcOrd="0" destOrd="0" presId="urn:microsoft.com/office/officeart/2005/8/layout/hierarchy1"/>
    <dgm:cxn modelId="{62977CB8-4E56-4B4A-8193-4A152B1E462F}" type="presParOf" srcId="{4967C1B4-72C9-4D6D-8D7D-9C2EAF05FCC7}" destId="{A30C857B-A93B-4240-B6F2-D1528E53D7CF}" srcOrd="0" destOrd="0" presId="urn:microsoft.com/office/officeart/2005/8/layout/hierarchy1"/>
    <dgm:cxn modelId="{0E002E94-8FAE-4C80-AFF3-A2B2B2B7C903}" type="presParOf" srcId="{4967C1B4-72C9-4D6D-8D7D-9C2EAF05FCC7}" destId="{5EA227BF-91AC-4988-AF95-1A5CD1882B42}" srcOrd="1" destOrd="0" presId="urn:microsoft.com/office/officeart/2005/8/layout/hierarchy1"/>
    <dgm:cxn modelId="{1B3B0C17-F986-415A-8E8A-D932535AA52C}" type="presParOf" srcId="{C3E94BF4-5F7E-41F2-AEE3-65091EDB7187}" destId="{ADEFFC13-BFBD-427A-B635-86233352498A}" srcOrd="1" destOrd="0" presId="urn:microsoft.com/office/officeart/2005/8/layout/hierarchy1"/>
    <dgm:cxn modelId="{2F768ACD-E5AC-4C4D-B5BC-A45B5951B3CB}" type="presParOf" srcId="{ADEFFC13-BFBD-427A-B635-86233352498A}" destId="{932E1C94-8D1F-4DDF-8218-C3AF95123ECD}" srcOrd="0" destOrd="0" presId="urn:microsoft.com/office/officeart/2005/8/layout/hierarchy1"/>
    <dgm:cxn modelId="{08F46300-2B6F-4C07-949E-D4134E281398}" type="presParOf" srcId="{ADEFFC13-BFBD-427A-B635-86233352498A}" destId="{A6D5BFC0-96CD-4534-86D0-CE0C273B8A00}" srcOrd="1" destOrd="0" presId="urn:microsoft.com/office/officeart/2005/8/layout/hierarchy1"/>
    <dgm:cxn modelId="{7FB639DF-B820-465F-A7B5-34D8FC2E1253}" type="presParOf" srcId="{A6D5BFC0-96CD-4534-86D0-CE0C273B8A00}" destId="{846CC347-9912-4EB4-9839-D30E999BAA2B}" srcOrd="0" destOrd="0" presId="urn:microsoft.com/office/officeart/2005/8/layout/hierarchy1"/>
    <dgm:cxn modelId="{C2B8F883-ED87-4E77-AE96-A4D4FCD2553B}" type="presParOf" srcId="{846CC347-9912-4EB4-9839-D30E999BAA2B}" destId="{9C4D2655-720D-4F94-8924-2E0E302BA7D6}" srcOrd="0" destOrd="0" presId="urn:microsoft.com/office/officeart/2005/8/layout/hierarchy1"/>
    <dgm:cxn modelId="{E1F81B84-B7DB-43F9-BF1B-304FB205547A}" type="presParOf" srcId="{846CC347-9912-4EB4-9839-D30E999BAA2B}" destId="{809AD918-B052-4D0A-B671-B6D206B1B536}" srcOrd="1" destOrd="0" presId="urn:microsoft.com/office/officeart/2005/8/layout/hierarchy1"/>
    <dgm:cxn modelId="{C9454F61-AD05-4B71-8491-7A18653F6CF6}" type="presParOf" srcId="{A6D5BFC0-96CD-4534-86D0-CE0C273B8A00}" destId="{71FF8F39-233F-4169-AAAC-73E0DBD0D46C}" srcOrd="1" destOrd="0" presId="urn:microsoft.com/office/officeart/2005/8/layout/hierarchy1"/>
    <dgm:cxn modelId="{CFC40E90-E050-4372-B76D-19943896FF4E}" type="presParOf" srcId="{ADEFFC13-BFBD-427A-B635-86233352498A}" destId="{0B1B7057-FC77-4168-8D0C-89D6A6072497}" srcOrd="2" destOrd="0" presId="urn:microsoft.com/office/officeart/2005/8/layout/hierarchy1"/>
    <dgm:cxn modelId="{1476D475-D2D4-4234-813B-82B59C447BDE}" type="presParOf" srcId="{ADEFFC13-BFBD-427A-B635-86233352498A}" destId="{5928FF03-C2B3-4592-A50E-88E570E8C8A3}" srcOrd="3" destOrd="0" presId="urn:microsoft.com/office/officeart/2005/8/layout/hierarchy1"/>
    <dgm:cxn modelId="{B19938A3-3A0A-4DD5-941F-10BDC366B3E0}" type="presParOf" srcId="{5928FF03-C2B3-4592-A50E-88E570E8C8A3}" destId="{6C0E6C8A-DFF0-4B35-ABB0-488B6DF147D7}" srcOrd="0" destOrd="0" presId="urn:microsoft.com/office/officeart/2005/8/layout/hierarchy1"/>
    <dgm:cxn modelId="{C6EB7835-1FEE-4AA1-A2D1-811C12A06A5E}" type="presParOf" srcId="{6C0E6C8A-DFF0-4B35-ABB0-488B6DF147D7}" destId="{E2DCDA82-0426-4A31-AE7E-444FE4A1112D}" srcOrd="0" destOrd="0" presId="urn:microsoft.com/office/officeart/2005/8/layout/hierarchy1"/>
    <dgm:cxn modelId="{8D57EA62-3B40-4D02-997E-77BC7C59B0CD}" type="presParOf" srcId="{6C0E6C8A-DFF0-4B35-ABB0-488B6DF147D7}" destId="{8C2F444E-8A02-4A33-827C-924F6B511BF4}" srcOrd="1" destOrd="0" presId="urn:microsoft.com/office/officeart/2005/8/layout/hierarchy1"/>
    <dgm:cxn modelId="{5169923F-F3E4-4351-A6D8-759804FF434A}" type="presParOf" srcId="{5928FF03-C2B3-4592-A50E-88E570E8C8A3}" destId="{1B408B1C-E488-4416-93FA-99C0393436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1CC97-9166-4801-ABE3-E31DF5840A9E}" type="doc">
      <dgm:prSet loTypeId="urn:microsoft.com/office/officeart/2005/8/layout/list1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FB06DC2-D155-4848-95C4-C1C572484CCA}">
      <dgm:prSet phldrT="[Text]" custT="1"/>
      <dgm:spPr/>
      <dgm:t>
        <a:bodyPr/>
        <a:lstStyle/>
        <a:p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Politik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Diskonto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 (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Menaikkan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tingkat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suku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bunga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pada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bank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umum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)</a:t>
          </a:r>
          <a:endParaRPr lang="en-US" sz="1400" dirty="0">
            <a:latin typeface="Bookman Old Style" pitchFamily="18" charset="0"/>
            <a:ea typeface="Batang" pitchFamily="18" charset="-127"/>
          </a:endParaRPr>
        </a:p>
      </dgm:t>
    </dgm:pt>
    <dgm:pt modelId="{4C5F8AF0-47C4-4684-A871-5FF58E72663C}" type="parTrans" cxnId="{1868A3B0-C2A9-4E9E-BAA0-B53F8F400119}">
      <dgm:prSet/>
      <dgm:spPr/>
      <dgm:t>
        <a:bodyPr/>
        <a:lstStyle/>
        <a:p>
          <a:endParaRPr lang="en-US" sz="2400">
            <a:latin typeface="Bookman Old Style" pitchFamily="18" charset="0"/>
            <a:ea typeface="Batang" pitchFamily="18" charset="-127"/>
          </a:endParaRPr>
        </a:p>
      </dgm:t>
    </dgm:pt>
    <dgm:pt modelId="{70CD34CA-95B1-48EA-8887-A8E186C2A573}" type="sibTrans" cxnId="{1868A3B0-C2A9-4E9E-BAA0-B53F8F400119}">
      <dgm:prSet/>
      <dgm:spPr/>
      <dgm:t>
        <a:bodyPr/>
        <a:lstStyle/>
        <a:p>
          <a:endParaRPr lang="en-US" sz="2400">
            <a:latin typeface="Bookman Old Style" pitchFamily="18" charset="0"/>
            <a:ea typeface="Batang" pitchFamily="18" charset="-127"/>
          </a:endParaRPr>
        </a:p>
      </dgm:t>
    </dgm:pt>
    <dgm:pt modelId="{87C1028D-980A-4CA5-8988-3BDB13D671FF}">
      <dgm:prSet phldrT="[Text]" custT="1"/>
      <dgm:spPr/>
      <dgm:t>
        <a:bodyPr/>
        <a:lstStyle/>
        <a:p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Giro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Wajib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Minimum/GWM (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Menaikkan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giro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wajib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minimum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pada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bank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umum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)</a:t>
          </a:r>
          <a:endParaRPr lang="en-US" sz="1400" dirty="0">
            <a:latin typeface="Bookman Old Style" pitchFamily="18" charset="0"/>
            <a:ea typeface="Batang" pitchFamily="18" charset="-127"/>
          </a:endParaRPr>
        </a:p>
      </dgm:t>
    </dgm:pt>
    <dgm:pt modelId="{0C33A607-8984-4F2E-A272-BD8D99C1859C}" type="parTrans" cxnId="{1644CDE1-CDBD-480D-8793-F09F7688F151}">
      <dgm:prSet/>
      <dgm:spPr/>
      <dgm:t>
        <a:bodyPr/>
        <a:lstStyle/>
        <a:p>
          <a:endParaRPr lang="en-US" sz="2400">
            <a:latin typeface="Bookman Old Style" pitchFamily="18" charset="0"/>
            <a:ea typeface="Batang" pitchFamily="18" charset="-127"/>
          </a:endParaRPr>
        </a:p>
      </dgm:t>
    </dgm:pt>
    <dgm:pt modelId="{69F1A266-3A62-41B1-9AB6-A1F90881B98E}" type="sibTrans" cxnId="{1644CDE1-CDBD-480D-8793-F09F7688F151}">
      <dgm:prSet/>
      <dgm:spPr/>
      <dgm:t>
        <a:bodyPr/>
        <a:lstStyle/>
        <a:p>
          <a:endParaRPr lang="en-US" sz="2400">
            <a:latin typeface="Bookman Old Style" pitchFamily="18" charset="0"/>
            <a:ea typeface="Batang" pitchFamily="18" charset="-127"/>
          </a:endParaRPr>
        </a:p>
      </dgm:t>
    </dgm:pt>
    <dgm:pt modelId="{05DF41EF-5319-4DA4-A6D0-F1963202DBA8}">
      <dgm:prSet phldrT="[Text]" custT="1"/>
      <dgm:spPr/>
      <dgm:t>
        <a:bodyPr/>
        <a:lstStyle/>
        <a:p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Operasi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Pasar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Terbuka (</a:t>
          </a:r>
          <a:r>
            <a:rPr lang="en-US" sz="1400" b="1" i="1" dirty="0" smtClean="0">
              <a:latin typeface="Bookman Old Style" pitchFamily="18" charset="0"/>
              <a:ea typeface="Batang" pitchFamily="18" charset="-127"/>
            </a:rPr>
            <a:t>Open Market Operation/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menjual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SBI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dan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SBPU)</a:t>
          </a:r>
          <a:endParaRPr lang="en-US" sz="1400" dirty="0">
            <a:latin typeface="Bookman Old Style" pitchFamily="18" charset="0"/>
            <a:ea typeface="Batang" pitchFamily="18" charset="-127"/>
          </a:endParaRPr>
        </a:p>
      </dgm:t>
    </dgm:pt>
    <dgm:pt modelId="{8F60D580-2610-4196-A1A6-101E3A9224D7}" type="parTrans" cxnId="{327D627F-7468-4995-9E73-A49AA11E5285}">
      <dgm:prSet/>
      <dgm:spPr/>
      <dgm:t>
        <a:bodyPr/>
        <a:lstStyle/>
        <a:p>
          <a:endParaRPr lang="en-US" sz="2400">
            <a:latin typeface="Bookman Old Style" pitchFamily="18" charset="0"/>
            <a:ea typeface="Batang" pitchFamily="18" charset="-127"/>
          </a:endParaRPr>
        </a:p>
      </dgm:t>
    </dgm:pt>
    <dgm:pt modelId="{8CD2D4B4-E5DD-4D66-9DF1-6D712E7AD592}" type="sibTrans" cxnId="{327D627F-7468-4995-9E73-A49AA11E5285}">
      <dgm:prSet/>
      <dgm:spPr/>
      <dgm:t>
        <a:bodyPr/>
        <a:lstStyle/>
        <a:p>
          <a:endParaRPr lang="en-US" sz="2400">
            <a:latin typeface="Bookman Old Style" pitchFamily="18" charset="0"/>
            <a:ea typeface="Batang" pitchFamily="18" charset="-127"/>
          </a:endParaRPr>
        </a:p>
      </dgm:t>
    </dgm:pt>
    <dgm:pt modelId="{FB315617-AF19-4AA2-9FFF-C0BDDCA9B53F}">
      <dgm:prSet phldrT="[Text]" custT="1"/>
      <dgm:spPr/>
      <dgm:t>
        <a:bodyPr/>
        <a:lstStyle/>
        <a:p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Politik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Kredit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Selektif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 (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Pengetatan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Pemberian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dirty="0" err="1" smtClean="0">
              <a:latin typeface="Bookman Old Style" pitchFamily="18" charset="0"/>
              <a:ea typeface="Batang" pitchFamily="18" charset="-127"/>
            </a:rPr>
            <a:t>Kredit</a:t>
          </a:r>
          <a:r>
            <a:rPr lang="en-US" sz="1400" b="1" dirty="0" smtClean="0">
              <a:latin typeface="Bookman Old Style" pitchFamily="18" charset="0"/>
              <a:ea typeface="Batang" pitchFamily="18" charset="-127"/>
            </a:rPr>
            <a:t>)</a:t>
          </a:r>
          <a:endParaRPr lang="en-US" sz="1400" dirty="0">
            <a:latin typeface="Bookman Old Style" pitchFamily="18" charset="0"/>
            <a:ea typeface="Batang" pitchFamily="18" charset="-127"/>
          </a:endParaRPr>
        </a:p>
      </dgm:t>
    </dgm:pt>
    <dgm:pt modelId="{2C71940D-A282-4D06-8799-64B4A3EF6C46}" type="parTrans" cxnId="{6049BE29-735A-4062-9379-67626E691619}">
      <dgm:prSet/>
      <dgm:spPr/>
      <dgm:t>
        <a:bodyPr/>
        <a:lstStyle/>
        <a:p>
          <a:endParaRPr lang="en-US" sz="2400">
            <a:latin typeface="Bookman Old Style" pitchFamily="18" charset="0"/>
            <a:ea typeface="Batang" pitchFamily="18" charset="-127"/>
          </a:endParaRPr>
        </a:p>
      </dgm:t>
    </dgm:pt>
    <dgm:pt modelId="{C87BAAB8-D089-4299-BEF7-D37F3AD98F42}" type="sibTrans" cxnId="{6049BE29-735A-4062-9379-67626E691619}">
      <dgm:prSet/>
      <dgm:spPr/>
      <dgm:t>
        <a:bodyPr/>
        <a:lstStyle/>
        <a:p>
          <a:endParaRPr lang="en-US" sz="2400">
            <a:latin typeface="Bookman Old Style" pitchFamily="18" charset="0"/>
            <a:ea typeface="Batang" pitchFamily="18" charset="-127"/>
          </a:endParaRPr>
        </a:p>
      </dgm:t>
    </dgm:pt>
    <dgm:pt modelId="{68DDD285-EE75-4CE8-8404-564074FFA1C3}" type="pres">
      <dgm:prSet presAssocID="{5211CC97-9166-4801-ABE3-E31DF5840A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F5466-4A1D-4B0A-9733-EB4F2256A8ED}" type="pres">
      <dgm:prSet presAssocID="{2FB06DC2-D155-4848-95C4-C1C572484CCA}" presName="parentLin" presStyleCnt="0"/>
      <dgm:spPr/>
    </dgm:pt>
    <dgm:pt modelId="{F372C796-430E-411A-8E8E-6851672AABFD}" type="pres">
      <dgm:prSet presAssocID="{2FB06DC2-D155-4848-95C4-C1C572484C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8F7E013-D008-4ABE-A09B-17DBCA2E333E}" type="pres">
      <dgm:prSet presAssocID="{2FB06DC2-D155-4848-95C4-C1C572484C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F1D36-73AA-444C-9E64-6486C01FF2C4}" type="pres">
      <dgm:prSet presAssocID="{2FB06DC2-D155-4848-95C4-C1C572484CCA}" presName="negativeSpace" presStyleCnt="0"/>
      <dgm:spPr/>
    </dgm:pt>
    <dgm:pt modelId="{D228EE2F-2A7B-4106-BD74-98CB6CC51C26}" type="pres">
      <dgm:prSet presAssocID="{2FB06DC2-D155-4848-95C4-C1C572484CCA}" presName="childText" presStyleLbl="conFgAcc1" presStyleIdx="0" presStyleCnt="4">
        <dgm:presLayoutVars>
          <dgm:bulletEnabled val="1"/>
        </dgm:presLayoutVars>
      </dgm:prSet>
      <dgm:spPr/>
    </dgm:pt>
    <dgm:pt modelId="{D384BCAC-AB1F-4151-8DBF-C1DFFD2671B9}" type="pres">
      <dgm:prSet presAssocID="{70CD34CA-95B1-48EA-8887-A8E186C2A573}" presName="spaceBetweenRectangles" presStyleCnt="0"/>
      <dgm:spPr/>
    </dgm:pt>
    <dgm:pt modelId="{6DC769A1-7CC4-409D-87F3-7E3D4810089A}" type="pres">
      <dgm:prSet presAssocID="{87C1028D-980A-4CA5-8988-3BDB13D671FF}" presName="parentLin" presStyleCnt="0"/>
      <dgm:spPr/>
    </dgm:pt>
    <dgm:pt modelId="{D529AF8F-76D1-42F2-AA21-8FE7418F052E}" type="pres">
      <dgm:prSet presAssocID="{87C1028D-980A-4CA5-8988-3BDB13D671F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122E2A6-1795-4BED-93F8-445513F57DE9}" type="pres">
      <dgm:prSet presAssocID="{87C1028D-980A-4CA5-8988-3BDB13D671F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36D57-5D99-4AAC-912D-936E7B6B7765}" type="pres">
      <dgm:prSet presAssocID="{87C1028D-980A-4CA5-8988-3BDB13D671FF}" presName="negativeSpace" presStyleCnt="0"/>
      <dgm:spPr/>
    </dgm:pt>
    <dgm:pt modelId="{0A79FE12-C034-4A39-B1D4-D8D992CE4657}" type="pres">
      <dgm:prSet presAssocID="{87C1028D-980A-4CA5-8988-3BDB13D671FF}" presName="childText" presStyleLbl="conFgAcc1" presStyleIdx="1" presStyleCnt="4">
        <dgm:presLayoutVars>
          <dgm:bulletEnabled val="1"/>
        </dgm:presLayoutVars>
      </dgm:prSet>
      <dgm:spPr/>
    </dgm:pt>
    <dgm:pt modelId="{684A8B62-805D-4545-A9F6-277D61490EB5}" type="pres">
      <dgm:prSet presAssocID="{69F1A266-3A62-41B1-9AB6-A1F90881B98E}" presName="spaceBetweenRectangles" presStyleCnt="0"/>
      <dgm:spPr/>
    </dgm:pt>
    <dgm:pt modelId="{0F71B572-6D77-466C-AD37-9324A67C1583}" type="pres">
      <dgm:prSet presAssocID="{05DF41EF-5319-4DA4-A6D0-F1963202DBA8}" presName="parentLin" presStyleCnt="0"/>
      <dgm:spPr/>
    </dgm:pt>
    <dgm:pt modelId="{B5FBD615-4947-43DD-819C-6CF7C327CC02}" type="pres">
      <dgm:prSet presAssocID="{05DF41EF-5319-4DA4-A6D0-F1963202DBA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38FA478-776D-4D9A-AC8C-EA162A2221CE}" type="pres">
      <dgm:prSet presAssocID="{05DF41EF-5319-4DA4-A6D0-F1963202DBA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9ABAD-2A92-4812-ABC3-59755C3A960A}" type="pres">
      <dgm:prSet presAssocID="{05DF41EF-5319-4DA4-A6D0-F1963202DBA8}" presName="negativeSpace" presStyleCnt="0"/>
      <dgm:spPr/>
    </dgm:pt>
    <dgm:pt modelId="{C8D66604-B86F-46B0-8223-4FB09AF2EA5E}" type="pres">
      <dgm:prSet presAssocID="{05DF41EF-5319-4DA4-A6D0-F1963202DBA8}" presName="childText" presStyleLbl="conFgAcc1" presStyleIdx="2" presStyleCnt="4">
        <dgm:presLayoutVars>
          <dgm:bulletEnabled val="1"/>
        </dgm:presLayoutVars>
      </dgm:prSet>
      <dgm:spPr/>
    </dgm:pt>
    <dgm:pt modelId="{D6894E59-FE55-4231-BD79-CFFCD2E300F2}" type="pres">
      <dgm:prSet presAssocID="{8CD2D4B4-E5DD-4D66-9DF1-6D712E7AD592}" presName="spaceBetweenRectangles" presStyleCnt="0"/>
      <dgm:spPr/>
    </dgm:pt>
    <dgm:pt modelId="{7AAF540D-3BCB-477E-95EC-9BB3797CEF18}" type="pres">
      <dgm:prSet presAssocID="{FB315617-AF19-4AA2-9FFF-C0BDDCA9B53F}" presName="parentLin" presStyleCnt="0"/>
      <dgm:spPr/>
    </dgm:pt>
    <dgm:pt modelId="{30D9FA50-DB99-4466-9B18-C7074882131D}" type="pres">
      <dgm:prSet presAssocID="{FB315617-AF19-4AA2-9FFF-C0BDDCA9B53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F60E9D0-76AC-4E6E-B234-B8E19606A61C}" type="pres">
      <dgm:prSet presAssocID="{FB315617-AF19-4AA2-9FFF-C0BDDCA9B53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669B-A666-43D9-84BC-2AC5EAB71BAC}" type="pres">
      <dgm:prSet presAssocID="{FB315617-AF19-4AA2-9FFF-C0BDDCA9B53F}" presName="negativeSpace" presStyleCnt="0"/>
      <dgm:spPr/>
    </dgm:pt>
    <dgm:pt modelId="{B170AD93-7772-4792-956B-F24F0A9BEB4E}" type="pres">
      <dgm:prSet presAssocID="{FB315617-AF19-4AA2-9FFF-C0BDDCA9B53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824E3C9-0A2E-4F49-9391-8A72D8128522}" type="presOf" srcId="{5211CC97-9166-4801-ABE3-E31DF5840A9E}" destId="{68DDD285-EE75-4CE8-8404-564074FFA1C3}" srcOrd="0" destOrd="0" presId="urn:microsoft.com/office/officeart/2005/8/layout/list1"/>
    <dgm:cxn modelId="{6049BE29-735A-4062-9379-67626E691619}" srcId="{5211CC97-9166-4801-ABE3-E31DF5840A9E}" destId="{FB315617-AF19-4AA2-9FFF-C0BDDCA9B53F}" srcOrd="3" destOrd="0" parTransId="{2C71940D-A282-4D06-8799-64B4A3EF6C46}" sibTransId="{C87BAAB8-D089-4299-BEF7-D37F3AD98F42}"/>
    <dgm:cxn modelId="{25E39E8C-6C33-46E9-8D59-50EE4A29463B}" type="presOf" srcId="{87C1028D-980A-4CA5-8988-3BDB13D671FF}" destId="{D529AF8F-76D1-42F2-AA21-8FE7418F052E}" srcOrd="0" destOrd="0" presId="urn:microsoft.com/office/officeart/2005/8/layout/list1"/>
    <dgm:cxn modelId="{EC5907B1-8466-4DCB-9326-4E0400CCB4D2}" type="presOf" srcId="{05DF41EF-5319-4DA4-A6D0-F1963202DBA8}" destId="{B5FBD615-4947-43DD-819C-6CF7C327CC02}" srcOrd="0" destOrd="0" presId="urn:microsoft.com/office/officeart/2005/8/layout/list1"/>
    <dgm:cxn modelId="{37207D3B-8A30-4807-95DB-8A00472C1844}" type="presOf" srcId="{FB315617-AF19-4AA2-9FFF-C0BDDCA9B53F}" destId="{30D9FA50-DB99-4466-9B18-C7074882131D}" srcOrd="0" destOrd="0" presId="urn:microsoft.com/office/officeart/2005/8/layout/list1"/>
    <dgm:cxn modelId="{D9AE59CE-21BC-4970-BBAC-237DE2FB66B3}" type="presOf" srcId="{05DF41EF-5319-4DA4-A6D0-F1963202DBA8}" destId="{038FA478-776D-4D9A-AC8C-EA162A2221CE}" srcOrd="1" destOrd="0" presId="urn:microsoft.com/office/officeart/2005/8/layout/list1"/>
    <dgm:cxn modelId="{D5E39889-8A68-486A-8145-8B07206BCE07}" type="presOf" srcId="{2FB06DC2-D155-4848-95C4-C1C572484CCA}" destId="{F372C796-430E-411A-8E8E-6851672AABFD}" srcOrd="0" destOrd="0" presId="urn:microsoft.com/office/officeart/2005/8/layout/list1"/>
    <dgm:cxn modelId="{D3198724-566D-4EA1-9C1D-733849F416F1}" type="presOf" srcId="{87C1028D-980A-4CA5-8988-3BDB13D671FF}" destId="{7122E2A6-1795-4BED-93F8-445513F57DE9}" srcOrd="1" destOrd="0" presId="urn:microsoft.com/office/officeart/2005/8/layout/list1"/>
    <dgm:cxn modelId="{7F62DABA-BD7A-44D6-8AF5-50211410AB04}" type="presOf" srcId="{2FB06DC2-D155-4848-95C4-C1C572484CCA}" destId="{F8F7E013-D008-4ABE-A09B-17DBCA2E333E}" srcOrd="1" destOrd="0" presId="urn:microsoft.com/office/officeart/2005/8/layout/list1"/>
    <dgm:cxn modelId="{1868A3B0-C2A9-4E9E-BAA0-B53F8F400119}" srcId="{5211CC97-9166-4801-ABE3-E31DF5840A9E}" destId="{2FB06DC2-D155-4848-95C4-C1C572484CCA}" srcOrd="0" destOrd="0" parTransId="{4C5F8AF0-47C4-4684-A871-5FF58E72663C}" sibTransId="{70CD34CA-95B1-48EA-8887-A8E186C2A573}"/>
    <dgm:cxn modelId="{327D627F-7468-4995-9E73-A49AA11E5285}" srcId="{5211CC97-9166-4801-ABE3-E31DF5840A9E}" destId="{05DF41EF-5319-4DA4-A6D0-F1963202DBA8}" srcOrd="2" destOrd="0" parTransId="{8F60D580-2610-4196-A1A6-101E3A9224D7}" sibTransId="{8CD2D4B4-E5DD-4D66-9DF1-6D712E7AD592}"/>
    <dgm:cxn modelId="{1196D2A4-C786-45A8-B376-8FD16C1012EC}" type="presOf" srcId="{FB315617-AF19-4AA2-9FFF-C0BDDCA9B53F}" destId="{CF60E9D0-76AC-4E6E-B234-B8E19606A61C}" srcOrd="1" destOrd="0" presId="urn:microsoft.com/office/officeart/2005/8/layout/list1"/>
    <dgm:cxn modelId="{1644CDE1-CDBD-480D-8793-F09F7688F151}" srcId="{5211CC97-9166-4801-ABE3-E31DF5840A9E}" destId="{87C1028D-980A-4CA5-8988-3BDB13D671FF}" srcOrd="1" destOrd="0" parTransId="{0C33A607-8984-4F2E-A272-BD8D99C1859C}" sibTransId="{69F1A266-3A62-41B1-9AB6-A1F90881B98E}"/>
    <dgm:cxn modelId="{220A060E-5C82-4AD2-8848-D3ED1759B7C2}" type="presParOf" srcId="{68DDD285-EE75-4CE8-8404-564074FFA1C3}" destId="{3D5F5466-4A1D-4B0A-9733-EB4F2256A8ED}" srcOrd="0" destOrd="0" presId="urn:microsoft.com/office/officeart/2005/8/layout/list1"/>
    <dgm:cxn modelId="{D202E818-E600-44CB-9CCD-EC81A93198D9}" type="presParOf" srcId="{3D5F5466-4A1D-4B0A-9733-EB4F2256A8ED}" destId="{F372C796-430E-411A-8E8E-6851672AABFD}" srcOrd="0" destOrd="0" presId="urn:microsoft.com/office/officeart/2005/8/layout/list1"/>
    <dgm:cxn modelId="{A67383DC-6887-40DE-B5C5-25B85E422D05}" type="presParOf" srcId="{3D5F5466-4A1D-4B0A-9733-EB4F2256A8ED}" destId="{F8F7E013-D008-4ABE-A09B-17DBCA2E333E}" srcOrd="1" destOrd="0" presId="urn:microsoft.com/office/officeart/2005/8/layout/list1"/>
    <dgm:cxn modelId="{69E6B089-B651-481D-BEA4-1901CE473B82}" type="presParOf" srcId="{68DDD285-EE75-4CE8-8404-564074FFA1C3}" destId="{9D6F1D36-73AA-444C-9E64-6486C01FF2C4}" srcOrd="1" destOrd="0" presId="urn:microsoft.com/office/officeart/2005/8/layout/list1"/>
    <dgm:cxn modelId="{2A13B07C-920D-4C19-B9D7-BE222B6A5087}" type="presParOf" srcId="{68DDD285-EE75-4CE8-8404-564074FFA1C3}" destId="{D228EE2F-2A7B-4106-BD74-98CB6CC51C26}" srcOrd="2" destOrd="0" presId="urn:microsoft.com/office/officeart/2005/8/layout/list1"/>
    <dgm:cxn modelId="{F02BED25-D71D-4889-B2A7-6F47C60D40CB}" type="presParOf" srcId="{68DDD285-EE75-4CE8-8404-564074FFA1C3}" destId="{D384BCAC-AB1F-4151-8DBF-C1DFFD2671B9}" srcOrd="3" destOrd="0" presId="urn:microsoft.com/office/officeart/2005/8/layout/list1"/>
    <dgm:cxn modelId="{FB5F1E47-D781-4F0C-9FD2-054A2B67A6E5}" type="presParOf" srcId="{68DDD285-EE75-4CE8-8404-564074FFA1C3}" destId="{6DC769A1-7CC4-409D-87F3-7E3D4810089A}" srcOrd="4" destOrd="0" presId="urn:microsoft.com/office/officeart/2005/8/layout/list1"/>
    <dgm:cxn modelId="{68DA8D76-3896-4142-BC0D-4FD4EE969E90}" type="presParOf" srcId="{6DC769A1-7CC4-409D-87F3-7E3D4810089A}" destId="{D529AF8F-76D1-42F2-AA21-8FE7418F052E}" srcOrd="0" destOrd="0" presId="urn:microsoft.com/office/officeart/2005/8/layout/list1"/>
    <dgm:cxn modelId="{4767BF24-11FE-453B-BE42-4EBF1357E926}" type="presParOf" srcId="{6DC769A1-7CC4-409D-87F3-7E3D4810089A}" destId="{7122E2A6-1795-4BED-93F8-445513F57DE9}" srcOrd="1" destOrd="0" presId="urn:microsoft.com/office/officeart/2005/8/layout/list1"/>
    <dgm:cxn modelId="{143662CB-4F56-4DAF-9D75-1E7AC0C81EA2}" type="presParOf" srcId="{68DDD285-EE75-4CE8-8404-564074FFA1C3}" destId="{CC936D57-5D99-4AAC-912D-936E7B6B7765}" srcOrd="5" destOrd="0" presId="urn:microsoft.com/office/officeart/2005/8/layout/list1"/>
    <dgm:cxn modelId="{C960871A-D4FB-4E8F-B524-B47E180858D7}" type="presParOf" srcId="{68DDD285-EE75-4CE8-8404-564074FFA1C3}" destId="{0A79FE12-C034-4A39-B1D4-D8D992CE4657}" srcOrd="6" destOrd="0" presId="urn:microsoft.com/office/officeart/2005/8/layout/list1"/>
    <dgm:cxn modelId="{57DFEF0A-89B2-44D1-B68B-CB2DF1914D2D}" type="presParOf" srcId="{68DDD285-EE75-4CE8-8404-564074FFA1C3}" destId="{684A8B62-805D-4545-A9F6-277D61490EB5}" srcOrd="7" destOrd="0" presId="urn:microsoft.com/office/officeart/2005/8/layout/list1"/>
    <dgm:cxn modelId="{B4F087C8-C6CF-43C2-AD85-814E69655C4B}" type="presParOf" srcId="{68DDD285-EE75-4CE8-8404-564074FFA1C3}" destId="{0F71B572-6D77-466C-AD37-9324A67C1583}" srcOrd="8" destOrd="0" presId="urn:microsoft.com/office/officeart/2005/8/layout/list1"/>
    <dgm:cxn modelId="{7596291D-628F-48D2-8728-2DB3A7804975}" type="presParOf" srcId="{0F71B572-6D77-466C-AD37-9324A67C1583}" destId="{B5FBD615-4947-43DD-819C-6CF7C327CC02}" srcOrd="0" destOrd="0" presId="urn:microsoft.com/office/officeart/2005/8/layout/list1"/>
    <dgm:cxn modelId="{F378B347-049D-4E0C-9991-6E94813D32BC}" type="presParOf" srcId="{0F71B572-6D77-466C-AD37-9324A67C1583}" destId="{038FA478-776D-4D9A-AC8C-EA162A2221CE}" srcOrd="1" destOrd="0" presId="urn:microsoft.com/office/officeart/2005/8/layout/list1"/>
    <dgm:cxn modelId="{FB8DFA26-DF01-4DC2-A84E-D3F05AB4A88A}" type="presParOf" srcId="{68DDD285-EE75-4CE8-8404-564074FFA1C3}" destId="{38B9ABAD-2A92-4812-ABC3-59755C3A960A}" srcOrd="9" destOrd="0" presId="urn:microsoft.com/office/officeart/2005/8/layout/list1"/>
    <dgm:cxn modelId="{0C57D900-F97F-4D09-8818-F9EBC0A93CC9}" type="presParOf" srcId="{68DDD285-EE75-4CE8-8404-564074FFA1C3}" destId="{C8D66604-B86F-46B0-8223-4FB09AF2EA5E}" srcOrd="10" destOrd="0" presId="urn:microsoft.com/office/officeart/2005/8/layout/list1"/>
    <dgm:cxn modelId="{B6093DEA-D391-4301-B969-9918E1CBF319}" type="presParOf" srcId="{68DDD285-EE75-4CE8-8404-564074FFA1C3}" destId="{D6894E59-FE55-4231-BD79-CFFCD2E300F2}" srcOrd="11" destOrd="0" presId="urn:microsoft.com/office/officeart/2005/8/layout/list1"/>
    <dgm:cxn modelId="{D31E3829-FB0C-4099-BA36-ECFBB3D217E0}" type="presParOf" srcId="{68DDD285-EE75-4CE8-8404-564074FFA1C3}" destId="{7AAF540D-3BCB-477E-95EC-9BB3797CEF18}" srcOrd="12" destOrd="0" presId="urn:microsoft.com/office/officeart/2005/8/layout/list1"/>
    <dgm:cxn modelId="{96E092A1-4E15-405F-96AB-25A3A4A9C2C0}" type="presParOf" srcId="{7AAF540D-3BCB-477E-95EC-9BB3797CEF18}" destId="{30D9FA50-DB99-4466-9B18-C7074882131D}" srcOrd="0" destOrd="0" presId="urn:microsoft.com/office/officeart/2005/8/layout/list1"/>
    <dgm:cxn modelId="{4FEEDED0-9A2E-4F3C-BFC8-49FC4C25667A}" type="presParOf" srcId="{7AAF540D-3BCB-477E-95EC-9BB3797CEF18}" destId="{CF60E9D0-76AC-4E6E-B234-B8E19606A61C}" srcOrd="1" destOrd="0" presId="urn:microsoft.com/office/officeart/2005/8/layout/list1"/>
    <dgm:cxn modelId="{B572ABB2-6096-4905-BC74-3CBE2F61D871}" type="presParOf" srcId="{68DDD285-EE75-4CE8-8404-564074FFA1C3}" destId="{2614669B-A666-43D9-84BC-2AC5EAB71BAC}" srcOrd="13" destOrd="0" presId="urn:microsoft.com/office/officeart/2005/8/layout/list1"/>
    <dgm:cxn modelId="{6C0AFAC8-121D-4AD0-999D-1E6DCC7E00BF}" type="presParOf" srcId="{68DDD285-EE75-4CE8-8404-564074FFA1C3}" destId="{B170AD93-7772-4792-956B-F24F0A9BEB4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B7057-FC77-4168-8D0C-89D6A6072497}">
      <dsp:nvSpPr>
        <dsp:cNvPr id="0" name=""/>
        <dsp:cNvSpPr/>
      </dsp:nvSpPr>
      <dsp:spPr>
        <a:xfrm>
          <a:off x="7279481" y="2517127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930696" y="301841"/>
              </a:lnTo>
              <a:lnTo>
                <a:pt x="930696" y="44292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E1C94-8D1F-4DDF-8218-C3AF95123ECD}">
      <dsp:nvSpPr>
        <dsp:cNvPr id="0" name=""/>
        <dsp:cNvSpPr/>
      </dsp:nvSpPr>
      <dsp:spPr>
        <a:xfrm>
          <a:off x="6348784" y="2517127"/>
          <a:ext cx="930696" cy="442927"/>
        </a:xfrm>
        <a:custGeom>
          <a:avLst/>
          <a:gdLst/>
          <a:ahLst/>
          <a:cxnLst/>
          <a:rect l="0" t="0" r="0" b="0"/>
          <a:pathLst>
            <a:path>
              <a:moveTo>
                <a:pt x="930696" y="0"/>
              </a:moveTo>
              <a:lnTo>
                <a:pt x="930696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2677E-AC56-4804-BA4B-33CC1AAE01BB}">
      <dsp:nvSpPr>
        <dsp:cNvPr id="0" name=""/>
        <dsp:cNvSpPr/>
      </dsp:nvSpPr>
      <dsp:spPr>
        <a:xfrm>
          <a:off x="5038268" y="1107122"/>
          <a:ext cx="2241212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2241212" y="301841"/>
              </a:lnTo>
              <a:lnTo>
                <a:pt x="2241212" y="4429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427C5-96CB-47ED-A3EB-A72C1FBD2B9A}">
      <dsp:nvSpPr>
        <dsp:cNvPr id="0" name=""/>
        <dsp:cNvSpPr/>
      </dsp:nvSpPr>
      <dsp:spPr>
        <a:xfrm>
          <a:off x="2625997" y="2517127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1861393" y="301841"/>
              </a:lnTo>
              <a:lnTo>
                <a:pt x="1861393" y="44292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F7172-6E51-40F1-AB15-64A58B585A12}">
      <dsp:nvSpPr>
        <dsp:cNvPr id="0" name=""/>
        <dsp:cNvSpPr/>
      </dsp:nvSpPr>
      <dsp:spPr>
        <a:xfrm>
          <a:off x="2580277" y="2517127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5CBBA-B88C-479A-B594-2522A6E205B2}">
      <dsp:nvSpPr>
        <dsp:cNvPr id="0" name=""/>
        <dsp:cNvSpPr/>
      </dsp:nvSpPr>
      <dsp:spPr>
        <a:xfrm>
          <a:off x="764604" y="2517127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1861393" y="0"/>
              </a:moveTo>
              <a:lnTo>
                <a:pt x="1861393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981A5-89E8-456D-8944-EB40ED75310C}">
      <dsp:nvSpPr>
        <dsp:cNvPr id="0" name=""/>
        <dsp:cNvSpPr/>
      </dsp:nvSpPr>
      <dsp:spPr>
        <a:xfrm>
          <a:off x="2625997" y="1107122"/>
          <a:ext cx="2412271" cy="442927"/>
        </a:xfrm>
        <a:custGeom>
          <a:avLst/>
          <a:gdLst/>
          <a:ahLst/>
          <a:cxnLst/>
          <a:rect l="0" t="0" r="0" b="0"/>
          <a:pathLst>
            <a:path>
              <a:moveTo>
                <a:pt x="2412271" y="0"/>
              </a:moveTo>
              <a:lnTo>
                <a:pt x="2412271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09966-7EBC-4210-AA0E-D4B7F7A93DF5}">
      <dsp:nvSpPr>
        <dsp:cNvPr id="0" name=""/>
        <dsp:cNvSpPr/>
      </dsp:nvSpPr>
      <dsp:spPr>
        <a:xfrm>
          <a:off x="4076056" y="140043"/>
          <a:ext cx="1924425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A53A8D-496C-47D4-A29C-3DA20DF3641F}">
      <dsp:nvSpPr>
        <dsp:cNvPr id="0" name=""/>
        <dsp:cNvSpPr/>
      </dsp:nvSpPr>
      <dsp:spPr>
        <a:xfrm>
          <a:off x="4245273" y="300800"/>
          <a:ext cx="1924425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Instrumen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Kebijakan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Moneter</a:t>
          </a:r>
          <a:endParaRPr lang="en-US" sz="1400" b="1" kern="1200" dirty="0"/>
        </a:p>
      </dsp:txBody>
      <dsp:txXfrm>
        <a:off x="4273598" y="329125"/>
        <a:ext cx="1867775" cy="910428"/>
      </dsp:txXfrm>
    </dsp:sp>
    <dsp:sp modelId="{A45EB077-E7DD-4531-88D0-99B68FC2D984}">
      <dsp:nvSpPr>
        <dsp:cNvPr id="0" name=""/>
        <dsp:cNvSpPr/>
      </dsp:nvSpPr>
      <dsp:spPr>
        <a:xfrm>
          <a:off x="1713311" y="1550049"/>
          <a:ext cx="1825372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125068-8E87-47D3-B724-56846F17282A}">
      <dsp:nvSpPr>
        <dsp:cNvPr id="0" name=""/>
        <dsp:cNvSpPr/>
      </dsp:nvSpPr>
      <dsp:spPr>
        <a:xfrm>
          <a:off x="1882529" y="1710806"/>
          <a:ext cx="1825372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Kebijakan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Moneter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Kuantitatif</a:t>
          </a:r>
          <a:endParaRPr lang="en-US" sz="1400" b="1" kern="1200" dirty="0"/>
        </a:p>
      </dsp:txBody>
      <dsp:txXfrm>
        <a:off x="1910854" y="1739131"/>
        <a:ext cx="1768722" cy="910428"/>
      </dsp:txXfrm>
    </dsp:sp>
    <dsp:sp modelId="{D243369D-0EFF-4810-AD78-AFD98910FFBF}">
      <dsp:nvSpPr>
        <dsp:cNvPr id="0" name=""/>
        <dsp:cNvSpPr/>
      </dsp:nvSpPr>
      <dsp:spPr>
        <a:xfrm>
          <a:off x="3125" y="2960054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D6BF1-CD51-48E8-82C9-1A970961D915}">
      <dsp:nvSpPr>
        <dsp:cNvPr id="0" name=""/>
        <dsp:cNvSpPr/>
      </dsp:nvSpPr>
      <dsp:spPr>
        <a:xfrm>
          <a:off x="172342" y="312081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Kebijakan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Pasar</a:t>
          </a:r>
          <a:r>
            <a:rPr lang="en-US" sz="1400" b="1" kern="1200" dirty="0" smtClean="0"/>
            <a:t> Terbuka (</a:t>
          </a:r>
          <a:r>
            <a:rPr lang="en-US" sz="1400" b="1" i="1" kern="1200" dirty="0" smtClean="0"/>
            <a:t>Open Market Policy</a:t>
          </a:r>
          <a:r>
            <a:rPr lang="en-US" sz="1400" b="1" kern="1200" dirty="0" smtClean="0"/>
            <a:t>)</a:t>
          </a:r>
          <a:endParaRPr lang="en-US" sz="1400" kern="1200" dirty="0"/>
        </a:p>
      </dsp:txBody>
      <dsp:txXfrm>
        <a:off x="200667" y="3149136"/>
        <a:ext cx="1466308" cy="910428"/>
      </dsp:txXfrm>
    </dsp:sp>
    <dsp:sp modelId="{A2E6E91B-259C-4D25-8B39-A156E3196317}">
      <dsp:nvSpPr>
        <dsp:cNvPr id="0" name=""/>
        <dsp:cNvSpPr/>
      </dsp:nvSpPr>
      <dsp:spPr>
        <a:xfrm>
          <a:off x="1864518" y="2960054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025303-0C25-4186-AD64-98BFB9E78AC3}">
      <dsp:nvSpPr>
        <dsp:cNvPr id="0" name=""/>
        <dsp:cNvSpPr/>
      </dsp:nvSpPr>
      <dsp:spPr>
        <a:xfrm>
          <a:off x="2033736" y="312081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Kebijakan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Diskonto</a:t>
          </a:r>
          <a:r>
            <a:rPr lang="en-US" sz="1400" b="1" kern="1200" dirty="0" smtClean="0"/>
            <a:t> (</a:t>
          </a:r>
          <a:r>
            <a:rPr lang="en-US" sz="1400" b="1" i="1" kern="1200" dirty="0" smtClean="0"/>
            <a:t>Discount Policy</a:t>
          </a:r>
          <a:r>
            <a:rPr lang="en-US" sz="1400" b="1" kern="1200" dirty="0" smtClean="0"/>
            <a:t>)</a:t>
          </a:r>
          <a:endParaRPr lang="en-US" sz="1400" kern="1200" dirty="0"/>
        </a:p>
      </dsp:txBody>
      <dsp:txXfrm>
        <a:off x="2062061" y="3149136"/>
        <a:ext cx="1466308" cy="910428"/>
      </dsp:txXfrm>
    </dsp:sp>
    <dsp:sp modelId="{DD0DBD2A-AE70-445B-811B-858A90E870B0}">
      <dsp:nvSpPr>
        <dsp:cNvPr id="0" name=""/>
        <dsp:cNvSpPr/>
      </dsp:nvSpPr>
      <dsp:spPr>
        <a:xfrm>
          <a:off x="3725912" y="2960054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BDC8F7-BDE8-4EF1-BDA0-CA729869AA28}">
      <dsp:nvSpPr>
        <dsp:cNvPr id="0" name=""/>
        <dsp:cNvSpPr/>
      </dsp:nvSpPr>
      <dsp:spPr>
        <a:xfrm>
          <a:off x="3895129" y="312081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Kebijakan Cadangan Kas (</a:t>
          </a:r>
          <a:r>
            <a:rPr lang="en-US" sz="1400" b="1" i="1" kern="1200" smtClean="0"/>
            <a:t>Cash Ratio Policy</a:t>
          </a:r>
          <a:r>
            <a:rPr lang="en-US" sz="1400" b="1" kern="1200" smtClean="0"/>
            <a:t>)</a:t>
          </a:r>
          <a:endParaRPr lang="en-US" sz="1400" kern="1200" dirty="0"/>
        </a:p>
      </dsp:txBody>
      <dsp:txXfrm>
        <a:off x="3923454" y="3149136"/>
        <a:ext cx="1466308" cy="910428"/>
      </dsp:txXfrm>
    </dsp:sp>
    <dsp:sp modelId="{A30C857B-A93B-4240-B6F2-D1528E53D7CF}">
      <dsp:nvSpPr>
        <dsp:cNvPr id="0" name=""/>
        <dsp:cNvSpPr/>
      </dsp:nvSpPr>
      <dsp:spPr>
        <a:xfrm>
          <a:off x="6195736" y="1550049"/>
          <a:ext cx="2167489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A227BF-91AC-4988-AF95-1A5CD1882B42}">
      <dsp:nvSpPr>
        <dsp:cNvPr id="0" name=""/>
        <dsp:cNvSpPr/>
      </dsp:nvSpPr>
      <dsp:spPr>
        <a:xfrm>
          <a:off x="6364954" y="1710806"/>
          <a:ext cx="2167489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Kebijakan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Moneter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Kualitatif</a:t>
          </a:r>
          <a:endParaRPr lang="en-US" sz="1400" b="1" kern="1200" dirty="0"/>
        </a:p>
      </dsp:txBody>
      <dsp:txXfrm>
        <a:off x="6393279" y="1739131"/>
        <a:ext cx="2110839" cy="910428"/>
      </dsp:txXfrm>
    </dsp:sp>
    <dsp:sp modelId="{9C4D2655-720D-4F94-8924-2E0E302BA7D6}">
      <dsp:nvSpPr>
        <dsp:cNvPr id="0" name=""/>
        <dsp:cNvSpPr/>
      </dsp:nvSpPr>
      <dsp:spPr>
        <a:xfrm>
          <a:off x="5587305" y="2960054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AD918-B052-4D0A-B671-B6D206B1B536}">
      <dsp:nvSpPr>
        <dsp:cNvPr id="0" name=""/>
        <dsp:cNvSpPr/>
      </dsp:nvSpPr>
      <dsp:spPr>
        <a:xfrm>
          <a:off x="5756523" y="312081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Kebijakan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kredit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selektif</a:t>
          </a:r>
          <a:endParaRPr lang="en-US" sz="1400" kern="1200" dirty="0"/>
        </a:p>
      </dsp:txBody>
      <dsp:txXfrm>
        <a:off x="5784848" y="3149136"/>
        <a:ext cx="1466308" cy="910428"/>
      </dsp:txXfrm>
    </dsp:sp>
    <dsp:sp modelId="{E2DCDA82-0426-4A31-AE7E-444FE4A1112D}">
      <dsp:nvSpPr>
        <dsp:cNvPr id="0" name=""/>
        <dsp:cNvSpPr/>
      </dsp:nvSpPr>
      <dsp:spPr>
        <a:xfrm>
          <a:off x="7448698" y="2960054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2F444E-8A02-4A33-827C-924F6B511BF4}">
      <dsp:nvSpPr>
        <dsp:cNvPr id="0" name=""/>
        <dsp:cNvSpPr/>
      </dsp:nvSpPr>
      <dsp:spPr>
        <a:xfrm>
          <a:off x="7617916" y="3120811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Himbauan</a:t>
          </a:r>
          <a:r>
            <a:rPr lang="en-US" sz="1400" kern="1200" dirty="0" smtClean="0"/>
            <a:t> Moral</a:t>
          </a:r>
          <a:endParaRPr lang="en-US" sz="1400" kern="1200" dirty="0"/>
        </a:p>
      </dsp:txBody>
      <dsp:txXfrm>
        <a:off x="7646241" y="3149136"/>
        <a:ext cx="1466308" cy="910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8EE2F-2A7B-4106-BD74-98CB6CC51C26}">
      <dsp:nvSpPr>
        <dsp:cNvPr id="0" name=""/>
        <dsp:cNvSpPr/>
      </dsp:nvSpPr>
      <dsp:spPr>
        <a:xfrm>
          <a:off x="0" y="333995"/>
          <a:ext cx="85788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7E013-D008-4ABE-A09B-17DBCA2E333E}">
      <dsp:nvSpPr>
        <dsp:cNvPr id="0" name=""/>
        <dsp:cNvSpPr/>
      </dsp:nvSpPr>
      <dsp:spPr>
        <a:xfrm>
          <a:off x="428942" y="24035"/>
          <a:ext cx="6005195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82" tIns="0" rIns="2269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Politik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Diskonto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 (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Menaikkan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tingkat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suku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bunga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pada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bank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umum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)</a:t>
          </a:r>
          <a:endParaRPr lang="en-US" sz="1400" kern="1200" dirty="0">
            <a:latin typeface="Bookman Old Style" pitchFamily="18" charset="0"/>
            <a:ea typeface="Batang" pitchFamily="18" charset="-127"/>
          </a:endParaRPr>
        </a:p>
      </dsp:txBody>
      <dsp:txXfrm>
        <a:off x="459204" y="54297"/>
        <a:ext cx="5944671" cy="559396"/>
      </dsp:txXfrm>
    </dsp:sp>
    <dsp:sp modelId="{0A79FE12-C034-4A39-B1D4-D8D992CE4657}">
      <dsp:nvSpPr>
        <dsp:cNvPr id="0" name=""/>
        <dsp:cNvSpPr/>
      </dsp:nvSpPr>
      <dsp:spPr>
        <a:xfrm>
          <a:off x="0" y="1286555"/>
          <a:ext cx="85788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E2A6-1795-4BED-93F8-445513F57DE9}">
      <dsp:nvSpPr>
        <dsp:cNvPr id="0" name=""/>
        <dsp:cNvSpPr/>
      </dsp:nvSpPr>
      <dsp:spPr>
        <a:xfrm>
          <a:off x="428942" y="976595"/>
          <a:ext cx="6005195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82" tIns="0" rIns="2269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Giro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Wajib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Minimum/GWM (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Menaikkan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giro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wajib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minimum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pada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bank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umum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)</a:t>
          </a:r>
          <a:endParaRPr lang="en-US" sz="1400" kern="1200" dirty="0">
            <a:latin typeface="Bookman Old Style" pitchFamily="18" charset="0"/>
            <a:ea typeface="Batang" pitchFamily="18" charset="-127"/>
          </a:endParaRPr>
        </a:p>
      </dsp:txBody>
      <dsp:txXfrm>
        <a:off x="459204" y="1006857"/>
        <a:ext cx="5944671" cy="559396"/>
      </dsp:txXfrm>
    </dsp:sp>
    <dsp:sp modelId="{C8D66604-B86F-46B0-8223-4FB09AF2EA5E}">
      <dsp:nvSpPr>
        <dsp:cNvPr id="0" name=""/>
        <dsp:cNvSpPr/>
      </dsp:nvSpPr>
      <dsp:spPr>
        <a:xfrm>
          <a:off x="0" y="2239116"/>
          <a:ext cx="85788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FA478-776D-4D9A-AC8C-EA162A2221CE}">
      <dsp:nvSpPr>
        <dsp:cNvPr id="0" name=""/>
        <dsp:cNvSpPr/>
      </dsp:nvSpPr>
      <dsp:spPr>
        <a:xfrm>
          <a:off x="428942" y="1929156"/>
          <a:ext cx="6005195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82" tIns="0" rIns="2269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Operasi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Pasar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Terbuka (</a:t>
          </a:r>
          <a:r>
            <a:rPr lang="en-US" sz="1400" b="1" i="1" kern="1200" dirty="0" smtClean="0">
              <a:latin typeface="Bookman Old Style" pitchFamily="18" charset="0"/>
              <a:ea typeface="Batang" pitchFamily="18" charset="-127"/>
            </a:rPr>
            <a:t>Open Market Operation/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menjual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SBI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dan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SBPU)</a:t>
          </a:r>
          <a:endParaRPr lang="en-US" sz="1400" kern="1200" dirty="0">
            <a:latin typeface="Bookman Old Style" pitchFamily="18" charset="0"/>
            <a:ea typeface="Batang" pitchFamily="18" charset="-127"/>
          </a:endParaRPr>
        </a:p>
      </dsp:txBody>
      <dsp:txXfrm>
        <a:off x="459204" y="1959418"/>
        <a:ext cx="5944671" cy="559396"/>
      </dsp:txXfrm>
    </dsp:sp>
    <dsp:sp modelId="{B170AD93-7772-4792-956B-F24F0A9BEB4E}">
      <dsp:nvSpPr>
        <dsp:cNvPr id="0" name=""/>
        <dsp:cNvSpPr/>
      </dsp:nvSpPr>
      <dsp:spPr>
        <a:xfrm>
          <a:off x="0" y="3191676"/>
          <a:ext cx="85788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0E9D0-76AC-4E6E-B234-B8E19606A61C}">
      <dsp:nvSpPr>
        <dsp:cNvPr id="0" name=""/>
        <dsp:cNvSpPr/>
      </dsp:nvSpPr>
      <dsp:spPr>
        <a:xfrm>
          <a:off x="428942" y="2881716"/>
          <a:ext cx="6005195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82" tIns="0" rIns="22698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Politik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Kredit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Selektif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 (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Pengetatan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Pemberian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 </a:t>
          </a:r>
          <a:r>
            <a:rPr lang="en-US" sz="1400" b="1" kern="1200" dirty="0" err="1" smtClean="0">
              <a:latin typeface="Bookman Old Style" pitchFamily="18" charset="0"/>
              <a:ea typeface="Batang" pitchFamily="18" charset="-127"/>
            </a:rPr>
            <a:t>Kredit</a:t>
          </a:r>
          <a:r>
            <a:rPr lang="en-US" sz="1400" b="1" kern="1200" dirty="0" smtClean="0">
              <a:latin typeface="Bookman Old Style" pitchFamily="18" charset="0"/>
              <a:ea typeface="Batang" pitchFamily="18" charset="-127"/>
            </a:rPr>
            <a:t>)</a:t>
          </a:r>
          <a:endParaRPr lang="en-US" sz="1400" kern="1200" dirty="0">
            <a:latin typeface="Bookman Old Style" pitchFamily="18" charset="0"/>
            <a:ea typeface="Batang" pitchFamily="18" charset="-127"/>
          </a:endParaRPr>
        </a:p>
      </dsp:txBody>
      <dsp:txXfrm>
        <a:off x="459204" y="2911978"/>
        <a:ext cx="594467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C195D-28B8-4CB4-AE57-02B91EC4042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668C9-441F-4077-BF4B-41EE84F8A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68C9-441F-4077-BF4B-41EE84F8A9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4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68C9-441F-4077-BF4B-41EE84F8A9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D84056B8-90C6-4115-90AE-DE355D284C76}" type="slidenum">
              <a:rPr lang="en-US">
                <a:latin typeface="Arial" charset="0"/>
              </a:rPr>
              <a:pPr eaLnBrk="1" hangingPunct="1"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457261E-6ECB-4703-AC0C-16EEC5A21B4F}" type="slidenum">
              <a:rPr lang="en-US">
                <a:latin typeface="Arial" charset="0"/>
              </a:rPr>
              <a:pPr eaLnBrk="1" hangingPunct="1"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E274EB95-4CCA-4D7F-B019-F23FDCBACF33}" type="slidenum">
              <a:rPr lang="en-US">
                <a:latin typeface="Arial" charset="0"/>
              </a:rPr>
              <a:pPr eaLnBrk="1" hangingPunct="1"/>
              <a:t>17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59FC16AD-0564-408F-AE1A-5E14BC25AF1F}" type="slidenum">
              <a:rPr lang="en-US">
                <a:latin typeface="Arial" charset="0"/>
              </a:rPr>
              <a:pPr eaLnBrk="1" hangingPunct="1"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51B7C976-02D3-429F-A135-84D81D4F3EE7}" type="slidenum">
              <a:rPr lang="en-US">
                <a:latin typeface="Arial" charset="0"/>
              </a:rPr>
              <a:pPr eaLnBrk="1" hangingPunct="1"/>
              <a:t>19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668C9-441F-4077-BF4B-41EE84F8A9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7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PERTEMUAN 06 Uang Beredar &amp; Kebijakan Moneter ROWLAND B.F.P, 2014       Halaman 5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66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81000" y="2355726"/>
            <a:ext cx="8458200" cy="1257300"/>
          </a:xfrm>
          <a:extLst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KEBIJAKAN MONETER</a:t>
            </a:r>
          </a:p>
        </p:txBody>
      </p:sp>
      <p:pic>
        <p:nvPicPr>
          <p:cNvPr id="5124" name="Picture 6" descr="Image result for logo esa ungg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779"/>
            <a:ext cx="1905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8789" y="1657350"/>
            <a:ext cx="5762625" cy="971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dobe Garamond Pro Bold" pitchFamily="18" charset="0"/>
              </a:rPr>
              <a:t>PEREKONOMIAN INDONESIA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28788" y="3363838"/>
            <a:ext cx="590867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b="1" dirty="0">
              <a:latin typeface="Swis721 BlkEx BT"/>
              <a:cs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Adobe Garamond Pro Bold" pitchFamily="18" charset="0"/>
                <a:cs typeface="Arial" pitchFamily="34" charset="0"/>
              </a:rPr>
              <a:t>FAKULTAS EKONOMI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Adobe Garamond Pro Bold" pitchFamily="18" charset="0"/>
                <a:cs typeface="Arial" pitchFamily="34" charset="0"/>
              </a:rPr>
              <a:t>Universitas</a:t>
            </a:r>
            <a:r>
              <a:rPr lang="en-US" sz="2000" b="1" dirty="0">
                <a:latin typeface="Adobe Garamond Pro Bold" pitchFamily="18" charset="0"/>
                <a:cs typeface="Arial" pitchFamily="34" charset="0"/>
              </a:rPr>
              <a:t> </a:t>
            </a:r>
            <a:r>
              <a:rPr lang="en-US" sz="2000" b="1" dirty="0" err="1">
                <a:latin typeface="Adobe Garamond Pro Bold" pitchFamily="18" charset="0"/>
                <a:cs typeface="Arial" pitchFamily="34" charset="0"/>
              </a:rPr>
              <a:t>Esa</a:t>
            </a:r>
            <a:r>
              <a:rPr lang="en-US" sz="2000" b="1" dirty="0">
                <a:latin typeface="Adobe Garamond Pro Bold" pitchFamily="18" charset="0"/>
                <a:cs typeface="Arial" pitchFamily="34" charset="0"/>
              </a:rPr>
              <a:t> </a:t>
            </a:r>
            <a:r>
              <a:rPr lang="en-US" sz="2000" b="1" dirty="0" err="1">
                <a:latin typeface="Adobe Garamond Pro Bold" pitchFamily="18" charset="0"/>
                <a:cs typeface="Arial" pitchFamily="34" charset="0"/>
              </a:rPr>
              <a:t>Unggul</a:t>
            </a:r>
            <a:r>
              <a:rPr lang="en-US" sz="2000" b="1" dirty="0">
                <a:latin typeface="Adobe Garamond Pro Bold" pitchFamily="18" charset="0"/>
                <a:cs typeface="Arial" pitchFamily="34" charset="0"/>
              </a:rPr>
              <a:t>, Jakarta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Adobe Garamond Pro Bold" pitchFamily="18" charset="0"/>
                <a:cs typeface="Arial" pitchFamily="34" charset="0"/>
              </a:rPr>
              <a:t>2019</a:t>
            </a:r>
          </a:p>
          <a:p>
            <a:pPr eaLnBrk="1" hangingPunct="1">
              <a:spcBef>
                <a:spcPct val="50000"/>
              </a:spcBef>
            </a:pPr>
            <a:endParaRPr lang="en-US" b="1" dirty="0">
              <a:latin typeface="Swis721 BlkEx B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884466"/>
          </a:xfrm>
        </p:spPr>
        <p:txBody>
          <a:bodyPr/>
          <a:lstStyle/>
          <a:p>
            <a:pPr algn="ctr"/>
            <a:r>
              <a:rPr lang="en-US" sz="1800" dirty="0" err="1" smtClean="0">
                <a:latin typeface="Batang" pitchFamily="18" charset="-127"/>
                <a:ea typeface="Batang" pitchFamily="18" charset="-127"/>
              </a:rPr>
              <a:t>Tujuan</a:t>
            </a:r>
            <a:r>
              <a:rPr lang="en-US" sz="1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800" dirty="0" err="1" smtClean="0">
                <a:latin typeface="Batang" pitchFamily="18" charset="-127"/>
                <a:ea typeface="Batang" pitchFamily="18" charset="-127"/>
              </a:rPr>
              <a:t>Ekonomi</a:t>
            </a:r>
            <a:r>
              <a:rPr lang="en-US" sz="1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800" dirty="0" err="1" smtClean="0">
                <a:latin typeface="Batang" pitchFamily="18" charset="-127"/>
                <a:ea typeface="Batang" pitchFamily="18" charset="-127"/>
              </a:rPr>
              <a:t>Moneter</a:t>
            </a:r>
            <a:r>
              <a:rPr lang="en-US" sz="1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800" dirty="0" err="1" smtClean="0">
                <a:latin typeface="Batang" pitchFamily="18" charset="-127"/>
                <a:ea typeface="Batang" pitchFamily="18" charset="-127"/>
              </a:rPr>
              <a:t>Dalam</a:t>
            </a:r>
            <a:r>
              <a:rPr lang="en-US" sz="1800" dirty="0" smtClean="0">
                <a:latin typeface="Batang" pitchFamily="18" charset="-127"/>
                <a:ea typeface="Batang" pitchFamily="18" charset="-127"/>
              </a:rPr>
              <a:t> Proses </a:t>
            </a:r>
            <a:br>
              <a:rPr lang="en-US" sz="1800" dirty="0" smtClean="0">
                <a:latin typeface="Batang" pitchFamily="18" charset="-127"/>
                <a:ea typeface="Batang" pitchFamily="18" charset="-127"/>
              </a:rPr>
            </a:br>
            <a:r>
              <a:rPr lang="en-US" sz="1800" dirty="0" err="1" smtClean="0">
                <a:latin typeface="Batang" pitchFamily="18" charset="-127"/>
                <a:ea typeface="Batang" pitchFamily="18" charset="-127"/>
              </a:rPr>
              <a:t>Pengambilan</a:t>
            </a:r>
            <a:r>
              <a:rPr lang="en-US" sz="1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800" dirty="0" err="1" smtClean="0">
                <a:latin typeface="Batang" pitchFamily="18" charset="-127"/>
                <a:ea typeface="Batang" pitchFamily="18" charset="-127"/>
              </a:rPr>
              <a:t>Kebijakan</a:t>
            </a:r>
            <a:r>
              <a:rPr lang="en-US" sz="1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1800" dirty="0" err="1" smtClean="0">
                <a:latin typeface="Batang" pitchFamily="18" charset="-127"/>
                <a:ea typeface="Batang" pitchFamily="18" charset="-127"/>
              </a:rPr>
              <a:t>Suatu</a:t>
            </a:r>
            <a:r>
              <a:rPr lang="en-US" sz="1800" dirty="0" smtClean="0">
                <a:latin typeface="Batang" pitchFamily="18" charset="-127"/>
                <a:ea typeface="Batang" pitchFamily="18" charset="-127"/>
              </a:rPr>
              <a:t> Negara </a:t>
            </a:r>
            <a:endParaRPr lang="en-US" sz="18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8589" y="1127209"/>
            <a:ext cx="3456384" cy="36004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Menjaga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stabilitas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ekonomi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idx="10"/>
          </p:nvPr>
        </p:nvSpPr>
        <p:spPr>
          <a:xfrm>
            <a:off x="3419872" y="1563638"/>
            <a:ext cx="4752528" cy="446418"/>
          </a:xfr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Batang" pitchFamily="18" charset="-127"/>
                <a:ea typeface="Batang" pitchFamily="18" charset="-127"/>
              </a:rPr>
              <a:t>2.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Menjaga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stabilitas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harga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idx="4294967295"/>
          </p:nvPr>
        </p:nvSpPr>
        <p:spPr>
          <a:xfrm>
            <a:off x="0" y="2051050"/>
            <a:ext cx="3455988" cy="360363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3.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Meningkatkan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kesempatan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kerja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idx="4294967295"/>
          </p:nvPr>
        </p:nvSpPr>
        <p:spPr>
          <a:xfrm>
            <a:off x="4391025" y="2500313"/>
            <a:ext cx="4752975" cy="5969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en-US" dirty="0" smtClean="0">
                <a:latin typeface="Batang" pitchFamily="18" charset="-127"/>
                <a:ea typeface="Batang" pitchFamily="18" charset="-127"/>
              </a:rPr>
              <a:t>4.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Memperbaiki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posisi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neraca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perdagangan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dan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dirty="0" err="1" smtClean="0">
                <a:latin typeface="Batang" pitchFamily="18" charset="-127"/>
                <a:ea typeface="Batang" pitchFamily="18" charset="-127"/>
              </a:rPr>
              <a:t>neraca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pembayaran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idx="4294967295"/>
          </p:nvPr>
        </p:nvSpPr>
        <p:spPr>
          <a:xfrm>
            <a:off x="0" y="3175000"/>
            <a:ext cx="3455988" cy="360363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5.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Mempertahankan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iklim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investasi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idx="4294967295"/>
          </p:nvPr>
        </p:nvSpPr>
        <p:spPr>
          <a:xfrm>
            <a:off x="4414838" y="3609975"/>
            <a:ext cx="4729162" cy="5461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>
                <a:latin typeface="Batang" pitchFamily="18" charset="-127"/>
                <a:ea typeface="Batang" pitchFamily="18" charset="-127"/>
              </a:rPr>
              <a:t>6.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Menjaga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kestabilan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nilai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kurs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mata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uang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idx="4294967295"/>
          </p:nvPr>
        </p:nvSpPr>
        <p:spPr>
          <a:xfrm>
            <a:off x="0" y="4192588"/>
            <a:ext cx="3457575" cy="360362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7.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Menurunkan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laju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>
                <a:latin typeface="Batang" pitchFamily="18" charset="-127"/>
                <a:ea typeface="Batang" pitchFamily="18" charset="-127"/>
              </a:rPr>
              <a:t>inflasi</a:t>
            </a:r>
            <a:endParaRPr lang="en-US" dirty="0">
              <a:latin typeface="Batang" pitchFamily="18" charset="-127"/>
              <a:ea typeface="Batang" pitchFamily="18" charset="-127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11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Instrumen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Kebijakan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err="1" smtClean="0">
                <a:latin typeface="Batang" pitchFamily="18" charset="-127"/>
                <a:ea typeface="Batang" pitchFamily="18" charset="-127"/>
              </a:rPr>
              <a:t>Moneter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92879"/>
              </p:ext>
            </p:extLst>
          </p:nvPr>
        </p:nvGraphicFramePr>
        <p:xfrm>
          <a:off x="0" y="915566"/>
          <a:ext cx="9144000" cy="42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06200"/>
            <a:ext cx="4464496" cy="7373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kebijakan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>
                <a:latin typeface="Batang" pitchFamily="18" charset="-127"/>
                <a:ea typeface="Batang" pitchFamily="18" charset="-127"/>
              </a:rPr>
              <a:t>moneter</a:t>
            </a:r>
            <a:r>
              <a:rPr lang="en-US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kuantitatif</a:t>
            </a: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dirty="0">
                <a:latin typeface="Batang" pitchFamily="18" charset="-127"/>
                <a:ea typeface="Batang" pitchFamily="18" charset="-127"/>
              </a:rPr>
              <a:t/>
            </a:r>
            <a:br>
              <a:rPr lang="en-US" sz="2400" dirty="0">
                <a:latin typeface="Batang" pitchFamily="18" charset="-127"/>
                <a:ea typeface="Batang" pitchFamily="18" charset="-127"/>
              </a:rPr>
            </a:br>
            <a:endParaRPr lang="en-US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60" y="1886701"/>
            <a:ext cx="4411461" cy="40344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Pasar</a:t>
            </a:r>
            <a:r>
              <a:rPr lang="en-US" b="1" dirty="0"/>
              <a:t> Terbuka (</a:t>
            </a:r>
            <a:r>
              <a:rPr lang="en-US" b="1" i="1" dirty="0"/>
              <a:t>Open Market Policy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idx="10"/>
          </p:nvPr>
        </p:nvSpPr>
        <p:spPr>
          <a:xfrm>
            <a:off x="8261" y="3931031"/>
            <a:ext cx="4419722" cy="40344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Diskonto</a:t>
            </a:r>
            <a:r>
              <a:rPr lang="en-US" b="1" dirty="0"/>
              <a:t> (</a:t>
            </a:r>
            <a:r>
              <a:rPr lang="en-US" b="1" i="1" dirty="0"/>
              <a:t>Discount Policy</a:t>
            </a:r>
            <a:r>
              <a:rPr lang="en-US" b="1" dirty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22222" t="23058" r="16667" b="15875"/>
          <a:stretch/>
        </p:blipFill>
        <p:spPr bwMode="auto">
          <a:xfrm>
            <a:off x="4862195" y="987574"/>
            <a:ext cx="4281805" cy="2080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427983" y="1669661"/>
            <a:ext cx="434211" cy="82959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27983" y="3717959"/>
            <a:ext cx="434211" cy="82959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/>
          <a:srcRect l="22079" t="22805" r="16952" b="17395"/>
          <a:stretch/>
        </p:blipFill>
        <p:spPr bwMode="auto">
          <a:xfrm>
            <a:off x="4862195" y="3068469"/>
            <a:ext cx="4281806" cy="2128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90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486"/>
            <a:ext cx="8496944" cy="460648"/>
          </a:xfrm>
        </p:spPr>
        <p:txBody>
          <a:bodyPr/>
          <a:lstStyle/>
          <a:p>
            <a:endParaRPr lang="en-US" sz="240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0"/>
          </p:nvPr>
        </p:nvPicPr>
        <p:blipFill rotWithShape="1">
          <a:blip r:embed="rId2" cstate="print"/>
          <a:srcRect l="22222" t="21792" r="16667" b="17648"/>
          <a:stretch/>
        </p:blipFill>
        <p:spPr bwMode="auto">
          <a:xfrm>
            <a:off x="4355976" y="1203598"/>
            <a:ext cx="4680521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0" y="2499742"/>
            <a:ext cx="3635896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>
                <a:latin typeface="+mj-lt"/>
              </a:rPr>
              <a:t>Kebijakan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Cadangan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Kas</a:t>
            </a:r>
            <a:r>
              <a:rPr lang="en-US" sz="1600" b="1" dirty="0">
                <a:latin typeface="+mj-lt"/>
              </a:rPr>
              <a:t> </a:t>
            </a:r>
            <a:endParaRPr lang="en-US" sz="16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(</a:t>
            </a:r>
            <a:r>
              <a:rPr lang="en-US" sz="1600" b="1" i="1" dirty="0">
                <a:latin typeface="+mj-lt"/>
              </a:rPr>
              <a:t>Cash Ratio Policy</a:t>
            </a:r>
            <a:r>
              <a:rPr lang="en-US" sz="1600" b="1" dirty="0">
                <a:latin typeface="+mj-lt"/>
              </a:rPr>
              <a:t>)</a:t>
            </a:r>
            <a:endParaRPr lang="en-US" b="1" dirty="0">
              <a:latin typeface="+mj-lt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635896" y="2499742"/>
            <a:ext cx="720080" cy="64807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27785" y="1347614"/>
            <a:ext cx="2592288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en-US" b="1" dirty="0" err="1" smtClean="0">
                <a:latin typeface="+mj-lt"/>
              </a:rPr>
              <a:t>Kebijakan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Kredit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Selektif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dan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Kredit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Longgar</a:t>
            </a:r>
            <a:r>
              <a:rPr lang="en-US" b="1" dirty="0">
                <a:latin typeface="+mj-lt"/>
              </a:rPr>
              <a:t> 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idx="10"/>
          </p:nvPr>
        </p:nvSpPr>
        <p:spPr>
          <a:xfrm>
            <a:off x="2591560" y="3687874"/>
            <a:ext cx="2700520" cy="5400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b="1" dirty="0" err="1"/>
              <a:t>Himbauan</a:t>
            </a:r>
            <a:r>
              <a:rPr lang="en-US" b="1" dirty="0"/>
              <a:t> Moral </a:t>
            </a:r>
            <a:endParaRPr lang="en-US" b="1" dirty="0" smtClean="0"/>
          </a:p>
          <a:p>
            <a:pPr algn="ctr"/>
            <a:r>
              <a:rPr lang="en-US" b="1" dirty="0" smtClean="0"/>
              <a:t>(</a:t>
            </a:r>
            <a:r>
              <a:rPr lang="en-US" b="1" i="1" dirty="0"/>
              <a:t>Moral Persuasion</a:t>
            </a:r>
            <a:r>
              <a:rPr lang="en-US" b="1" dirty="0"/>
              <a:t>)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033812"/>
            <a:ext cx="1403648" cy="1654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b="1" dirty="0" err="1">
                <a:latin typeface="+mn-lt"/>
              </a:rPr>
              <a:t>Kebijakan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Moneter</a:t>
            </a:r>
            <a:r>
              <a:rPr lang="en-US" b="1" dirty="0">
                <a:latin typeface="+mn-lt"/>
              </a:rPr>
              <a:t> </a:t>
            </a:r>
            <a:endParaRPr lang="en-US" b="1" dirty="0" smtClean="0">
              <a:latin typeface="+mn-lt"/>
            </a:endParaRPr>
          </a:p>
          <a:p>
            <a:pPr algn="ctr"/>
            <a:r>
              <a:rPr lang="en-US" b="1" dirty="0" err="1" smtClean="0">
                <a:latin typeface="+mn-lt"/>
              </a:rPr>
              <a:t>Kualitatif</a:t>
            </a:r>
            <a:r>
              <a:rPr lang="en-US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835696" y="1707654"/>
            <a:ext cx="744912" cy="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8" idx="1"/>
          </p:cNvCxnSpPr>
          <p:nvPr/>
        </p:nvCxnSpPr>
        <p:spPr>
          <a:xfrm>
            <a:off x="1839068" y="3939902"/>
            <a:ext cx="752492" cy="1800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 rotWithShape="1">
          <a:blip r:embed="rId3" cstate="print"/>
          <a:srcRect l="22222" t="22299" r="16952" b="17902"/>
          <a:stretch/>
        </p:blipFill>
        <p:spPr bwMode="auto">
          <a:xfrm>
            <a:off x="5241531" y="267494"/>
            <a:ext cx="3902469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Connector 20"/>
          <p:cNvCxnSpPr>
            <a:stCxn id="13" idx="3"/>
          </p:cNvCxnSpPr>
          <p:nvPr/>
        </p:nvCxnSpPr>
        <p:spPr>
          <a:xfrm>
            <a:off x="1403648" y="2860843"/>
            <a:ext cx="43204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835696" y="1635646"/>
            <a:ext cx="0" cy="230425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8" grpId="0" build="p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21581"/>
            <a:ext cx="8362950" cy="2992041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Meningkatkan jumlah uang beredar, dengan membeli kembali SBI/obligasi pemerintah (surat utang dr pemerintah kepada investor)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Uang beredar naik, maka suku bunga turun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Suku bunga turun, Investasi, Konsumsi, net ekspor naik.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Investasi naik, GDP riil naik, pengangguran turun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Tetapi akhirnya tingkat harga-harga naik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inflasi naik; sehingga akan dilakukan kebalikannya.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Open Market Operations </a:t>
            </a:r>
            <a:br>
              <a:rPr lang="en-US" sz="3200" smtClean="0"/>
            </a:br>
            <a:r>
              <a:rPr lang="en-US" sz="2400" smtClean="0"/>
              <a:t>“Expansive Monetary Policy”</a:t>
            </a:r>
          </a:p>
        </p:txBody>
      </p:sp>
    </p:spTree>
    <p:extLst>
      <p:ext uri="{BB962C8B-B14F-4D97-AF65-F5344CB8AC3E}">
        <p14:creationId xmlns:p14="http://schemas.microsoft.com/office/powerpoint/2010/main" val="17611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13235"/>
            <a:ext cx="8229600" cy="318730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Menjual SBI/Obligasi di pasar, maka uang yang beredar turun</a:t>
            </a:r>
          </a:p>
          <a:p>
            <a:pPr eaLnBrk="1" hangingPunct="1">
              <a:defRPr/>
            </a:pPr>
            <a:r>
              <a:rPr lang="en-US" smtClean="0"/>
              <a:t>Uang turun, maka suku bunga naik</a:t>
            </a:r>
          </a:p>
          <a:p>
            <a:pPr eaLnBrk="1" hangingPunct="1">
              <a:defRPr/>
            </a:pPr>
            <a:r>
              <a:rPr lang="en-US" smtClean="0"/>
              <a:t>Suku bunga naik, maka Investasi, Konsumsi, net ekspor turun.</a:t>
            </a:r>
          </a:p>
          <a:p>
            <a:pPr eaLnBrk="1" hangingPunct="1">
              <a:defRPr/>
            </a:pPr>
            <a:r>
              <a:rPr lang="en-US" smtClean="0"/>
              <a:t>Invetasi turun, maka pengangguran meningkat, yang pada akhirnya inflasi turun.</a:t>
            </a: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Restrictive Monetary Policy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“Tight Money Policy” atau kebalikan dari OPM</a:t>
            </a:r>
          </a:p>
        </p:txBody>
      </p:sp>
    </p:spTree>
    <p:extLst>
      <p:ext uri="{BB962C8B-B14F-4D97-AF65-F5344CB8AC3E}">
        <p14:creationId xmlns:p14="http://schemas.microsoft.com/office/powerpoint/2010/main" val="32313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06079"/>
            <a:ext cx="8229600" cy="378023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Bank komersial memiliki dua cadangan: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Cadangan tunai </a:t>
            </a:r>
            <a:r>
              <a:rPr lang="en-US" sz="2000" smtClean="0">
                <a:sym typeface="Wingdings" pitchFamily="2" charset="2"/>
              </a:rPr>
              <a:t> uang tunai yang disimpan di bank untuk memenuhi kewajiban bank kepada nasabah</a:t>
            </a:r>
            <a:r>
              <a:rPr lang="en-US" sz="2000" smtClean="0"/>
              <a:t>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Giro Wajib Minimum (GWM) </a:t>
            </a:r>
            <a:r>
              <a:rPr lang="en-US" sz="2000" smtClean="0">
                <a:sym typeface="Wingdings" pitchFamily="2" charset="2"/>
              </a:rPr>
              <a:t> merupakan rekening bank komersial di bank sentral.</a:t>
            </a: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GWM 5% berarti bank komersial wajib menyimpan dana di dalam rekening di bank sentral minimal 5% dari dana pihak ketiga yang dikumpulkan bank tersebut.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Semakin tinggi cadangan, semakin sedikit dana pihak ketiga (seperti deposito) yang dapat disalurkan sebagai pinjaman dan investasi. </a:t>
            </a:r>
            <a:r>
              <a:rPr lang="en-US" sz="2400" smtClean="0">
                <a:sym typeface="Wingdings" pitchFamily="2" charset="2"/>
              </a:rPr>
              <a:t> efek penggandaan menjadi kecil.</a:t>
            </a:r>
            <a:endParaRPr lang="en-US" sz="2400" smtClean="0"/>
          </a:p>
        </p:txBody>
      </p:sp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6916"/>
            <a:ext cx="8229600" cy="5298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Reserve Requirement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Penetapan cadangan tunai dan giro wajib minimum</a:t>
            </a:r>
          </a:p>
        </p:txBody>
      </p:sp>
    </p:spTree>
    <p:extLst>
      <p:ext uri="{BB962C8B-B14F-4D97-AF65-F5344CB8AC3E}">
        <p14:creationId xmlns:p14="http://schemas.microsoft.com/office/powerpoint/2010/main" val="774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81038"/>
            <a:ext cx="8229600" cy="4050506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Pengawasan agar pemberian kredit diutamakan pada sektor-sektor produktif.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Yang diawasi adalah corak pinjaman dan dan bentuk investasi yang dilakukan.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Misal pemerintah ingin mendorong perkembangan industri kecil dan menengah</a:t>
            </a:r>
            <a:r>
              <a:rPr lang="en-US" smtClean="0">
                <a:sym typeface="Wingdings" pitchFamily="2" charset="2"/>
              </a:rPr>
              <a:t> kreditnya bersifat lunak, baik bunganya maupun jangka waktu pengembaliannya.</a:t>
            </a:r>
            <a:endParaRPr lang="en-US" smtClean="0"/>
          </a:p>
        </p:txBody>
      </p:sp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338"/>
            <a:ext cx="8229600" cy="5941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Selective credit control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41095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81038"/>
            <a:ext cx="8229600" cy="405050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smtClean="0"/>
              <a:t>Bank Sentral melakukan ajakan/himbauan kepada bank umum untuk membantu pemerintah dalam melaksanakan program tertentu.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   Contoh: </a:t>
            </a:r>
          </a:p>
          <a:p>
            <a:pPr lvl="1" eaLnBrk="1" hangingPunct="1">
              <a:defRPr/>
            </a:pPr>
            <a:r>
              <a:rPr lang="en-US" sz="2400" smtClean="0"/>
              <a:t>Bank umum diminta mengurangi pemberian pinjaman pada saat bank sentral menghendaki uang ketat.</a:t>
            </a:r>
          </a:p>
          <a:p>
            <a:pPr lvl="1" eaLnBrk="1" hangingPunct="1">
              <a:defRPr/>
            </a:pPr>
            <a:r>
              <a:rPr lang="en-US" sz="2400" smtClean="0"/>
              <a:t>Menghimbau melakukan ekspansi untuk melonggarkan uang beredar.</a:t>
            </a:r>
          </a:p>
          <a:p>
            <a:pPr eaLnBrk="1" hangingPunct="1">
              <a:defRPr/>
            </a:pPr>
            <a:r>
              <a:rPr lang="en-US" sz="2800" smtClean="0"/>
              <a:t>Keberhasilan kebijakan moneter ini sangat tergantung kepada kemauan bank umum untuk menuruti himbauan tersebut</a:t>
            </a:r>
            <a:r>
              <a:rPr lang="en-US" sz="2800" smtClean="0">
                <a:sym typeface="Wingdings" pitchFamily="2" charset="2"/>
              </a:rPr>
              <a:t>.</a:t>
            </a:r>
            <a:endParaRPr lang="en-US" sz="2800" smtClean="0"/>
          </a:p>
        </p:txBody>
      </p:sp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338"/>
            <a:ext cx="8229600" cy="5941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/>
              <a:t>Moral suasion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0234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87824" y="339502"/>
            <a:ext cx="4536504" cy="576064"/>
          </a:xfrm>
        </p:spPr>
        <p:style>
          <a:lnRef idx="2">
            <a:schemeClr val="accent5"/>
          </a:lnRef>
          <a:fillRef idx="1003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en-US" sz="28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US" sz="2800" dirty="0" smtClean="0">
                <a:latin typeface="Batang" pitchFamily="18" charset="-127"/>
                <a:ea typeface="Batang" pitchFamily="18" charset="-127"/>
              </a:rPr>
            </a:br>
            <a:r>
              <a:rPr lang="en-US" sz="2400" dirty="0" smtClean="0">
                <a:latin typeface="Batang" pitchFamily="18" charset="-127"/>
                <a:ea typeface="Batang" pitchFamily="18" charset="-127"/>
              </a:rPr>
              <a:t>B. </a:t>
            </a:r>
            <a:r>
              <a:rPr lang="en-US" sz="2400" dirty="0" err="1" smtClean="0">
                <a:latin typeface="Batang" pitchFamily="18" charset="-127"/>
                <a:ea typeface="Batang" pitchFamily="18" charset="-127"/>
              </a:rPr>
              <a:t>Kebijakan</a:t>
            </a:r>
            <a:r>
              <a:rPr lang="id-ID" sz="2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id-ID" sz="2400" dirty="0">
                <a:latin typeface="Batang" pitchFamily="18" charset="-127"/>
                <a:ea typeface="Batang" pitchFamily="18" charset="-127"/>
              </a:rPr>
              <a:t>Moneter</a:t>
            </a:r>
            <a:r>
              <a:rPr lang="en-US" sz="2800" dirty="0">
                <a:latin typeface="Batang" pitchFamily="18" charset="-127"/>
                <a:ea typeface="Batang" pitchFamily="18" charset="-127"/>
              </a:rPr>
              <a:t/>
            </a:r>
            <a:br>
              <a:rPr lang="en-US" sz="2800" dirty="0">
                <a:latin typeface="Batang" pitchFamily="18" charset="-127"/>
                <a:ea typeface="Batang" pitchFamily="18" charset="-127"/>
              </a:rPr>
            </a:br>
            <a:endParaRPr lang="ko-KR" altLang="en-US" sz="28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95536" y="1959836"/>
            <a:ext cx="8280920" cy="200610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langkah-langkah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pemerintah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yang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dilaksanakan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oleh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bank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sentral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(di Indonesia Bank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sentral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adalah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Bank Indonesia)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untuk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mempengaruhi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(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mengubah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)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jumlah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penawaran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uang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dalam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perekonomian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 (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jumlah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uang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 yang 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beredar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dan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kredit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)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atau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mengubah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suku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bunga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,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dengan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maksud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untuk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>
                <a:latin typeface="Batang" pitchFamily="18" charset="-127"/>
                <a:ea typeface="Batang" pitchFamily="18" charset="-127"/>
              </a:rPr>
              <a:t>mempengaruhi</a:t>
            </a:r>
            <a:r>
              <a:rPr lang="en-US" altLang="ko-KR" sz="16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kegiatan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ekonomi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dirty="0" err="1" smtClean="0">
                <a:latin typeface="Batang" pitchFamily="18" charset="-127"/>
                <a:ea typeface="Batang" pitchFamily="18" charset="-127"/>
              </a:rPr>
              <a:t>masyarakat</a:t>
            </a:r>
            <a:r>
              <a:rPr lang="en-US" altLang="ko-KR" sz="1600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algn="just"/>
            <a:r>
              <a:rPr lang="en-US" sz="1600" dirty="0" smtClean="0"/>
              <a:t>(</a:t>
            </a:r>
            <a:r>
              <a:rPr lang="sv-SE" dirty="0" smtClean="0"/>
              <a:t>Mempengaruhi </a:t>
            </a:r>
            <a:r>
              <a:rPr lang="sv-SE" i="1" dirty="0" smtClean="0"/>
              <a:t>Money Multiplier </a:t>
            </a:r>
            <a:r>
              <a:rPr lang="sv-SE" dirty="0"/>
              <a:t>tingkat pertumbuhan ekonomi, pengangguran, kesempatan kerja, dan juga tingkat inflasi)</a:t>
            </a:r>
            <a:endParaRPr lang="en-US" altLang="ko-KR" dirty="0" smtClean="0"/>
          </a:p>
          <a:p>
            <a:pPr algn="just"/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7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Jenis-jenis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Kebijakan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Moneter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850" y="1058863"/>
          <a:ext cx="8578850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5850"/>
            <a:ext cx="8229600" cy="351234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&amp;"/>
            </a:pP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Uang</a:t>
            </a:r>
            <a:r>
              <a:rPr lang="en-US" sz="2600" dirty="0" smtClean="0"/>
              <a:t> </a:t>
            </a:r>
            <a:r>
              <a:rPr lang="en-US" sz="2600" dirty="0" err="1" smtClean="0"/>
              <a:t>Beredar</a:t>
            </a:r>
            <a:r>
              <a:rPr lang="en-US" sz="2600" dirty="0" smtClean="0"/>
              <a:t> (JUB)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seluruhnya</a:t>
            </a:r>
            <a:r>
              <a:rPr lang="en-US" sz="2600" dirty="0" smtClean="0"/>
              <a:t> </a:t>
            </a:r>
            <a:r>
              <a:rPr lang="en-US" sz="2600" dirty="0" err="1" smtClean="0"/>
              <a:t>ditentukan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Pemerintah</a:t>
            </a:r>
            <a:r>
              <a:rPr lang="en-US" sz="2600" dirty="0" smtClean="0"/>
              <a:t>. </a:t>
            </a:r>
            <a:r>
              <a:rPr lang="en-US" sz="2600" dirty="0" err="1" smtClean="0"/>
              <a:t>Perilaku</a:t>
            </a:r>
            <a:r>
              <a:rPr lang="en-US" sz="2600" dirty="0" smtClean="0"/>
              <a:t> </a:t>
            </a:r>
            <a:r>
              <a:rPr lang="en-US" sz="2600" u="sng" dirty="0" smtClean="0"/>
              <a:t>bank-bank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u="sng" dirty="0" err="1" smtClean="0"/>
              <a:t>masyarakat</a:t>
            </a:r>
            <a:r>
              <a:rPr lang="en-US" sz="2600" u="sng" dirty="0" smtClean="0"/>
              <a:t> </a:t>
            </a:r>
            <a:r>
              <a:rPr lang="en-US" sz="2600" u="sng" dirty="0" err="1" smtClean="0"/>
              <a:t>umum</a:t>
            </a:r>
            <a:r>
              <a:rPr lang="en-US" sz="2600" dirty="0" smtClean="0"/>
              <a:t> </a:t>
            </a:r>
            <a:r>
              <a:rPr lang="en-US" sz="2600" dirty="0" err="1" smtClean="0"/>
              <a:t>ikut</a:t>
            </a:r>
            <a:r>
              <a:rPr lang="en-US" sz="2600" dirty="0" smtClean="0"/>
              <a:t> </a:t>
            </a:r>
            <a:r>
              <a:rPr lang="en-US" sz="2600" dirty="0" err="1" smtClean="0"/>
              <a:t>menentukan</a:t>
            </a:r>
            <a:r>
              <a:rPr lang="en-US" sz="2600" dirty="0" smtClean="0"/>
              <a:t> pula proses </a:t>
            </a:r>
            <a:r>
              <a:rPr lang="en-US" sz="2600" dirty="0" err="1" smtClean="0"/>
              <a:t>timbulnya</a:t>
            </a:r>
            <a:r>
              <a:rPr lang="en-US" sz="2600" dirty="0" smtClean="0"/>
              <a:t> </a:t>
            </a:r>
            <a:r>
              <a:rPr lang="en-US" sz="2600" dirty="0" err="1" smtClean="0"/>
              <a:t>uang</a:t>
            </a:r>
            <a:r>
              <a:rPr lang="en-US" sz="2600" dirty="0" smtClean="0"/>
              <a:t> </a:t>
            </a:r>
            <a:r>
              <a:rPr lang="en-US" sz="2600" dirty="0" err="1" smtClean="0"/>
              <a:t>beredar</a:t>
            </a:r>
            <a:r>
              <a:rPr lang="en-US" sz="2600" dirty="0" smtClean="0"/>
              <a:t>,.</a:t>
            </a:r>
            <a:endParaRPr lang="en-US" sz="2600" dirty="0" smtClean="0"/>
          </a:p>
          <a:p>
            <a:pPr eaLnBrk="1" hangingPunct="1">
              <a:buFont typeface="Wingdings" pitchFamily="2" charset="2"/>
              <a:buChar char="&amp;"/>
            </a:pPr>
            <a:r>
              <a:rPr lang="en-US" sz="2600" dirty="0" err="1" smtClean="0"/>
              <a:t>Dua</a:t>
            </a:r>
            <a:r>
              <a:rPr lang="en-US" sz="2600" dirty="0" smtClean="0"/>
              <a:t> </a:t>
            </a:r>
            <a:r>
              <a:rPr lang="en-US" sz="2600" dirty="0" err="1" smtClean="0"/>
              <a:t>pengertian</a:t>
            </a:r>
            <a:r>
              <a:rPr lang="en-US" sz="2600" dirty="0" smtClean="0"/>
              <a:t> </a:t>
            </a:r>
            <a:r>
              <a:rPr lang="en-US" sz="2600" dirty="0" err="1" smtClean="0"/>
              <a:t>tentang</a:t>
            </a:r>
            <a:r>
              <a:rPr lang="en-US" sz="2600" dirty="0" smtClean="0"/>
              <a:t> </a:t>
            </a:r>
            <a:r>
              <a:rPr lang="en-US" sz="2600" dirty="0" err="1" smtClean="0"/>
              <a:t>uang</a:t>
            </a:r>
            <a:r>
              <a:rPr lang="en-US" sz="2600" dirty="0" smtClean="0"/>
              <a:t> </a:t>
            </a:r>
            <a:r>
              <a:rPr lang="en-US" sz="2600" dirty="0" err="1" smtClean="0"/>
              <a:t>beredar</a:t>
            </a:r>
            <a:r>
              <a:rPr lang="en-US" sz="2600" dirty="0" smtClean="0"/>
              <a:t>;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i="1" dirty="0" smtClean="0"/>
              <a:t>Narrow money,</a:t>
            </a:r>
            <a:r>
              <a:rPr lang="en-US" sz="2200" dirty="0" smtClean="0"/>
              <a:t> </a:t>
            </a:r>
            <a:r>
              <a:rPr lang="en-US" sz="2200" dirty="0" err="1" smtClean="0"/>
              <a:t>uang</a:t>
            </a:r>
            <a:r>
              <a:rPr lang="en-US" sz="2200" dirty="0" smtClean="0"/>
              <a:t> </a:t>
            </a:r>
            <a:r>
              <a:rPr lang="en-US" sz="2200" dirty="0" err="1" smtClean="0"/>
              <a:t>kartal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uang</a:t>
            </a:r>
            <a:r>
              <a:rPr lang="en-US" sz="2200" dirty="0" smtClean="0"/>
              <a:t> </a:t>
            </a:r>
            <a:r>
              <a:rPr lang="en-US" sz="2200" dirty="0" err="1" smtClean="0"/>
              <a:t>giral</a:t>
            </a:r>
            <a:endParaRPr lang="en-US" sz="2200" dirty="0" smtClean="0"/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200" i="1" dirty="0" smtClean="0"/>
              <a:t>Broad money,</a:t>
            </a:r>
            <a:r>
              <a:rPr lang="en-US" sz="2200" dirty="0" smtClean="0"/>
              <a:t> </a:t>
            </a:r>
            <a:r>
              <a:rPr lang="en-US" sz="2200" i="1" dirty="0" smtClean="0"/>
              <a:t>narrow money </a:t>
            </a:r>
            <a:r>
              <a:rPr lang="en-US" sz="2200" dirty="0" err="1" smtClean="0"/>
              <a:t>ditambah</a:t>
            </a:r>
            <a:r>
              <a:rPr lang="en-US" sz="2200" dirty="0" smtClean="0"/>
              <a:t> </a:t>
            </a:r>
            <a:r>
              <a:rPr lang="en-US" sz="2200" i="1" dirty="0" err="1" smtClean="0"/>
              <a:t>uang</a:t>
            </a:r>
            <a:r>
              <a:rPr lang="en-US" sz="2200" i="1" dirty="0" smtClean="0"/>
              <a:t> quasi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200" i="1" dirty="0" smtClean="0"/>
              <a:t>Quasi money</a:t>
            </a:r>
            <a:r>
              <a:rPr lang="en-US" sz="2200" dirty="0" smtClean="0"/>
              <a:t> </a:t>
            </a:r>
            <a:r>
              <a:rPr lang="en-US" sz="2200" dirty="0" err="1" smtClean="0"/>
              <a:t>mencakup</a:t>
            </a:r>
            <a:r>
              <a:rPr lang="en-US" sz="2200" dirty="0" smtClean="0"/>
              <a:t> </a:t>
            </a:r>
            <a:r>
              <a:rPr lang="en-US" sz="2200" dirty="0" err="1" smtClean="0"/>
              <a:t>saldo</a:t>
            </a:r>
            <a:r>
              <a:rPr lang="en-US" sz="2200" dirty="0" smtClean="0"/>
              <a:t> </a:t>
            </a:r>
            <a:r>
              <a:rPr lang="en-US" sz="2200" dirty="0" err="1" smtClean="0"/>
              <a:t>deposito</a:t>
            </a:r>
            <a:r>
              <a:rPr lang="en-US" sz="2200" dirty="0" smtClean="0"/>
              <a:t> </a:t>
            </a:r>
            <a:r>
              <a:rPr lang="en-US" sz="2200" dirty="0" err="1" smtClean="0"/>
              <a:t>berjangka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simpanan</a:t>
            </a:r>
            <a:r>
              <a:rPr lang="en-US" sz="2200" dirty="0" smtClean="0"/>
              <a:t>  </a:t>
            </a:r>
            <a:r>
              <a:rPr lang="en-US" sz="2200" dirty="0" err="1" smtClean="0"/>
              <a:t>tabungan</a:t>
            </a:r>
            <a:r>
              <a:rPr lang="en-US" sz="2200" dirty="0" smtClean="0"/>
              <a:t> di bank.  </a:t>
            </a:r>
            <a:endParaRPr lang="en-US" sz="2200" i="1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Uang Beredar</a:t>
            </a:r>
          </a:p>
        </p:txBody>
      </p:sp>
    </p:spTree>
    <p:extLst>
      <p:ext uri="{BB962C8B-B14F-4D97-AF65-F5344CB8AC3E}">
        <p14:creationId xmlns:p14="http://schemas.microsoft.com/office/powerpoint/2010/main" val="19982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635646"/>
            <a:ext cx="7408333" cy="2958976"/>
          </a:xfrm>
        </p:spPr>
        <p:txBody>
          <a:bodyPr>
            <a:normAutofit/>
          </a:bodyPr>
          <a:lstStyle/>
          <a:p>
            <a:r>
              <a:rPr lang="en-US" dirty="0" err="1"/>
              <a:t>J</a:t>
            </a:r>
            <a:r>
              <a:rPr lang="en-US" dirty="0" err="1" smtClean="0"/>
              <a:t>umlah</a:t>
            </a:r>
            <a:r>
              <a:rPr lang="en-US" dirty="0" smtClean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 smtClean="0"/>
              <a:t>beredar</a:t>
            </a:r>
            <a:r>
              <a:rPr lang="en-US" dirty="0" smtClean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:-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-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melemah</a:t>
            </a:r>
            <a:r>
              <a:rPr lang="en-US" dirty="0"/>
              <a:t>- Tingkat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(</a:t>
            </a:r>
            <a:r>
              <a:rPr lang="en-US" dirty="0" err="1"/>
              <a:t>inflasi</a:t>
            </a:r>
            <a:r>
              <a:rPr lang="en-US" dirty="0" smtClean="0"/>
              <a:t>)</a:t>
            </a:r>
          </a:p>
          <a:p>
            <a:r>
              <a:rPr lang="en-US" dirty="0" err="1"/>
              <a:t>J</a:t>
            </a:r>
            <a:r>
              <a:rPr lang="en-US" dirty="0" err="1" smtClean="0"/>
              <a:t>umlah</a:t>
            </a:r>
            <a:r>
              <a:rPr lang="en-US" dirty="0" smtClean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beredar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:-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ekspor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-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- Tingkat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(</a:t>
            </a:r>
            <a:r>
              <a:rPr lang="en-US" dirty="0" err="1" smtClean="0"/>
              <a:t>deflasi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Beredar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37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048000" y="345281"/>
            <a:ext cx="3744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Uang Inti (reserve money)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41325" y="847725"/>
            <a:ext cx="3685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/>
              <a:t>Uang yang dikeluarkan oleh</a:t>
            </a:r>
          </a:p>
          <a:p>
            <a:pPr eaLnBrk="1" hangingPunct="1"/>
            <a:r>
              <a:rPr lang="en-US" sz="2200"/>
              <a:t>Bank Sentral (Pemerintah)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953001" y="857250"/>
            <a:ext cx="38106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/>
              <a:t>Saldo Rekening Koran (Giro)</a:t>
            </a:r>
          </a:p>
          <a:p>
            <a:pPr eaLnBrk="1" hangingPunct="1"/>
            <a:r>
              <a:rPr lang="en-US" sz="2200"/>
              <a:t>Pada Bank Sentral</a:t>
            </a: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H="1">
            <a:off x="2819400" y="628650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4648200" y="628650"/>
            <a:ext cx="18288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17526" y="1494235"/>
            <a:ext cx="2648482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Di Masyarakat Umum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3657601" y="1485900"/>
            <a:ext cx="190949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Di Bank Umum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6019801" y="1485900"/>
            <a:ext cx="202491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Milik Bank-Bank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822326" y="2162175"/>
            <a:ext cx="16754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/>
              <a:t>Uang Kartal</a:t>
            </a:r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>
            <a:off x="1600200" y="188595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5622925" y="1494235"/>
            <a:ext cx="333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+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4800601" y="2171700"/>
            <a:ext cx="22092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/>
              <a:t>Cadangan Bank</a:t>
            </a:r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4876800" y="1828800"/>
            <a:ext cx="8382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7"/>
          <p:cNvSpPr>
            <a:spLocks noChangeShapeType="1"/>
          </p:cNvSpPr>
          <p:nvPr/>
        </p:nvSpPr>
        <p:spPr bwMode="auto">
          <a:xfrm flipH="1">
            <a:off x="5715000" y="1828800"/>
            <a:ext cx="6858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>
            <a:off x="6003925" y="2694385"/>
            <a:ext cx="2167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Sebagai Jaminan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>
            <a:off x="4560871" y="3200400"/>
            <a:ext cx="3417922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/>
              <a:t>Rekening Giro pada Bank</a:t>
            </a:r>
          </a:p>
          <a:p>
            <a:pPr algn="ctr" eaLnBrk="1" hangingPunct="1"/>
            <a:r>
              <a:rPr lang="en-US" sz="2200"/>
              <a:t>Milik Masyarakat</a:t>
            </a:r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>
            <a:off x="5715000" y="2514600"/>
            <a:ext cx="0" cy="5715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762000" y="4057650"/>
            <a:ext cx="4054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Jumlah Uang Beredar (JUB)</a:t>
            </a:r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>
            <a:off x="1600200" y="2571750"/>
            <a:ext cx="0" cy="14287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>
            <a:off x="5791200" y="3886200"/>
            <a:ext cx="0" cy="3429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24"/>
          <p:cNvSpPr>
            <a:spLocks noChangeShapeType="1"/>
          </p:cNvSpPr>
          <p:nvPr/>
        </p:nvSpPr>
        <p:spPr bwMode="auto">
          <a:xfrm flipH="1">
            <a:off x="5029200" y="4229100"/>
            <a:ext cx="76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Text Box 25"/>
          <p:cNvSpPr txBox="1">
            <a:spLocks noChangeArrowheads="1"/>
          </p:cNvSpPr>
          <p:nvPr/>
        </p:nvSpPr>
        <p:spPr bwMode="auto">
          <a:xfrm>
            <a:off x="4327526" y="962025"/>
            <a:ext cx="349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26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90563" y="2057400"/>
            <a:ext cx="7772400" cy="933450"/>
          </a:xfrm>
          <a:extLst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chemeClr val="tx1"/>
                </a:solidFill>
              </a:rPr>
              <a:t>TERIMA KASIH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>
          <a:xfrm>
            <a:off x="1366838" y="1077516"/>
            <a:ext cx="6418262" cy="70485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9700" name="Picture 6" descr="Image result for logo esa ungg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695325"/>
            <a:ext cx="1450975" cy="10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6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Money Multiplier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/>
              <a:t>Proses </a:t>
            </a:r>
            <a:r>
              <a:rPr lang="en-US" sz="1600" dirty="0" err="1"/>
              <a:t>pelipatan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 </a:t>
            </a:r>
            <a:r>
              <a:rPr lang="en-US" sz="1600" i="1" dirty="0"/>
              <a:t>(Money Multiplier)</a:t>
            </a:r>
            <a:r>
              <a:rPr lang="en-US" sz="1600" dirty="0"/>
              <a:t> </a:t>
            </a:r>
            <a:r>
              <a:rPr lang="en-US" sz="1600" dirty="0" err="1"/>
              <a:t>merupakan</a:t>
            </a:r>
            <a:r>
              <a:rPr lang="en-US" sz="1600" dirty="0"/>
              <a:t> proses </a:t>
            </a:r>
            <a:r>
              <a:rPr lang="en-US" sz="1600" dirty="0" err="1"/>
              <a:t>pasar</a:t>
            </a:r>
            <a:r>
              <a:rPr lang="en-US" sz="1600" dirty="0"/>
              <a:t> (</a:t>
            </a:r>
            <a:r>
              <a:rPr lang="en-US" sz="1600" dirty="0" err="1"/>
              <a:t>penyesuaian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permintaaan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).Proses </a:t>
            </a:r>
            <a:r>
              <a:rPr lang="en-US" sz="1600" dirty="0" err="1"/>
              <a:t>pelipatan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dimungkinkan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lembaga</a:t>
            </a:r>
            <a:r>
              <a:rPr lang="en-US" sz="1600" dirty="0"/>
              <a:t> yang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bank,yang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menjamin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penuh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 smtClean="0"/>
              <a:t>giral</a:t>
            </a:r>
            <a:r>
              <a:rPr lang="en-US" sz="1600" dirty="0" smtClean="0"/>
              <a:t> (</a:t>
            </a:r>
            <a:r>
              <a:rPr lang="en-US" sz="1600" i="1" dirty="0"/>
              <a:t>demand </a:t>
            </a:r>
            <a:r>
              <a:rPr lang="en-US" sz="1600" i="1" dirty="0" err="1"/>
              <a:t>deposit,time</a:t>
            </a:r>
            <a:r>
              <a:rPr lang="en-US" sz="1600" i="1" dirty="0"/>
              <a:t> deposit </a:t>
            </a:r>
            <a:r>
              <a:rPr lang="en-US" sz="1600" i="1" dirty="0" err="1"/>
              <a:t>dan</a:t>
            </a:r>
            <a:r>
              <a:rPr lang="en-US" sz="1600" i="1" dirty="0"/>
              <a:t> saving deposit</a:t>
            </a:r>
            <a:r>
              <a:rPr lang="en-US" sz="1600" dirty="0"/>
              <a:t>)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diciptakannya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tunai.Seandainya</a:t>
            </a:r>
            <a:r>
              <a:rPr lang="en-US" sz="1600" dirty="0"/>
              <a:t> cash ratio yang </a:t>
            </a:r>
            <a:r>
              <a:rPr lang="en-US" sz="1600" dirty="0" err="1"/>
              <a:t>dipegang</a:t>
            </a:r>
            <a:r>
              <a:rPr lang="en-US" sz="1600" dirty="0"/>
              <a:t> bank </a:t>
            </a:r>
            <a:r>
              <a:rPr lang="en-US" sz="1600" dirty="0" err="1"/>
              <a:t>adalah</a:t>
            </a:r>
            <a:r>
              <a:rPr lang="en-US" sz="1600" dirty="0"/>
              <a:t> 100%,maka proses </a:t>
            </a:r>
            <a:r>
              <a:rPr lang="en-US" sz="1600" dirty="0" err="1"/>
              <a:t>pelipatan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47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Giral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giral</a:t>
            </a:r>
            <a:r>
              <a:rPr lang="en-US" dirty="0" smtClean="0"/>
              <a:t> </a:t>
            </a:r>
            <a:r>
              <a:rPr lang="en-US" dirty="0" err="1"/>
              <a:t>sebesar</a:t>
            </a:r>
            <a:r>
              <a:rPr lang="en-US" dirty="0"/>
              <a:t> Rp.10.000 </a:t>
            </a:r>
            <a:r>
              <a:rPr lang="en-US" dirty="0" err="1"/>
              <a:t>misalnya</a:t>
            </a:r>
            <a:r>
              <a:rPr lang="en-US" dirty="0"/>
              <a:t> bank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 (</a:t>
            </a:r>
            <a:r>
              <a:rPr lang="en-US" dirty="0" err="1"/>
              <a:t>cadangan</a:t>
            </a:r>
            <a:r>
              <a:rPr lang="en-US" dirty="0"/>
              <a:t> bank) </a:t>
            </a:r>
            <a:r>
              <a:rPr lang="en-US" dirty="0" err="1"/>
              <a:t>sebesar</a:t>
            </a:r>
            <a:r>
              <a:rPr lang="en-US" dirty="0"/>
              <a:t> Rp.500 (</a:t>
            </a:r>
            <a:r>
              <a:rPr lang="en-US" dirty="0" err="1"/>
              <a:t>jika</a:t>
            </a:r>
            <a:r>
              <a:rPr lang="en-US" dirty="0"/>
              <a:t> cash ratio yang </a:t>
            </a:r>
            <a:r>
              <a:rPr lang="en-US" dirty="0" err="1"/>
              <a:t>berlaku</a:t>
            </a:r>
            <a:r>
              <a:rPr lang="en-US" dirty="0"/>
              <a:t> 5% ).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 Rp.500 bank bias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giral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 Rp.10.000.Jadi bank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giral</a:t>
            </a:r>
            <a:r>
              <a:rPr lang="en-US" dirty="0"/>
              <a:t> Rp.9.500 (Rp.10.000 – </a:t>
            </a:r>
            <a:r>
              <a:rPr lang="en-US" dirty="0" err="1"/>
              <a:t>Rp</a:t>
            </a:r>
            <a:r>
              <a:rPr lang="en-US" dirty="0"/>
              <a:t>. 500).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, 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Rp.1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­</a:t>
            </a:r>
            <a:r>
              <a:rPr lang="en-US" dirty="0" err="1"/>
              <a:t>beredar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Rp.1.Dalam </a:t>
            </a:r>
            <a:r>
              <a:rPr lang="en-US" dirty="0" err="1"/>
              <a:t>kenyataanya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bank,tidak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kemauan</a:t>
            </a:r>
            <a:r>
              <a:rPr lang="en-US" dirty="0"/>
              <a:t> bank </a:t>
            </a:r>
            <a:r>
              <a:rPr lang="en-US" dirty="0" err="1"/>
              <a:t>semata,tetapi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pula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 smtClean="0"/>
              <a:t>pelaku</a:t>
            </a:r>
            <a:r>
              <a:rPr lang="en-US" dirty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491630"/>
            <a:ext cx="7408333" cy="31029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Inflasi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beredar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beredar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 </a:t>
            </a:r>
            <a:r>
              <a:rPr lang="en-US" dirty="0" err="1"/>
              <a:t>lipat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harga-harga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100%.</a:t>
            </a:r>
          </a:p>
          <a:p>
            <a:pPr marL="0" indent="0" algn="just">
              <a:buNone/>
            </a:pPr>
            <a:r>
              <a:rPr lang="en-US" dirty="0" smtClean="0"/>
              <a:t>(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mencetak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beredar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 smtClean="0"/>
              <a:t>inflasi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Inflasi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353834"/>
            <a:ext cx="7408333" cy="255840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200" dirty="0" err="1" smtClean="0"/>
              <a:t>Sumber</a:t>
            </a:r>
            <a:r>
              <a:rPr lang="en-US" sz="1200" dirty="0" smtClean="0"/>
              <a:t> :www.bi.go id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12499" r="27454" b="12501"/>
          <a:stretch/>
        </p:blipFill>
        <p:spPr bwMode="auto">
          <a:xfrm>
            <a:off x="683568" y="339503"/>
            <a:ext cx="7344816" cy="402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2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10600" cy="345519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&amp;"/>
            </a:pPr>
            <a:r>
              <a:rPr lang="en-US" sz="2600" dirty="0" err="1" smtClean="0"/>
              <a:t>Mempengaruhi</a:t>
            </a:r>
            <a:r>
              <a:rPr lang="en-US" sz="2600" dirty="0" smtClean="0"/>
              <a:t> Money Multiplier (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kuantitatif</a:t>
            </a:r>
            <a:r>
              <a:rPr lang="en-US" sz="2600" dirty="0" smtClean="0"/>
              <a:t>);</a:t>
            </a:r>
          </a:p>
          <a:p>
            <a:pPr lvl="1" eaLnBrk="1" hangingPunct="1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sz="2200" dirty="0" smtClean="0"/>
              <a:t>Cash-Ratio</a:t>
            </a:r>
          </a:p>
          <a:p>
            <a:pPr lvl="1" eaLnBrk="1" hangingPunct="1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sz="2200" dirty="0" smtClean="0"/>
              <a:t>Discount-rate</a:t>
            </a:r>
          </a:p>
          <a:p>
            <a:pPr lvl="1" eaLnBrk="1" hangingPunct="1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sz="2200" dirty="0" err="1" smtClean="0"/>
              <a:t>Bunga</a:t>
            </a:r>
            <a:r>
              <a:rPr lang="en-US" sz="2200" dirty="0" smtClean="0"/>
              <a:t> </a:t>
            </a:r>
            <a:r>
              <a:rPr lang="en-US" sz="2200" dirty="0" err="1" smtClean="0"/>
              <a:t>Giro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Deposito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Char char="&amp;"/>
            </a:pPr>
            <a:r>
              <a:rPr lang="en-US" sz="2600" dirty="0" smtClean="0"/>
              <a:t>Yang </a:t>
            </a:r>
            <a:r>
              <a:rPr lang="en-US" sz="2600" dirty="0" err="1" smtClean="0"/>
              <a:t>mempengaruhi</a:t>
            </a:r>
            <a:r>
              <a:rPr lang="en-US" sz="2600" dirty="0" smtClean="0"/>
              <a:t> </a:t>
            </a:r>
            <a:r>
              <a:rPr lang="en-US" sz="2600" dirty="0" err="1" smtClean="0"/>
              <a:t>Uang</a:t>
            </a:r>
            <a:r>
              <a:rPr lang="en-US" sz="2600" dirty="0" smtClean="0"/>
              <a:t> </a:t>
            </a:r>
            <a:r>
              <a:rPr lang="en-US" sz="2600" dirty="0" err="1" smtClean="0"/>
              <a:t>Inti</a:t>
            </a:r>
            <a:r>
              <a:rPr lang="en-US" sz="2600" dirty="0" smtClean="0"/>
              <a:t>;</a:t>
            </a:r>
          </a:p>
          <a:p>
            <a:pPr lvl="1" eaLnBrk="1" hangingPunct="1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sz="2200" dirty="0" err="1" smtClean="0"/>
              <a:t>Pajak</a:t>
            </a:r>
            <a:r>
              <a:rPr lang="en-US" sz="2200" dirty="0" smtClean="0"/>
              <a:t> </a:t>
            </a:r>
            <a:r>
              <a:rPr lang="en-US" sz="2200" dirty="0" err="1" smtClean="0"/>
              <a:t>Ekspor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sz="2200" dirty="0" err="1" smtClean="0"/>
              <a:t>Sertipikat</a:t>
            </a:r>
            <a:r>
              <a:rPr lang="en-US" sz="2200" dirty="0" smtClean="0"/>
              <a:t> </a:t>
            </a:r>
            <a:r>
              <a:rPr lang="en-US" sz="2200" dirty="0" err="1" smtClean="0"/>
              <a:t>Ekspor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sz="2200" dirty="0" smtClean="0"/>
              <a:t>Bea </a:t>
            </a:r>
            <a:r>
              <a:rPr lang="en-US" sz="2200" dirty="0" err="1" smtClean="0"/>
              <a:t>Masuk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sz="2200" dirty="0" err="1" smtClean="0"/>
              <a:t>Pajak</a:t>
            </a:r>
            <a:r>
              <a:rPr lang="en-US" sz="2200" dirty="0" smtClean="0"/>
              <a:t> lain</a:t>
            </a:r>
          </a:p>
          <a:p>
            <a:pPr lvl="1" eaLnBrk="1" hangingPunct="1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sz="2200" dirty="0" err="1" smtClean="0"/>
              <a:t>Pengeluaran</a:t>
            </a:r>
            <a:r>
              <a:rPr lang="en-US" sz="2200" dirty="0" smtClean="0"/>
              <a:t> </a:t>
            </a:r>
            <a:r>
              <a:rPr lang="en-US" sz="2200" dirty="0" err="1" smtClean="0"/>
              <a:t>Pemerintah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buSzTx/>
              <a:buFont typeface="Wingdings" pitchFamily="2" charset="2"/>
              <a:buChar char="ü"/>
            </a:pPr>
            <a:r>
              <a:rPr lang="en-US" sz="2200" dirty="0" err="1" smtClean="0"/>
              <a:t>Bunga</a:t>
            </a:r>
            <a:r>
              <a:rPr lang="en-US" sz="2200" dirty="0" smtClean="0"/>
              <a:t> </a:t>
            </a:r>
            <a:r>
              <a:rPr lang="en-US" sz="2200" dirty="0" err="1" smtClean="0"/>
              <a:t>Kredit</a:t>
            </a:r>
            <a:r>
              <a:rPr lang="en-US" sz="2200" dirty="0" smtClean="0"/>
              <a:t> Bank</a:t>
            </a:r>
          </a:p>
          <a:p>
            <a:pPr marL="301943" lvl="1" indent="0" eaLnBrk="1" hangingPunct="1">
              <a:lnSpc>
                <a:spcPct val="80000"/>
              </a:lnSpc>
              <a:buSzTx/>
              <a:buNone/>
            </a:pPr>
            <a:endParaRPr lang="en-US" sz="2200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Instrumen Kebijakan Moneter</a:t>
            </a:r>
          </a:p>
        </p:txBody>
      </p:sp>
    </p:spTree>
    <p:extLst>
      <p:ext uri="{BB962C8B-B14F-4D97-AF65-F5344CB8AC3E}">
        <p14:creationId xmlns:p14="http://schemas.microsoft.com/office/powerpoint/2010/main" val="16966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75606"/>
            <a:ext cx="8458200" cy="33225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&amp;"/>
            </a:pPr>
            <a:r>
              <a:rPr lang="en-US" sz="2200" dirty="0" err="1"/>
              <a:t>K</a:t>
            </a:r>
            <a:r>
              <a:rPr lang="en-US" sz="2200" dirty="0" err="1" smtClean="0"/>
              <a:t>ebijakan</a:t>
            </a:r>
            <a:r>
              <a:rPr lang="en-US" sz="2200" dirty="0" smtClean="0"/>
              <a:t> </a:t>
            </a:r>
            <a:r>
              <a:rPr lang="en-US" sz="2200" dirty="0" err="1" smtClean="0"/>
              <a:t>moneter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efektif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masa</a:t>
            </a:r>
            <a:r>
              <a:rPr lang="en-US" sz="2200" dirty="0" smtClean="0"/>
              <a:t> </a:t>
            </a:r>
            <a:r>
              <a:rPr lang="en-US" sz="2200" dirty="0" err="1" smtClean="0"/>
              <a:t>depresi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adanya</a:t>
            </a:r>
            <a:r>
              <a:rPr lang="en-US" sz="2200" dirty="0" smtClean="0"/>
              <a:t> “liquidity trap”, </a:t>
            </a:r>
            <a:r>
              <a:rPr lang="en-US" sz="2200" dirty="0" err="1" smtClean="0"/>
              <a:t>hal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timbul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bunga</a:t>
            </a:r>
            <a:r>
              <a:rPr lang="en-US" sz="2200" dirty="0" smtClean="0"/>
              <a:t>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elastis</a:t>
            </a:r>
            <a:r>
              <a:rPr lang="en-US" sz="2200" dirty="0" smtClean="0"/>
              <a:t> </a:t>
            </a:r>
            <a:r>
              <a:rPr lang="en-US" sz="2200" dirty="0" err="1" smtClean="0"/>
              <a:t>terhadap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</a:t>
            </a:r>
            <a:r>
              <a:rPr lang="en-US" sz="2200" dirty="0" err="1" smtClean="0"/>
              <a:t>uang</a:t>
            </a:r>
            <a:r>
              <a:rPr lang="en-US" sz="2200" dirty="0" smtClean="0"/>
              <a:t> </a:t>
            </a:r>
            <a:r>
              <a:rPr lang="en-US" sz="2200" dirty="0" err="1" smtClean="0"/>
              <a:t>beredar</a:t>
            </a:r>
            <a:r>
              <a:rPr lang="en-US" sz="2200" dirty="0" smtClean="0"/>
              <a:t>.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Efektifitas Kebijakan Moneter</a:t>
            </a:r>
          </a:p>
        </p:txBody>
      </p:sp>
    </p:spTree>
    <p:extLst>
      <p:ext uri="{BB962C8B-B14F-4D97-AF65-F5344CB8AC3E}">
        <p14:creationId xmlns:p14="http://schemas.microsoft.com/office/powerpoint/2010/main" val="17413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7012" r="22138" b="21098"/>
          <a:stretch/>
        </p:blipFill>
        <p:spPr bwMode="auto">
          <a:xfrm>
            <a:off x="827584" y="411510"/>
            <a:ext cx="74888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7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883</Words>
  <Application>Microsoft Office PowerPoint</Application>
  <PresentationFormat>On-screen Show (16:9)</PresentationFormat>
  <Paragraphs>138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Waveform</vt:lpstr>
      <vt:lpstr>KEBIJAKAN MONETER</vt:lpstr>
      <vt:lpstr> B. Kebijakan Moneter </vt:lpstr>
      <vt:lpstr>PowerPoint Presentation</vt:lpstr>
      <vt:lpstr>PowerPoint Presentation</vt:lpstr>
      <vt:lpstr>Inflasi</vt:lpstr>
      <vt:lpstr>PowerPoint Presentation</vt:lpstr>
      <vt:lpstr>Instrumen Kebijakan Moneter</vt:lpstr>
      <vt:lpstr>Efektifitas Kebijakan Moneter</vt:lpstr>
      <vt:lpstr>PowerPoint Presentation</vt:lpstr>
      <vt:lpstr>Tujuan Ekonomi Moneter Dalam Proses  Pengambilan Kebijakan Suatu Negara </vt:lpstr>
      <vt:lpstr> Instrumen Kebijakan Moneter</vt:lpstr>
      <vt:lpstr> kebijakan moneter kuantitatif  </vt:lpstr>
      <vt:lpstr>PowerPoint Presentation</vt:lpstr>
      <vt:lpstr>PowerPoint Presentation</vt:lpstr>
      <vt:lpstr>Open Market Operations  “Expansive Monetary Policy”</vt:lpstr>
      <vt:lpstr>Restrictive Monetary Policy “Tight Money Policy” atau kebalikan dari OPM</vt:lpstr>
      <vt:lpstr>Reserve Requirement Penetapan cadangan tunai dan giro wajib minimum</vt:lpstr>
      <vt:lpstr>Selective credit control</vt:lpstr>
      <vt:lpstr>Moral suasion</vt:lpstr>
      <vt:lpstr>Jenis-jenis Kebijakan Moneter</vt:lpstr>
      <vt:lpstr>Uang Beredar</vt:lpstr>
      <vt:lpstr>Efek Jumlah Uang Beredar</vt:lpstr>
      <vt:lpstr>PowerPoint Presentation</vt:lpstr>
      <vt:lpstr>TERIMA KASIH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122</cp:revision>
  <dcterms:created xsi:type="dcterms:W3CDTF">2014-04-01T16:27:38Z</dcterms:created>
  <dcterms:modified xsi:type="dcterms:W3CDTF">2019-05-03T02:28:26Z</dcterms:modified>
</cp:coreProperties>
</file>