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3" d="100"/>
          <a:sy n="63" d="100"/>
        </p:scale>
        <p:origin x="-72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C84D1-7CF5-447F-B2F3-3C631DE1E13B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07546-02B5-4B69-B7D9-D6D36FCCBD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07546-02B5-4B69-B7D9-D6D36FCCBD2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KOMUNIKASI DALAM KERAGAMAN BUDAYA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3810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6. </a:t>
            </a:r>
            <a:r>
              <a:rPr lang="id-ID" sz="2400" dirty="0" smtClean="0">
                <a:latin typeface="Calibri" pitchFamily="34" charset="0"/>
              </a:rPr>
              <a:t>Konteks Budaya 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B</a:t>
            </a:r>
            <a:r>
              <a:rPr lang="id-ID" sz="2400" dirty="0" smtClean="0">
                <a:latin typeface="Calibri" pitchFamily="34" charset="0"/>
              </a:rPr>
              <a:t>udaya konteks tinggi &amp; budaya konteks rendah</a:t>
            </a:r>
            <a:r>
              <a:rPr lang="en-US" sz="2400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- B</a:t>
            </a:r>
            <a:r>
              <a:rPr lang="id-ID" sz="2400" dirty="0" smtClean="0">
                <a:latin typeface="Calibri" pitchFamily="34" charset="0"/>
              </a:rPr>
              <a:t>udaya konteks tinggi, Korea &amp; Taiwan cenderung l</a:t>
            </a:r>
            <a:r>
              <a:rPr lang="en-US" sz="2400" dirty="0" smtClean="0">
                <a:latin typeface="Calibri" pitchFamily="34" charset="0"/>
              </a:rPr>
              <a:t>e</a:t>
            </a:r>
            <a:r>
              <a:rPr lang="id-ID" sz="2400" dirty="0" smtClean="0">
                <a:latin typeface="Calibri" pitchFamily="34" charset="0"/>
              </a:rPr>
              <a:t>b</a:t>
            </a:r>
            <a:r>
              <a:rPr lang="en-US" sz="2400" dirty="0" err="1" smtClean="0">
                <a:latin typeface="Calibri" pitchFamily="34" charset="0"/>
              </a:rPr>
              <a:t>i</a:t>
            </a:r>
            <a:r>
              <a:rPr lang="id-ID" sz="2400" dirty="0" smtClean="0">
                <a:latin typeface="Calibri" pitchFamily="34" charset="0"/>
              </a:rPr>
              <a:t>h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</a:t>
            </a:r>
            <a:r>
              <a:rPr lang="id-ID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  </a:t>
            </a:r>
            <a:r>
              <a:rPr lang="id-ID" sz="2400" dirty="0" smtClean="0">
                <a:latin typeface="Calibri" pitchFamily="34" charset="0"/>
              </a:rPr>
              <a:t>m</a:t>
            </a:r>
            <a:r>
              <a:rPr lang="en-US" sz="2400" dirty="0" err="1" smtClean="0">
                <a:latin typeface="Calibri" pitchFamily="34" charset="0"/>
              </a:rPr>
              <a:t>em</a:t>
            </a:r>
            <a:r>
              <a:rPr lang="id-ID" sz="2400" dirty="0" smtClean="0">
                <a:latin typeface="Calibri" pitchFamily="34" charset="0"/>
              </a:rPr>
              <a:t>perhatikan petunjuk yg bersifat nonverbal</a:t>
            </a:r>
            <a:r>
              <a:rPr lang="en-US" sz="2400" dirty="0" smtClean="0">
                <a:latin typeface="Calibri" pitchFamily="34" charset="0"/>
              </a:rPr>
              <a:t> (</a:t>
            </a:r>
            <a:r>
              <a:rPr lang="id-ID" sz="2400" dirty="0" smtClean="0">
                <a:latin typeface="Calibri" pitchFamily="34" charset="0"/>
              </a:rPr>
              <a:t>ekspresi 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   </a:t>
            </a:r>
            <a:r>
              <a:rPr lang="id-ID" sz="2400" dirty="0" smtClean="0">
                <a:latin typeface="Calibri" pitchFamily="34" charset="0"/>
              </a:rPr>
              <a:t>muka &amp; b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h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s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 tubuh</a:t>
            </a:r>
            <a:r>
              <a:rPr lang="en-US" sz="2400" dirty="0" smtClean="0">
                <a:latin typeface="Calibri" pitchFamily="34" charset="0"/>
              </a:rPr>
              <a:t>) </a:t>
            </a:r>
            <a:r>
              <a:rPr lang="en-US" sz="2400" dirty="0" err="1" smtClean="0">
                <a:latin typeface="Calibri" pitchFamily="34" charset="0"/>
              </a:rPr>
              <a:t>daripada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verbal 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- B</a:t>
            </a:r>
            <a:r>
              <a:rPr lang="id-ID" sz="2400" dirty="0" smtClean="0">
                <a:latin typeface="Calibri" pitchFamily="34" charset="0"/>
              </a:rPr>
              <a:t>udaya konteks rendah, Amerika &amp; Eropa l</a:t>
            </a:r>
            <a:r>
              <a:rPr lang="en-US" sz="2400" dirty="0" smtClean="0">
                <a:latin typeface="Calibri" pitchFamily="34" charset="0"/>
              </a:rPr>
              <a:t>e</a:t>
            </a:r>
            <a:r>
              <a:rPr lang="id-ID" sz="2400" dirty="0" smtClean="0">
                <a:latin typeface="Calibri" pitchFamily="34" charset="0"/>
              </a:rPr>
              <a:t>b</a:t>
            </a:r>
            <a:r>
              <a:rPr lang="en-US" sz="2400" dirty="0" err="1" smtClean="0">
                <a:latin typeface="Calibri" pitchFamily="34" charset="0"/>
              </a:rPr>
              <a:t>i</a:t>
            </a:r>
            <a:r>
              <a:rPr lang="id-ID" sz="2400" dirty="0" smtClean="0">
                <a:latin typeface="Calibri" pitchFamily="34" charset="0"/>
              </a:rPr>
              <a:t>h 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   </a:t>
            </a:r>
            <a:r>
              <a:rPr lang="id-ID" sz="2400" dirty="0" smtClean="0">
                <a:latin typeface="Calibri" pitchFamily="34" charset="0"/>
              </a:rPr>
              <a:t>m</a:t>
            </a:r>
            <a:r>
              <a:rPr lang="en-US" sz="2400" dirty="0" err="1" smtClean="0">
                <a:latin typeface="Calibri" pitchFamily="34" charset="0"/>
              </a:rPr>
              <a:t>em</a:t>
            </a:r>
            <a:r>
              <a:rPr lang="id-ID" sz="2400" dirty="0" smtClean="0">
                <a:latin typeface="Calibri" pitchFamily="34" charset="0"/>
              </a:rPr>
              <a:t>perhatikan pesan secara verbal</a:t>
            </a:r>
            <a:r>
              <a:rPr lang="en-US" sz="2400" dirty="0" smtClean="0">
                <a:latin typeface="Calibri" pitchFamily="34" charset="0"/>
              </a:rPr>
              <a:t> 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</a:t>
            </a:r>
            <a:r>
              <a:rPr lang="id-ID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K</a:t>
            </a:r>
            <a:r>
              <a:rPr lang="id-ID" sz="2400" dirty="0" smtClean="0">
                <a:latin typeface="Calibri" pitchFamily="34" charset="0"/>
              </a:rPr>
              <a:t>eduanya, budaya konteks rendah &amp; tinggi hrs dilandasi dgn kontrak bisnis secara tertulis agar terjamin demi hukum.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0" dirty="0" err="1" smtClean="0">
                <a:effectLst/>
              </a:rPr>
              <a:t>Mengenali</a:t>
            </a:r>
            <a:r>
              <a:rPr lang="en-US" sz="2400" b="0" dirty="0" smtClean="0">
                <a:effectLst/>
              </a:rPr>
              <a:t>…..</a:t>
            </a:r>
            <a:endParaRPr lang="en-US" sz="2400" b="0" dirty="0"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7. </a:t>
            </a:r>
            <a:r>
              <a:rPr lang="id-ID" sz="2400" dirty="0" smtClean="0">
                <a:latin typeface="Calibri" pitchFamily="34" charset="0"/>
              </a:rPr>
              <a:t>Bahasa tubuh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</a:t>
            </a:r>
            <a:r>
              <a:rPr lang="id-ID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Untuk</a:t>
            </a:r>
            <a:r>
              <a:rPr lang="id-ID" sz="2400" dirty="0" smtClean="0">
                <a:latin typeface="Calibri" pitchFamily="34" charset="0"/>
              </a:rPr>
              <a:t> menyatakan “tidak” , pada umumnya dgn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</a:t>
            </a:r>
            <a:r>
              <a:rPr lang="id-ID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menggelengkan kepala ; ttp orang Bulgaria mengangguk ; 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 </a:t>
            </a:r>
            <a:r>
              <a:rPr lang="id-ID" sz="2400" dirty="0" smtClean="0">
                <a:latin typeface="Calibri" pitchFamily="34" charset="0"/>
              </a:rPr>
              <a:t>orang Jepang dgn mengangkat tangan kanan ; orang Sisilia dgn mengangkat dagunya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8. </a:t>
            </a:r>
            <a:r>
              <a:rPr lang="id-ID" sz="2400" dirty="0" smtClean="0">
                <a:latin typeface="Calibri" pitchFamily="34" charset="0"/>
              </a:rPr>
              <a:t>Tingkah laku sosial &amp; Sopan santun. 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 </a:t>
            </a:r>
            <a:r>
              <a:rPr lang="id-ID" sz="2400" dirty="0" smtClean="0">
                <a:latin typeface="Calibri" pitchFamily="34" charset="0"/>
              </a:rPr>
              <a:t>Menaikkan kaki ke atas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meja dan memberikan sesuatu dgn tangan kiri dianggap biasa o</a:t>
            </a:r>
            <a:r>
              <a:rPr lang="en-US" sz="2400" dirty="0" err="1" smtClean="0">
                <a:latin typeface="Calibri" pitchFamily="34" charset="0"/>
              </a:rPr>
              <a:t>leh</a:t>
            </a:r>
            <a:r>
              <a:rPr lang="id-ID" sz="2400" dirty="0" smtClean="0">
                <a:latin typeface="Calibri" pitchFamily="34" charset="0"/>
              </a:rPr>
              <a:t> orang AS, ttp dianggap sbg penghinaan o</a:t>
            </a:r>
            <a:r>
              <a:rPr lang="en-US" sz="2400" dirty="0" err="1" smtClean="0">
                <a:latin typeface="Calibri" pitchFamily="34" charset="0"/>
              </a:rPr>
              <a:t>leh</a:t>
            </a:r>
            <a:r>
              <a:rPr lang="id-ID" sz="2400" dirty="0" smtClean="0">
                <a:latin typeface="Calibri" pitchFamily="34" charset="0"/>
              </a:rPr>
              <a:t> orang Mesir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b="0" dirty="0" err="1" smtClean="0">
                <a:effectLst/>
                <a:latin typeface="Calibri" pitchFamily="34" charset="0"/>
              </a:rPr>
              <a:t>Mengenali</a:t>
            </a:r>
            <a:r>
              <a:rPr lang="en-US" sz="2400" b="0" dirty="0" smtClean="0">
                <a:effectLst/>
                <a:latin typeface="Calibri" pitchFamily="34" charset="0"/>
              </a:rPr>
              <a:t>….</a:t>
            </a:r>
            <a:endParaRPr lang="en-US" sz="2400" b="0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</a:t>
            </a:r>
            <a:r>
              <a:rPr lang="id-ID" sz="2400" dirty="0" smtClean="0"/>
              <a:t>elajari bahasa orang itu</a:t>
            </a:r>
          </a:p>
          <a:p>
            <a:r>
              <a:rPr lang="en-US" sz="2400" dirty="0" smtClean="0"/>
              <a:t>M</a:t>
            </a:r>
            <a:r>
              <a:rPr lang="id-ID" sz="2400" dirty="0" smtClean="0"/>
              <a:t>engajarkan b</a:t>
            </a:r>
            <a:r>
              <a:rPr lang="en-US" sz="2400" dirty="0" smtClean="0"/>
              <a:t>a</a:t>
            </a:r>
            <a:r>
              <a:rPr lang="id-ID" sz="2400" dirty="0" smtClean="0"/>
              <a:t>h</a:t>
            </a:r>
            <a:r>
              <a:rPr lang="en-US" sz="2400" dirty="0" smtClean="0"/>
              <a:t>a</a:t>
            </a:r>
            <a:r>
              <a:rPr lang="id-ID" sz="2400" dirty="0" smtClean="0"/>
              <a:t>s</a:t>
            </a:r>
            <a:r>
              <a:rPr lang="en-US" sz="2400" dirty="0" smtClean="0"/>
              <a:t>a</a:t>
            </a:r>
            <a:r>
              <a:rPr lang="id-ID" sz="2400" dirty="0" smtClean="0"/>
              <a:t> kita kpd mereka</a:t>
            </a:r>
          </a:p>
          <a:p>
            <a:r>
              <a:rPr lang="en-US" sz="2400" dirty="0" smtClean="0"/>
              <a:t>M</a:t>
            </a:r>
            <a:r>
              <a:rPr lang="id-ID" sz="2400" dirty="0" smtClean="0"/>
              <a:t>enggunakan perantara / penterjemah</a:t>
            </a:r>
          </a:p>
          <a:p>
            <a:endParaRPr lang="en-US" sz="2400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0" dirty="0" err="1" smtClean="0">
                <a:effectLst/>
                <a:latin typeface="Calibri" pitchFamily="34" charset="0"/>
              </a:rPr>
              <a:t>Menghadapi</a:t>
            </a:r>
            <a:r>
              <a:rPr lang="en-US" sz="2800" b="0" dirty="0" smtClean="0">
                <a:effectLst/>
                <a:latin typeface="Calibri" pitchFamily="34" charset="0"/>
              </a:rPr>
              <a:t> </a:t>
            </a:r>
            <a:r>
              <a:rPr lang="en-US" sz="2800" b="0" dirty="0" err="1" smtClean="0">
                <a:effectLst/>
                <a:latin typeface="Calibri" pitchFamily="34" charset="0"/>
              </a:rPr>
              <a:t>Hambatan</a:t>
            </a:r>
            <a:r>
              <a:rPr lang="en-US" sz="2800" b="0" dirty="0" smtClean="0">
                <a:effectLst/>
                <a:latin typeface="Calibri" pitchFamily="34" charset="0"/>
              </a:rPr>
              <a:t> </a:t>
            </a:r>
            <a:r>
              <a:rPr lang="en-US" sz="2800" b="0" dirty="0" err="1" smtClean="0">
                <a:effectLst/>
                <a:latin typeface="Calibri" pitchFamily="34" charset="0"/>
              </a:rPr>
              <a:t>Dalam</a:t>
            </a:r>
            <a:r>
              <a:rPr lang="en-US" sz="2800" b="0" dirty="0" smtClean="0">
                <a:effectLst/>
                <a:latin typeface="Calibri" pitchFamily="34" charset="0"/>
              </a:rPr>
              <a:t> </a:t>
            </a:r>
            <a:r>
              <a:rPr lang="en-US" sz="2800" b="0" dirty="0" err="1" smtClean="0">
                <a:effectLst/>
                <a:latin typeface="Calibri" pitchFamily="34" charset="0"/>
              </a:rPr>
              <a:t>Bahasa</a:t>
            </a:r>
            <a:endParaRPr lang="en-US" sz="2800" b="0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0" dirty="0" smtClean="0">
                <a:effectLst/>
                <a:latin typeface="Calibri" pitchFamily="34" charset="0"/>
              </a:rPr>
              <a:t>ETNOSENTRIS</a:t>
            </a:r>
            <a:endParaRPr lang="en-US" sz="2800" b="0" dirty="0">
              <a:effectLst/>
              <a:latin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id-ID" dirty="0" smtClean="0">
                <a:latin typeface="Calibri" pitchFamily="34" charset="0"/>
              </a:rPr>
              <a:t>Etnosentris </a:t>
            </a:r>
            <a:r>
              <a:rPr lang="en-US" dirty="0" smtClean="0">
                <a:latin typeface="Calibri" pitchFamily="34" charset="0"/>
              </a:rPr>
              <a:t> :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    </a:t>
            </a:r>
            <a:r>
              <a:rPr lang="en-US" dirty="0" err="1" smtClean="0">
                <a:latin typeface="Calibri" pitchFamily="34" charset="0"/>
              </a:rPr>
              <a:t>adalah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id-ID" dirty="0" smtClean="0">
                <a:latin typeface="Calibri" pitchFamily="34" charset="0"/>
              </a:rPr>
              <a:t>kecenderungan u</a:t>
            </a:r>
            <a:r>
              <a:rPr lang="en-US" dirty="0" err="1" smtClean="0">
                <a:latin typeface="Calibri" pitchFamily="34" charset="0"/>
              </a:rPr>
              <a:t>ntuk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id-ID" dirty="0" smtClean="0">
                <a:latin typeface="Calibri" pitchFamily="34" charset="0"/>
              </a:rPr>
              <a:t>menilai semua kelompok lain menurut standar, tingkah laku dan tradisi kelompok sendiri serta memandang kelompok lain l</a:t>
            </a:r>
            <a:r>
              <a:rPr lang="en-US" dirty="0" smtClean="0">
                <a:latin typeface="Calibri" pitchFamily="34" charset="0"/>
              </a:rPr>
              <a:t>e</a:t>
            </a:r>
            <a:r>
              <a:rPr lang="id-ID" dirty="0" smtClean="0">
                <a:latin typeface="Calibri" pitchFamily="34" charset="0"/>
              </a:rPr>
              <a:t>b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id-ID" dirty="0" smtClean="0">
                <a:latin typeface="Calibri" pitchFamily="34" charset="0"/>
              </a:rPr>
              <a:t>h rendah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>
                <a:latin typeface="Calibri" pitchFamily="34" charset="0"/>
              </a:rPr>
              <a:t>Dlm komunikasi lintas budaya, etnosentris bisa menjadi akar permasalahan rasialisme</a:t>
            </a:r>
            <a:endParaRPr lang="en-US" dirty="0" smtClean="0">
              <a:latin typeface="Calibri" pitchFamily="34" charset="0"/>
            </a:endParaRPr>
          </a:p>
          <a:p>
            <a:r>
              <a:rPr lang="id-ID" dirty="0" smtClean="0">
                <a:latin typeface="Calibri" pitchFamily="34" charset="0"/>
              </a:rPr>
              <a:t>Apabila seseorang m</a:t>
            </a:r>
            <a:r>
              <a:rPr lang="en-US" dirty="0" err="1" smtClean="0">
                <a:latin typeface="Calibri" pitchFamily="34" charset="0"/>
              </a:rPr>
              <a:t>em</a:t>
            </a:r>
            <a:r>
              <a:rPr lang="id-ID" dirty="0" smtClean="0">
                <a:latin typeface="Calibri" pitchFamily="34" charset="0"/>
              </a:rPr>
              <a:t>berikan reaksi etnosentris d</a:t>
            </a:r>
            <a:r>
              <a:rPr lang="en-US" dirty="0" smtClean="0">
                <a:latin typeface="Calibri" pitchFamily="34" charset="0"/>
              </a:rPr>
              <a:t>a</a:t>
            </a:r>
            <a:r>
              <a:rPr lang="id-ID" dirty="0" smtClean="0">
                <a:latin typeface="Calibri" pitchFamily="34" charset="0"/>
              </a:rPr>
              <a:t>l</a:t>
            </a:r>
            <a:r>
              <a:rPr lang="en-US" dirty="0" smtClean="0">
                <a:latin typeface="Calibri" pitchFamily="34" charset="0"/>
              </a:rPr>
              <a:t>a</a:t>
            </a:r>
            <a:r>
              <a:rPr lang="id-ID" dirty="0" smtClean="0">
                <a:latin typeface="Calibri" pitchFamily="34" charset="0"/>
              </a:rPr>
              <a:t>m berkomunikasi, berarti orang tsb tdk memahami dan tdk menerima adanya perbedaan budaya</a:t>
            </a:r>
          </a:p>
          <a:p>
            <a:pPr>
              <a:buNone/>
            </a:pPr>
            <a:endParaRPr lang="id-ID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libri" pitchFamily="34" charset="0"/>
              </a:rPr>
              <a:t>M</a:t>
            </a:r>
            <a:r>
              <a:rPr lang="id-ID" sz="2400" dirty="0" smtClean="0">
                <a:latin typeface="Calibri" pitchFamily="34" charset="0"/>
              </a:rPr>
              <a:t>enerapkan asas kesamaan, pelaku komunikasi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 h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r</a:t>
            </a:r>
            <a:r>
              <a:rPr lang="en-US" sz="2400" dirty="0" smtClean="0">
                <a:latin typeface="Calibri" pitchFamily="34" charset="0"/>
              </a:rPr>
              <a:t>u</a:t>
            </a:r>
            <a:r>
              <a:rPr lang="id-ID" sz="2400" dirty="0" smtClean="0">
                <a:latin typeface="Calibri" pitchFamily="34" charset="0"/>
              </a:rPr>
              <a:t>s menghargai budaya pihak lain dan menerapkan budaya sendiri u</a:t>
            </a:r>
            <a:r>
              <a:rPr lang="en-US" sz="2400" dirty="0" err="1" smtClean="0">
                <a:latin typeface="Calibri" pitchFamily="34" charset="0"/>
              </a:rPr>
              <a:t>ntuk</a:t>
            </a:r>
            <a:r>
              <a:rPr lang="id-ID" sz="2400" dirty="0" smtClean="0">
                <a:latin typeface="Calibri" pitchFamily="34" charset="0"/>
              </a:rPr>
              <a:t> kelompok sendiri</a:t>
            </a:r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M</a:t>
            </a:r>
            <a:r>
              <a:rPr lang="id-ID" sz="2400" dirty="0" smtClean="0">
                <a:latin typeface="Calibri" pitchFamily="34" charset="0"/>
              </a:rPr>
              <a:t>enerapkan kaidah emas </a:t>
            </a:r>
            <a:r>
              <a:rPr lang="en-US" sz="2400" dirty="0" smtClean="0">
                <a:latin typeface="Calibri" pitchFamily="34" charset="0"/>
              </a:rPr>
              <a:t>:</a:t>
            </a:r>
            <a:r>
              <a:rPr lang="id-ID" sz="2400" dirty="0" smtClean="0">
                <a:latin typeface="Calibri" pitchFamily="34" charset="0"/>
              </a:rPr>
              <a:t> m</a:t>
            </a:r>
            <a:r>
              <a:rPr lang="en-US" sz="2400" dirty="0" err="1" smtClean="0">
                <a:latin typeface="Calibri" pitchFamily="34" charset="0"/>
              </a:rPr>
              <a:t>em</a:t>
            </a:r>
            <a:r>
              <a:rPr lang="id-ID" sz="2400" dirty="0" smtClean="0">
                <a:latin typeface="Calibri" pitchFamily="34" charset="0"/>
              </a:rPr>
              <a:t>perlakukan orang lain seb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g</a:t>
            </a:r>
            <a:r>
              <a:rPr lang="en-US" sz="2400" dirty="0" err="1" smtClean="0">
                <a:latin typeface="Calibri" pitchFamily="34" charset="0"/>
              </a:rPr>
              <a:t>ai</a:t>
            </a:r>
            <a:r>
              <a:rPr lang="id-ID" sz="2400" dirty="0" smtClean="0">
                <a:latin typeface="Calibri" pitchFamily="34" charset="0"/>
              </a:rPr>
              <a:t>m</a:t>
            </a:r>
            <a:r>
              <a:rPr lang="en-US" sz="2400" dirty="0" err="1" smtClean="0">
                <a:latin typeface="Calibri" pitchFamily="34" charset="0"/>
              </a:rPr>
              <a:t>ana</a:t>
            </a:r>
            <a:r>
              <a:rPr lang="id-ID" sz="2400" dirty="0" smtClean="0">
                <a:latin typeface="Calibri" pitchFamily="34" charset="0"/>
              </a:rPr>
              <a:t> kita ingin diperlakukan</a:t>
            </a:r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M</a:t>
            </a:r>
            <a:r>
              <a:rPr lang="id-ID" sz="2400" dirty="0" smtClean="0">
                <a:latin typeface="Calibri" pitchFamily="34" charset="0"/>
              </a:rPr>
              <a:t>enerapkan kaidah timah </a:t>
            </a:r>
            <a:r>
              <a:rPr lang="en-US" sz="2400" dirty="0" smtClean="0">
                <a:latin typeface="Calibri" pitchFamily="34" charset="0"/>
              </a:rPr>
              <a:t>:</a:t>
            </a:r>
            <a:r>
              <a:rPr lang="id-ID" sz="2400" dirty="0" smtClean="0">
                <a:latin typeface="Calibri" pitchFamily="34" charset="0"/>
              </a:rPr>
              <a:t> m</a:t>
            </a:r>
            <a:r>
              <a:rPr lang="en-US" sz="2400" dirty="0" err="1" smtClean="0">
                <a:latin typeface="Calibri" pitchFamily="34" charset="0"/>
              </a:rPr>
              <a:t>em</a:t>
            </a:r>
            <a:r>
              <a:rPr lang="id-ID" sz="2400" dirty="0" smtClean="0">
                <a:latin typeface="Calibri" pitchFamily="34" charset="0"/>
              </a:rPr>
              <a:t>perlakukan orang lain seb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g</a:t>
            </a:r>
            <a:r>
              <a:rPr lang="en-US" sz="2400" dirty="0" err="1" smtClean="0">
                <a:latin typeface="Calibri" pitchFamily="34" charset="0"/>
              </a:rPr>
              <a:t>ai</a:t>
            </a:r>
            <a:r>
              <a:rPr lang="id-ID" sz="2400" dirty="0" smtClean="0">
                <a:latin typeface="Calibri" pitchFamily="34" charset="0"/>
              </a:rPr>
              <a:t>m</a:t>
            </a:r>
            <a:r>
              <a:rPr lang="en-US" sz="2400" dirty="0" err="1" smtClean="0">
                <a:latin typeface="Calibri" pitchFamily="34" charset="0"/>
              </a:rPr>
              <a:t>ana</a:t>
            </a:r>
            <a:r>
              <a:rPr lang="id-ID" sz="2400" dirty="0" smtClean="0">
                <a:latin typeface="Calibri" pitchFamily="34" charset="0"/>
              </a:rPr>
              <a:t> mereka m</a:t>
            </a:r>
            <a:r>
              <a:rPr lang="en-US" sz="2400" dirty="0" err="1" smtClean="0">
                <a:latin typeface="Calibri" pitchFamily="34" charset="0"/>
              </a:rPr>
              <a:t>em</a:t>
            </a:r>
            <a:r>
              <a:rPr lang="id-ID" sz="2400" dirty="0" smtClean="0">
                <a:latin typeface="Calibri" pitchFamily="34" charset="0"/>
              </a:rPr>
              <a:t>perlakukan diri mereka sendiri (hrs memahami budaya orang lain)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0" dirty="0" err="1" smtClean="0">
                <a:effectLst/>
                <a:latin typeface="Calibri" pitchFamily="34" charset="0"/>
              </a:rPr>
              <a:t>Untuk</a:t>
            </a:r>
            <a:r>
              <a:rPr lang="en-US" sz="2800" b="0" dirty="0" smtClean="0">
                <a:effectLst/>
                <a:latin typeface="Calibri" pitchFamily="34" charset="0"/>
              </a:rPr>
              <a:t> </a:t>
            </a:r>
            <a:r>
              <a:rPr lang="en-US" sz="2800" b="0" dirty="0" err="1" smtClean="0">
                <a:effectLst/>
                <a:latin typeface="Calibri" pitchFamily="34" charset="0"/>
              </a:rPr>
              <a:t>menghindari</a:t>
            </a:r>
            <a:r>
              <a:rPr lang="en-US" sz="2800" b="0" dirty="0" smtClean="0">
                <a:effectLst/>
                <a:latin typeface="Calibri" pitchFamily="34" charset="0"/>
              </a:rPr>
              <a:t> </a:t>
            </a:r>
            <a:r>
              <a:rPr lang="en-US" sz="2800" b="0" dirty="0" err="1" smtClean="0">
                <a:effectLst/>
                <a:latin typeface="Calibri" pitchFamily="34" charset="0"/>
              </a:rPr>
              <a:t>reaksi</a:t>
            </a:r>
            <a:r>
              <a:rPr lang="en-US" sz="2800" b="0" dirty="0" smtClean="0">
                <a:effectLst/>
                <a:latin typeface="Calibri" pitchFamily="34" charset="0"/>
              </a:rPr>
              <a:t> </a:t>
            </a:r>
            <a:r>
              <a:rPr lang="en-US" sz="2800" b="0" dirty="0" err="1" smtClean="0">
                <a:effectLst/>
                <a:latin typeface="Calibri" pitchFamily="34" charset="0"/>
              </a:rPr>
              <a:t>etnosentris</a:t>
            </a:r>
            <a:r>
              <a:rPr lang="en-US" sz="2800" b="0" dirty="0" smtClean="0">
                <a:effectLst/>
                <a:latin typeface="Calibri" pitchFamily="34" charset="0"/>
              </a:rPr>
              <a:t> :</a:t>
            </a:r>
            <a:endParaRPr lang="en-US" sz="2800" b="0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Calibri" pitchFamily="34" charset="0"/>
              </a:rPr>
              <a:t>Jika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akan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membuka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peluang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bisnis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negara</a:t>
            </a:r>
            <a:r>
              <a:rPr lang="en-US" sz="2400" dirty="0" smtClean="0">
                <a:latin typeface="Calibri" pitchFamily="34" charset="0"/>
              </a:rPr>
              <a:t> lain, </a:t>
            </a:r>
            <a:r>
              <a:rPr lang="en-US" sz="2400" dirty="0" err="1" smtClean="0">
                <a:latin typeface="Calibri" pitchFamily="34" charset="0"/>
              </a:rPr>
              <a:t>harus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memahami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budaya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setempat</a:t>
            </a:r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err="1" smtClean="0">
                <a:latin typeface="Calibri" pitchFamily="34" charset="0"/>
              </a:rPr>
              <a:t>Meningkatkan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kontribusi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para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karyawan</a:t>
            </a:r>
            <a:r>
              <a:rPr lang="en-US" sz="2400" dirty="0" smtClean="0">
                <a:latin typeface="Calibri" pitchFamily="34" charset="0"/>
              </a:rPr>
              <a:t>  </a:t>
            </a:r>
            <a:r>
              <a:rPr lang="en-US" sz="2400" dirty="0" err="1" smtClean="0">
                <a:latin typeface="Calibri" pitchFamily="34" charset="0"/>
              </a:rPr>
              <a:t>dalam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angkatan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kerja</a:t>
            </a:r>
            <a:r>
              <a:rPr lang="en-US" sz="2400" dirty="0" smtClean="0">
                <a:latin typeface="Calibri" pitchFamily="34" charset="0"/>
              </a:rPr>
              <a:t> yang </a:t>
            </a:r>
            <a:r>
              <a:rPr lang="en-US" sz="2400" dirty="0" err="1" smtClean="0">
                <a:latin typeface="Calibri" pitchFamily="34" charset="0"/>
              </a:rPr>
              <a:t>beraneka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ragam</a:t>
            </a:r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err="1" smtClean="0">
                <a:latin typeface="Calibri" pitchFamily="34" charset="0"/>
              </a:rPr>
              <a:t>Rentang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pandangan</a:t>
            </a:r>
            <a:r>
              <a:rPr lang="en-US" sz="2400" dirty="0" smtClean="0">
                <a:latin typeface="Calibri" pitchFamily="34" charset="0"/>
              </a:rPr>
              <a:t> &amp; </a:t>
            </a:r>
            <a:r>
              <a:rPr lang="en-US" sz="2400" dirty="0" err="1" smtClean="0">
                <a:latin typeface="Calibri" pitchFamily="34" charset="0"/>
              </a:rPr>
              <a:t>ide-ide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yg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lebih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luas</a:t>
            </a:r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err="1" smtClean="0">
                <a:latin typeface="Calibri" pitchFamily="34" charset="0"/>
              </a:rPr>
              <a:t>Dapat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merekrut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orang-orang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yg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berbakat</a:t>
            </a:r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Keanekaragaman budaya yg dimiliki perus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h</a:t>
            </a:r>
            <a:r>
              <a:rPr lang="en-US" sz="2400" dirty="0" err="1" smtClean="0">
                <a:latin typeface="Calibri" pitchFamily="34" charset="0"/>
              </a:rPr>
              <a:t>aan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m</a:t>
            </a:r>
            <a:r>
              <a:rPr lang="en-US" sz="2400" dirty="0" err="1" smtClean="0">
                <a:latin typeface="Calibri" pitchFamily="34" charset="0"/>
              </a:rPr>
              <a:t>em</a:t>
            </a:r>
            <a:r>
              <a:rPr lang="id-ID" sz="2400" dirty="0" smtClean="0">
                <a:latin typeface="Calibri" pitchFamily="34" charset="0"/>
              </a:rPr>
              <a:t>pengaruhi cara pesan-</a:t>
            </a:r>
            <a:r>
              <a:rPr lang="en-US" sz="2400" dirty="0" err="1" smtClean="0">
                <a:latin typeface="Calibri" pitchFamily="34" charset="0"/>
              </a:rPr>
              <a:t>pesan</a:t>
            </a:r>
            <a:r>
              <a:rPr lang="id-ID" sz="2400" dirty="0" smtClean="0">
                <a:latin typeface="Calibri" pitchFamily="34" charset="0"/>
              </a:rPr>
              <a:t> perus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h</a:t>
            </a:r>
            <a:r>
              <a:rPr lang="en-US" sz="2400" dirty="0" err="1" smtClean="0">
                <a:latin typeface="Calibri" pitchFamily="34" charset="0"/>
              </a:rPr>
              <a:t>aan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itu disusun, dibuat, disampaikan, diterima dan diinterpretasikan</a:t>
            </a:r>
          </a:p>
          <a:p>
            <a:endParaRPr lang="en-US" sz="2400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0" dirty="0" err="1" smtClean="0">
                <a:effectLst/>
                <a:latin typeface="Calibri" pitchFamily="34" charset="0"/>
              </a:rPr>
              <a:t>Komunikasi</a:t>
            </a:r>
            <a:r>
              <a:rPr lang="en-US" sz="2800" b="0" dirty="0" smtClean="0">
                <a:effectLst/>
                <a:latin typeface="Calibri" pitchFamily="34" charset="0"/>
              </a:rPr>
              <a:t> </a:t>
            </a:r>
            <a:r>
              <a:rPr lang="en-US" sz="2800" b="0" dirty="0" err="1" smtClean="0">
                <a:effectLst/>
                <a:latin typeface="Calibri" pitchFamily="34" charset="0"/>
              </a:rPr>
              <a:t>Antar</a:t>
            </a:r>
            <a:r>
              <a:rPr lang="en-US" sz="2800" b="0" dirty="0" smtClean="0">
                <a:effectLst/>
                <a:latin typeface="Calibri" pitchFamily="34" charset="0"/>
              </a:rPr>
              <a:t> </a:t>
            </a:r>
            <a:r>
              <a:rPr lang="en-US" sz="2800" b="0" dirty="0" err="1" smtClean="0">
                <a:effectLst/>
                <a:latin typeface="Calibri" pitchFamily="34" charset="0"/>
              </a:rPr>
              <a:t>Budaya</a:t>
            </a:r>
            <a:r>
              <a:rPr lang="en-US" sz="2800" b="0" dirty="0" smtClean="0">
                <a:effectLst/>
                <a:latin typeface="Calibri" pitchFamily="34" charset="0"/>
              </a:rPr>
              <a:t> Yang </a:t>
            </a:r>
            <a:r>
              <a:rPr lang="en-US" sz="2800" b="0" dirty="0" err="1" smtClean="0">
                <a:effectLst/>
                <a:latin typeface="Calibri" pitchFamily="34" charset="0"/>
              </a:rPr>
              <a:t>Efektif</a:t>
            </a:r>
            <a:endParaRPr lang="en-US" sz="2800" b="0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Calibri" pitchFamily="34" charset="0"/>
              </a:rPr>
              <a:t>Budaya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adalah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simbol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</a:rPr>
              <a:t>keyakinan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</a:rPr>
              <a:t>sikap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</a:rPr>
              <a:t>nilai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</a:rPr>
              <a:t>harapan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norma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tingkah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laku</a:t>
            </a:r>
            <a:r>
              <a:rPr lang="en-US" sz="2400" dirty="0" smtClean="0">
                <a:latin typeface="Calibri" pitchFamily="34" charset="0"/>
              </a:rPr>
              <a:t> yang </a:t>
            </a:r>
            <a:r>
              <a:rPr lang="en-US" sz="2400" dirty="0" err="1" smtClean="0">
                <a:latin typeface="Calibri" pitchFamily="34" charset="0"/>
              </a:rPr>
              <a:t>dimiliki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bersama</a:t>
            </a:r>
            <a:endParaRPr lang="en-US" sz="2400" dirty="0" smtClean="0">
              <a:latin typeface="Calibri" pitchFamily="34" charset="0"/>
            </a:endParaRPr>
          </a:p>
          <a:p>
            <a:r>
              <a:rPr lang="id-ID" sz="2400" dirty="0" smtClean="0">
                <a:latin typeface="Calibri" pitchFamily="34" charset="0"/>
              </a:rPr>
              <a:t>Budaya juga diartikan s</a:t>
            </a:r>
            <a:r>
              <a:rPr lang="en-US" sz="2400" dirty="0" smtClean="0">
                <a:latin typeface="Calibri" pitchFamily="34" charset="0"/>
              </a:rPr>
              <a:t>e</a:t>
            </a:r>
            <a:r>
              <a:rPr lang="id-ID" sz="2400" dirty="0" smtClean="0">
                <a:latin typeface="Calibri" pitchFamily="34" charset="0"/>
              </a:rPr>
              <a:t>b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g</a:t>
            </a:r>
            <a:r>
              <a:rPr lang="en-US" sz="2400" dirty="0" err="1" smtClean="0">
                <a:latin typeface="Calibri" pitchFamily="34" charset="0"/>
              </a:rPr>
              <a:t>ai</a:t>
            </a:r>
            <a:r>
              <a:rPr lang="id-ID" sz="2400" dirty="0" smtClean="0">
                <a:latin typeface="Calibri" pitchFamily="34" charset="0"/>
              </a:rPr>
              <a:t> su</a:t>
            </a:r>
            <a:r>
              <a:rPr lang="en-US" sz="2400" dirty="0" err="1" smtClean="0">
                <a:latin typeface="Calibri" pitchFamily="34" charset="0"/>
              </a:rPr>
              <a:t>atu</a:t>
            </a:r>
            <a:r>
              <a:rPr lang="id-ID" sz="2400" dirty="0" smtClean="0">
                <a:latin typeface="Calibri" pitchFamily="34" charset="0"/>
              </a:rPr>
              <a:t> kebiasaan, sikap dan perilaku sekelompok orang</a:t>
            </a:r>
          </a:p>
          <a:p>
            <a:r>
              <a:rPr lang="id-ID" sz="2400" dirty="0" smtClean="0">
                <a:latin typeface="Calibri" pitchFamily="34" charset="0"/>
              </a:rPr>
              <a:t>Semua anggota su</a:t>
            </a:r>
            <a:r>
              <a:rPr lang="en-US" sz="2400" dirty="0" err="1" smtClean="0">
                <a:latin typeface="Calibri" pitchFamily="34" charset="0"/>
              </a:rPr>
              <a:t>atu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budaya memiliki asumsi serupa mengenai b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g</a:t>
            </a:r>
            <a:r>
              <a:rPr lang="en-US" sz="2400" dirty="0" err="1" smtClean="0">
                <a:latin typeface="Calibri" pitchFamily="34" charset="0"/>
              </a:rPr>
              <a:t>ai</a:t>
            </a:r>
            <a:r>
              <a:rPr lang="id-ID" sz="2400" dirty="0" smtClean="0">
                <a:latin typeface="Calibri" pitchFamily="34" charset="0"/>
              </a:rPr>
              <a:t>m</a:t>
            </a:r>
            <a:r>
              <a:rPr lang="en-US" sz="2400" dirty="0" err="1" smtClean="0">
                <a:latin typeface="Calibri" pitchFamily="34" charset="0"/>
              </a:rPr>
              <a:t>ana</a:t>
            </a:r>
            <a:r>
              <a:rPr lang="id-ID" sz="2400" dirty="0" smtClean="0">
                <a:latin typeface="Calibri" pitchFamily="34" charset="0"/>
              </a:rPr>
              <a:t> seharusnya berpikir, bertingkah laku, dan berkomunikasi 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err="1" smtClean="0"/>
              <a:t>Pengertian</a:t>
            </a:r>
            <a:r>
              <a:rPr lang="en-US" sz="2800" dirty="0" smtClean="0"/>
              <a:t> </a:t>
            </a:r>
            <a:r>
              <a:rPr lang="en-US" sz="2800" dirty="0" err="1" smtClean="0"/>
              <a:t>Budaya</a:t>
            </a:r>
            <a:r>
              <a:rPr lang="en-US" sz="2800" dirty="0" smtClean="0"/>
              <a:t> :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03920" cy="487984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Calibri" pitchFamily="34" charset="0"/>
              </a:rPr>
              <a:t>Dengan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adanya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globalisasi</a:t>
            </a:r>
            <a:r>
              <a:rPr lang="en-US" sz="2400" dirty="0" smtClean="0">
                <a:latin typeface="Calibri" pitchFamily="34" charset="0"/>
              </a:rPr>
              <a:t> , </a:t>
            </a:r>
            <a:r>
              <a:rPr lang="en-US" sz="2400" dirty="0" err="1" smtClean="0">
                <a:latin typeface="Calibri" pitchFamily="34" charset="0"/>
              </a:rPr>
              <a:t>banyak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perusahaan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keluarga</a:t>
            </a:r>
            <a:r>
              <a:rPr lang="en-US" sz="2400" dirty="0" smtClean="0">
                <a:latin typeface="Calibri" pitchFamily="34" charset="0"/>
              </a:rPr>
              <a:t>/</a:t>
            </a:r>
            <a:r>
              <a:rPr lang="en-US" sz="2400" dirty="0" err="1" smtClean="0">
                <a:latin typeface="Calibri" pitchFamily="34" charset="0"/>
              </a:rPr>
              <a:t>tertutup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menjadi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perusahaan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terbuka</a:t>
            </a:r>
            <a:endParaRPr lang="en-US" sz="2400" dirty="0" smtClean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Calibri" pitchFamily="34" charset="0"/>
              </a:rPr>
              <a:t>Perus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h</a:t>
            </a:r>
            <a:r>
              <a:rPr lang="en-US" sz="2400" dirty="0" err="1" smtClean="0">
                <a:latin typeface="Calibri" pitchFamily="34" charset="0"/>
              </a:rPr>
              <a:t>aan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lokal/nasional t</a:t>
            </a:r>
            <a:r>
              <a:rPr lang="en-US" sz="2400" dirty="0" err="1" smtClean="0">
                <a:latin typeface="Calibri" pitchFamily="34" charset="0"/>
              </a:rPr>
              <a:t>elah</a:t>
            </a:r>
            <a:r>
              <a:rPr lang="id-ID" sz="2400" dirty="0" smtClean="0">
                <a:latin typeface="Calibri" pitchFamily="34" charset="0"/>
              </a:rPr>
              <a:t> berkembang menjadi perus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h</a:t>
            </a:r>
            <a:r>
              <a:rPr lang="en-US" sz="2400" dirty="0" err="1" smtClean="0">
                <a:latin typeface="Calibri" pitchFamily="34" charset="0"/>
              </a:rPr>
              <a:t>aan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multinasional yg berskala internasional (unilever,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IBM,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coca-cola yg membuka cabang di berbagai negara)</a:t>
            </a:r>
            <a:endParaRPr lang="en-US" sz="2400" dirty="0" smtClean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Calibri" pitchFamily="34" charset="0"/>
              </a:rPr>
              <a:t>Meningkatnya kerjasama perdagangan internasional (WTO, AFTA, dan NAFTA)</a:t>
            </a:r>
            <a:endParaRPr lang="en-US" sz="2400" dirty="0" smtClean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Calibri" pitchFamily="34" charset="0"/>
              </a:rPr>
              <a:t>Operasi global akan meningkatkan kebutuhan u</a:t>
            </a:r>
            <a:r>
              <a:rPr lang="en-US" sz="2400" dirty="0" err="1" smtClean="0">
                <a:latin typeface="Calibri" pitchFamily="34" charset="0"/>
              </a:rPr>
              <a:t>ntuk</a:t>
            </a:r>
            <a:endParaRPr lang="en-US" sz="2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latin typeface="Calibri" pitchFamily="34" charset="0"/>
              </a:rPr>
              <a:t>      </a:t>
            </a:r>
            <a:r>
              <a:rPr lang="id-ID" sz="2400" dirty="0" smtClean="0">
                <a:latin typeface="Calibri" pitchFamily="34" charset="0"/>
              </a:rPr>
              <a:t>berkomunikasi dgn budaya asing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err="1" smtClean="0">
                <a:latin typeface="Calibri" pitchFamily="34" charset="0"/>
              </a:rPr>
              <a:t>Pentingnya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Komunikasi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Bisnis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Dalam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Keragaman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Budaya</a:t>
            </a:r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788091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5"/>
            </a:pPr>
            <a:r>
              <a:rPr lang="en-US" sz="2400" dirty="0" err="1" smtClean="0">
                <a:latin typeface="Calibri" pitchFamily="34" charset="0"/>
              </a:rPr>
              <a:t>Untuk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 m</a:t>
            </a:r>
            <a:r>
              <a:rPr lang="en-US" sz="2400" dirty="0" err="1" smtClean="0">
                <a:latin typeface="Calibri" pitchFamily="34" charset="0"/>
              </a:rPr>
              <a:t>em</a:t>
            </a:r>
            <a:r>
              <a:rPr lang="id-ID" sz="2400" dirty="0" smtClean="0">
                <a:latin typeface="Calibri" pitchFamily="34" charset="0"/>
              </a:rPr>
              <a:t>permudah komunikasi, pekerja dituntut tdk saja mampu berbahasa yg berlaku internasional tapi juga agar meningkatkan pemahaman thdp budaya asing </a:t>
            </a:r>
            <a:endParaRPr lang="en-US" sz="2400" dirty="0" smtClean="0">
              <a:latin typeface="Calibri" pitchFamily="34" charset="0"/>
            </a:endParaRPr>
          </a:p>
          <a:p>
            <a:pPr marL="457200" indent="-457200">
              <a:buAutoNum type="arabicPeriod" startAt="5"/>
            </a:pPr>
            <a:r>
              <a:rPr lang="id-ID" sz="2400" dirty="0" smtClean="0">
                <a:latin typeface="Calibri" pitchFamily="34" charset="0"/>
              </a:rPr>
              <a:t>Interaksi lintas budaya terjadi dlm komunikasi internal maupun eksternal perusahaan</a:t>
            </a:r>
            <a:endParaRPr lang="en-US" sz="2400" dirty="0" smtClean="0">
              <a:latin typeface="Calibri" pitchFamily="34" charset="0"/>
            </a:endParaRPr>
          </a:p>
          <a:p>
            <a:pPr marL="457200" indent="-457200">
              <a:buAutoNum type="arabicPeriod" startAt="5"/>
            </a:pPr>
            <a:r>
              <a:rPr lang="id-ID" sz="2400" dirty="0" smtClean="0">
                <a:latin typeface="Calibri" pitchFamily="34" charset="0"/>
              </a:rPr>
              <a:t>Komunikasi internal </a:t>
            </a:r>
            <a:r>
              <a:rPr lang="en-US" sz="2400" dirty="0" smtClean="0">
                <a:latin typeface="Calibri" pitchFamily="34" charset="0"/>
              </a:rPr>
              <a:t>:</a:t>
            </a:r>
            <a:r>
              <a:rPr lang="id-ID" sz="2400" dirty="0" smtClean="0">
                <a:latin typeface="Calibri" pitchFamily="34" charset="0"/>
              </a:rPr>
              <a:t> interaksi antar pekerja yg berasal dr berbagai bangsa dan suku bangsa</a:t>
            </a:r>
            <a:endParaRPr lang="en-US" sz="2400" dirty="0" smtClean="0">
              <a:latin typeface="Calibri" pitchFamily="34" charset="0"/>
            </a:endParaRPr>
          </a:p>
          <a:p>
            <a:pPr marL="457200" indent="-457200">
              <a:buAutoNum type="arabicPeriod" startAt="5"/>
            </a:pPr>
            <a:r>
              <a:rPr lang="id-ID" sz="2400" dirty="0" smtClean="0">
                <a:latin typeface="Calibri" pitchFamily="34" charset="0"/>
              </a:rPr>
              <a:t>Komunikasi eksternal </a:t>
            </a:r>
            <a:r>
              <a:rPr lang="en-US" sz="2400" dirty="0" smtClean="0">
                <a:latin typeface="Calibri" pitchFamily="34" charset="0"/>
              </a:rPr>
              <a:t>:</a:t>
            </a:r>
            <a:r>
              <a:rPr lang="id-ID" sz="2400" dirty="0" smtClean="0">
                <a:latin typeface="Calibri" pitchFamily="34" charset="0"/>
              </a:rPr>
              <a:t> interaksi antara perusahaan dgn pelanggan, pemasok , investor , dan pesaing dr berbagai negara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Pentingnya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Keragaman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alibri" pitchFamily="34" charset="0"/>
              </a:rPr>
              <a:t>adalah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proses mengirim dan menerima pesan bisnis antar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i</a:t>
            </a:r>
            <a:r>
              <a:rPr lang="id-ID" sz="2400" dirty="0" smtClean="0">
                <a:latin typeface="Calibri" pitchFamily="34" charset="0"/>
              </a:rPr>
              <a:t>ndividu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</a:rPr>
              <a:t>yg berbeda budaya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id-ID" sz="2400" dirty="0" smtClean="0">
                <a:latin typeface="Calibri" pitchFamily="34" charset="0"/>
              </a:rPr>
              <a:t>Perbedaan budaya m</a:t>
            </a:r>
            <a:r>
              <a:rPr lang="en-US" sz="2400" dirty="0" smtClean="0">
                <a:latin typeface="Calibri" pitchFamily="34" charset="0"/>
              </a:rPr>
              <a:t>e</a:t>
            </a:r>
            <a:r>
              <a:rPr lang="id-ID" sz="2400" dirty="0" smtClean="0">
                <a:latin typeface="Calibri" pitchFamily="34" charset="0"/>
              </a:rPr>
              <a:t>r</a:t>
            </a:r>
            <a:r>
              <a:rPr lang="en-US" sz="2400" dirty="0" smtClean="0">
                <a:latin typeface="Calibri" pitchFamily="34" charset="0"/>
              </a:rPr>
              <a:t>u</a:t>
            </a:r>
            <a:r>
              <a:rPr lang="id-ID" sz="2400" dirty="0" smtClean="0">
                <a:latin typeface="Calibri" pitchFamily="34" charset="0"/>
              </a:rPr>
              <a:t>p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k</a:t>
            </a:r>
            <a:r>
              <a:rPr lang="en-US" sz="2400" dirty="0" smtClean="0">
                <a:latin typeface="Calibri" pitchFamily="34" charset="0"/>
              </a:rPr>
              <a:t>an</a:t>
            </a:r>
            <a:r>
              <a:rPr lang="id-ID" sz="2400" dirty="0" smtClean="0">
                <a:latin typeface="Calibri" pitchFamily="34" charset="0"/>
              </a:rPr>
              <a:t> salah satu hambatan komunikasi yg paling sulit diatasi</a:t>
            </a:r>
            <a:endParaRPr lang="en-US" sz="2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id-ID" sz="2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id-ID" sz="2400" dirty="0" smtClean="0">
                <a:latin typeface="Calibri" pitchFamily="34" charset="0"/>
              </a:rPr>
              <a:t>Namun, berkomunikasi dgn seseorang yg berbeda budaya t</a:t>
            </a:r>
            <a:r>
              <a:rPr lang="en-US" sz="2400" dirty="0" err="1" smtClean="0">
                <a:latin typeface="Calibri" pitchFamily="34" charset="0"/>
              </a:rPr>
              <a:t>i</a:t>
            </a:r>
            <a:r>
              <a:rPr lang="id-ID" sz="2400" dirty="0" smtClean="0">
                <a:latin typeface="Calibri" pitchFamily="34" charset="0"/>
              </a:rPr>
              <a:t>d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k mungkin dihindari, terlebih lagi d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l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m era globalisasi ini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6096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latin typeface="Calibri" pitchFamily="34" charset="0"/>
              </a:rPr>
              <a:t>Komunikasi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Lintas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Budaya</a:t>
            </a:r>
            <a:r>
              <a:rPr lang="en-US" sz="2800" dirty="0" smtClean="0">
                <a:latin typeface="Calibri" pitchFamily="34" charset="0"/>
              </a:rPr>
              <a:t> :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d-ID" sz="2400" dirty="0" smtClean="0">
                <a:latin typeface="Calibri" pitchFamily="34" charset="0"/>
              </a:rPr>
              <a:t>Mengakui dan mengakomodasi perbedaan budaya tanpa mengharapkan orang d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r</a:t>
            </a:r>
            <a:r>
              <a:rPr lang="en-US" sz="2400" dirty="0" err="1" smtClean="0">
                <a:latin typeface="Calibri" pitchFamily="34" charset="0"/>
              </a:rPr>
              <a:t>i</a:t>
            </a:r>
            <a:r>
              <a:rPr lang="id-ID" sz="2400" dirty="0" smtClean="0">
                <a:latin typeface="Calibri" pitchFamily="34" charset="0"/>
              </a:rPr>
              <a:t> budaya mana pun u</a:t>
            </a:r>
            <a:r>
              <a:rPr lang="en-US" sz="2400" dirty="0" err="1" smtClean="0">
                <a:latin typeface="Calibri" pitchFamily="34" charset="0"/>
              </a:rPr>
              <a:t>ntuk</a:t>
            </a:r>
            <a:r>
              <a:rPr lang="id-ID" sz="2400" dirty="0" smtClean="0">
                <a:latin typeface="Calibri" pitchFamily="34" charset="0"/>
              </a:rPr>
              <a:t> meninggalkan identitas diri, m</a:t>
            </a:r>
            <a:r>
              <a:rPr lang="en-US" sz="2400" dirty="0" smtClean="0">
                <a:latin typeface="Calibri" pitchFamily="34" charset="0"/>
              </a:rPr>
              <a:t>e</a:t>
            </a:r>
            <a:r>
              <a:rPr lang="id-ID" sz="2400" dirty="0" smtClean="0">
                <a:latin typeface="Calibri" pitchFamily="34" charset="0"/>
              </a:rPr>
              <a:t>r</a:t>
            </a:r>
            <a:r>
              <a:rPr lang="en-US" sz="2400" dirty="0" smtClean="0">
                <a:latin typeface="Calibri" pitchFamily="34" charset="0"/>
              </a:rPr>
              <a:t>u</a:t>
            </a:r>
            <a:r>
              <a:rPr lang="id-ID" sz="2400" dirty="0" smtClean="0">
                <a:latin typeface="Calibri" pitchFamily="34" charset="0"/>
              </a:rPr>
              <a:t>p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k</a:t>
            </a:r>
            <a:r>
              <a:rPr lang="en-US" sz="2400" dirty="0" smtClean="0">
                <a:latin typeface="Calibri" pitchFamily="34" charset="0"/>
              </a:rPr>
              <a:t>an</a:t>
            </a:r>
            <a:r>
              <a:rPr lang="id-ID" sz="2400" dirty="0" smtClean="0">
                <a:latin typeface="Calibri" pitchFamily="34" charset="0"/>
              </a:rPr>
              <a:t> langkah penting ke arah komunikasi lintas budaya yg efektif</a:t>
            </a:r>
          </a:p>
          <a:p>
            <a:pPr>
              <a:lnSpc>
                <a:spcPct val="90000"/>
              </a:lnSpc>
            </a:pPr>
            <a:endParaRPr lang="id-ID" sz="2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id-ID" sz="2400" dirty="0" smtClean="0">
                <a:latin typeface="Calibri" pitchFamily="34" charset="0"/>
              </a:rPr>
              <a:t>Komunikasi lintas budaya yg efektif bergantung pada pemahaman t</a:t>
            </a:r>
            <a:r>
              <a:rPr lang="en-US" sz="2400" dirty="0" err="1" smtClean="0">
                <a:latin typeface="Calibri" pitchFamily="34" charset="0"/>
              </a:rPr>
              <a:t>er</a:t>
            </a:r>
            <a:r>
              <a:rPr lang="id-ID" sz="2400" dirty="0" smtClean="0">
                <a:latin typeface="Calibri" pitchFamily="34" charset="0"/>
              </a:rPr>
              <a:t>h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d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p perbedaan budaya</a:t>
            </a:r>
            <a:endParaRPr lang="en-US" sz="2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n-US" sz="2400" dirty="0" smtClean="0">
              <a:latin typeface="Calibri" pitchFamily="34" charset="0"/>
            </a:endParaRPr>
          </a:p>
          <a:p>
            <a:r>
              <a:rPr lang="id-ID" sz="2400" dirty="0" smtClean="0">
                <a:latin typeface="Calibri" pitchFamily="34" charset="0"/>
              </a:rPr>
              <a:t>Pemahaman thdp perbedaan budaya dpt m</a:t>
            </a:r>
            <a:r>
              <a:rPr lang="en-US" sz="2400" dirty="0" err="1" smtClean="0">
                <a:latin typeface="Calibri" pitchFamily="34" charset="0"/>
              </a:rPr>
              <a:t>em</a:t>
            </a:r>
            <a:r>
              <a:rPr lang="id-ID" sz="2400" dirty="0" smtClean="0">
                <a:latin typeface="Calibri" pitchFamily="34" charset="0"/>
              </a:rPr>
              <a:t>permudah hubungan bisnis dan sekaligus dpt meningkatkan reputasi perusahaan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</a:rPr>
              <a:t>Yang </a:t>
            </a:r>
            <a:r>
              <a:rPr lang="en-US" sz="2800" dirty="0" err="1" smtClean="0">
                <a:latin typeface="Calibri" pitchFamily="34" charset="0"/>
              </a:rPr>
              <a:t>Harus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Diperhatikan</a:t>
            </a:r>
            <a:r>
              <a:rPr lang="en-US" sz="2800" dirty="0" smtClean="0">
                <a:latin typeface="Calibri" pitchFamily="34" charset="0"/>
              </a:rPr>
              <a:t> :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alibri" pitchFamily="34" charset="0"/>
              </a:rPr>
              <a:t>Perbedaan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Budaya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dapat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dilihat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dari</a:t>
            </a:r>
            <a:r>
              <a:rPr lang="en-US" sz="2400" dirty="0" smtClean="0">
                <a:latin typeface="Calibri" pitchFamily="34" charset="0"/>
              </a:rPr>
              <a:t> :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400" dirty="0" err="1" smtClean="0">
                <a:latin typeface="Calibri" pitchFamily="34" charset="0"/>
              </a:rPr>
              <a:t>Nilai-nilai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sosial</a:t>
            </a:r>
            <a:endParaRPr lang="en-US" sz="2400" dirty="0" smtClean="0">
              <a:latin typeface="Calibri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400" dirty="0" err="1" smtClean="0">
                <a:latin typeface="Calibri" pitchFamily="34" charset="0"/>
              </a:rPr>
              <a:t>Peran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</a:rPr>
              <a:t> status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400" dirty="0" err="1" smtClean="0">
                <a:latin typeface="Calibri" pitchFamily="34" charset="0"/>
              </a:rPr>
              <a:t>Pembuatan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keputusan</a:t>
            </a:r>
            <a:endParaRPr lang="en-US" sz="2400" dirty="0" smtClean="0">
              <a:latin typeface="Calibri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400" dirty="0" err="1" smtClean="0">
                <a:latin typeface="Calibri" pitchFamily="34" charset="0"/>
              </a:rPr>
              <a:t>Sikap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terhadap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waktu</a:t>
            </a:r>
            <a:endParaRPr lang="en-US" sz="2400" dirty="0" smtClean="0">
              <a:latin typeface="Calibri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400" dirty="0" err="1" smtClean="0">
                <a:latin typeface="Calibri" pitchFamily="34" charset="0"/>
              </a:rPr>
              <a:t>Penggunaan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ruang</a:t>
            </a:r>
            <a:endParaRPr lang="en-US" sz="2400" dirty="0" smtClean="0">
              <a:latin typeface="Calibri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400" dirty="0" err="1" smtClean="0">
                <a:latin typeface="Calibri" pitchFamily="34" charset="0"/>
              </a:rPr>
              <a:t>Konteks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budaya</a:t>
            </a:r>
            <a:endParaRPr lang="en-US" sz="2400" dirty="0" smtClean="0">
              <a:latin typeface="Calibri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400" dirty="0" err="1" smtClean="0">
                <a:latin typeface="Calibri" pitchFamily="34" charset="0"/>
              </a:rPr>
              <a:t>Bahasa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tubuh</a:t>
            </a:r>
            <a:endParaRPr lang="en-US" sz="2400" dirty="0" smtClean="0">
              <a:latin typeface="Calibri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400" dirty="0" err="1" smtClean="0">
                <a:latin typeface="Calibri" pitchFamily="34" charset="0"/>
              </a:rPr>
              <a:t>Sopan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santun</a:t>
            </a:r>
            <a:endParaRPr lang="en-US" sz="2400" dirty="0" smtClean="0">
              <a:latin typeface="Calibri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400" dirty="0" err="1" smtClean="0">
                <a:latin typeface="Calibri" pitchFamily="34" charset="0"/>
              </a:rPr>
              <a:t>Tingkah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laku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etis</a:t>
            </a:r>
            <a:endParaRPr lang="en-US" sz="2400" dirty="0" smtClean="0">
              <a:latin typeface="Calibri" pitchFamily="34" charset="0"/>
            </a:endParaRPr>
          </a:p>
          <a:p>
            <a:pPr marL="566928" indent="-457200">
              <a:buFont typeface="+mj-lt"/>
              <a:buAutoNum type="arabicPeriod"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effectLst/>
                <a:latin typeface="Calibri" pitchFamily="34" charset="0"/>
              </a:rPr>
              <a:t>Mengenali</a:t>
            </a:r>
            <a:r>
              <a:rPr lang="en-US" sz="2800" dirty="0" smtClean="0">
                <a:effectLst/>
                <a:latin typeface="Calibri" pitchFamily="34" charset="0"/>
              </a:rPr>
              <a:t> </a:t>
            </a:r>
            <a:r>
              <a:rPr lang="en-US" sz="2800" dirty="0" err="1" smtClean="0">
                <a:effectLst/>
                <a:latin typeface="Calibri" pitchFamily="34" charset="0"/>
              </a:rPr>
              <a:t>Perbedaan</a:t>
            </a:r>
            <a:r>
              <a:rPr lang="en-US" sz="2800" dirty="0" smtClean="0">
                <a:effectLst/>
                <a:latin typeface="Calibri" pitchFamily="34" charset="0"/>
              </a:rPr>
              <a:t> </a:t>
            </a:r>
            <a:r>
              <a:rPr lang="en-US" sz="2800" dirty="0" err="1" smtClean="0">
                <a:effectLst/>
                <a:latin typeface="Calibri" pitchFamily="34" charset="0"/>
              </a:rPr>
              <a:t>Budaya</a:t>
            </a:r>
            <a:endParaRPr lang="en-US" sz="2800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b="0" dirty="0" err="1" smtClean="0">
                <a:effectLst/>
                <a:latin typeface="Calibri" pitchFamily="34" charset="0"/>
              </a:rPr>
              <a:t>Mengenali</a:t>
            </a:r>
            <a:r>
              <a:rPr lang="en-US" sz="2800" b="0" dirty="0" smtClean="0">
                <a:effectLst/>
                <a:latin typeface="Calibri" pitchFamily="34" charset="0"/>
              </a:rPr>
              <a:t> </a:t>
            </a:r>
            <a:r>
              <a:rPr lang="en-US" sz="2800" b="0" dirty="0" err="1" smtClean="0">
                <a:effectLst/>
                <a:latin typeface="Calibri" pitchFamily="34" charset="0"/>
              </a:rPr>
              <a:t>Perbedaan</a:t>
            </a:r>
            <a:r>
              <a:rPr lang="en-US" sz="2800" b="0" dirty="0" smtClean="0">
                <a:effectLst/>
                <a:latin typeface="Calibri" pitchFamily="34" charset="0"/>
              </a:rPr>
              <a:t> </a:t>
            </a:r>
            <a:r>
              <a:rPr lang="en-US" sz="2800" b="0" dirty="0" err="1" smtClean="0">
                <a:effectLst/>
                <a:latin typeface="Calibri" pitchFamily="34" charset="0"/>
              </a:rPr>
              <a:t>Budaya</a:t>
            </a:r>
            <a:endParaRPr lang="en-US" sz="2800" b="0" dirty="0">
              <a:effectLst/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1.   </a:t>
            </a:r>
            <a:r>
              <a:rPr lang="en-US" sz="2400" dirty="0" err="1" smtClean="0">
                <a:latin typeface="Calibri" pitchFamily="34" charset="0"/>
              </a:rPr>
              <a:t>Nilai</a:t>
            </a:r>
            <a:r>
              <a:rPr lang="en-US" sz="2400" dirty="0" smtClean="0">
                <a:latin typeface="Calibri" pitchFamily="34" charset="0"/>
              </a:rPr>
              <a:t> – </a:t>
            </a:r>
            <a:r>
              <a:rPr lang="en-US" sz="2400" dirty="0" err="1" smtClean="0">
                <a:latin typeface="Calibri" pitchFamily="34" charset="0"/>
              </a:rPr>
              <a:t>nilai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Sosial</a:t>
            </a:r>
            <a:endParaRPr lang="en-US" sz="2400" dirty="0" smtClean="0">
              <a:latin typeface="Calibri" pitchFamily="34" charset="0"/>
            </a:endParaRPr>
          </a:p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      </a:t>
            </a:r>
            <a:r>
              <a:rPr lang="en-US" sz="2400" dirty="0" err="1" smtClean="0">
                <a:latin typeface="Calibri" pitchFamily="34" charset="0"/>
              </a:rPr>
              <a:t>Metode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kerja</a:t>
            </a:r>
            <a:r>
              <a:rPr lang="en-US" sz="2400" dirty="0" smtClean="0">
                <a:latin typeface="Calibri" pitchFamily="34" charset="0"/>
              </a:rPr>
              <a:t> modern </a:t>
            </a:r>
            <a:r>
              <a:rPr lang="en-US" sz="2400" dirty="0" err="1" smtClean="0">
                <a:latin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tradisional</a:t>
            </a:r>
            <a:endParaRPr lang="en-US" sz="2400" dirty="0" smtClean="0">
              <a:latin typeface="Calibri" pitchFamily="34" charset="0"/>
            </a:endParaRPr>
          </a:p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2.   </a:t>
            </a:r>
            <a:r>
              <a:rPr lang="en-US" sz="2400" dirty="0" err="1" smtClean="0">
                <a:latin typeface="Calibri" pitchFamily="34" charset="0"/>
              </a:rPr>
              <a:t>Peran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</a:rPr>
              <a:t> Status</a:t>
            </a:r>
          </a:p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      </a:t>
            </a:r>
            <a:r>
              <a:rPr lang="en-US" sz="2400" dirty="0" err="1" smtClean="0">
                <a:latin typeface="Calibri" pitchFamily="34" charset="0"/>
              </a:rPr>
              <a:t>Eksekutif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wanita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kurang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dihargai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dibanding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pria</a:t>
            </a:r>
            <a:endParaRPr lang="en-US" sz="2400" dirty="0" smtClean="0">
              <a:latin typeface="Calibri" pitchFamily="34" charset="0"/>
            </a:endParaRPr>
          </a:p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3.  </a:t>
            </a:r>
            <a:r>
              <a:rPr lang="en-US" sz="2400" dirty="0" err="1" smtClean="0">
                <a:latin typeface="Calibri" pitchFamily="34" charset="0"/>
              </a:rPr>
              <a:t>Pembuatan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Keputusan</a:t>
            </a:r>
            <a:endParaRPr lang="en-US" sz="2400" dirty="0" smtClean="0">
              <a:latin typeface="Calibri" pitchFamily="34" charset="0"/>
            </a:endParaRPr>
          </a:p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      Di USA </a:t>
            </a:r>
            <a:r>
              <a:rPr lang="en-US" sz="2400" dirty="0" err="1" smtClean="0">
                <a:latin typeface="Calibri" pitchFamily="34" charset="0"/>
              </a:rPr>
              <a:t>pengambilan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keputusan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cepat</a:t>
            </a:r>
            <a:r>
              <a:rPr lang="en-US" sz="2400" dirty="0" smtClean="0">
                <a:latin typeface="Calibri" pitchFamily="34" charset="0"/>
              </a:rPr>
              <a:t> &amp; </a:t>
            </a:r>
            <a:r>
              <a:rPr lang="en-US" sz="2400" dirty="0" err="1" smtClean="0">
                <a:latin typeface="Calibri" pitchFamily="34" charset="0"/>
              </a:rPr>
              <a:t>efisien</a:t>
            </a:r>
            <a:r>
              <a:rPr lang="en-US" sz="2400" dirty="0" smtClean="0">
                <a:latin typeface="Calibri" pitchFamily="34" charset="0"/>
              </a:rPr>
              <a:t>.</a:t>
            </a:r>
          </a:p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      Di China &amp; </a:t>
            </a:r>
            <a:r>
              <a:rPr lang="en-US" sz="2400" dirty="0" err="1" smtClean="0">
                <a:latin typeface="Calibri" pitchFamily="34" charset="0"/>
              </a:rPr>
              <a:t>Jepang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</a:rPr>
              <a:t>pengambilan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keputusan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secara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      </a:t>
            </a:r>
            <a:r>
              <a:rPr lang="en-US" sz="2400" dirty="0" err="1" smtClean="0">
                <a:latin typeface="Calibri" pitchFamily="34" charset="0"/>
              </a:rPr>
              <a:t>konsensus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melalui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proses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yg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rumit</a:t>
            </a:r>
            <a:r>
              <a:rPr lang="en-US" sz="2400" dirty="0" smtClean="0">
                <a:latin typeface="Calibri" pitchFamily="34" charset="0"/>
              </a:rPr>
              <a:t> &amp; </a:t>
            </a:r>
            <a:r>
              <a:rPr lang="en-US" sz="2400" dirty="0" err="1" smtClean="0">
                <a:latin typeface="Calibri" pitchFamily="34" charset="0"/>
              </a:rPr>
              <a:t>waktu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yg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panjang</a:t>
            </a:r>
            <a:endParaRPr lang="en-US" sz="2400" dirty="0" smtClean="0">
              <a:latin typeface="Calibri" pitchFamily="34" charset="0"/>
            </a:endParaRPr>
          </a:p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4.  </a:t>
            </a:r>
            <a:r>
              <a:rPr lang="en-US" sz="2400" dirty="0" err="1" smtClean="0">
                <a:latin typeface="Calibri" pitchFamily="34" charset="0"/>
              </a:rPr>
              <a:t>Konsep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mengenai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waktu</a:t>
            </a:r>
            <a:endParaRPr lang="en-US" sz="2400" dirty="0" smtClean="0">
              <a:latin typeface="Calibri" pitchFamily="34" charset="0"/>
            </a:endParaRPr>
          </a:p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      </a:t>
            </a:r>
            <a:r>
              <a:rPr lang="en-US" sz="2400" dirty="0" err="1" smtClean="0">
                <a:latin typeface="Calibri" pitchFamily="34" charset="0"/>
              </a:rPr>
              <a:t>Eksekutif</a:t>
            </a:r>
            <a:r>
              <a:rPr lang="en-US" sz="2400" dirty="0" smtClean="0">
                <a:latin typeface="Calibri" pitchFamily="34" charset="0"/>
              </a:rPr>
              <a:t> USA &amp; </a:t>
            </a:r>
            <a:r>
              <a:rPr lang="en-US" sz="2400" dirty="0" err="1" smtClean="0">
                <a:latin typeface="Calibri" pitchFamily="34" charset="0"/>
              </a:rPr>
              <a:t>Jerman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waktu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menjadi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penentu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rencana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      </a:t>
            </a:r>
            <a:r>
              <a:rPr lang="en-US" sz="2400" dirty="0" err="1" smtClean="0">
                <a:latin typeface="Calibri" pitchFamily="34" charset="0"/>
              </a:rPr>
              <a:t>kerja</a:t>
            </a:r>
            <a:r>
              <a:rPr lang="en-US" sz="2400" dirty="0" smtClean="0">
                <a:latin typeface="Calibri" pitchFamily="34" charset="0"/>
              </a:rPr>
              <a:t> agar </a:t>
            </a:r>
            <a:r>
              <a:rPr lang="en-US" sz="2400" dirty="0" err="1" smtClean="0">
                <a:latin typeface="Calibri" pitchFamily="34" charset="0"/>
              </a:rPr>
              <a:t>efisien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</a:rPr>
              <a:t>eksekutif</a:t>
            </a:r>
            <a:r>
              <a:rPr lang="en-US" sz="2400" dirty="0" smtClean="0">
                <a:latin typeface="Calibri" pitchFamily="34" charset="0"/>
              </a:rPr>
              <a:t> Asia </a:t>
            </a:r>
            <a:r>
              <a:rPr lang="en-US" sz="2400" dirty="0" err="1" smtClean="0">
                <a:latin typeface="Calibri" pitchFamily="34" charset="0"/>
              </a:rPr>
              <a:t>membangun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fondasi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bisnis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 marL="624078" indent="-514350">
              <a:buNone/>
            </a:pPr>
            <a:r>
              <a:rPr lang="en-US" sz="2400" dirty="0" smtClean="0">
                <a:latin typeface="Calibri" pitchFamily="34" charset="0"/>
              </a:rPr>
              <a:t>      </a:t>
            </a:r>
            <a:r>
              <a:rPr lang="en-US" sz="2400" dirty="0" err="1" smtClean="0">
                <a:latin typeface="Calibri" pitchFamily="34" charset="0"/>
              </a:rPr>
              <a:t>lebih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penting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dari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pada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menepati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jadwal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yg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ketat</a:t>
            </a:r>
            <a:endParaRPr lang="en-US" sz="2400" dirty="0" smtClean="0">
              <a:latin typeface="Calibri" pitchFamily="34" charset="0"/>
            </a:endParaRPr>
          </a:p>
          <a:p>
            <a:pPr marL="624078" indent="-514350">
              <a:buAutoNum type="arabicPeriod" startAt="4"/>
            </a:pPr>
            <a:endParaRPr lang="en-US" sz="2400" dirty="0" smtClean="0">
              <a:latin typeface="Calibri" pitchFamily="34" charset="0"/>
            </a:endParaRPr>
          </a:p>
          <a:p>
            <a:pPr marL="624078" indent="-514350">
              <a:buAutoNum type="arabicPeriod" startAt="3"/>
            </a:pPr>
            <a:endParaRPr lang="en-US" sz="2400" dirty="0" smtClean="0">
              <a:latin typeface="Calibri" pitchFamily="34" charset="0"/>
            </a:endParaRPr>
          </a:p>
          <a:p>
            <a:pPr marL="624078" indent="-514350">
              <a:buAutoNum type="arabicPeriod" startAt="3"/>
            </a:pPr>
            <a:endParaRPr lang="en-US" sz="2400" dirty="0" smtClean="0">
              <a:latin typeface="Calibri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5. </a:t>
            </a:r>
            <a:r>
              <a:rPr lang="id-ID" sz="2400" dirty="0" smtClean="0">
                <a:latin typeface="Calibri" pitchFamily="34" charset="0"/>
              </a:rPr>
              <a:t>Konsep ruang pribadi 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</a:t>
            </a:r>
            <a:r>
              <a:rPr lang="id-ID" sz="2400" dirty="0" smtClean="0">
                <a:latin typeface="Calibri" pitchFamily="34" charset="0"/>
              </a:rPr>
              <a:t>orang Kanada dan AS biasanya berdiri berjarak sekitar 5 kaki bila berbicara bisnis, jarak tsb terlalu dekat bagi orang Jerman &amp; Jepang, akan t</a:t>
            </a:r>
            <a:r>
              <a:rPr lang="en-US" sz="2400" dirty="0" smtClean="0">
                <a:latin typeface="Calibri" pitchFamily="34" charset="0"/>
              </a:rPr>
              <a:t>e</a:t>
            </a:r>
            <a:r>
              <a:rPr lang="id-ID" sz="2400" dirty="0" smtClean="0">
                <a:latin typeface="Calibri" pitchFamily="34" charset="0"/>
              </a:rPr>
              <a:t>t</a:t>
            </a:r>
            <a:r>
              <a:rPr lang="en-US" sz="2400" dirty="0" smtClean="0">
                <a:latin typeface="Calibri" pitchFamily="34" charset="0"/>
              </a:rPr>
              <a:t>a</a:t>
            </a:r>
            <a:r>
              <a:rPr lang="id-ID" sz="2400" dirty="0" smtClean="0">
                <a:latin typeface="Calibri" pitchFamily="34" charset="0"/>
              </a:rPr>
              <a:t>p</a:t>
            </a:r>
            <a:r>
              <a:rPr lang="en-US" sz="2400" dirty="0" err="1" smtClean="0">
                <a:latin typeface="Calibri" pitchFamily="34" charset="0"/>
              </a:rPr>
              <a:t>i</a:t>
            </a:r>
            <a:r>
              <a:rPr lang="id-ID" sz="2400" dirty="0" smtClean="0">
                <a:latin typeface="Calibri" pitchFamily="34" charset="0"/>
              </a:rPr>
              <a:t> jarak tsb terlalu jauh bagi orang Arab &amp; AS ; unik bagi orang Jerman &amp; Arab bila berbicara bisnis, orang Jerman selalu bergerak menjauh dan orang Arab selalu bergerak mendekat – akibatnya orang Jerman merasa tdk nyaman krn selalu didekati dan orang Arab merasa tersinggung krn selalu dijauhi)</a:t>
            </a:r>
          </a:p>
          <a:p>
            <a:pPr>
              <a:buNone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b="0" dirty="0" err="1" smtClean="0">
                <a:effectLst/>
                <a:latin typeface="Calibri" pitchFamily="34" charset="0"/>
              </a:rPr>
              <a:t>Mengenali</a:t>
            </a:r>
            <a:r>
              <a:rPr lang="en-US" sz="2400" b="0" dirty="0" smtClean="0">
                <a:effectLst/>
                <a:latin typeface="Calibri" pitchFamily="34" charset="0"/>
              </a:rPr>
              <a:t> </a:t>
            </a:r>
            <a:r>
              <a:rPr lang="en-US" sz="2400" b="0" dirty="0" err="1" smtClean="0">
                <a:effectLst/>
                <a:latin typeface="Calibri" pitchFamily="34" charset="0"/>
              </a:rPr>
              <a:t>perbedaan</a:t>
            </a:r>
            <a:r>
              <a:rPr lang="en-US" sz="2400" b="0" dirty="0" smtClean="0">
                <a:effectLst/>
                <a:latin typeface="Calibri" pitchFamily="34" charset="0"/>
              </a:rPr>
              <a:t> </a:t>
            </a:r>
            <a:r>
              <a:rPr lang="en-US" sz="2400" b="0" dirty="0" err="1" smtClean="0">
                <a:effectLst/>
                <a:latin typeface="Calibri" pitchFamily="34" charset="0"/>
              </a:rPr>
              <a:t>Budaya</a:t>
            </a:r>
            <a:endParaRPr lang="en-US" sz="2400" b="0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292</TotalTime>
  <Words>966</Words>
  <Application>Microsoft Office PowerPoint</Application>
  <PresentationFormat>On-screen Show (4:3)</PresentationFormat>
  <Paragraphs>94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KOMUNIKASI DALAM KERAGAMAN BUDAYA</vt:lpstr>
      <vt:lpstr>Pengertian Budaya :</vt:lpstr>
      <vt:lpstr>Pentingnya Komunikasi Bisnis Dalam Keragaman Budaya </vt:lpstr>
      <vt:lpstr>Pentingnya Komunikasi Dalam Keragaman Budaya</vt:lpstr>
      <vt:lpstr>Komunikasi Lintas Budaya :</vt:lpstr>
      <vt:lpstr>Yang Harus Diperhatikan :</vt:lpstr>
      <vt:lpstr>Mengenali Perbedaan Budaya</vt:lpstr>
      <vt:lpstr>Mengenali Perbedaan Budaya</vt:lpstr>
      <vt:lpstr>Mengenali perbedaan Budaya</vt:lpstr>
      <vt:lpstr>Mengenali…..</vt:lpstr>
      <vt:lpstr>Mengenali….</vt:lpstr>
      <vt:lpstr>Menghadapi Hambatan Dalam Bahasa</vt:lpstr>
      <vt:lpstr>ETNOSENTRIS</vt:lpstr>
      <vt:lpstr>Untuk menghindari reaksi etnosentris :</vt:lpstr>
      <vt:lpstr>Komunikasi Antar Budaya Yang Efektif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DALAM KERAGAMAN BUDAYA</dc:title>
  <dc:creator/>
  <cp:lastModifiedBy>anin</cp:lastModifiedBy>
  <cp:revision>27</cp:revision>
  <dcterms:created xsi:type="dcterms:W3CDTF">2006-08-16T00:00:00Z</dcterms:created>
  <dcterms:modified xsi:type="dcterms:W3CDTF">2014-06-19T06:33:39Z</dcterms:modified>
</cp:coreProperties>
</file>