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3" r:id="rId4"/>
    <p:sldId id="260" r:id="rId5"/>
    <p:sldId id="277" r:id="rId6"/>
    <p:sldId id="280" r:id="rId7"/>
    <p:sldId id="276" r:id="rId8"/>
    <p:sldId id="284" r:id="rId9"/>
    <p:sldId id="285" r:id="rId10"/>
    <p:sldId id="270" r:id="rId11"/>
    <p:sldId id="261" r:id="rId12"/>
    <p:sldId id="278" r:id="rId13"/>
    <p:sldId id="272" r:id="rId14"/>
    <p:sldId id="273" r:id="rId15"/>
    <p:sldId id="274" r:id="rId16"/>
    <p:sldId id="275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809"/>
    <a:srgbClr val="765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2A1-F407-4F10-A38C-800468984065}" type="datetimeFigureOut">
              <a:rPr lang="en-US" smtClean="0"/>
              <a:pPr/>
              <a:t>6/28/2020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931-DAC2-406D-B844-F6370648D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2A1-F407-4F10-A38C-800468984065}" type="datetimeFigureOut">
              <a:rPr lang="en-US" smtClean="0"/>
              <a:pPr/>
              <a:t>6/28/2020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931-DAC2-406D-B844-F6370648D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2A1-F407-4F10-A38C-800468984065}" type="datetimeFigureOut">
              <a:rPr lang="en-US" smtClean="0"/>
              <a:pPr/>
              <a:t>6/28/2020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931-DAC2-406D-B844-F6370648D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2A1-F407-4F10-A38C-800468984065}" type="datetimeFigureOut">
              <a:rPr lang="en-US" smtClean="0"/>
              <a:pPr/>
              <a:t>6/28/2020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931-DAC2-406D-B844-F6370648D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2A1-F407-4F10-A38C-800468984065}" type="datetimeFigureOut">
              <a:rPr lang="en-US" smtClean="0"/>
              <a:pPr/>
              <a:t>6/28/2020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931-DAC2-406D-B844-F6370648D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2A1-F407-4F10-A38C-800468984065}" type="datetimeFigureOut">
              <a:rPr lang="en-US" smtClean="0"/>
              <a:pPr/>
              <a:t>6/28/2020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931-DAC2-406D-B844-F6370648D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2A1-F407-4F10-A38C-800468984065}" type="datetimeFigureOut">
              <a:rPr lang="en-US" smtClean="0"/>
              <a:pPr/>
              <a:t>6/28/2020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931-DAC2-406D-B844-F6370648D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2A1-F407-4F10-A38C-800468984065}" type="datetimeFigureOut">
              <a:rPr lang="en-US" smtClean="0"/>
              <a:pPr/>
              <a:t>6/28/2020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931-DAC2-406D-B844-F6370648D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2A1-F407-4F10-A38C-800468984065}" type="datetimeFigureOut">
              <a:rPr lang="en-US" smtClean="0"/>
              <a:pPr/>
              <a:t>6/28/2020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931-DAC2-406D-B844-F6370648D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2A1-F407-4F10-A38C-800468984065}" type="datetimeFigureOut">
              <a:rPr lang="en-US" smtClean="0"/>
              <a:pPr/>
              <a:t>6/28/2020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9931-DAC2-406D-B844-F6370648D9D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DA2A1-F407-4F10-A38C-800468984065}" type="datetimeFigureOut">
              <a:rPr lang="en-US" smtClean="0"/>
              <a:pPr/>
              <a:t>6/28/2020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879931-DAC2-406D-B844-F6370648D9D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FDA2A1-F407-4F10-A38C-800468984065}" type="datetimeFigureOut">
              <a:rPr lang="en-US" smtClean="0"/>
              <a:pPr/>
              <a:t>6/28/2020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879931-DAC2-406D-B844-F6370648D9D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642919"/>
            <a:ext cx="7215238" cy="2786082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rgbClr val="F7A809"/>
                </a:solidFill>
              </a:rPr>
              <a:t>HUKUM PIDANA EKONOMI</a:t>
            </a:r>
            <a:br>
              <a:rPr lang="en-GB" sz="3200" dirty="0" smtClean="0">
                <a:solidFill>
                  <a:srgbClr val="F7A809"/>
                </a:solidFill>
              </a:rPr>
            </a:br>
            <a:r>
              <a:rPr lang="en-GB" sz="3200" dirty="0" smtClean="0">
                <a:solidFill>
                  <a:srgbClr val="F7A809"/>
                </a:solidFill>
              </a:rPr>
              <a:t>SESI 14</a:t>
            </a:r>
            <a:r>
              <a:rPr lang="en-GB" sz="4000" dirty="0" smtClean="0">
                <a:solidFill>
                  <a:srgbClr val="F7A809"/>
                </a:solidFill>
              </a:rPr>
              <a:t/>
            </a:r>
            <a:br>
              <a:rPr lang="en-GB" sz="4000" dirty="0" smtClean="0">
                <a:solidFill>
                  <a:srgbClr val="F7A809"/>
                </a:solidFill>
              </a:rPr>
            </a:br>
            <a:r>
              <a:rPr lang="en-GB" sz="4000" dirty="0" smtClean="0">
                <a:solidFill>
                  <a:srgbClr val="F7A809"/>
                </a:solidFill>
              </a:rPr>
              <a:t/>
            </a:r>
            <a:br>
              <a:rPr lang="en-GB" sz="4000" dirty="0" smtClean="0">
                <a:solidFill>
                  <a:srgbClr val="F7A809"/>
                </a:solidFill>
              </a:rPr>
            </a:br>
            <a:r>
              <a:rPr lang="en-GB" sz="5400" dirty="0" smtClean="0">
                <a:solidFill>
                  <a:srgbClr val="FF0000"/>
                </a:solidFill>
              </a:rPr>
              <a:t>TINDAK PIDANA KORUPSI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928826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ANATOMI MULIAWAN, S.H., LL.M.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2786082"/>
          </a:xfrm>
        </p:spPr>
        <p:txBody>
          <a:bodyPr/>
          <a:lstStyle/>
          <a:p>
            <a:pPr algn="ctr"/>
            <a:r>
              <a:rPr lang="en-GB" b="1" i="1" dirty="0" err="1" smtClean="0"/>
              <a:t>Bagaimanakah</a:t>
            </a:r>
            <a:r>
              <a:rPr lang="en-GB" b="1" i="1" dirty="0" smtClean="0"/>
              <a:t> </a:t>
            </a:r>
            <a:r>
              <a:rPr lang="en-GB" b="1" i="1" dirty="0" err="1" smtClean="0"/>
              <a:t>Strategi</a:t>
            </a:r>
            <a:r>
              <a:rPr lang="en-GB" b="1" i="1" dirty="0" smtClean="0"/>
              <a:t> </a:t>
            </a:r>
            <a:r>
              <a:rPr lang="en-GB" b="1" i="1" dirty="0" err="1" smtClean="0"/>
              <a:t>Pemberantasan</a:t>
            </a:r>
            <a:r>
              <a:rPr lang="en-GB" b="1" i="1" dirty="0" smtClean="0"/>
              <a:t> </a:t>
            </a:r>
            <a:r>
              <a:rPr lang="en-GB" b="1" i="1" dirty="0" err="1" smtClean="0"/>
              <a:t>Korupsi</a:t>
            </a:r>
            <a:r>
              <a:rPr lang="en-GB" b="1" i="1" dirty="0" smtClean="0"/>
              <a:t>…?</a:t>
            </a:r>
            <a:endParaRPr lang="en-GB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5721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err="1" smtClean="0"/>
              <a:t>Pemberantasan</a:t>
            </a:r>
            <a:r>
              <a:rPr lang="en-GB" dirty="0" smtClean="0"/>
              <a:t> </a:t>
            </a:r>
            <a:r>
              <a:rPr lang="en-GB" dirty="0" err="1" smtClean="0"/>
              <a:t>Korupsi</a:t>
            </a:r>
            <a:r>
              <a:rPr lang="en-GB" dirty="0" smtClean="0"/>
              <a:t> </a:t>
            </a:r>
            <a:r>
              <a:rPr lang="en-GB" dirty="0" err="1" smtClean="0"/>
              <a:t>memiliki</a:t>
            </a:r>
            <a:r>
              <a:rPr lang="en-GB" dirty="0" smtClean="0"/>
              <a:t> 2 </a:t>
            </a:r>
            <a:r>
              <a:rPr lang="en-GB" dirty="0" err="1" smtClean="0"/>
              <a:t>arti</a:t>
            </a:r>
            <a:r>
              <a:rPr lang="en-GB" dirty="0" smtClean="0"/>
              <a:t>:</a:t>
            </a:r>
          </a:p>
          <a:p>
            <a:pPr marL="514350" indent="-514350">
              <a:buAutoNum type="arabicPeriod"/>
            </a:pPr>
            <a:r>
              <a:rPr lang="en-GB" dirty="0" err="1" smtClean="0"/>
              <a:t>Pencegahan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err="1" smtClean="0"/>
              <a:t>Pemberantasan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 </a:t>
            </a:r>
            <a:r>
              <a:rPr lang="en-GB" dirty="0" err="1" smtClean="0">
                <a:sym typeface="Wingdings" pitchFamily="2" charset="2"/>
              </a:rPr>
              <a:t>Fokus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pada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penindakan</a:t>
            </a:r>
            <a:endParaRPr lang="en-GB" dirty="0" smtClean="0">
              <a:sym typeface="Wingdings" pitchFamily="2" charset="2"/>
            </a:endParaRPr>
          </a:p>
          <a:p>
            <a:pPr marL="514350" indent="-514350">
              <a:buAutoNum type="arabicPeriod"/>
            </a:pPr>
            <a:endParaRPr lang="en-GB" dirty="0" smtClean="0"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GB" dirty="0" err="1" smtClean="0">
                <a:sym typeface="Wingdings" pitchFamily="2" charset="2"/>
              </a:rPr>
              <a:t>Strategi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ini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tercermin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dalam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err="1" smtClean="0">
                <a:sym typeface="Wingdings" pitchFamily="2" charset="2"/>
              </a:rPr>
              <a:t>Tugas</a:t>
            </a:r>
            <a:r>
              <a:rPr lang="en-GB" dirty="0" smtClean="0">
                <a:sym typeface="Wingdings" pitchFamily="2" charset="2"/>
              </a:rPr>
              <a:t> KPK:</a:t>
            </a:r>
          </a:p>
          <a:p>
            <a:pPr marL="514350" indent="-514350">
              <a:buAutoNum type="arabicPeriod"/>
            </a:pPr>
            <a:r>
              <a:rPr lang="en-GB" dirty="0" err="1" smtClean="0"/>
              <a:t>Pencegahan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err="1" smtClean="0"/>
              <a:t>Koordinasi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Monitor </a:t>
            </a:r>
            <a:r>
              <a:rPr lang="en-GB" dirty="0" err="1"/>
              <a:t>terhadap</a:t>
            </a:r>
            <a:r>
              <a:rPr lang="en-GB" dirty="0"/>
              <a:t> </a:t>
            </a:r>
            <a:r>
              <a:rPr lang="en-GB" dirty="0" err="1"/>
              <a:t>penyelenggaraan</a:t>
            </a:r>
            <a:r>
              <a:rPr lang="en-GB" dirty="0"/>
              <a:t> </a:t>
            </a:r>
            <a:r>
              <a:rPr lang="en-GB" dirty="0" err="1"/>
              <a:t>pemerintahan</a:t>
            </a:r>
            <a:r>
              <a:rPr lang="en-GB" dirty="0"/>
              <a:t> </a:t>
            </a:r>
            <a:r>
              <a:rPr lang="en-GB" dirty="0" err="1" smtClean="0"/>
              <a:t>negara</a:t>
            </a:r>
            <a:endParaRPr lang="en-GB" dirty="0" smtClean="0"/>
          </a:p>
          <a:p>
            <a:pPr marL="514350" indent="-514350">
              <a:buAutoNum type="arabicPeriod"/>
            </a:pPr>
            <a:r>
              <a:rPr lang="en-GB" dirty="0" smtClean="0"/>
              <a:t>S</a:t>
            </a:r>
            <a:r>
              <a:rPr lang="sv-SE" dirty="0" smtClean="0"/>
              <a:t>upervisi </a:t>
            </a:r>
            <a:r>
              <a:rPr lang="sv-SE" dirty="0"/>
              <a:t>terhadap instansi yang berwenang melaksanakan Pemberantasan </a:t>
            </a:r>
            <a:r>
              <a:rPr lang="sv-SE" dirty="0" smtClean="0"/>
              <a:t>TPK</a:t>
            </a:r>
          </a:p>
          <a:p>
            <a:pPr marL="514350" indent="-514350">
              <a:buAutoNum type="arabicPeriod"/>
            </a:pPr>
            <a:r>
              <a:rPr lang="sv-SE" dirty="0" smtClean="0"/>
              <a:t>penyelidikan</a:t>
            </a:r>
            <a:r>
              <a:rPr lang="sv-SE" dirty="0"/>
              <a:t>, penyidikan, dan penuntutan terhadap Tindak Pidana Korupsi; dan </a:t>
            </a:r>
            <a:endParaRPr lang="sv-SE" dirty="0" smtClean="0"/>
          </a:p>
          <a:p>
            <a:pPr marL="514350" indent="-514350">
              <a:buAutoNum type="arabicPeriod"/>
            </a:pPr>
            <a:r>
              <a:rPr lang="en-GB" dirty="0" err="1" smtClean="0"/>
              <a:t>tindakan</a:t>
            </a:r>
            <a:r>
              <a:rPr lang="en-GB" dirty="0" smtClean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melaksanakan</a:t>
            </a:r>
            <a:r>
              <a:rPr lang="en-GB" dirty="0"/>
              <a:t> </a:t>
            </a:r>
            <a:r>
              <a:rPr lang="en-GB" dirty="0" err="1"/>
              <a:t>penetapan</a:t>
            </a:r>
            <a:r>
              <a:rPr lang="en-GB" dirty="0"/>
              <a:t> hakim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putusan</a:t>
            </a:r>
            <a:r>
              <a:rPr lang="en-GB" dirty="0"/>
              <a:t> </a:t>
            </a:r>
            <a:r>
              <a:rPr lang="en-GB" dirty="0" err="1"/>
              <a:t>pengadilan</a:t>
            </a:r>
            <a:r>
              <a:rPr lang="en-GB" dirty="0"/>
              <a:t> yang </a:t>
            </a:r>
            <a:r>
              <a:rPr lang="en-GB" dirty="0" err="1"/>
              <a:t>telah</a:t>
            </a:r>
            <a:r>
              <a:rPr lang="en-GB" dirty="0"/>
              <a:t> </a:t>
            </a:r>
            <a:r>
              <a:rPr lang="en-GB" dirty="0" err="1"/>
              <a:t>memperoleh</a:t>
            </a:r>
            <a:r>
              <a:rPr lang="en-GB" dirty="0"/>
              <a:t> </a:t>
            </a:r>
            <a:r>
              <a:rPr lang="en-GB" dirty="0" err="1"/>
              <a:t>kekuatan</a:t>
            </a:r>
            <a:r>
              <a:rPr lang="en-GB" dirty="0"/>
              <a:t> </a:t>
            </a:r>
            <a:r>
              <a:rPr lang="en-GB" dirty="0" err="1"/>
              <a:t>hukum</a:t>
            </a:r>
            <a:r>
              <a:rPr lang="en-GB" dirty="0"/>
              <a:t> </a:t>
            </a:r>
            <a:r>
              <a:rPr lang="en-GB" dirty="0" err="1"/>
              <a:t>tetap</a:t>
            </a:r>
            <a:r>
              <a:rPr lang="en-GB" dirty="0"/>
              <a:t>. 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None/>
            </a:pPr>
            <a:endParaRPr lang="en-GB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7000" cy="802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4E1169-925F-4CEB-866D-F03A131E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498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b="1" dirty="0" smtClean="0">
                <a:solidFill>
                  <a:srgbClr val="765A00"/>
                </a:solidFill>
              </a:rPr>
              <a:t>PROFESI</a:t>
            </a:r>
            <a:endParaRPr lang="en-GB" b="1" dirty="0">
              <a:solidFill>
                <a:srgbClr val="765A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8F14DA-1B86-4632-9471-7F6037A7D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7298"/>
            <a:ext cx="7886700" cy="4819666"/>
          </a:xfrm>
        </p:spPr>
        <p:txBody>
          <a:bodyPr rtlCol="0">
            <a:normAutofit/>
          </a:bodyPr>
          <a:lstStyle/>
          <a:p>
            <a:pPr marL="355600" indent="-355600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Profesi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dibedakan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menjadi</a:t>
            </a:r>
            <a:r>
              <a:rPr lang="en-GB" sz="2400" dirty="0">
                <a:sym typeface="Wingdings" panose="05000000000000000000" pitchFamily="2" charset="2"/>
              </a:rPr>
              <a:t> (Frans </a:t>
            </a:r>
            <a:r>
              <a:rPr lang="en-GB" sz="2400" dirty="0" err="1">
                <a:sym typeface="Wingdings" panose="05000000000000000000" pitchFamily="2" charset="2"/>
              </a:rPr>
              <a:t>Magnis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Suseno</a:t>
            </a:r>
            <a:r>
              <a:rPr lang="en-GB" sz="2400" dirty="0">
                <a:sym typeface="Wingdings" panose="05000000000000000000" pitchFamily="2" charset="2"/>
              </a:rPr>
              <a:t>):</a:t>
            </a:r>
          </a:p>
          <a:p>
            <a:pPr marL="723900" indent="-273050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Tw Cen MT" pitchFamily="34" charset="0"/>
              <a:buAutoNum type="alphaLcParenR"/>
              <a:defRPr/>
            </a:pP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b="1" u="sng" dirty="0" err="1">
                <a:sym typeface="Wingdings" panose="05000000000000000000" pitchFamily="2" charset="2"/>
              </a:rPr>
              <a:t>Profesi</a:t>
            </a:r>
            <a:r>
              <a:rPr lang="en-GB" sz="2400" b="1" u="sng" dirty="0">
                <a:sym typeface="Wingdings" panose="05000000000000000000" pitchFamily="2" charset="2"/>
              </a:rPr>
              <a:t> pada </a:t>
            </a:r>
            <a:r>
              <a:rPr lang="en-GB" sz="2400" b="1" u="sng" dirty="0" err="1">
                <a:sym typeface="Wingdings" panose="05000000000000000000" pitchFamily="2" charset="2"/>
              </a:rPr>
              <a:t>umumnya</a:t>
            </a:r>
            <a:r>
              <a:rPr lang="en-GB" sz="2400" dirty="0">
                <a:sym typeface="Wingdings" panose="05000000000000000000" pitchFamily="2" charset="2"/>
              </a:rPr>
              <a:t>. </a:t>
            </a:r>
            <a:r>
              <a:rPr lang="en-GB" sz="2400" dirty="0" err="1">
                <a:sym typeface="Wingdings" panose="05000000000000000000" pitchFamily="2" charset="2"/>
              </a:rPr>
              <a:t>Tdpt</a:t>
            </a:r>
            <a:r>
              <a:rPr lang="en-GB" sz="2400" dirty="0">
                <a:sym typeface="Wingdings" panose="05000000000000000000" pitchFamily="2" charset="2"/>
              </a:rPr>
              <a:t> 2 </a:t>
            </a:r>
            <a:r>
              <a:rPr lang="en-GB" sz="2400" dirty="0" err="1">
                <a:sym typeface="Wingdings" panose="05000000000000000000" pitchFamily="2" charset="2"/>
              </a:rPr>
              <a:t>prinsip</a:t>
            </a:r>
            <a:r>
              <a:rPr lang="en-GB" sz="2400" dirty="0">
                <a:sym typeface="Wingdings" panose="05000000000000000000" pitchFamily="2" charset="2"/>
              </a:rPr>
              <a:t>:</a:t>
            </a:r>
          </a:p>
          <a:p>
            <a:pPr marL="1077913" indent="-273050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GB" sz="2400" dirty="0" err="1">
                <a:sym typeface="Wingdings" panose="05000000000000000000" pitchFamily="2" charset="2"/>
              </a:rPr>
              <a:t>Menjalankan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profesi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scr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bertanggung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jawab</a:t>
            </a:r>
            <a:r>
              <a:rPr lang="en-GB" sz="2400" dirty="0">
                <a:sym typeface="Wingdings" panose="05000000000000000000" pitchFamily="2" charset="2"/>
              </a:rPr>
              <a:t>;</a:t>
            </a:r>
          </a:p>
          <a:p>
            <a:pPr marL="1077913" indent="-273050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GB" sz="2400" dirty="0" err="1">
                <a:sym typeface="Wingdings" panose="05000000000000000000" pitchFamily="2" charset="2"/>
              </a:rPr>
              <a:t>Hormat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thd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hak-hak</a:t>
            </a:r>
            <a:r>
              <a:rPr lang="en-GB" sz="2400" dirty="0">
                <a:sym typeface="Wingdings" panose="05000000000000000000" pitchFamily="2" charset="2"/>
              </a:rPr>
              <a:t> orang lain.</a:t>
            </a:r>
          </a:p>
          <a:p>
            <a:pPr marL="804863" indent="0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Tw Cen MT" pitchFamily="34" charset="0"/>
              <a:buNone/>
              <a:defRPr/>
            </a:pPr>
            <a:endParaRPr lang="en-GB" sz="2400" dirty="0">
              <a:sym typeface="Wingdings" panose="05000000000000000000" pitchFamily="2" charset="2"/>
            </a:endParaRPr>
          </a:p>
          <a:p>
            <a:pPr marL="355600" indent="0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Tw Cen MT" pitchFamily="34" charset="0"/>
              <a:buNone/>
              <a:defRPr/>
            </a:pPr>
            <a:r>
              <a:rPr lang="en-GB" sz="2400" dirty="0">
                <a:sym typeface="Wingdings" panose="05000000000000000000" pitchFamily="2" charset="2"/>
              </a:rPr>
              <a:t>b) </a:t>
            </a:r>
            <a:r>
              <a:rPr lang="en-GB" sz="2400" b="1" u="sng" dirty="0" err="1">
                <a:sym typeface="Wingdings" panose="05000000000000000000" pitchFamily="2" charset="2"/>
              </a:rPr>
              <a:t>Profesi</a:t>
            </a:r>
            <a:r>
              <a:rPr lang="en-GB" sz="2400" b="1" u="sng" dirty="0">
                <a:sym typeface="Wingdings" panose="05000000000000000000" pitchFamily="2" charset="2"/>
              </a:rPr>
              <a:t> </a:t>
            </a:r>
            <a:r>
              <a:rPr lang="en-GB" sz="2400" b="1" u="sng" dirty="0" err="1">
                <a:sym typeface="Wingdings" panose="05000000000000000000" pitchFamily="2" charset="2"/>
              </a:rPr>
              <a:t>luhur</a:t>
            </a:r>
            <a:r>
              <a:rPr lang="en-GB" sz="2400" b="1" u="sng" dirty="0">
                <a:sym typeface="Wingdings" panose="05000000000000000000" pitchFamily="2" charset="2"/>
              </a:rPr>
              <a:t> (</a:t>
            </a:r>
            <a:r>
              <a:rPr lang="en-GB" sz="2400" b="1" i="1" u="sng" dirty="0">
                <a:sym typeface="Wingdings" panose="05000000000000000000" pitchFamily="2" charset="2"/>
              </a:rPr>
              <a:t>officium </a:t>
            </a:r>
            <a:r>
              <a:rPr lang="en-GB" sz="2400" b="1" i="1" u="sng" dirty="0" err="1">
                <a:sym typeface="Wingdings" panose="05000000000000000000" pitchFamily="2" charset="2"/>
              </a:rPr>
              <a:t>nobile</a:t>
            </a:r>
            <a:r>
              <a:rPr lang="en-GB" sz="2400" b="1" u="sng" dirty="0">
                <a:sym typeface="Wingdings" panose="05000000000000000000" pitchFamily="2" charset="2"/>
              </a:rPr>
              <a:t>)</a:t>
            </a:r>
            <a:r>
              <a:rPr lang="en-GB" sz="2400" dirty="0">
                <a:sym typeface="Wingdings" panose="05000000000000000000" pitchFamily="2" charset="2"/>
              </a:rPr>
              <a:t>. </a:t>
            </a:r>
            <a:r>
              <a:rPr lang="en-GB" sz="2400" dirty="0" err="1">
                <a:sym typeface="Wingdings" panose="05000000000000000000" pitchFamily="2" charset="2"/>
              </a:rPr>
              <a:t>Tdpt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prinsip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tambahan</a:t>
            </a:r>
            <a:r>
              <a:rPr lang="en-GB" sz="2400" dirty="0">
                <a:sym typeface="Wingdings" panose="05000000000000000000" pitchFamily="2" charset="2"/>
              </a:rPr>
              <a:t>:</a:t>
            </a:r>
          </a:p>
          <a:p>
            <a:pPr marL="1077913" indent="-354013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GB" sz="2400" dirty="0" err="1">
                <a:sym typeface="Wingdings" panose="05000000000000000000" pitchFamily="2" charset="2"/>
              </a:rPr>
              <a:t>Mendahulukan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kepentingan</a:t>
            </a:r>
            <a:r>
              <a:rPr lang="en-GB" sz="2400" dirty="0">
                <a:sym typeface="Wingdings" panose="05000000000000000000" pitchFamily="2" charset="2"/>
              </a:rPr>
              <a:t> orang yang </a:t>
            </a:r>
            <a:r>
              <a:rPr lang="en-GB" sz="2400" dirty="0" err="1">
                <a:sym typeface="Wingdings" panose="05000000000000000000" pitchFamily="2" charset="2"/>
              </a:rPr>
              <a:t>dibantu</a:t>
            </a:r>
            <a:endParaRPr lang="en-GB" sz="2400" dirty="0">
              <a:sym typeface="Wingdings" panose="05000000000000000000" pitchFamily="2" charset="2"/>
            </a:endParaRPr>
          </a:p>
          <a:p>
            <a:pPr marL="1077913" indent="-354013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en-GB" sz="2400" dirty="0" err="1">
                <a:sym typeface="Wingdings" panose="05000000000000000000" pitchFamily="2" charset="2"/>
              </a:rPr>
              <a:t>Mengabdi</a:t>
            </a:r>
            <a:r>
              <a:rPr lang="en-GB" sz="2400" dirty="0">
                <a:sym typeface="Wingdings" panose="05000000000000000000" pitchFamily="2" charset="2"/>
              </a:rPr>
              <a:t> pada </a:t>
            </a:r>
            <a:r>
              <a:rPr lang="en-GB" sz="2400" dirty="0" err="1">
                <a:sym typeface="Wingdings" panose="05000000000000000000" pitchFamily="2" charset="2"/>
              </a:rPr>
              <a:t>tuntutan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luhur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profesi</a:t>
            </a:r>
            <a:r>
              <a:rPr lang="en-GB" sz="2400" dirty="0">
                <a:sym typeface="Wingdings" panose="05000000000000000000" pitchFamily="2" charset="2"/>
              </a:rPr>
              <a:t>.</a:t>
            </a:r>
          </a:p>
          <a:p>
            <a:pPr marL="1077913" indent="-354013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Tw Cen MT" pitchFamily="34" charset="0"/>
              <a:buNone/>
              <a:defRPr/>
            </a:pPr>
            <a:r>
              <a:rPr lang="en-GB" sz="2400" dirty="0">
                <a:sym typeface="Wingdings" panose="05000000000000000000" pitchFamily="2" charset="2"/>
              </a:rPr>
              <a:t></a:t>
            </a:r>
            <a:r>
              <a:rPr lang="en-GB" sz="2400" dirty="0" err="1">
                <a:sym typeface="Wingdings" panose="05000000000000000000" pitchFamily="2" charset="2"/>
              </a:rPr>
              <a:t>Sehingga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diperlukan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moralitas</a:t>
            </a:r>
            <a:r>
              <a:rPr lang="en-GB" sz="2400" dirty="0">
                <a:sym typeface="Wingdings" panose="05000000000000000000" pitchFamily="2" charset="2"/>
              </a:rPr>
              <a:t> yang </a:t>
            </a:r>
            <a:r>
              <a:rPr lang="en-GB" sz="2400" dirty="0" err="1">
                <a:sym typeface="Wingdings" panose="05000000000000000000" pitchFamily="2" charset="2"/>
              </a:rPr>
              <a:t>tinggi</a:t>
            </a:r>
            <a:r>
              <a:rPr lang="en-GB" sz="2400" dirty="0">
                <a:sym typeface="Wingdings" panose="05000000000000000000" pitchFamily="2" charset="2"/>
              </a:rPr>
              <a:t>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B67F34-2439-44CC-A111-2D4F2AD4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4397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B0421B-440F-4BB9-B942-6FADF0385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9651"/>
            <a:ext cx="7886700" cy="5167313"/>
          </a:xfrm>
        </p:spPr>
        <p:txBody>
          <a:bodyPr rtlCol="0">
            <a:normAutofit fontScale="92500" lnSpcReduction="20000"/>
          </a:bodyPr>
          <a:lstStyle/>
          <a:p>
            <a:pPr marL="355600" indent="-355600" fontAlgn="auto"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disebut</a:t>
            </a:r>
            <a:r>
              <a:rPr lang="en-GB" sz="2400" dirty="0"/>
              <a:t> PROFESI, </a:t>
            </a:r>
            <a:r>
              <a:rPr lang="en-GB" sz="2400" dirty="0" err="1"/>
              <a:t>suatu</a:t>
            </a:r>
            <a:r>
              <a:rPr lang="en-GB" sz="2400" dirty="0"/>
              <a:t> PEKERJAAN </a:t>
            </a:r>
            <a:r>
              <a:rPr lang="en-GB" sz="2400" dirty="0" err="1"/>
              <a:t>memiliki</a:t>
            </a:r>
            <a:r>
              <a:rPr lang="en-GB" sz="2400" dirty="0"/>
              <a:t> </a:t>
            </a:r>
            <a:r>
              <a:rPr lang="en-GB" sz="2400" dirty="0" err="1"/>
              <a:t>kriteria</a:t>
            </a:r>
            <a:r>
              <a:rPr lang="en-GB" sz="2400" dirty="0"/>
              <a:t> (Brandeis </a:t>
            </a:r>
            <a:r>
              <a:rPr lang="en-GB" sz="2400" dirty="0" err="1"/>
              <a:t>dikutip</a:t>
            </a:r>
            <a:r>
              <a:rPr lang="en-GB" sz="2400" dirty="0"/>
              <a:t> </a:t>
            </a:r>
            <a:r>
              <a:rPr lang="en-GB" sz="2400" dirty="0" err="1"/>
              <a:t>dikutip</a:t>
            </a:r>
            <a:r>
              <a:rPr lang="en-GB" sz="2400" dirty="0"/>
              <a:t> </a:t>
            </a:r>
            <a:r>
              <a:rPr lang="en-GB" sz="2400" dirty="0" err="1"/>
              <a:t>dlm</a:t>
            </a:r>
            <a:r>
              <a:rPr lang="en-GB" sz="2400" dirty="0"/>
              <a:t> </a:t>
            </a:r>
            <a:r>
              <a:rPr lang="en-GB" sz="2400" dirty="0" err="1"/>
              <a:t>Etika</a:t>
            </a:r>
            <a:r>
              <a:rPr lang="en-GB" sz="2400" dirty="0"/>
              <a:t> </a:t>
            </a:r>
            <a:r>
              <a:rPr lang="en-GB" sz="2400" dirty="0" err="1"/>
              <a:t>Profesi</a:t>
            </a:r>
            <a:r>
              <a:rPr lang="en-GB" sz="2400" dirty="0"/>
              <a:t> </a:t>
            </a:r>
            <a:r>
              <a:rPr lang="en-GB" sz="2400" dirty="0" err="1"/>
              <a:t>Hukum</a:t>
            </a:r>
            <a:r>
              <a:rPr lang="en-GB" sz="2400" dirty="0"/>
              <a:t>, </a:t>
            </a:r>
            <a:r>
              <a:rPr lang="en-GB" sz="2400" dirty="0" err="1"/>
              <a:t>Dr.H.Sutrisno</a:t>
            </a:r>
            <a:r>
              <a:rPr lang="en-GB" sz="2400" dirty="0"/>
              <a:t>, </a:t>
            </a:r>
            <a:r>
              <a:rPr lang="en-GB" sz="2400" dirty="0" err="1"/>
              <a:t>SH,hal</a:t>
            </a:r>
            <a:r>
              <a:rPr lang="en-GB" sz="2400" dirty="0"/>
              <a:t>. 23):</a:t>
            </a:r>
          </a:p>
          <a:p>
            <a:pPr marL="723900" indent="-368300" fontAlgn="auto">
              <a:buClr>
                <a:schemeClr val="accent3"/>
              </a:buClr>
              <a:buFont typeface="Tw Cen MT" pitchFamily="34" charset="0"/>
              <a:buAutoNum type="arabicParenR"/>
              <a:defRPr/>
            </a:pPr>
            <a:r>
              <a:rPr lang="en-GB" sz="2400" b="1" u="sng" dirty="0" err="1"/>
              <a:t>Ciri-ciri</a:t>
            </a:r>
            <a:r>
              <a:rPr lang="en-GB" sz="2400" b="1" u="sng" dirty="0"/>
              <a:t> </a:t>
            </a:r>
            <a:r>
              <a:rPr lang="en-GB" sz="2400" b="1" u="sng" dirty="0" err="1"/>
              <a:t>pengetahuan</a:t>
            </a:r>
            <a:r>
              <a:rPr lang="en-GB" sz="2400" b="1" u="sng" dirty="0"/>
              <a:t> (</a:t>
            </a:r>
            <a:r>
              <a:rPr lang="en-GB" sz="2400" b="1" i="1" u="sng" dirty="0"/>
              <a:t>intellectual character</a:t>
            </a:r>
            <a:r>
              <a:rPr lang="en-GB" sz="2400" b="1" u="sng" dirty="0"/>
              <a:t>)</a:t>
            </a:r>
          </a:p>
          <a:p>
            <a:pPr marL="1077913" indent="-354013" fontAlgn="auto">
              <a:buClr>
                <a:schemeClr val="accent3"/>
              </a:buClr>
              <a:buFont typeface="Wingdings" panose="05000000000000000000" pitchFamily="2" charset="2"/>
              <a:buChar char="è"/>
              <a:defRPr/>
            </a:pPr>
            <a:r>
              <a:rPr lang="en-GB" sz="2400" dirty="0" err="1">
                <a:sym typeface="Wingdings" panose="05000000000000000000" pitchFamily="2" charset="2"/>
              </a:rPr>
              <a:t>Pengetahuan</a:t>
            </a:r>
            <a:r>
              <a:rPr lang="en-GB" sz="2400" dirty="0">
                <a:sym typeface="Wingdings" panose="05000000000000000000" pitchFamily="2" charset="2"/>
              </a:rPr>
              <a:t> yang </a:t>
            </a:r>
            <a:r>
              <a:rPr lang="en-GB" sz="2400" dirty="0" err="1">
                <a:sym typeface="Wingdings" panose="05000000000000000000" pitchFamily="2" charset="2"/>
              </a:rPr>
              <a:t>didasarkan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scr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sistematis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shg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isinya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dapat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dipertanggungjawabkan</a:t>
            </a:r>
            <a:r>
              <a:rPr lang="en-GB" sz="2400" dirty="0">
                <a:sym typeface="Wingdings" panose="05000000000000000000" pitchFamily="2" charset="2"/>
              </a:rPr>
              <a:t>. (</a:t>
            </a:r>
            <a:r>
              <a:rPr lang="en-GB" sz="2400" dirty="0" err="1">
                <a:sym typeface="Wingdings" panose="05000000000000000000" pitchFamily="2" charset="2"/>
              </a:rPr>
              <a:t>Contoh</a:t>
            </a:r>
            <a:r>
              <a:rPr lang="en-GB" sz="2400" dirty="0">
                <a:sym typeface="Wingdings" panose="05000000000000000000" pitchFamily="2" charset="2"/>
              </a:rPr>
              <a:t>: </a:t>
            </a:r>
            <a:r>
              <a:rPr lang="en-GB" sz="2400" dirty="0" err="1">
                <a:sym typeface="Wingdings" panose="05000000000000000000" pitchFamily="2" charset="2"/>
              </a:rPr>
              <a:t>bukan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ramalan</a:t>
            </a:r>
            <a:r>
              <a:rPr lang="en-GB" sz="2400" dirty="0">
                <a:sym typeface="Wingdings" panose="05000000000000000000" pitchFamily="2" charset="2"/>
              </a:rPr>
              <a:t>)</a:t>
            </a:r>
          </a:p>
          <a:p>
            <a:pPr marL="1077913" indent="-354013" fontAlgn="auto">
              <a:buClr>
                <a:schemeClr val="accent3"/>
              </a:buClr>
              <a:buFont typeface="Wingdings" panose="05000000000000000000" pitchFamily="2" charset="2"/>
              <a:buChar char="è"/>
              <a:defRPr/>
            </a:pPr>
            <a:r>
              <a:rPr lang="en-GB" sz="2400" dirty="0" err="1">
                <a:sym typeface="Wingdings" panose="05000000000000000000" pitchFamily="2" charset="2"/>
              </a:rPr>
              <a:t>Pekerjanya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memperoleh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pengetahuan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diperoleh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melalui</a:t>
            </a:r>
            <a:r>
              <a:rPr lang="en-GB" sz="2400" dirty="0">
                <a:sym typeface="Wingdings" panose="05000000000000000000" pitchFamily="2" charset="2"/>
              </a:rPr>
              <a:t> Pendidikan dan/</a:t>
            </a:r>
            <a:r>
              <a:rPr lang="en-GB" sz="2400" dirty="0" err="1">
                <a:sym typeface="Wingdings" panose="05000000000000000000" pitchFamily="2" charset="2"/>
              </a:rPr>
              <a:t>atau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pelatihan</a:t>
            </a:r>
            <a:r>
              <a:rPr lang="en-GB" sz="2400" dirty="0">
                <a:sym typeface="Wingdings" panose="05000000000000000000" pitchFamily="2" charset="2"/>
              </a:rPr>
              <a:t> yang </a:t>
            </a:r>
            <a:r>
              <a:rPr lang="en-GB" sz="2400" dirty="0" err="1">
                <a:sym typeface="Wingdings" panose="05000000000000000000" pitchFamily="2" charset="2"/>
              </a:rPr>
              <a:t>terstruktur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meski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tidak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selalu</a:t>
            </a:r>
            <a:r>
              <a:rPr lang="en-GB" sz="2400" dirty="0">
                <a:sym typeface="Wingdings" panose="05000000000000000000" pitchFamily="2" charset="2"/>
              </a:rPr>
              <a:t> formal. (</a:t>
            </a:r>
            <a:r>
              <a:rPr lang="en-GB" sz="2400" dirty="0" err="1">
                <a:sym typeface="Wingdings" panose="05000000000000000000" pitchFamily="2" charset="2"/>
              </a:rPr>
              <a:t>Contoh</a:t>
            </a:r>
            <a:r>
              <a:rPr lang="en-GB" sz="2400" dirty="0">
                <a:sym typeface="Wingdings" panose="05000000000000000000" pitchFamily="2" charset="2"/>
              </a:rPr>
              <a:t>: </a:t>
            </a:r>
            <a:r>
              <a:rPr lang="en-GB" sz="2400" dirty="0" err="1">
                <a:sym typeface="Wingdings" panose="05000000000000000000" pitchFamily="2" charset="2"/>
              </a:rPr>
              <a:t>Notaris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atau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advokat</a:t>
            </a:r>
            <a:r>
              <a:rPr lang="en-GB" sz="2400" dirty="0">
                <a:sym typeface="Wingdings" panose="05000000000000000000" pitchFamily="2" charset="2"/>
              </a:rPr>
              <a:t>)</a:t>
            </a:r>
          </a:p>
          <a:p>
            <a:pPr marL="723900" indent="-368300" fontAlgn="auto">
              <a:buClr>
                <a:schemeClr val="accent3"/>
              </a:buClr>
              <a:buFont typeface="Tw Cen MT" pitchFamily="34" charset="0"/>
              <a:buNone/>
              <a:defRPr/>
            </a:pPr>
            <a:r>
              <a:rPr lang="en-GB" sz="2400" dirty="0">
                <a:sym typeface="Wingdings" panose="05000000000000000000" pitchFamily="2" charset="2"/>
              </a:rPr>
              <a:t>2) 	</a:t>
            </a:r>
            <a:r>
              <a:rPr lang="en-GB" sz="2400" b="1" u="sng" dirty="0" err="1">
                <a:sym typeface="Wingdings" panose="05000000000000000000" pitchFamily="2" charset="2"/>
              </a:rPr>
              <a:t>Diabdikan</a:t>
            </a:r>
            <a:r>
              <a:rPr lang="en-GB" sz="2400" b="1" u="sng" dirty="0">
                <a:sym typeface="Wingdings" panose="05000000000000000000" pitchFamily="2" charset="2"/>
              </a:rPr>
              <a:t> </a:t>
            </a:r>
            <a:r>
              <a:rPr lang="en-GB" sz="2400" b="1" u="sng" dirty="0" err="1">
                <a:sym typeface="Wingdings" panose="05000000000000000000" pitchFamily="2" charset="2"/>
              </a:rPr>
              <a:t>untuk</a:t>
            </a:r>
            <a:r>
              <a:rPr lang="en-GB" sz="2400" b="1" u="sng" dirty="0">
                <a:sym typeface="Wingdings" panose="05000000000000000000" pitchFamily="2" charset="2"/>
              </a:rPr>
              <a:t> </a:t>
            </a:r>
            <a:r>
              <a:rPr lang="en-GB" sz="2400" b="1" u="sng" dirty="0" err="1">
                <a:sym typeface="Wingdings" panose="05000000000000000000" pitchFamily="2" charset="2"/>
              </a:rPr>
              <a:t>kepentingan</a:t>
            </a:r>
            <a:r>
              <a:rPr lang="en-GB" sz="2400" b="1" u="sng" dirty="0">
                <a:sym typeface="Wingdings" panose="05000000000000000000" pitchFamily="2" charset="2"/>
              </a:rPr>
              <a:t> orang lain (</a:t>
            </a:r>
            <a:r>
              <a:rPr lang="en-GB" sz="2400" b="1" u="sng" dirty="0" err="1">
                <a:sym typeface="Wingdings" panose="05000000000000000000" pitchFamily="2" charset="2"/>
              </a:rPr>
              <a:t>pengabdian</a:t>
            </a:r>
            <a:r>
              <a:rPr lang="en-GB" sz="2400" b="1" u="sng" dirty="0">
                <a:sym typeface="Wingdings" panose="05000000000000000000" pitchFamily="2" charset="2"/>
              </a:rPr>
              <a:t> </a:t>
            </a:r>
            <a:r>
              <a:rPr lang="en-GB" sz="2400" b="1" u="sng" dirty="0" err="1">
                <a:sym typeface="Wingdings" panose="05000000000000000000" pitchFamily="2" charset="2"/>
              </a:rPr>
              <a:t>masyarakat</a:t>
            </a:r>
            <a:r>
              <a:rPr lang="en-GB" sz="2400" b="1" u="sng" dirty="0">
                <a:sym typeface="Wingdings" panose="05000000000000000000" pitchFamily="2" charset="2"/>
              </a:rPr>
              <a:t>)</a:t>
            </a:r>
          </a:p>
          <a:p>
            <a:pPr marL="1077913" indent="-354013" fontAlgn="auto">
              <a:buClr>
                <a:schemeClr val="accent3"/>
              </a:buClr>
              <a:buFont typeface="Wingdings" panose="05000000000000000000" pitchFamily="2" charset="2"/>
              <a:buChar char="è"/>
              <a:defRPr/>
            </a:pPr>
            <a:r>
              <a:rPr lang="en-GB" sz="2400" dirty="0" err="1">
                <a:sym typeface="Wingdings" panose="05000000000000000000" pitchFamily="2" charset="2"/>
              </a:rPr>
              <a:t>Setiap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profesi</a:t>
            </a:r>
            <a:r>
              <a:rPr lang="en-GB" sz="2400" dirty="0">
                <a:sym typeface="Wingdings" panose="05000000000000000000" pitchFamily="2" charset="2"/>
              </a:rPr>
              <a:t> dan </a:t>
            </a:r>
            <a:r>
              <a:rPr lang="en-GB" sz="2400" dirty="0" err="1">
                <a:sym typeface="Wingdings" panose="05000000000000000000" pitchFamily="2" charset="2"/>
              </a:rPr>
              <a:t>organisasi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profesi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harus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merumuskan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pengabdian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kepada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masyarakat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dengan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tetap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mencari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keseimbangan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dengan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peroleh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penghasilan</a:t>
            </a:r>
            <a:endParaRPr lang="en-GB" sz="2400" dirty="0">
              <a:sym typeface="Wingdings" panose="05000000000000000000" pitchFamily="2" charset="2"/>
            </a:endParaRPr>
          </a:p>
          <a:p>
            <a:pPr marL="91440" indent="-91440" fontAlgn="auto">
              <a:buClr>
                <a:schemeClr val="accent3"/>
              </a:buClr>
              <a:buFont typeface="Wingdings" panose="05000000000000000000" pitchFamily="2" charset="2"/>
              <a:buChar char="è"/>
              <a:defRPr/>
            </a:pPr>
            <a:endParaRPr lang="en-GB" sz="2400" dirty="0"/>
          </a:p>
          <a:p>
            <a:pPr marL="514350" indent="-514350" fontAlgn="auto">
              <a:buClr>
                <a:schemeClr val="accent3"/>
              </a:buClr>
              <a:buFont typeface="Tw Cen MT" pitchFamily="34" charset="0"/>
              <a:buAutoNum type="arabicParenR"/>
              <a:defRPr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C30A6-BE82-4BA3-9441-EE41C260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159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01D781-E77D-4255-9170-8CE9A9FA3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6139"/>
            <a:ext cx="7886700" cy="5330825"/>
          </a:xfrm>
        </p:spPr>
        <p:txBody>
          <a:bodyPr rtlCol="0">
            <a:normAutofit fontScale="92500" lnSpcReduction="10000"/>
          </a:bodyPr>
          <a:lstStyle/>
          <a:p>
            <a:pPr marL="355600" indent="-355600" fontAlgn="auto">
              <a:spcBef>
                <a:spcPts val="0"/>
              </a:spcBef>
              <a:buClr>
                <a:schemeClr val="accent3"/>
              </a:buClr>
              <a:buFont typeface="Tw Cen MT" pitchFamily="34" charset="0"/>
              <a:buNone/>
              <a:defRPr/>
            </a:pPr>
            <a:r>
              <a:rPr lang="en-GB" sz="2400" dirty="0"/>
              <a:t>3) </a:t>
            </a:r>
            <a:r>
              <a:rPr lang="en-GB" sz="2400" b="1" u="sng" dirty="0" err="1"/>
              <a:t>Pengakuan</a:t>
            </a:r>
            <a:r>
              <a:rPr lang="en-GB" sz="2400" b="1" u="sng" dirty="0"/>
              <a:t> oleh </a:t>
            </a:r>
            <a:r>
              <a:rPr lang="en-GB" sz="2400" b="1" u="sng" dirty="0" err="1"/>
              <a:t>masyarakat</a:t>
            </a:r>
            <a:r>
              <a:rPr lang="en-GB" sz="2400" dirty="0"/>
              <a:t> (</a:t>
            </a:r>
            <a:r>
              <a:rPr lang="en-GB" sz="2400" dirty="0" err="1"/>
              <a:t>Keberhasilan</a:t>
            </a:r>
            <a:r>
              <a:rPr lang="en-GB" sz="2400" dirty="0"/>
              <a:t> </a:t>
            </a:r>
            <a:r>
              <a:rPr lang="en-GB" sz="2400" dirty="0" err="1"/>
              <a:t>bukan</a:t>
            </a:r>
            <a:r>
              <a:rPr lang="en-GB" sz="2400" dirty="0"/>
              <a:t> </a:t>
            </a:r>
            <a:r>
              <a:rPr lang="en-GB" sz="2400" dirty="0" err="1"/>
              <a:t>hanya</a:t>
            </a:r>
            <a:r>
              <a:rPr lang="en-GB" sz="2400" dirty="0"/>
              <a:t> </a:t>
            </a:r>
            <a:r>
              <a:rPr lang="en-GB" sz="2400" dirty="0" err="1"/>
              <a:t>didasarkan</a:t>
            </a:r>
            <a:r>
              <a:rPr lang="en-GB" sz="2400" dirty="0"/>
              <a:t> pada </a:t>
            </a:r>
            <a:r>
              <a:rPr lang="en-GB" sz="2400" dirty="0" err="1"/>
              <a:t>keuntungan</a:t>
            </a:r>
            <a:r>
              <a:rPr lang="en-GB" sz="2400" dirty="0"/>
              <a:t> </a:t>
            </a:r>
            <a:r>
              <a:rPr lang="en-GB" sz="2400" dirty="0" err="1"/>
              <a:t>finansial</a:t>
            </a:r>
            <a:r>
              <a:rPr lang="en-GB" sz="2400" dirty="0"/>
              <a:t>)</a:t>
            </a:r>
          </a:p>
          <a:p>
            <a:pPr marL="723900" indent="-368300" fontAlgn="auto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è"/>
              <a:defRPr/>
            </a:pPr>
            <a:r>
              <a:rPr lang="en-GB" sz="2400" dirty="0" err="1">
                <a:sym typeface="Wingdings" panose="05000000000000000000" pitchFamily="2" charset="2"/>
              </a:rPr>
              <a:t>Adanya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kepuasan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dari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masyarakat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thd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jasa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dari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profesi</a:t>
            </a:r>
            <a:r>
              <a:rPr lang="en-GB" sz="2400" dirty="0">
                <a:sym typeface="Wingdings" panose="05000000000000000000" pitchFamily="2" charset="2"/>
              </a:rPr>
              <a:t> dan </a:t>
            </a:r>
            <a:r>
              <a:rPr lang="en-GB" sz="2400" dirty="0" err="1">
                <a:sym typeface="Wingdings" panose="05000000000000000000" pitchFamily="2" charset="2"/>
              </a:rPr>
              <a:t>anggotanya</a:t>
            </a:r>
            <a:endParaRPr lang="en-GB" sz="2400" dirty="0">
              <a:sym typeface="Wingdings" panose="05000000000000000000" pitchFamily="2" charset="2"/>
            </a:endParaRPr>
          </a:p>
          <a:p>
            <a:pPr marL="355600" indent="0" fontAlgn="auto">
              <a:spcBef>
                <a:spcPts val="0"/>
              </a:spcBef>
              <a:buClr>
                <a:schemeClr val="accent3"/>
              </a:buClr>
              <a:buFont typeface="Tw Cen MT" pitchFamily="34" charset="0"/>
              <a:buNone/>
              <a:defRPr/>
            </a:pPr>
            <a:endParaRPr lang="en-GB" sz="2400" dirty="0">
              <a:sym typeface="Wingdings" panose="05000000000000000000" pitchFamily="2" charset="2"/>
            </a:endParaRPr>
          </a:p>
          <a:p>
            <a:pPr marL="355600" indent="-355600" fontAlgn="auto">
              <a:spcBef>
                <a:spcPts val="0"/>
              </a:spcBef>
              <a:buClr>
                <a:schemeClr val="accent3"/>
              </a:buClr>
              <a:buFont typeface="Tw Cen MT" pitchFamily="34" charset="0"/>
              <a:buNone/>
              <a:defRPr/>
            </a:pPr>
            <a:r>
              <a:rPr lang="en-GB" sz="2400" dirty="0"/>
              <a:t>4) </a:t>
            </a:r>
            <a:r>
              <a:rPr lang="en-GB" sz="2400" b="1" u="sng" dirty="0"/>
              <a:t>Ada </a:t>
            </a:r>
            <a:r>
              <a:rPr lang="en-GB" sz="2400" b="1" u="sng" dirty="0" err="1"/>
              <a:t>organisasi</a:t>
            </a:r>
            <a:r>
              <a:rPr lang="en-GB" sz="2400" b="1" u="sng" dirty="0"/>
              <a:t> </a:t>
            </a:r>
            <a:r>
              <a:rPr lang="en-GB" sz="2400" b="1" u="sng" dirty="0" err="1"/>
              <a:t>profesi</a:t>
            </a:r>
            <a:endParaRPr lang="en-GB" sz="2400" b="1" u="sng" dirty="0"/>
          </a:p>
          <a:p>
            <a:pPr marL="723900" indent="-368300" fontAlgn="auto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è"/>
              <a:defRPr/>
            </a:pPr>
            <a:r>
              <a:rPr lang="en-GB" sz="2400" dirty="0" err="1">
                <a:sym typeface="Wingdings" panose="05000000000000000000" pitchFamily="2" charset="2"/>
              </a:rPr>
              <a:t>Wadah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untuk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mengembangkan</a:t>
            </a:r>
            <a:r>
              <a:rPr lang="en-GB" sz="2400" dirty="0">
                <a:sym typeface="Wingdings" panose="05000000000000000000" pitchFamily="2" charset="2"/>
              </a:rPr>
              <a:t> dan </a:t>
            </a:r>
            <a:r>
              <a:rPr lang="en-GB" sz="2400" dirty="0" err="1">
                <a:sym typeface="Wingdings" panose="05000000000000000000" pitchFamily="2" charset="2"/>
              </a:rPr>
              <a:t>memajukan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profesi</a:t>
            </a:r>
            <a:r>
              <a:rPr lang="en-GB" sz="2400" dirty="0">
                <a:sym typeface="Wingdings" panose="05000000000000000000" pitchFamily="2" charset="2"/>
              </a:rPr>
              <a:t>, </a:t>
            </a:r>
            <a:r>
              <a:rPr lang="en-GB" sz="2400" dirty="0" err="1">
                <a:sym typeface="Wingdings" panose="05000000000000000000" pitchFamily="2" charset="2"/>
              </a:rPr>
              <a:t>tempat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bertukar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pikiran</a:t>
            </a:r>
            <a:r>
              <a:rPr lang="en-GB" sz="2400" dirty="0">
                <a:sym typeface="Wingdings" panose="05000000000000000000" pitchFamily="2" charset="2"/>
              </a:rPr>
              <a:t>/</a:t>
            </a:r>
            <a:r>
              <a:rPr lang="en-GB" sz="2400" dirty="0" err="1">
                <a:sym typeface="Wingdings" panose="05000000000000000000" pitchFamily="2" charset="2"/>
              </a:rPr>
              <a:t>informasi</a:t>
            </a:r>
            <a:r>
              <a:rPr lang="en-GB" sz="2400" dirty="0">
                <a:sym typeface="Wingdings" panose="05000000000000000000" pitchFamily="2" charset="2"/>
              </a:rPr>
              <a:t>, </a:t>
            </a:r>
            <a:r>
              <a:rPr lang="en-GB" sz="2400" dirty="0" err="1">
                <a:sym typeface="Wingdings" panose="05000000000000000000" pitchFamily="2" charset="2"/>
              </a:rPr>
              <a:t>wadah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utk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penyelesaian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permasalahan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profesi</a:t>
            </a:r>
            <a:r>
              <a:rPr lang="en-GB" sz="2400" dirty="0">
                <a:sym typeface="Wingdings" panose="05000000000000000000" pitchFamily="2" charset="2"/>
              </a:rPr>
              <a:t>.</a:t>
            </a:r>
          </a:p>
          <a:p>
            <a:pPr marL="723900" indent="-368300" fontAlgn="auto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è"/>
              <a:defRPr/>
            </a:pPr>
            <a:r>
              <a:rPr lang="en-GB" sz="2400" dirty="0" err="1">
                <a:sym typeface="Wingdings" panose="05000000000000000000" pitchFamily="2" charset="2"/>
              </a:rPr>
              <a:t>Organisasi</a:t>
            </a:r>
            <a:r>
              <a:rPr lang="en-GB" sz="2400" dirty="0">
                <a:sym typeface="Wingdings" panose="05000000000000000000" pitchFamily="2" charset="2"/>
              </a:rPr>
              <a:t> yang solid </a:t>
            </a:r>
            <a:r>
              <a:rPr lang="en-GB" sz="2400" dirty="0" err="1">
                <a:sym typeface="Wingdings" panose="05000000000000000000" pitchFamily="2" charset="2"/>
              </a:rPr>
              <a:t>memiliki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kewibawaan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tinggi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dimata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anggota</a:t>
            </a:r>
            <a:r>
              <a:rPr lang="en-GB" sz="2400" dirty="0">
                <a:sym typeface="Wingdings" panose="05000000000000000000" pitchFamily="2" charset="2"/>
              </a:rPr>
              <a:t> dan </a:t>
            </a:r>
            <a:r>
              <a:rPr lang="en-GB" sz="2400" dirty="0" err="1">
                <a:sym typeface="Wingdings" panose="05000000000000000000" pitchFamily="2" charset="2"/>
              </a:rPr>
              <a:t>masyarakat</a:t>
            </a:r>
            <a:r>
              <a:rPr lang="en-GB" sz="2400" dirty="0">
                <a:sym typeface="Wingdings" panose="05000000000000000000" pitchFamily="2" charset="2"/>
              </a:rPr>
              <a:t>.</a:t>
            </a:r>
          </a:p>
          <a:p>
            <a:pPr marL="355600" indent="0" fontAlgn="auto">
              <a:spcBef>
                <a:spcPts val="0"/>
              </a:spcBef>
              <a:buClr>
                <a:schemeClr val="accent3"/>
              </a:buClr>
              <a:buFont typeface="Tw Cen MT" pitchFamily="34" charset="0"/>
              <a:buNone/>
              <a:defRPr/>
            </a:pPr>
            <a:endParaRPr lang="en-GB" sz="2400" dirty="0">
              <a:sym typeface="Wingdings" panose="05000000000000000000" pitchFamily="2" charset="2"/>
            </a:endParaRPr>
          </a:p>
          <a:p>
            <a:pPr marL="0" indent="0" fontAlgn="auto">
              <a:spcBef>
                <a:spcPts val="0"/>
              </a:spcBef>
              <a:buClr>
                <a:schemeClr val="accent3"/>
              </a:buClr>
              <a:buFont typeface="Tw Cen MT" pitchFamily="34" charset="0"/>
              <a:buNone/>
              <a:defRPr/>
            </a:pPr>
            <a:r>
              <a:rPr lang="en-GB" sz="2400" dirty="0"/>
              <a:t>5) </a:t>
            </a:r>
            <a:r>
              <a:rPr lang="en-GB" sz="2400" b="1" u="sng" dirty="0"/>
              <a:t>Standard </a:t>
            </a:r>
            <a:r>
              <a:rPr lang="en-GB" sz="2400" b="1" u="sng" dirty="0" err="1"/>
              <a:t>Kualifikasi</a:t>
            </a:r>
            <a:r>
              <a:rPr lang="en-GB" sz="2400" b="1" u="sng" dirty="0"/>
              <a:t> </a:t>
            </a:r>
            <a:r>
              <a:rPr lang="en-GB" sz="2400" b="1" u="sng" dirty="0" err="1"/>
              <a:t>Profesi</a:t>
            </a:r>
            <a:endParaRPr lang="en-GB" sz="2400" b="1" u="sng" dirty="0"/>
          </a:p>
          <a:p>
            <a:pPr marL="723900" indent="-368300" fontAlgn="auto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è"/>
              <a:defRPr/>
            </a:pPr>
            <a:r>
              <a:rPr lang="en-GB" sz="2400" dirty="0" err="1">
                <a:sym typeface="Wingdings" panose="05000000000000000000" pitchFamily="2" charset="2"/>
              </a:rPr>
              <a:t>Ketentuan</a:t>
            </a:r>
            <a:r>
              <a:rPr lang="en-GB" sz="2400" dirty="0">
                <a:sym typeface="Wingdings" panose="05000000000000000000" pitchFamily="2" charset="2"/>
              </a:rPr>
              <a:t> minimal yang </a:t>
            </a:r>
            <a:r>
              <a:rPr lang="en-GB" sz="2400" dirty="0" err="1">
                <a:sym typeface="Wingdings" panose="05000000000000000000" pitchFamily="2" charset="2"/>
              </a:rPr>
              <a:t>harus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ditempuh</a:t>
            </a:r>
            <a:r>
              <a:rPr lang="en-GB" sz="2400" dirty="0">
                <a:sym typeface="Wingdings" panose="05000000000000000000" pitchFamily="2" charset="2"/>
              </a:rPr>
              <a:t> oleh </a:t>
            </a:r>
            <a:r>
              <a:rPr lang="en-GB" sz="2400" dirty="0" err="1">
                <a:sym typeface="Wingdings" panose="05000000000000000000" pitchFamily="2" charset="2"/>
              </a:rPr>
              <a:t>setiap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penyandang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profesi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sebelum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menjalankan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profesinya</a:t>
            </a:r>
            <a:endParaRPr lang="en-GB" sz="2400" dirty="0">
              <a:sym typeface="Wingdings" panose="05000000000000000000" pitchFamily="2" charset="2"/>
            </a:endParaRPr>
          </a:p>
          <a:p>
            <a:pPr marL="723900" indent="-368300" fontAlgn="auto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è"/>
              <a:defRPr/>
            </a:pPr>
            <a:r>
              <a:rPr lang="en-GB" sz="2400" dirty="0" err="1">
                <a:sym typeface="Wingdings" panose="05000000000000000000" pitchFamily="2" charset="2"/>
              </a:rPr>
              <a:t>Standar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profesi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harus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disusun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secara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sistematis</a:t>
            </a:r>
            <a:endParaRPr lang="en-GB" sz="2400" dirty="0"/>
          </a:p>
          <a:p>
            <a:pPr marL="723900" indent="-368300" fontAlgn="auto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è"/>
              <a:defRPr/>
            </a:pPr>
            <a:endParaRPr lang="en-GB" sz="2400" dirty="0">
              <a:sym typeface="Wingdings" panose="05000000000000000000" pitchFamily="2" charset="2"/>
            </a:endParaRPr>
          </a:p>
          <a:p>
            <a:pPr marL="0" indent="0" fontAlgn="auto">
              <a:spcBef>
                <a:spcPts val="0"/>
              </a:spcBef>
              <a:buClr>
                <a:schemeClr val="accent3"/>
              </a:buClr>
              <a:buFont typeface="Tw Cen MT" pitchFamily="34" charset="0"/>
              <a:buNone/>
              <a:defRPr/>
            </a:pPr>
            <a:endParaRPr lang="en-GB" sz="2400" dirty="0">
              <a:sym typeface="Wingdings" panose="05000000000000000000" pitchFamily="2" charset="2"/>
            </a:endParaRPr>
          </a:p>
          <a:p>
            <a:pPr marL="0" indent="0" fontAlgn="auto">
              <a:spcBef>
                <a:spcPts val="0"/>
              </a:spcBef>
              <a:buClr>
                <a:schemeClr val="accent3"/>
              </a:buClr>
              <a:buFont typeface="Tw Cen MT" pitchFamily="34" charset="0"/>
              <a:buNone/>
              <a:defRPr/>
            </a:pPr>
            <a:endParaRPr lang="en-GB" sz="2400" dirty="0">
              <a:sym typeface="Wingdings" panose="05000000000000000000" pitchFamily="2" charset="2"/>
            </a:endParaRPr>
          </a:p>
          <a:p>
            <a:pPr marL="91440" indent="-91440" fontAlgn="auto">
              <a:spcBef>
                <a:spcPts val="0"/>
              </a:spcBef>
              <a:buClr>
                <a:schemeClr val="accent3"/>
              </a:buClr>
              <a:buFont typeface="Wingdings" panose="05000000000000000000" pitchFamily="2" charset="2"/>
              <a:buChar char="è"/>
              <a:defRPr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DC959-FC06-475B-8D5D-F1C4CDAC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23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TUJUAN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ETIKA PROFESI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3036C-FAC3-49D9-B23D-DA75A40D0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1541463"/>
            <a:ext cx="8215370" cy="4635500"/>
          </a:xfrm>
        </p:spPr>
        <p:txBody>
          <a:bodyPr rtlCol="0">
            <a:noAutofit/>
          </a:bodyPr>
          <a:lstStyle/>
          <a:p>
            <a:pPr marL="355600" indent="-355600" fontAlgn="auto"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GB" sz="2100" dirty="0" err="1"/>
              <a:t>Etika</a:t>
            </a:r>
            <a:r>
              <a:rPr lang="en-GB" sz="2100" dirty="0"/>
              <a:t> </a:t>
            </a:r>
            <a:r>
              <a:rPr lang="en-GB" sz="2100" dirty="0" err="1"/>
              <a:t>profesi</a:t>
            </a:r>
            <a:r>
              <a:rPr lang="en-GB" sz="2100" dirty="0"/>
              <a:t> </a:t>
            </a:r>
            <a:r>
              <a:rPr lang="en-GB" sz="2100" dirty="0">
                <a:sym typeface="Wingdings" panose="05000000000000000000" pitchFamily="2" charset="2"/>
              </a:rPr>
              <a:t> </a:t>
            </a:r>
            <a:r>
              <a:rPr lang="en-GB" sz="2100" dirty="0" err="1">
                <a:sym typeface="Wingdings" panose="05000000000000000000" pitchFamily="2" charset="2"/>
              </a:rPr>
              <a:t>standar</a:t>
            </a:r>
            <a:r>
              <a:rPr lang="en-GB" sz="2100" dirty="0">
                <a:sym typeface="Wingdings" panose="05000000000000000000" pitchFamily="2" charset="2"/>
              </a:rPr>
              <a:t> </a:t>
            </a:r>
            <a:r>
              <a:rPr lang="en-GB" sz="2100" dirty="0" err="1">
                <a:sym typeface="Wingdings" panose="05000000000000000000" pitchFamily="2" charset="2"/>
              </a:rPr>
              <a:t>kewajiban</a:t>
            </a:r>
            <a:r>
              <a:rPr lang="en-GB" sz="2100" dirty="0">
                <a:sym typeface="Wingdings" panose="05000000000000000000" pitchFamily="2" charset="2"/>
              </a:rPr>
              <a:t> </a:t>
            </a:r>
            <a:r>
              <a:rPr lang="en-GB" sz="2100" dirty="0" err="1">
                <a:sym typeface="Wingdings" panose="05000000000000000000" pitchFamily="2" charset="2"/>
              </a:rPr>
              <a:t>anggota</a:t>
            </a:r>
            <a:r>
              <a:rPr lang="en-GB" sz="2100" dirty="0">
                <a:sym typeface="Wingdings" panose="05000000000000000000" pitchFamily="2" charset="2"/>
              </a:rPr>
              <a:t> </a:t>
            </a:r>
            <a:r>
              <a:rPr lang="en-GB" sz="2100" dirty="0" err="1">
                <a:sym typeface="Wingdings" panose="05000000000000000000" pitchFamily="2" charset="2"/>
              </a:rPr>
              <a:t>profesi</a:t>
            </a:r>
            <a:endParaRPr lang="en-GB" sz="2100" dirty="0">
              <a:sym typeface="Wingdings" panose="05000000000000000000" pitchFamily="2" charset="2"/>
            </a:endParaRPr>
          </a:p>
          <a:p>
            <a:pPr marL="355600" indent="-355600" fontAlgn="auto"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GB" sz="2100" dirty="0" err="1">
                <a:sym typeface="Wingdings" panose="05000000000000000000" pitchFamily="2" charset="2"/>
              </a:rPr>
              <a:t>Etika</a:t>
            </a:r>
            <a:r>
              <a:rPr lang="en-GB" sz="2100" dirty="0">
                <a:sym typeface="Wingdings" panose="05000000000000000000" pitchFamily="2" charset="2"/>
              </a:rPr>
              <a:t> </a:t>
            </a:r>
            <a:r>
              <a:rPr lang="en-GB" sz="2100" dirty="0" err="1">
                <a:sym typeface="Wingdings" panose="05000000000000000000" pitchFamily="2" charset="2"/>
              </a:rPr>
              <a:t>profesi</a:t>
            </a:r>
            <a:r>
              <a:rPr lang="en-GB" sz="2100" dirty="0">
                <a:sym typeface="Wingdings" panose="05000000000000000000" pitchFamily="2" charset="2"/>
              </a:rPr>
              <a:t> </a:t>
            </a:r>
            <a:r>
              <a:rPr lang="en-GB" sz="2100" dirty="0" err="1">
                <a:sym typeface="Wingdings" panose="05000000000000000000" pitchFamily="2" charset="2"/>
              </a:rPr>
              <a:t>harus</a:t>
            </a:r>
            <a:r>
              <a:rPr lang="en-GB" sz="2100" dirty="0">
                <a:sym typeface="Wingdings" panose="05000000000000000000" pitchFamily="2" charset="2"/>
              </a:rPr>
              <a:t> </a:t>
            </a:r>
            <a:r>
              <a:rPr lang="en-GB" sz="2100" dirty="0" err="1">
                <a:sym typeface="Wingdings" panose="05000000000000000000" pitchFamily="2" charset="2"/>
              </a:rPr>
              <a:t>tertulis</a:t>
            </a:r>
            <a:r>
              <a:rPr lang="en-GB" sz="2100" dirty="0">
                <a:sym typeface="Wingdings" panose="05000000000000000000" pitchFamily="2" charset="2"/>
              </a:rPr>
              <a:t>  </a:t>
            </a:r>
            <a:r>
              <a:rPr lang="en-GB" sz="2100" dirty="0" err="1">
                <a:sym typeface="Wingdings" panose="05000000000000000000" pitchFamily="2" charset="2"/>
              </a:rPr>
              <a:t>mudah</a:t>
            </a:r>
            <a:r>
              <a:rPr lang="en-GB" sz="2100" dirty="0">
                <a:sym typeface="Wingdings" panose="05000000000000000000" pitchFamily="2" charset="2"/>
              </a:rPr>
              <a:t> </a:t>
            </a:r>
            <a:r>
              <a:rPr lang="en-GB" sz="2100" dirty="0" err="1">
                <a:sym typeface="Wingdings" panose="05000000000000000000" pitchFamily="2" charset="2"/>
              </a:rPr>
              <a:t>dipahami</a:t>
            </a:r>
            <a:r>
              <a:rPr lang="en-GB" sz="2100" dirty="0">
                <a:sym typeface="Wingdings" panose="05000000000000000000" pitchFamily="2" charset="2"/>
              </a:rPr>
              <a:t> dan </a:t>
            </a:r>
            <a:r>
              <a:rPr lang="en-GB" sz="2100" dirty="0" err="1">
                <a:sym typeface="Wingdings" panose="05000000000000000000" pitchFamily="2" charset="2"/>
              </a:rPr>
              <a:t>mencegah</a:t>
            </a:r>
            <a:r>
              <a:rPr lang="en-GB" sz="2100" dirty="0">
                <a:sym typeface="Wingdings" panose="05000000000000000000" pitchFamily="2" charset="2"/>
              </a:rPr>
              <a:t> </a:t>
            </a:r>
            <a:r>
              <a:rPr lang="en-GB" sz="2100" dirty="0" err="1">
                <a:sym typeface="Wingdings" panose="05000000000000000000" pitchFamily="2" charset="2"/>
              </a:rPr>
              <a:t>konflik</a:t>
            </a:r>
            <a:endParaRPr lang="en-GB" sz="2100" dirty="0"/>
          </a:p>
          <a:p>
            <a:pPr marL="355600" indent="-355600" fontAlgn="auto"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en-GB" sz="2100" dirty="0" err="1"/>
              <a:t>Tujuan</a:t>
            </a:r>
            <a:r>
              <a:rPr lang="en-GB" sz="2100" dirty="0"/>
              <a:t> </a:t>
            </a:r>
            <a:r>
              <a:rPr lang="en-GB" sz="2100" dirty="0" err="1"/>
              <a:t>standar</a:t>
            </a:r>
            <a:r>
              <a:rPr lang="en-GB" sz="2100" dirty="0"/>
              <a:t> </a:t>
            </a:r>
            <a:r>
              <a:rPr lang="en-GB" sz="2100" dirty="0" err="1"/>
              <a:t>etika</a:t>
            </a:r>
            <a:r>
              <a:rPr lang="en-GB" sz="2100" dirty="0"/>
              <a:t> (Spillane):</a:t>
            </a:r>
          </a:p>
          <a:p>
            <a:pPr marL="723900" indent="-368300" fontAlgn="auto">
              <a:buClr>
                <a:schemeClr val="accent3"/>
              </a:buClr>
              <a:buFont typeface="Tw Cen MT" pitchFamily="34" charset="0"/>
              <a:buAutoNum type="arabicParenR"/>
              <a:defRPr/>
            </a:pPr>
            <a:r>
              <a:rPr lang="en-GB" sz="2100" dirty="0" err="1"/>
              <a:t>Menjelaskan</a:t>
            </a:r>
            <a:r>
              <a:rPr lang="en-GB" sz="2100" dirty="0"/>
              <a:t> </a:t>
            </a:r>
            <a:r>
              <a:rPr lang="en-GB" sz="2100" dirty="0" err="1"/>
              <a:t>tanggung</a:t>
            </a:r>
            <a:r>
              <a:rPr lang="en-GB" sz="2100" dirty="0"/>
              <a:t> </a:t>
            </a:r>
            <a:r>
              <a:rPr lang="en-GB" sz="2100" dirty="0" err="1"/>
              <a:t>jawab</a:t>
            </a:r>
            <a:r>
              <a:rPr lang="en-GB" sz="2100" dirty="0"/>
              <a:t> </a:t>
            </a:r>
            <a:r>
              <a:rPr lang="en-GB" sz="2100" dirty="0" err="1"/>
              <a:t>kpd</a:t>
            </a:r>
            <a:r>
              <a:rPr lang="en-GB" sz="2100" dirty="0"/>
              <a:t> </a:t>
            </a:r>
            <a:r>
              <a:rPr lang="en-GB" sz="2100" dirty="0" err="1"/>
              <a:t>klien</a:t>
            </a:r>
            <a:r>
              <a:rPr lang="en-GB" sz="2100" dirty="0"/>
              <a:t>, Lembaga dan </a:t>
            </a:r>
            <a:r>
              <a:rPr lang="en-GB" sz="2100" dirty="0" err="1"/>
              <a:t>masyarakat</a:t>
            </a:r>
            <a:r>
              <a:rPr lang="en-GB" sz="2100" dirty="0"/>
              <a:t>.</a:t>
            </a:r>
          </a:p>
          <a:p>
            <a:pPr marL="723900" indent="-368300" fontAlgn="auto">
              <a:buClr>
                <a:schemeClr val="accent3"/>
              </a:buClr>
              <a:buFont typeface="Tw Cen MT" pitchFamily="34" charset="0"/>
              <a:buAutoNum type="arabicParenR"/>
              <a:defRPr/>
            </a:pPr>
            <a:r>
              <a:rPr lang="en-GB" sz="2100" dirty="0" err="1"/>
              <a:t>Membantu</a:t>
            </a:r>
            <a:r>
              <a:rPr lang="en-GB" sz="2100" dirty="0"/>
              <a:t> </a:t>
            </a:r>
            <a:r>
              <a:rPr lang="en-GB" sz="2100" dirty="0" err="1"/>
              <a:t>tenaga</a:t>
            </a:r>
            <a:r>
              <a:rPr lang="en-GB" sz="2100" dirty="0"/>
              <a:t> </a:t>
            </a:r>
            <a:r>
              <a:rPr lang="en-GB" sz="2100" dirty="0" err="1"/>
              <a:t>ahli</a:t>
            </a:r>
            <a:r>
              <a:rPr lang="en-GB" sz="2100" dirty="0"/>
              <a:t> </a:t>
            </a:r>
            <a:r>
              <a:rPr lang="en-GB" sz="2100" dirty="0" err="1"/>
              <a:t>profesi</a:t>
            </a:r>
            <a:r>
              <a:rPr lang="en-GB" sz="2100" dirty="0"/>
              <a:t> </a:t>
            </a:r>
            <a:r>
              <a:rPr lang="en-GB" sz="2100" dirty="0" err="1"/>
              <a:t>menentukan</a:t>
            </a:r>
            <a:r>
              <a:rPr lang="en-GB" sz="2100" dirty="0"/>
              <a:t> </a:t>
            </a:r>
            <a:r>
              <a:rPr lang="en-GB" sz="2100" dirty="0" err="1"/>
              <a:t>apa</a:t>
            </a:r>
            <a:r>
              <a:rPr lang="en-GB" sz="2100" dirty="0"/>
              <a:t> yang </a:t>
            </a:r>
            <a:r>
              <a:rPr lang="en-GB" sz="2100" dirty="0" err="1"/>
              <a:t>harus</a:t>
            </a:r>
            <a:r>
              <a:rPr lang="en-GB" sz="2100" dirty="0"/>
              <a:t> </a:t>
            </a:r>
            <a:r>
              <a:rPr lang="en-GB" sz="2100" dirty="0" err="1"/>
              <a:t>diperbuat</a:t>
            </a:r>
            <a:r>
              <a:rPr lang="en-GB" sz="2100" dirty="0"/>
              <a:t> </a:t>
            </a:r>
            <a:r>
              <a:rPr lang="en-GB" sz="2100" dirty="0" err="1"/>
              <a:t>saat</a:t>
            </a:r>
            <a:r>
              <a:rPr lang="en-GB" sz="2100" dirty="0"/>
              <a:t> </a:t>
            </a:r>
            <a:r>
              <a:rPr lang="en-GB" sz="2100" dirty="0" err="1"/>
              <a:t>menghadapi</a:t>
            </a:r>
            <a:r>
              <a:rPr lang="en-GB" sz="2100" dirty="0"/>
              <a:t> dilemma </a:t>
            </a:r>
            <a:r>
              <a:rPr lang="en-GB" sz="2100" dirty="0" err="1"/>
              <a:t>dalam</a:t>
            </a:r>
            <a:r>
              <a:rPr lang="en-GB" sz="2100" dirty="0"/>
              <a:t> </a:t>
            </a:r>
            <a:r>
              <a:rPr lang="en-GB" sz="2100" dirty="0" err="1"/>
              <a:t>pekerjaan</a:t>
            </a:r>
            <a:r>
              <a:rPr lang="en-GB" sz="2100" dirty="0"/>
              <a:t>.</a:t>
            </a:r>
          </a:p>
          <a:p>
            <a:pPr marL="723900" indent="-368300" fontAlgn="auto">
              <a:buClr>
                <a:schemeClr val="accent3"/>
              </a:buClr>
              <a:buFont typeface="Tw Cen MT" pitchFamily="34" charset="0"/>
              <a:buAutoNum type="arabicParenR"/>
              <a:defRPr/>
            </a:pPr>
            <a:r>
              <a:rPr lang="en-GB" sz="2100" b="1" u="sng" dirty="0" err="1"/>
              <a:t>Menjaga</a:t>
            </a:r>
            <a:r>
              <a:rPr lang="en-GB" sz="2100" b="1" u="sng" dirty="0"/>
              <a:t> </a:t>
            </a:r>
            <a:r>
              <a:rPr lang="en-GB" sz="2100" b="1" u="sng" dirty="0" err="1"/>
              <a:t>reputasi</a:t>
            </a:r>
            <a:r>
              <a:rPr lang="en-GB" sz="2100" b="1" u="sng" dirty="0"/>
              <a:t> </a:t>
            </a:r>
            <a:r>
              <a:rPr lang="en-GB" sz="2100" b="1" u="sng" dirty="0" err="1"/>
              <a:t>profesi</a:t>
            </a:r>
            <a:r>
              <a:rPr lang="en-GB" sz="2100" b="1" u="sng" dirty="0"/>
              <a:t> </a:t>
            </a:r>
            <a:r>
              <a:rPr lang="en-GB" sz="2100" b="1" u="sng" dirty="0" err="1"/>
              <a:t>terhadap</a:t>
            </a:r>
            <a:r>
              <a:rPr lang="en-GB" sz="2100" b="1" u="sng" dirty="0"/>
              <a:t> </a:t>
            </a:r>
            <a:r>
              <a:rPr lang="en-GB" sz="2100" b="1" u="sng" dirty="0" err="1"/>
              <a:t>perilaku</a:t>
            </a:r>
            <a:r>
              <a:rPr lang="en-GB" sz="2100" b="1" u="sng" dirty="0"/>
              <a:t> </a:t>
            </a:r>
            <a:r>
              <a:rPr lang="en-GB" sz="2100" b="1" u="sng" dirty="0" err="1"/>
              <a:t>jahat</a:t>
            </a:r>
            <a:r>
              <a:rPr lang="en-GB" sz="2100" b="1" u="sng" dirty="0"/>
              <a:t> </a:t>
            </a:r>
            <a:r>
              <a:rPr lang="en-GB" sz="2100" b="1" u="sng" dirty="0" err="1"/>
              <a:t>anggota</a:t>
            </a:r>
            <a:endParaRPr lang="en-GB" sz="2100" b="1" u="sng" dirty="0"/>
          </a:p>
          <a:p>
            <a:pPr marL="723900" indent="-368300" fontAlgn="auto">
              <a:buClr>
                <a:schemeClr val="accent3"/>
              </a:buClr>
              <a:buFont typeface="Tw Cen MT" pitchFamily="34" charset="0"/>
              <a:buAutoNum type="arabicParenR"/>
              <a:defRPr/>
            </a:pPr>
            <a:r>
              <a:rPr lang="en-GB" sz="2100" b="1" u="sng" dirty="0" err="1"/>
              <a:t>Mencerminkan</a:t>
            </a:r>
            <a:r>
              <a:rPr lang="en-GB" sz="2100" b="1" u="sng" dirty="0"/>
              <a:t> </a:t>
            </a:r>
            <a:r>
              <a:rPr lang="en-GB" sz="2100" b="1" u="sng" dirty="0" err="1"/>
              <a:t>harapan</a:t>
            </a:r>
            <a:r>
              <a:rPr lang="en-GB" sz="2100" b="1" u="sng" dirty="0"/>
              <a:t> moral </a:t>
            </a:r>
            <a:r>
              <a:rPr lang="en-GB" sz="2100" b="1" u="sng" dirty="0" err="1"/>
              <a:t>dari</a:t>
            </a:r>
            <a:r>
              <a:rPr lang="en-GB" sz="2100" b="1" u="sng" dirty="0"/>
              <a:t> </a:t>
            </a:r>
            <a:r>
              <a:rPr lang="en-GB" sz="2100" b="1" u="sng" dirty="0" err="1"/>
              <a:t>komunitas</a:t>
            </a:r>
            <a:endParaRPr lang="en-GB" sz="2100" b="1" u="sng" dirty="0"/>
          </a:p>
          <a:p>
            <a:pPr marL="723900" indent="-368300" fontAlgn="auto">
              <a:buClr>
                <a:schemeClr val="accent3"/>
              </a:buClr>
              <a:buFont typeface="Tw Cen MT" pitchFamily="34" charset="0"/>
              <a:buAutoNum type="arabicParenR"/>
              <a:defRPr/>
            </a:pPr>
            <a:r>
              <a:rPr lang="en-GB" sz="2100" b="1" u="sng" dirty="0"/>
              <a:t>Dasar </a:t>
            </a:r>
            <a:r>
              <a:rPr lang="en-GB" sz="2100" b="1" u="sng" dirty="0" err="1"/>
              <a:t>untuk</a:t>
            </a:r>
            <a:r>
              <a:rPr lang="en-GB" sz="2100" b="1" u="sng" dirty="0"/>
              <a:t> </a:t>
            </a:r>
            <a:r>
              <a:rPr lang="en-GB" sz="2100" b="1" u="sng" dirty="0" err="1"/>
              <a:t>menjaga</a:t>
            </a:r>
            <a:r>
              <a:rPr lang="en-GB" sz="2100" b="1" u="sng" dirty="0"/>
              <a:t> </a:t>
            </a:r>
            <a:r>
              <a:rPr lang="en-GB" sz="2100" b="1" u="sng" dirty="0" err="1"/>
              <a:t>kelakuan</a:t>
            </a:r>
            <a:r>
              <a:rPr lang="en-GB" sz="2100" b="1" u="sng" dirty="0"/>
              <a:t> dan </a:t>
            </a:r>
            <a:r>
              <a:rPr lang="en-GB" sz="2100" b="1" u="sng" dirty="0" err="1"/>
              <a:t>integritas</a:t>
            </a:r>
            <a:r>
              <a:rPr lang="en-GB" sz="2100" b="1" u="sng" dirty="0"/>
              <a:t> </a:t>
            </a:r>
            <a:r>
              <a:rPr lang="en-GB" sz="2100" b="1" u="sng" dirty="0" err="1"/>
              <a:t>atau</a:t>
            </a:r>
            <a:r>
              <a:rPr lang="en-GB" sz="2100" b="1" u="sng" dirty="0"/>
              <a:t> </a:t>
            </a:r>
            <a:r>
              <a:rPr lang="en-GB" sz="2100" b="1" u="sng" dirty="0" err="1"/>
              <a:t>kejujuran</a:t>
            </a:r>
            <a:r>
              <a:rPr lang="en-GB" sz="2100" b="1" u="sng" dirty="0"/>
              <a:t> </a:t>
            </a:r>
            <a:r>
              <a:rPr lang="en-GB" sz="2100" b="1" u="sng" dirty="0" err="1"/>
              <a:t>dari</a:t>
            </a:r>
            <a:r>
              <a:rPr lang="en-GB" sz="2100" b="1" u="sng" dirty="0"/>
              <a:t> </a:t>
            </a:r>
            <a:r>
              <a:rPr lang="en-GB" sz="2100" b="1" u="sng" dirty="0" err="1"/>
              <a:t>tenaga</a:t>
            </a:r>
            <a:r>
              <a:rPr lang="en-GB" sz="2100" b="1" u="sng" dirty="0"/>
              <a:t> </a:t>
            </a:r>
            <a:r>
              <a:rPr lang="en-GB" sz="2100" b="1" u="sng" dirty="0" err="1"/>
              <a:t>profesi</a:t>
            </a:r>
            <a:r>
              <a:rPr lang="en-GB" sz="2100" b="1" u="sng" dirty="0"/>
              <a:t>.</a:t>
            </a:r>
          </a:p>
          <a:p>
            <a:pPr marL="514350" indent="-514350" fontAlgn="auto">
              <a:buClr>
                <a:schemeClr val="accent3"/>
              </a:buClr>
              <a:buFont typeface="Tw Cen MT" pitchFamily="34" charset="0"/>
              <a:buAutoNum type="arabicParenR"/>
              <a:defRPr/>
            </a:pPr>
            <a:endParaRPr lang="en-GB" sz="2100" dirty="0"/>
          </a:p>
          <a:p>
            <a:pPr marL="514350" indent="-514350" fontAlgn="auto">
              <a:buClr>
                <a:schemeClr val="accent3"/>
              </a:buClr>
              <a:buFont typeface="Tw Cen MT" pitchFamily="34" charset="0"/>
              <a:buAutoNum type="arabicParenR"/>
              <a:defRPr/>
            </a:pPr>
            <a:endParaRPr lang="en-GB" sz="2100" dirty="0"/>
          </a:p>
          <a:p>
            <a:pPr marL="91440" indent="-91440" fontAlgn="auto"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endParaRPr lang="en-GB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 algn="ctr"/>
            <a:endParaRPr lang="en-GB" sz="4400" b="1" dirty="0" smtClean="0"/>
          </a:p>
          <a:p>
            <a:pPr algn="ctr"/>
            <a:r>
              <a:rPr lang="en-GB" sz="4400" b="1" dirty="0" smtClean="0"/>
              <a:t>SALAM ANTI </a:t>
            </a:r>
            <a:r>
              <a:rPr lang="en-GB" sz="4400" b="1" dirty="0" smtClean="0"/>
              <a:t>KORUPSI</a:t>
            </a:r>
          </a:p>
          <a:p>
            <a:pPr algn="ctr">
              <a:buNone/>
            </a:pPr>
            <a:endParaRPr lang="en-GB" sz="4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4775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14366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err="1" smtClean="0"/>
              <a:t>Jenis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Perkara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Korupsi</a:t>
            </a:r>
            <a:r>
              <a:rPr lang="en-GB" sz="3200" b="1" dirty="0" smtClean="0"/>
              <a:t> yang </a:t>
            </a:r>
            <a:r>
              <a:rPr lang="en-GB" sz="3200" b="1" dirty="0" err="1" smtClean="0"/>
              <a:t>Ditangani</a:t>
            </a:r>
            <a:r>
              <a:rPr lang="en-GB" sz="3200" b="1" dirty="0" smtClean="0"/>
              <a:t> KPK</a:t>
            </a:r>
            <a:br>
              <a:rPr lang="en-GB" sz="3200" b="1" dirty="0" smtClean="0"/>
            </a:br>
            <a:r>
              <a:rPr lang="en-GB" sz="3200" b="1" dirty="0" smtClean="0"/>
              <a:t>Data ACCH KPK 2004-2018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2857496"/>
            <a:ext cx="7758138" cy="3268667"/>
          </a:xfrm>
        </p:spPr>
        <p:txBody>
          <a:bodyPr/>
          <a:lstStyle/>
          <a:p>
            <a:r>
              <a:rPr lang="en-GB" dirty="0" err="1" smtClean="0"/>
              <a:t>Pengadaan</a:t>
            </a:r>
            <a:r>
              <a:rPr lang="en-GB" dirty="0" smtClean="0"/>
              <a:t> </a:t>
            </a:r>
            <a:r>
              <a:rPr lang="en-GB" dirty="0" err="1" smtClean="0"/>
              <a:t>barang</a:t>
            </a:r>
            <a:r>
              <a:rPr lang="en-GB" dirty="0" smtClean="0"/>
              <a:t>/</a:t>
            </a:r>
            <a:r>
              <a:rPr lang="en-GB" dirty="0" err="1" smtClean="0"/>
              <a:t>Jasa</a:t>
            </a:r>
            <a:r>
              <a:rPr lang="en-GB" dirty="0" smtClean="0"/>
              <a:t> ….. 188 </a:t>
            </a:r>
            <a:r>
              <a:rPr lang="en-GB" dirty="0" err="1" smtClean="0"/>
              <a:t>perkara</a:t>
            </a:r>
            <a:endParaRPr lang="en-GB" dirty="0" smtClean="0"/>
          </a:p>
          <a:p>
            <a:r>
              <a:rPr lang="en-GB" dirty="0" err="1" smtClean="0"/>
              <a:t>Penyuapan</a:t>
            </a:r>
            <a:r>
              <a:rPr lang="en-GB" dirty="0" smtClean="0"/>
              <a:t> ……………………… 564 </a:t>
            </a:r>
            <a:r>
              <a:rPr lang="en-GB" dirty="0" err="1" smtClean="0"/>
              <a:t>perkara</a:t>
            </a:r>
            <a:endParaRPr lang="en-GB" dirty="0" smtClean="0"/>
          </a:p>
          <a:p>
            <a:r>
              <a:rPr lang="en-GB" dirty="0" err="1" smtClean="0"/>
              <a:t>Perijinan</a:t>
            </a:r>
            <a:r>
              <a:rPr lang="en-GB" dirty="0" smtClean="0"/>
              <a:t> ………………………….   23 </a:t>
            </a:r>
            <a:r>
              <a:rPr lang="en-GB" dirty="0" err="1" smtClean="0"/>
              <a:t>perkara</a:t>
            </a:r>
            <a:endParaRPr lang="en-GB" dirty="0" smtClean="0"/>
          </a:p>
          <a:p>
            <a:r>
              <a:rPr lang="en-GB" dirty="0" smtClean="0"/>
              <a:t>TPPU ……………………………….   31 </a:t>
            </a:r>
            <a:r>
              <a:rPr lang="en-GB" dirty="0" err="1" smtClean="0"/>
              <a:t>perkara</a:t>
            </a:r>
            <a:endParaRPr lang="en-GB" dirty="0" smtClean="0"/>
          </a:p>
          <a:p>
            <a:r>
              <a:rPr lang="en-GB" i="1" dirty="0" smtClean="0"/>
              <a:t>Obstruction of Justice</a:t>
            </a:r>
            <a:r>
              <a:rPr lang="en-GB" dirty="0" smtClean="0"/>
              <a:t> ……..   10 </a:t>
            </a:r>
            <a:r>
              <a:rPr lang="en-GB" dirty="0" err="1" smtClean="0"/>
              <a:t>perkara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727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9"/>
            <a:ext cx="835824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01250" cy="77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46623" y="481712"/>
            <a:ext cx="5062538" cy="1654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704"/>
              </a:lnSpc>
              <a:spcBef>
                <a:spcPts val="105"/>
              </a:spcBef>
            </a:pPr>
            <a:r>
              <a:rPr sz="3200" dirty="0">
                <a:latin typeface="Century Gothic"/>
                <a:cs typeface="Century Gothic"/>
              </a:rPr>
              <a:t>Tujuh Jenis Tindak Pidana</a:t>
            </a:r>
            <a:r>
              <a:rPr sz="3200" spc="-90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Korupsi</a:t>
            </a:r>
            <a:endParaRPr sz="3200">
              <a:latin typeface="Century Gothic"/>
              <a:cs typeface="Century Gothic"/>
            </a:endParaRPr>
          </a:p>
          <a:p>
            <a:pPr marL="12700">
              <a:lnSpc>
                <a:spcPts val="2745"/>
              </a:lnSpc>
            </a:pPr>
            <a:r>
              <a:rPr sz="2400" spc="-5" dirty="0">
                <a:latin typeface="Century Gothic"/>
                <a:cs typeface="Century Gothic"/>
              </a:rPr>
              <a:t>Berdasarkan </a:t>
            </a:r>
            <a:r>
              <a:rPr sz="2400" spc="-15" dirty="0">
                <a:latin typeface="Century Gothic"/>
                <a:cs typeface="Century Gothic"/>
              </a:rPr>
              <a:t>UU </a:t>
            </a:r>
            <a:r>
              <a:rPr sz="2400" spc="-5" dirty="0">
                <a:latin typeface="Century Gothic"/>
                <a:cs typeface="Century Gothic"/>
              </a:rPr>
              <a:t>No.31/1999 </a:t>
            </a:r>
            <a:r>
              <a:rPr sz="2400" spc="-10" dirty="0">
                <a:latin typeface="Century Gothic"/>
                <a:cs typeface="Century Gothic"/>
              </a:rPr>
              <a:t>Jo.UU</a:t>
            </a:r>
            <a:r>
              <a:rPr sz="2400" spc="2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No.20/2001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5860" y="1559052"/>
            <a:ext cx="7816977" cy="5010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4725" y="0"/>
            <a:ext cx="632460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0" b="1" spc="-5" dirty="0">
                <a:solidFill>
                  <a:srgbClr val="39C0B9"/>
                </a:solidFill>
                <a:latin typeface="Century Gothic"/>
                <a:cs typeface="Century Gothic"/>
              </a:rPr>
              <a:t>7</a:t>
            </a:r>
            <a:endParaRPr sz="11500">
              <a:latin typeface="Century Gothic"/>
              <a:cs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2316" y="958597"/>
            <a:ext cx="70009" cy="247015"/>
          </a:xfrm>
          <a:custGeom>
            <a:avLst/>
            <a:gdLst/>
            <a:ahLst/>
            <a:cxnLst/>
            <a:rect l="l" t="t" r="r" b="b"/>
            <a:pathLst>
              <a:path w="93345" h="247015">
                <a:moveTo>
                  <a:pt x="0" y="246887"/>
                </a:moveTo>
                <a:lnTo>
                  <a:pt x="92964" y="246887"/>
                </a:lnTo>
                <a:lnTo>
                  <a:pt x="92964" y="0"/>
                </a:lnTo>
                <a:lnTo>
                  <a:pt x="0" y="0"/>
                </a:lnTo>
                <a:lnTo>
                  <a:pt x="0" y="246887"/>
                </a:lnTo>
                <a:close/>
              </a:path>
            </a:pathLst>
          </a:custGeom>
          <a:solidFill>
            <a:srgbClr val="537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316" y="1205483"/>
            <a:ext cx="70009" cy="203200"/>
          </a:xfrm>
          <a:custGeom>
            <a:avLst/>
            <a:gdLst/>
            <a:ahLst/>
            <a:cxnLst/>
            <a:rect l="l" t="t" r="r" b="b"/>
            <a:pathLst>
              <a:path w="93345" h="203200">
                <a:moveTo>
                  <a:pt x="0" y="202691"/>
                </a:moveTo>
                <a:lnTo>
                  <a:pt x="92964" y="202691"/>
                </a:lnTo>
                <a:lnTo>
                  <a:pt x="92964" y="0"/>
                </a:lnTo>
                <a:lnTo>
                  <a:pt x="0" y="0"/>
                </a:lnTo>
                <a:lnTo>
                  <a:pt x="0" y="202691"/>
                </a:lnTo>
                <a:close/>
              </a:path>
            </a:pathLst>
          </a:custGeom>
          <a:solidFill>
            <a:srgbClr val="4E6D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316" y="542545"/>
            <a:ext cx="70009" cy="192405"/>
          </a:xfrm>
          <a:custGeom>
            <a:avLst/>
            <a:gdLst/>
            <a:ahLst/>
            <a:cxnLst/>
            <a:rect l="l" t="t" r="r" b="b"/>
            <a:pathLst>
              <a:path w="93345" h="192404">
                <a:moveTo>
                  <a:pt x="0" y="192024"/>
                </a:moveTo>
                <a:lnTo>
                  <a:pt x="92964" y="192024"/>
                </a:lnTo>
                <a:lnTo>
                  <a:pt x="92964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solidFill>
            <a:srgbClr val="638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2316" y="734568"/>
            <a:ext cx="70009" cy="224154"/>
          </a:xfrm>
          <a:custGeom>
            <a:avLst/>
            <a:gdLst/>
            <a:ahLst/>
            <a:cxnLst/>
            <a:rect l="l" t="t" r="r" b="b"/>
            <a:pathLst>
              <a:path w="93345" h="224155">
                <a:moveTo>
                  <a:pt x="0" y="224027"/>
                </a:moveTo>
                <a:lnTo>
                  <a:pt x="92964" y="224027"/>
                </a:lnTo>
                <a:lnTo>
                  <a:pt x="92964" y="0"/>
                </a:lnTo>
                <a:lnTo>
                  <a:pt x="0" y="0"/>
                </a:lnTo>
                <a:lnTo>
                  <a:pt x="0" y="224027"/>
                </a:lnTo>
                <a:close/>
              </a:path>
            </a:pathLst>
          </a:custGeom>
          <a:solidFill>
            <a:srgbClr val="5A7E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9299" y="357167"/>
            <a:ext cx="1675924" cy="83080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0"/>
              </a:spcBef>
            </a:pPr>
            <a:r>
              <a:rPr sz="2000">
                <a:solidFill>
                  <a:srgbClr val="FF0000"/>
                </a:solidFill>
                <a:latin typeface="Arial"/>
                <a:cs typeface="Arial"/>
              </a:rPr>
              <a:t>Pahami  </a:t>
            </a:r>
            <a:r>
              <a:rPr sz="2000" smtClean="0">
                <a:solidFill>
                  <a:srgbClr val="FF0000"/>
                </a:solidFill>
                <a:latin typeface="Arial"/>
                <a:cs typeface="Arial"/>
              </a:rPr>
              <a:t>Bedanya</a:t>
            </a:r>
            <a:r>
              <a:rPr lang="en-GB" sz="2000" b="0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GB" sz="1200" b="0" dirty="0" smtClean="0">
                <a:solidFill>
                  <a:srgbClr val="4E6E9B"/>
                </a:solidFill>
                <a:latin typeface="Arial"/>
                <a:cs typeface="Arial"/>
              </a:rPr>
              <a:t>*</a:t>
            </a:r>
            <a:r>
              <a:rPr lang="en-GB" sz="1200" b="0" dirty="0" err="1" smtClean="0">
                <a:solidFill>
                  <a:srgbClr val="4E6E9B"/>
                </a:solidFill>
                <a:latin typeface="Arial"/>
                <a:cs typeface="Arial"/>
              </a:rPr>
              <a:t>Sumber</a:t>
            </a:r>
            <a:r>
              <a:rPr lang="en-GB" sz="1200" b="0" dirty="0" smtClean="0">
                <a:solidFill>
                  <a:srgbClr val="4E6E9B"/>
                </a:solidFill>
                <a:latin typeface="Arial"/>
                <a:cs typeface="Arial"/>
              </a:rPr>
              <a:t> K</a:t>
            </a:r>
            <a:r>
              <a:rPr lang="en-GB" sz="1200" b="0" dirty="0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lang="en-GB" sz="1200" b="0" dirty="0" smtClean="0">
                <a:solidFill>
                  <a:srgbClr val="4E6E9B"/>
                </a:solidFill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2118" y="77723"/>
            <a:ext cx="5791581" cy="6780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1652" y="690372"/>
            <a:ext cx="2088261" cy="547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5440" y="1237489"/>
            <a:ext cx="1651634" cy="5486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78879" y="718515"/>
            <a:ext cx="2208371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95"/>
              </a:spcBef>
              <a:buChar char="•"/>
              <a:tabLst>
                <a:tab pos="255904" algn="l"/>
                <a:tab pos="256540" algn="l"/>
              </a:tabLst>
            </a:pPr>
            <a:r>
              <a:rPr sz="1200" spc="-5" dirty="0">
                <a:latin typeface="Arial"/>
                <a:cs typeface="Arial"/>
              </a:rPr>
              <a:t>Berhubungan </a:t>
            </a:r>
            <a:r>
              <a:rPr sz="1200" spc="-10" dirty="0">
                <a:latin typeface="Arial"/>
                <a:cs typeface="Arial"/>
              </a:rPr>
              <a:t>dengan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jabatan</a:t>
            </a:r>
            <a:endParaRPr sz="1200">
              <a:latin typeface="Arial"/>
              <a:cs typeface="Arial"/>
            </a:endParaRPr>
          </a:p>
          <a:p>
            <a:pPr marL="490855" lvl="1" indent="-235585">
              <a:lnSpc>
                <a:spcPct val="100000"/>
              </a:lnSpc>
              <a:spcBef>
                <a:spcPts val="5"/>
              </a:spcBef>
              <a:buChar char="•"/>
              <a:tabLst>
                <a:tab pos="490855" algn="l"/>
                <a:tab pos="491490" algn="l"/>
              </a:tabLst>
            </a:pPr>
            <a:r>
              <a:rPr sz="1200" spc="-5" dirty="0">
                <a:latin typeface="Arial"/>
                <a:cs typeface="Arial"/>
              </a:rPr>
              <a:t>Bersifat tanam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budi</a:t>
            </a:r>
            <a:endParaRPr sz="1200">
              <a:latin typeface="Arial"/>
              <a:cs typeface="Arial"/>
            </a:endParaRPr>
          </a:p>
          <a:p>
            <a:pPr marL="730250" marR="374650" lvl="2" indent="-239395">
              <a:lnSpc>
                <a:spcPct val="100000"/>
              </a:lnSpc>
              <a:buChar char="•"/>
              <a:tabLst>
                <a:tab pos="730250" algn="l"/>
                <a:tab pos="730885" algn="l"/>
              </a:tabLst>
            </a:pPr>
            <a:r>
              <a:rPr sz="1200" spc="-20" dirty="0">
                <a:latin typeface="Arial"/>
                <a:cs typeface="Arial"/>
              </a:rPr>
              <a:t>Tidak </a:t>
            </a:r>
            <a:r>
              <a:rPr sz="1200" spc="-5" dirty="0">
                <a:latin typeface="Arial"/>
                <a:cs typeface="Arial"/>
              </a:rPr>
              <a:t>membutuhkan  kesepakatan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31744" y="2671573"/>
            <a:ext cx="1770507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33522" y="3174493"/>
            <a:ext cx="1771650" cy="446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21636" y="2698750"/>
            <a:ext cx="2363153" cy="74744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114"/>
              </a:spcBef>
              <a:buChar char="•"/>
              <a:tabLst>
                <a:tab pos="255904" algn="l"/>
                <a:tab pos="256540" algn="l"/>
              </a:tabLst>
            </a:pPr>
            <a:r>
              <a:rPr sz="1200" spc="10" dirty="0">
                <a:latin typeface="Arial"/>
                <a:cs typeface="Arial"/>
              </a:rPr>
              <a:t>Ada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kesepakatan</a:t>
            </a:r>
            <a:endParaRPr sz="1200">
              <a:latin typeface="Arial"/>
              <a:cs typeface="Arial"/>
            </a:endParaRPr>
          </a:p>
          <a:p>
            <a:pPr marL="935990" marR="5080" lvl="1" indent="-553720">
              <a:lnSpc>
                <a:spcPct val="101200"/>
              </a:lnSpc>
              <a:buChar char="•"/>
              <a:tabLst>
                <a:tab pos="617220" algn="l"/>
                <a:tab pos="617855" algn="l"/>
              </a:tabLst>
            </a:pPr>
            <a:r>
              <a:rPr sz="1200" dirty="0">
                <a:latin typeface="Arial"/>
                <a:cs typeface="Arial"/>
              </a:rPr>
              <a:t>Biasanya </a:t>
            </a:r>
            <a:r>
              <a:rPr sz="1200" spc="5" dirty="0">
                <a:latin typeface="Arial"/>
                <a:cs typeface="Arial"/>
              </a:rPr>
              <a:t>dilakukan secara  rahasia dan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tertutup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56157" y="4700016"/>
            <a:ext cx="2002536" cy="1345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28236" y="4733035"/>
            <a:ext cx="1979771" cy="7675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125"/>
              </a:spcBef>
              <a:buChar char="•"/>
              <a:tabLst>
                <a:tab pos="255904" algn="l"/>
                <a:tab pos="256540" algn="l"/>
              </a:tabLst>
            </a:pPr>
            <a:r>
              <a:rPr sz="1200" spc="10" dirty="0">
                <a:latin typeface="Arial"/>
                <a:cs typeface="Arial"/>
              </a:rPr>
              <a:t>Ada permintaan sepihak</a:t>
            </a:r>
            <a:endParaRPr sz="1200">
              <a:latin typeface="Arial"/>
              <a:cs typeface="Arial"/>
            </a:endParaRPr>
          </a:p>
          <a:p>
            <a:pPr marL="256540">
              <a:lnSpc>
                <a:spcPct val="100000"/>
              </a:lnSpc>
              <a:spcBef>
                <a:spcPts val="50"/>
              </a:spcBef>
            </a:pPr>
            <a:r>
              <a:rPr sz="1200" spc="10" dirty="0">
                <a:latin typeface="Arial"/>
                <a:cs typeface="Arial"/>
              </a:rPr>
              <a:t>dari penerima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(pejabat)</a:t>
            </a:r>
            <a:endParaRPr sz="1200">
              <a:latin typeface="Arial"/>
              <a:cs typeface="Arial"/>
            </a:endParaRPr>
          </a:p>
          <a:p>
            <a:pPr marL="256540" indent="-243840">
              <a:lnSpc>
                <a:spcPct val="100000"/>
              </a:lnSpc>
              <a:spcBef>
                <a:spcPts val="35"/>
              </a:spcBef>
              <a:buChar char="•"/>
              <a:tabLst>
                <a:tab pos="255904" algn="l"/>
                <a:tab pos="256540" algn="l"/>
              </a:tabLst>
            </a:pPr>
            <a:r>
              <a:rPr sz="1200" spc="10" dirty="0">
                <a:latin typeface="Arial"/>
                <a:cs typeface="Arial"/>
              </a:rPr>
              <a:t>Bersifat</a:t>
            </a:r>
            <a:r>
              <a:rPr sz="1200" spc="15" dirty="0">
                <a:latin typeface="Arial"/>
                <a:cs typeface="Arial"/>
              </a:rPr>
              <a:t> memaksa</a:t>
            </a:r>
            <a:endParaRPr sz="1200">
              <a:latin typeface="Arial"/>
              <a:cs typeface="Arial"/>
            </a:endParaRPr>
          </a:p>
          <a:p>
            <a:pPr marL="256540" indent="-243840">
              <a:lnSpc>
                <a:spcPct val="100000"/>
              </a:lnSpc>
              <a:spcBef>
                <a:spcPts val="40"/>
              </a:spcBef>
              <a:buChar char="•"/>
              <a:tabLst>
                <a:tab pos="255904" algn="l"/>
                <a:tab pos="256540" algn="l"/>
              </a:tabLst>
            </a:pPr>
            <a:r>
              <a:rPr sz="1200" spc="10" dirty="0">
                <a:latin typeface="Arial"/>
                <a:cs typeface="Arial"/>
              </a:rPr>
              <a:t>Penyalahgunaan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kuasa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18256" y="1825879"/>
            <a:ext cx="2265998" cy="187884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spc="15" dirty="0">
                <a:solidFill>
                  <a:srgbClr val="009999"/>
                </a:solidFill>
                <a:latin typeface="Arial"/>
                <a:cs typeface="Arial"/>
              </a:rPr>
              <a:t>Contoh: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2000"/>
              </a:lnSpc>
              <a:spcBef>
                <a:spcPts val="10"/>
              </a:spcBef>
            </a:pPr>
            <a:r>
              <a:rPr sz="1700" spc="15" dirty="0">
                <a:solidFill>
                  <a:srgbClr val="009999"/>
                </a:solidFill>
                <a:latin typeface="Arial"/>
                <a:cs typeface="Arial"/>
              </a:rPr>
              <a:t>Pengusaha memberi </a:t>
            </a:r>
            <a:r>
              <a:rPr sz="1700" spc="10" dirty="0">
                <a:solidFill>
                  <a:srgbClr val="009999"/>
                </a:solidFill>
                <a:latin typeface="Arial"/>
                <a:cs typeface="Arial"/>
              </a:rPr>
              <a:t>hadiah  </a:t>
            </a:r>
            <a:r>
              <a:rPr sz="1700" spc="15" dirty="0">
                <a:solidFill>
                  <a:srgbClr val="009999"/>
                </a:solidFill>
                <a:latin typeface="Arial"/>
                <a:cs typeface="Arial"/>
              </a:rPr>
              <a:t>voucher </a:t>
            </a:r>
            <a:r>
              <a:rPr sz="1700" spc="10" dirty="0">
                <a:solidFill>
                  <a:srgbClr val="009999"/>
                </a:solidFill>
                <a:latin typeface="Arial"/>
                <a:cs typeface="Arial"/>
              </a:rPr>
              <a:t>belanja </a:t>
            </a:r>
            <a:r>
              <a:rPr sz="1700" spc="15" dirty="0">
                <a:solidFill>
                  <a:srgbClr val="009999"/>
                </a:solidFill>
                <a:latin typeface="Arial"/>
                <a:cs typeface="Arial"/>
              </a:rPr>
              <a:t>kepada </a:t>
            </a:r>
            <a:r>
              <a:rPr sz="1700" spc="10" dirty="0">
                <a:solidFill>
                  <a:srgbClr val="009999"/>
                </a:solidFill>
                <a:latin typeface="Arial"/>
                <a:cs typeface="Arial"/>
              </a:rPr>
              <a:t>PNS  karena </a:t>
            </a:r>
            <a:r>
              <a:rPr sz="1700" spc="15" dirty="0">
                <a:solidFill>
                  <a:srgbClr val="009999"/>
                </a:solidFill>
                <a:latin typeface="Arial"/>
                <a:cs typeface="Arial"/>
              </a:rPr>
              <a:t>merasa </a:t>
            </a:r>
            <a:r>
              <a:rPr sz="1700" spc="5" dirty="0">
                <a:solidFill>
                  <a:srgbClr val="009999"/>
                </a:solidFill>
                <a:latin typeface="Arial"/>
                <a:cs typeface="Arial"/>
              </a:rPr>
              <a:t>terbantu </a:t>
            </a:r>
            <a:r>
              <a:rPr sz="1700" spc="15" dirty="0">
                <a:solidFill>
                  <a:srgbClr val="009999"/>
                </a:solidFill>
                <a:latin typeface="Arial"/>
                <a:cs typeface="Arial"/>
              </a:rPr>
              <a:t>dalam  </a:t>
            </a:r>
            <a:r>
              <a:rPr sz="1700" spc="10" dirty="0">
                <a:solidFill>
                  <a:srgbClr val="009999"/>
                </a:solidFill>
                <a:latin typeface="Arial"/>
                <a:cs typeface="Arial"/>
              </a:rPr>
              <a:t>pengurusan</a:t>
            </a:r>
            <a:r>
              <a:rPr sz="1700" spc="2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009999"/>
                </a:solidFill>
                <a:latin typeface="Arial"/>
                <a:cs typeface="Arial"/>
              </a:rPr>
              <a:t>perizinan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85411" y="5332603"/>
            <a:ext cx="3089909" cy="187884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spc="15" dirty="0">
                <a:solidFill>
                  <a:srgbClr val="006FC0"/>
                </a:solidFill>
                <a:latin typeface="Arial"/>
                <a:cs typeface="Arial"/>
              </a:rPr>
              <a:t>Contoh: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2000"/>
              </a:lnSpc>
              <a:spcBef>
                <a:spcPts val="10"/>
              </a:spcBef>
            </a:pPr>
            <a:r>
              <a:rPr sz="1700" spc="5" dirty="0">
                <a:solidFill>
                  <a:srgbClr val="006FC0"/>
                </a:solidFill>
                <a:latin typeface="Arial"/>
                <a:cs typeface="Arial"/>
              </a:rPr>
              <a:t>Pejabat </a:t>
            </a:r>
            <a:r>
              <a:rPr sz="1700" spc="15" dirty="0">
                <a:solidFill>
                  <a:srgbClr val="006FC0"/>
                </a:solidFill>
                <a:latin typeface="Arial"/>
                <a:cs typeface="Arial"/>
              </a:rPr>
              <a:t>memaksa </a:t>
            </a:r>
            <a:r>
              <a:rPr sz="1700" spc="10" dirty="0">
                <a:solidFill>
                  <a:srgbClr val="006FC0"/>
                </a:solidFill>
                <a:latin typeface="Arial"/>
                <a:cs typeface="Arial"/>
              </a:rPr>
              <a:t>calon peserta </a:t>
            </a:r>
            <a:r>
              <a:rPr sz="1700" spc="5" dirty="0">
                <a:solidFill>
                  <a:srgbClr val="006FC0"/>
                </a:solidFill>
                <a:latin typeface="Arial"/>
                <a:cs typeface="Arial"/>
              </a:rPr>
              <a:t>tender  untuk </a:t>
            </a:r>
            <a:r>
              <a:rPr sz="1700" spc="15" dirty="0">
                <a:solidFill>
                  <a:srgbClr val="006FC0"/>
                </a:solidFill>
                <a:latin typeface="Arial"/>
                <a:cs typeface="Arial"/>
              </a:rPr>
              <a:t>memberikan </a:t>
            </a:r>
            <a:r>
              <a:rPr sz="1700" spc="10" dirty="0">
                <a:solidFill>
                  <a:srgbClr val="006FC0"/>
                </a:solidFill>
                <a:latin typeface="Arial"/>
                <a:cs typeface="Arial"/>
              </a:rPr>
              <a:t>sejumlah uang dengan  </a:t>
            </a:r>
            <a:r>
              <a:rPr sz="1700" spc="15" dirty="0">
                <a:solidFill>
                  <a:srgbClr val="006FC0"/>
                </a:solidFill>
                <a:latin typeface="Arial"/>
                <a:cs typeface="Arial"/>
              </a:rPr>
              <a:t>ancaman </a:t>
            </a:r>
            <a:r>
              <a:rPr sz="1700" spc="10" dirty="0">
                <a:solidFill>
                  <a:srgbClr val="006FC0"/>
                </a:solidFill>
                <a:latin typeface="Arial"/>
                <a:cs typeface="Arial"/>
              </a:rPr>
              <a:t>akan </a:t>
            </a:r>
            <a:r>
              <a:rPr sz="1700" spc="15" dirty="0">
                <a:solidFill>
                  <a:srgbClr val="006FC0"/>
                </a:solidFill>
                <a:latin typeface="Arial"/>
                <a:cs typeface="Arial"/>
              </a:rPr>
              <a:t>menggugurkan </a:t>
            </a:r>
            <a:r>
              <a:rPr sz="1700" spc="10" dirty="0">
                <a:solidFill>
                  <a:srgbClr val="006FC0"/>
                </a:solidFill>
                <a:latin typeface="Arial"/>
                <a:cs typeface="Arial"/>
              </a:rPr>
              <a:t>calon  peserta</a:t>
            </a:r>
            <a:r>
              <a:rPr sz="1700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700" spc="5" dirty="0">
                <a:solidFill>
                  <a:srgbClr val="006FC0"/>
                </a:solidFill>
                <a:latin typeface="Arial"/>
                <a:cs typeface="Arial"/>
              </a:rPr>
              <a:t>tersebut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88381" y="3720845"/>
            <a:ext cx="2337911" cy="1345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spc="15" dirty="0">
                <a:latin typeface="Arial"/>
                <a:cs typeface="Arial"/>
              </a:rPr>
              <a:t>Contoh:</a:t>
            </a: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101800"/>
              </a:lnSpc>
              <a:spcBef>
                <a:spcPts val="15"/>
              </a:spcBef>
            </a:pPr>
            <a:r>
              <a:rPr sz="1700" spc="10" dirty="0">
                <a:latin typeface="Arial"/>
                <a:cs typeface="Arial"/>
              </a:rPr>
              <a:t>Pengusaha menyuap pejabat  pemerintah untuk mendapatkan  </a:t>
            </a:r>
            <a:r>
              <a:rPr sz="1700" spc="5" dirty="0">
                <a:latin typeface="Arial"/>
                <a:cs typeface="Arial"/>
              </a:rPr>
              <a:t>proyek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276</TotalTime>
  <Words>479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HUKUM PIDANA EKONOMI SESI 14  TINDAK PIDANA KORUPSI</vt:lpstr>
      <vt:lpstr>Slide 2</vt:lpstr>
      <vt:lpstr>Slide 3</vt:lpstr>
      <vt:lpstr>Jenis Perkara Korupsi yang Ditangani KPK Data ACCH KPK 2004-2018</vt:lpstr>
      <vt:lpstr>Slide 5</vt:lpstr>
      <vt:lpstr>Slide 6</vt:lpstr>
      <vt:lpstr>Slide 7</vt:lpstr>
      <vt:lpstr>7</vt:lpstr>
      <vt:lpstr>Pahami  Bedanya *Sumber KPK</vt:lpstr>
      <vt:lpstr>Bagaimanakah Strategi Pemberantasan Korupsi…?</vt:lpstr>
      <vt:lpstr>Slide 11</vt:lpstr>
      <vt:lpstr>Slide 12</vt:lpstr>
      <vt:lpstr>PROFESI</vt:lpstr>
      <vt:lpstr>Slide 14</vt:lpstr>
      <vt:lpstr>Slide 15</vt:lpstr>
      <vt:lpstr>TUJUAN ETIKA PROFESI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Mencari Benang Merah Pemberantasan Korupsi di Indonesia: Mencetak Generasi Putih Penegak Hukum Anti Korupsi</dc:title>
  <dc:creator>Anatomi</dc:creator>
  <cp:lastModifiedBy>Anatomi</cp:lastModifiedBy>
  <cp:revision>28</cp:revision>
  <dcterms:created xsi:type="dcterms:W3CDTF">2020-05-15T09:23:17Z</dcterms:created>
  <dcterms:modified xsi:type="dcterms:W3CDTF">2020-06-28T15:52:39Z</dcterms:modified>
</cp:coreProperties>
</file>