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325" r:id="rId2"/>
    <p:sldId id="335" r:id="rId3"/>
    <p:sldId id="336" r:id="rId4"/>
    <p:sldId id="337" r:id="rId5"/>
    <p:sldId id="338" r:id="rId6"/>
    <p:sldId id="339" r:id="rId7"/>
    <p:sldId id="334" r:id="rId8"/>
    <p:sldId id="34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91423" autoAdjust="0"/>
  </p:normalViewPr>
  <p:slideViewPr>
    <p:cSldViewPr snapToGrid="0">
      <p:cViewPr>
        <p:scale>
          <a:sx n="49" d="100"/>
          <a:sy n="49" d="100"/>
        </p:scale>
        <p:origin x="-1842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#2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9FC07-CE9C-4F31-8A5F-810916BB171B}" type="doc">
      <dgm:prSet loTypeId="urn:microsoft.com/office/officeart/2005/8/layout/list1#8" loCatId="list" qsTypeId="urn:microsoft.com/office/officeart/2005/8/quickstyle/simple1#11" qsCatId="simple" csTypeId="urn:microsoft.com/office/officeart/2005/8/colors/accent1_2#8" csCatId="accent1" phldr="1"/>
      <dgm:spPr/>
      <dgm:t>
        <a:bodyPr/>
        <a:lstStyle/>
        <a:p>
          <a:endParaRPr lang="en-US"/>
        </a:p>
      </dgm:t>
    </dgm:pt>
    <dgm:pt modelId="{B78402C0-42C7-490D-B83E-37E181B5F418}">
      <dgm:prSet custT="1"/>
      <dgm:spPr/>
      <dgm:t>
        <a:bodyPr/>
        <a:lstStyle/>
        <a:p>
          <a:r>
            <a:rPr lang="en-US" sz="2400" dirty="0" err="1"/>
            <a:t>Simpangan</a:t>
          </a:r>
          <a:r>
            <a:rPr lang="en-US" sz="2400" dirty="0"/>
            <a:t> Baku</a:t>
          </a:r>
        </a:p>
      </dgm:t>
    </dgm:pt>
    <dgm:pt modelId="{DDC500E3-4ED6-406D-AB6C-23F85BA6D10D}" type="parTrans" cxnId="{14D170C8-65CD-4F8D-A064-FEB16B9175C5}">
      <dgm:prSet/>
      <dgm:spPr/>
      <dgm:t>
        <a:bodyPr/>
        <a:lstStyle/>
        <a:p>
          <a:endParaRPr lang="en-US" sz="3200"/>
        </a:p>
      </dgm:t>
    </dgm:pt>
    <dgm:pt modelId="{616432F1-0D8D-435A-860F-2A5A2B5A65B2}" type="sibTrans" cxnId="{14D170C8-65CD-4F8D-A064-FEB16B9175C5}">
      <dgm:prSet/>
      <dgm:spPr/>
      <dgm:t>
        <a:bodyPr/>
        <a:lstStyle/>
        <a:p>
          <a:endParaRPr lang="en-US" sz="3200"/>
        </a:p>
      </dgm:t>
    </dgm:pt>
    <dgm:pt modelId="{DC5F3144-2711-43DE-8536-49726D80D779}" type="pres">
      <dgm:prSet presAssocID="{6BC9FC07-CE9C-4F31-8A5F-810916BB17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25E9C8-4A0E-4E22-ADC3-56F43054FCE6}" type="pres">
      <dgm:prSet presAssocID="{B78402C0-42C7-490D-B83E-37E181B5F418}" presName="parentLin" presStyleCnt="0"/>
      <dgm:spPr/>
    </dgm:pt>
    <dgm:pt modelId="{0A3F5662-DA66-4CDC-BD1F-8EF7F18EA1C4}" type="pres">
      <dgm:prSet presAssocID="{B78402C0-42C7-490D-B83E-37E181B5F418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9F9DB36E-EF65-456A-A3FF-909FB6C69984}" type="pres">
      <dgm:prSet presAssocID="{B78402C0-42C7-490D-B83E-37E181B5F41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90752-E491-433C-B9C8-58B5607EF365}" type="pres">
      <dgm:prSet presAssocID="{B78402C0-42C7-490D-B83E-37E181B5F418}" presName="negativeSpace" presStyleCnt="0"/>
      <dgm:spPr/>
    </dgm:pt>
    <dgm:pt modelId="{C8EF06EB-8739-4624-B728-221EE96CE1C9}" type="pres">
      <dgm:prSet presAssocID="{B78402C0-42C7-490D-B83E-37E181B5F41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4D170C8-65CD-4F8D-A064-FEB16B9175C5}" srcId="{6BC9FC07-CE9C-4F31-8A5F-810916BB171B}" destId="{B78402C0-42C7-490D-B83E-37E181B5F418}" srcOrd="0" destOrd="0" parTransId="{DDC500E3-4ED6-406D-AB6C-23F85BA6D10D}" sibTransId="{616432F1-0D8D-435A-860F-2A5A2B5A65B2}"/>
    <dgm:cxn modelId="{88990094-1DD2-40AF-A9F5-89D0E9521586}" type="presOf" srcId="{6BC9FC07-CE9C-4F31-8A5F-810916BB171B}" destId="{DC5F3144-2711-43DE-8536-49726D80D779}" srcOrd="0" destOrd="0" presId="urn:microsoft.com/office/officeart/2005/8/layout/list1#8"/>
    <dgm:cxn modelId="{A8B2EE6E-77E5-45F3-83CF-4B2F6FE40B39}" type="presOf" srcId="{B78402C0-42C7-490D-B83E-37E181B5F418}" destId="{9F9DB36E-EF65-456A-A3FF-909FB6C69984}" srcOrd="1" destOrd="0" presId="urn:microsoft.com/office/officeart/2005/8/layout/list1#8"/>
    <dgm:cxn modelId="{584E388C-B4C8-4DC4-B991-A0E12ADFEF9D}" type="presOf" srcId="{B78402C0-42C7-490D-B83E-37E181B5F418}" destId="{0A3F5662-DA66-4CDC-BD1F-8EF7F18EA1C4}" srcOrd="0" destOrd="0" presId="urn:microsoft.com/office/officeart/2005/8/layout/list1#8"/>
    <dgm:cxn modelId="{CD16546F-8E7F-4AFE-8AF0-F0072555FF74}" type="presParOf" srcId="{DC5F3144-2711-43DE-8536-49726D80D779}" destId="{7225E9C8-4A0E-4E22-ADC3-56F43054FCE6}" srcOrd="0" destOrd="0" presId="urn:microsoft.com/office/officeart/2005/8/layout/list1#8"/>
    <dgm:cxn modelId="{F0409E1D-7B39-48A0-9BCD-342F5CBA11E9}" type="presParOf" srcId="{7225E9C8-4A0E-4E22-ADC3-56F43054FCE6}" destId="{0A3F5662-DA66-4CDC-BD1F-8EF7F18EA1C4}" srcOrd="0" destOrd="0" presId="urn:microsoft.com/office/officeart/2005/8/layout/list1#8"/>
    <dgm:cxn modelId="{A4C76F32-C602-43BA-8C45-1023A86DF583}" type="presParOf" srcId="{7225E9C8-4A0E-4E22-ADC3-56F43054FCE6}" destId="{9F9DB36E-EF65-456A-A3FF-909FB6C69984}" srcOrd="1" destOrd="0" presId="urn:microsoft.com/office/officeart/2005/8/layout/list1#8"/>
    <dgm:cxn modelId="{D9FE5393-FFDC-461F-AC73-1CC5DC1A525B}" type="presParOf" srcId="{DC5F3144-2711-43DE-8536-49726D80D779}" destId="{14F90752-E491-433C-B9C8-58B5607EF365}" srcOrd="1" destOrd="0" presId="urn:microsoft.com/office/officeart/2005/8/layout/list1#8"/>
    <dgm:cxn modelId="{BD9F87B0-AEB6-43D6-851B-1CEA8987E21E}" type="presParOf" srcId="{DC5F3144-2711-43DE-8536-49726D80D779}" destId="{C8EF06EB-8739-4624-B728-221EE96CE1C9}" srcOrd="2" destOrd="0" presId="urn:microsoft.com/office/officeart/2005/8/layout/list1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C9FC07-CE9C-4F31-8A5F-810916BB171B}" type="doc">
      <dgm:prSet loTypeId="urn:microsoft.com/office/officeart/2005/8/layout/list1#9" loCatId="list" qsTypeId="urn:microsoft.com/office/officeart/2005/8/quickstyle/simple1#12" qsCatId="simple" csTypeId="urn:microsoft.com/office/officeart/2005/8/colors/accent1_2#9" csCatId="accent1" phldr="1"/>
      <dgm:spPr/>
      <dgm:t>
        <a:bodyPr/>
        <a:lstStyle/>
        <a:p>
          <a:endParaRPr lang="en-US"/>
        </a:p>
      </dgm:t>
    </dgm:pt>
    <dgm:pt modelId="{B78402C0-42C7-490D-B83E-37E181B5F418}">
      <dgm:prSet/>
      <dgm:spPr/>
      <dgm:t>
        <a:bodyPr/>
        <a:lstStyle/>
        <a:p>
          <a:r>
            <a:rPr lang="en-US" dirty="0" smtClean="0"/>
            <a:t>SIMPANGAN BAKU</a:t>
          </a:r>
          <a:endParaRPr lang="en-US" dirty="0"/>
        </a:p>
      </dgm:t>
    </dgm:pt>
    <dgm:pt modelId="{DDC500E3-4ED6-406D-AB6C-23F85BA6D10D}" type="parTrans" cxnId="{14D170C8-65CD-4F8D-A064-FEB16B9175C5}">
      <dgm:prSet/>
      <dgm:spPr/>
      <dgm:t>
        <a:bodyPr/>
        <a:lstStyle/>
        <a:p>
          <a:endParaRPr lang="en-US"/>
        </a:p>
      </dgm:t>
    </dgm:pt>
    <dgm:pt modelId="{616432F1-0D8D-435A-860F-2A5A2B5A65B2}" type="sibTrans" cxnId="{14D170C8-65CD-4F8D-A064-FEB16B9175C5}">
      <dgm:prSet/>
      <dgm:spPr/>
      <dgm:t>
        <a:bodyPr/>
        <a:lstStyle/>
        <a:p>
          <a:endParaRPr lang="en-US"/>
        </a:p>
      </dgm:t>
    </dgm:pt>
    <dgm:pt modelId="{B6569B60-7D3F-4E95-B995-BBF780532133}">
      <dgm:prSet/>
      <dgm:spPr/>
      <dgm:t>
        <a:bodyPr/>
        <a:lstStyle/>
        <a:p>
          <a:r>
            <a:rPr lang="en-US"/>
            <a:t>Dari 40 orang siswa diambil sampel 9 orang untuk diukur tinggi badannya, diperoleh data berikut:</a:t>
          </a:r>
          <a:endParaRPr lang="en-US" dirty="0"/>
        </a:p>
      </dgm:t>
    </dgm:pt>
    <dgm:pt modelId="{C5F4CE2D-E658-424F-9070-5C7F3B4998EF}" type="parTrans" cxnId="{9DA8B665-F21C-4572-A797-D96D00E69F5B}">
      <dgm:prSet/>
      <dgm:spPr/>
      <dgm:t>
        <a:bodyPr/>
        <a:lstStyle/>
        <a:p>
          <a:endParaRPr lang="en-US"/>
        </a:p>
      </dgm:t>
    </dgm:pt>
    <dgm:pt modelId="{7119041A-7E90-4104-ADCF-5E4127632325}" type="sibTrans" cxnId="{9DA8B665-F21C-4572-A797-D96D00E69F5B}">
      <dgm:prSet/>
      <dgm:spPr/>
      <dgm:t>
        <a:bodyPr/>
        <a:lstStyle/>
        <a:p>
          <a:endParaRPr lang="en-US"/>
        </a:p>
      </dgm:t>
    </dgm:pt>
    <dgm:pt modelId="{1FD8D731-3BB9-4EC9-8BB3-B028A17FD478}">
      <dgm:prSet/>
      <dgm:spPr/>
      <dgm:t>
        <a:bodyPr/>
        <a:lstStyle/>
        <a:p>
          <a:r>
            <a:rPr lang="en-US" dirty="0"/>
            <a:t>165, 170, 169, 168, 156, 160, 175, 162, 169.</a:t>
          </a:r>
        </a:p>
      </dgm:t>
    </dgm:pt>
    <dgm:pt modelId="{84FA13C2-CE15-44D2-A210-704EDAD521E8}" type="parTrans" cxnId="{0256060D-A250-4475-ACD5-D407857AEA06}">
      <dgm:prSet/>
      <dgm:spPr/>
      <dgm:t>
        <a:bodyPr/>
        <a:lstStyle/>
        <a:p>
          <a:endParaRPr lang="en-US"/>
        </a:p>
      </dgm:t>
    </dgm:pt>
    <dgm:pt modelId="{752D7A70-C21F-465B-B10E-CC685D782119}" type="sibTrans" cxnId="{0256060D-A250-4475-ACD5-D407857AEA06}">
      <dgm:prSet/>
      <dgm:spPr/>
      <dgm:t>
        <a:bodyPr/>
        <a:lstStyle/>
        <a:p>
          <a:endParaRPr lang="en-US"/>
        </a:p>
      </dgm:t>
    </dgm:pt>
    <dgm:pt modelId="{E4B24D69-4FAE-442C-8C19-A436BBF1AA4A}">
      <dgm:prSet/>
      <dgm:spPr/>
      <dgm:t>
        <a:bodyPr/>
        <a:lstStyle/>
        <a:p>
          <a:r>
            <a:rPr lang="en-US" dirty="0" err="1"/>
            <a:t>Hitunglah</a:t>
          </a:r>
          <a:r>
            <a:rPr lang="en-US" dirty="0"/>
            <a:t> </a:t>
          </a:r>
          <a:r>
            <a:rPr lang="en-US" dirty="0" err="1"/>
            <a:t>simpangan</a:t>
          </a:r>
          <a:r>
            <a:rPr lang="en-US" dirty="0"/>
            <a:t> </a:t>
          </a:r>
          <a:r>
            <a:rPr lang="en-US" dirty="0" err="1"/>
            <a:t>baku</a:t>
          </a:r>
          <a:r>
            <a:rPr lang="en-US" dirty="0"/>
            <a:t> </a:t>
          </a:r>
          <a:r>
            <a:rPr lang="en-US" dirty="0" err="1"/>
            <a:t>sampel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data </a:t>
          </a:r>
          <a:r>
            <a:rPr lang="en-US" dirty="0" err="1"/>
            <a:t>tersebut</a:t>
          </a:r>
          <a:r>
            <a:rPr lang="en-US" dirty="0"/>
            <a:t>.</a:t>
          </a:r>
        </a:p>
      </dgm:t>
    </dgm:pt>
    <dgm:pt modelId="{B7D643DE-E7D8-4590-8103-89CD7DA7B92A}" type="parTrans" cxnId="{35AE50D8-C628-4F80-9539-95E47F100133}">
      <dgm:prSet/>
      <dgm:spPr/>
      <dgm:t>
        <a:bodyPr/>
        <a:lstStyle/>
        <a:p>
          <a:endParaRPr lang="en-US"/>
        </a:p>
      </dgm:t>
    </dgm:pt>
    <dgm:pt modelId="{F26073A4-4CB2-43EB-82FE-9CDD2B3F88EB}" type="sibTrans" cxnId="{35AE50D8-C628-4F80-9539-95E47F100133}">
      <dgm:prSet/>
      <dgm:spPr/>
      <dgm:t>
        <a:bodyPr/>
        <a:lstStyle/>
        <a:p>
          <a:endParaRPr lang="en-US"/>
        </a:p>
      </dgm:t>
    </dgm:pt>
    <dgm:pt modelId="{DC5F3144-2711-43DE-8536-49726D80D779}" type="pres">
      <dgm:prSet presAssocID="{6BC9FC07-CE9C-4F31-8A5F-810916BB17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25E9C8-4A0E-4E22-ADC3-56F43054FCE6}" type="pres">
      <dgm:prSet presAssocID="{B78402C0-42C7-490D-B83E-37E181B5F418}" presName="parentLin" presStyleCnt="0"/>
      <dgm:spPr/>
    </dgm:pt>
    <dgm:pt modelId="{0A3F5662-DA66-4CDC-BD1F-8EF7F18EA1C4}" type="pres">
      <dgm:prSet presAssocID="{B78402C0-42C7-490D-B83E-37E181B5F418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9F9DB36E-EF65-456A-A3FF-909FB6C69984}" type="pres">
      <dgm:prSet presAssocID="{B78402C0-42C7-490D-B83E-37E181B5F41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90752-E491-433C-B9C8-58B5607EF365}" type="pres">
      <dgm:prSet presAssocID="{B78402C0-42C7-490D-B83E-37E181B5F418}" presName="negativeSpace" presStyleCnt="0"/>
      <dgm:spPr/>
    </dgm:pt>
    <dgm:pt modelId="{C8EF06EB-8739-4624-B728-221EE96CE1C9}" type="pres">
      <dgm:prSet presAssocID="{B78402C0-42C7-490D-B83E-37E181B5F41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B2EE6E-77E5-45F3-83CF-4B2F6FE40B39}" type="presOf" srcId="{B78402C0-42C7-490D-B83E-37E181B5F418}" destId="{9F9DB36E-EF65-456A-A3FF-909FB6C69984}" srcOrd="1" destOrd="0" presId="urn:microsoft.com/office/officeart/2005/8/layout/list1#9"/>
    <dgm:cxn modelId="{584E388C-B4C8-4DC4-B991-A0E12ADFEF9D}" type="presOf" srcId="{B78402C0-42C7-490D-B83E-37E181B5F418}" destId="{0A3F5662-DA66-4CDC-BD1F-8EF7F18EA1C4}" srcOrd="0" destOrd="0" presId="urn:microsoft.com/office/officeart/2005/8/layout/list1#9"/>
    <dgm:cxn modelId="{32D5819A-24CD-41B2-BE71-CFF8200F36BA}" type="presOf" srcId="{B6569B60-7D3F-4E95-B995-BBF780532133}" destId="{C8EF06EB-8739-4624-B728-221EE96CE1C9}" srcOrd="0" destOrd="0" presId="urn:microsoft.com/office/officeart/2005/8/layout/list1#9"/>
    <dgm:cxn modelId="{35AE50D8-C628-4F80-9539-95E47F100133}" srcId="{B78402C0-42C7-490D-B83E-37E181B5F418}" destId="{E4B24D69-4FAE-442C-8C19-A436BBF1AA4A}" srcOrd="2" destOrd="0" parTransId="{B7D643DE-E7D8-4590-8103-89CD7DA7B92A}" sibTransId="{F26073A4-4CB2-43EB-82FE-9CDD2B3F88EB}"/>
    <dgm:cxn modelId="{9DA8B665-F21C-4572-A797-D96D00E69F5B}" srcId="{B78402C0-42C7-490D-B83E-37E181B5F418}" destId="{B6569B60-7D3F-4E95-B995-BBF780532133}" srcOrd="0" destOrd="0" parTransId="{C5F4CE2D-E658-424F-9070-5C7F3B4998EF}" sibTransId="{7119041A-7E90-4104-ADCF-5E4127632325}"/>
    <dgm:cxn modelId="{7AB47D67-4994-450D-B920-643CC4C0E67B}" type="presOf" srcId="{1FD8D731-3BB9-4EC9-8BB3-B028A17FD478}" destId="{C8EF06EB-8739-4624-B728-221EE96CE1C9}" srcOrd="0" destOrd="1" presId="urn:microsoft.com/office/officeart/2005/8/layout/list1#9"/>
    <dgm:cxn modelId="{F7C0584D-37A2-44CA-B9D0-2FAE698DFC88}" type="presOf" srcId="{E4B24D69-4FAE-442C-8C19-A436BBF1AA4A}" destId="{C8EF06EB-8739-4624-B728-221EE96CE1C9}" srcOrd="0" destOrd="2" presId="urn:microsoft.com/office/officeart/2005/8/layout/list1#9"/>
    <dgm:cxn modelId="{14D170C8-65CD-4F8D-A064-FEB16B9175C5}" srcId="{6BC9FC07-CE9C-4F31-8A5F-810916BB171B}" destId="{B78402C0-42C7-490D-B83E-37E181B5F418}" srcOrd="0" destOrd="0" parTransId="{DDC500E3-4ED6-406D-AB6C-23F85BA6D10D}" sibTransId="{616432F1-0D8D-435A-860F-2A5A2B5A65B2}"/>
    <dgm:cxn modelId="{88990094-1DD2-40AF-A9F5-89D0E9521586}" type="presOf" srcId="{6BC9FC07-CE9C-4F31-8A5F-810916BB171B}" destId="{DC5F3144-2711-43DE-8536-49726D80D779}" srcOrd="0" destOrd="0" presId="urn:microsoft.com/office/officeart/2005/8/layout/list1#9"/>
    <dgm:cxn modelId="{0256060D-A250-4475-ACD5-D407857AEA06}" srcId="{B78402C0-42C7-490D-B83E-37E181B5F418}" destId="{1FD8D731-3BB9-4EC9-8BB3-B028A17FD478}" srcOrd="1" destOrd="0" parTransId="{84FA13C2-CE15-44D2-A210-704EDAD521E8}" sibTransId="{752D7A70-C21F-465B-B10E-CC685D782119}"/>
    <dgm:cxn modelId="{CD16546F-8E7F-4AFE-8AF0-F0072555FF74}" type="presParOf" srcId="{DC5F3144-2711-43DE-8536-49726D80D779}" destId="{7225E9C8-4A0E-4E22-ADC3-56F43054FCE6}" srcOrd="0" destOrd="0" presId="urn:microsoft.com/office/officeart/2005/8/layout/list1#9"/>
    <dgm:cxn modelId="{F0409E1D-7B39-48A0-9BCD-342F5CBA11E9}" type="presParOf" srcId="{7225E9C8-4A0E-4E22-ADC3-56F43054FCE6}" destId="{0A3F5662-DA66-4CDC-BD1F-8EF7F18EA1C4}" srcOrd="0" destOrd="0" presId="urn:microsoft.com/office/officeart/2005/8/layout/list1#9"/>
    <dgm:cxn modelId="{A4C76F32-C602-43BA-8C45-1023A86DF583}" type="presParOf" srcId="{7225E9C8-4A0E-4E22-ADC3-56F43054FCE6}" destId="{9F9DB36E-EF65-456A-A3FF-909FB6C69984}" srcOrd="1" destOrd="0" presId="urn:microsoft.com/office/officeart/2005/8/layout/list1#9"/>
    <dgm:cxn modelId="{D9FE5393-FFDC-461F-AC73-1CC5DC1A525B}" type="presParOf" srcId="{DC5F3144-2711-43DE-8536-49726D80D779}" destId="{14F90752-E491-433C-B9C8-58B5607EF365}" srcOrd="1" destOrd="0" presId="urn:microsoft.com/office/officeart/2005/8/layout/list1#9"/>
    <dgm:cxn modelId="{BD9F87B0-AEB6-43D6-851B-1CEA8987E21E}" type="presParOf" srcId="{DC5F3144-2711-43DE-8536-49726D80D779}" destId="{C8EF06EB-8739-4624-B728-221EE96CE1C9}" srcOrd="2" destOrd="0" presId="urn:microsoft.com/office/officeart/2005/8/layout/list1#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8F9A71-76D8-4FB0-B8E6-C6651038A407}" type="doc">
      <dgm:prSet loTypeId="urn:microsoft.com/office/officeart/2005/8/layout/list1#10" loCatId="list" qsTypeId="urn:microsoft.com/office/officeart/2005/8/quickstyle/simple1#13" qsCatId="simple" csTypeId="urn:microsoft.com/office/officeart/2005/8/colors/accent1_1#2" csCatId="accent1" phldr="1"/>
      <dgm:spPr/>
      <dgm:t>
        <a:bodyPr/>
        <a:lstStyle/>
        <a:p>
          <a:endParaRPr lang="en-US"/>
        </a:p>
      </dgm:t>
    </dgm:pt>
    <dgm:pt modelId="{2CB840C0-F1B2-497C-94E1-283A901C6309}">
      <dgm:prSet custT="1"/>
      <dgm:spPr/>
      <dgm:t>
        <a:bodyPr/>
        <a:lstStyle/>
        <a:p>
          <a:pPr rtl="0"/>
          <a:r>
            <a:rPr lang="en-US" sz="2400" dirty="0" smtClean="0"/>
            <a:t>TERDAPAT 10 data </a:t>
          </a:r>
          <a:r>
            <a:rPr lang="en-US" sz="2400" dirty="0" err="1" smtClean="0"/>
            <a:t>mahasiswa</a:t>
          </a:r>
          <a:r>
            <a:rPr lang="en-US" sz="2400" dirty="0" smtClean="0"/>
            <a:t> yang </a:t>
          </a:r>
          <a:r>
            <a:rPr lang="en-US" sz="2400" dirty="0" err="1" smtClean="0"/>
            <a:t>berisi</a:t>
          </a:r>
          <a:r>
            <a:rPr lang="en-US" sz="2400" dirty="0" smtClean="0"/>
            <a:t> </a:t>
          </a:r>
          <a:r>
            <a:rPr lang="en-US" sz="2400" dirty="0" err="1" smtClean="0"/>
            <a:t>tinggi</a:t>
          </a:r>
          <a:r>
            <a:rPr lang="en-US" sz="2400" dirty="0" smtClean="0"/>
            <a:t> </a:t>
          </a:r>
          <a:r>
            <a:rPr lang="en-US" sz="2400" dirty="0" err="1" smtClean="0"/>
            <a:t>badan</a:t>
          </a:r>
          <a:r>
            <a:rPr lang="en-US" sz="2400" dirty="0" smtClean="0"/>
            <a:t> yang </a:t>
          </a:r>
          <a:r>
            <a:rPr lang="en-US" sz="2400" dirty="0" err="1" smtClean="0"/>
            <a:t>dijadikan</a:t>
          </a:r>
          <a:r>
            <a:rPr lang="en-US" sz="2400" dirty="0" smtClean="0"/>
            <a:t> </a:t>
          </a:r>
          <a:r>
            <a:rPr lang="en-US" sz="2400" dirty="0" err="1" smtClean="0"/>
            <a:t>sampel</a:t>
          </a:r>
          <a:r>
            <a:rPr lang="en-US" sz="2400" dirty="0" smtClean="0"/>
            <a:t>, </a:t>
          </a:r>
          <a:r>
            <a:rPr lang="en-US" sz="2400" dirty="0" err="1" smtClean="0"/>
            <a:t>sebagai</a:t>
          </a:r>
          <a:r>
            <a:rPr lang="en-US" sz="2400" dirty="0" smtClean="0"/>
            <a:t> </a:t>
          </a:r>
          <a:r>
            <a:rPr lang="en-US" sz="2400" dirty="0" err="1" smtClean="0"/>
            <a:t>berikut</a:t>
          </a:r>
          <a:r>
            <a:rPr lang="en-US" sz="2400" dirty="0" smtClean="0"/>
            <a:t>:</a:t>
          </a:r>
          <a:endParaRPr lang="en-US" sz="2400" dirty="0"/>
        </a:p>
      </dgm:t>
    </dgm:pt>
    <dgm:pt modelId="{5F19FA79-A0B4-4236-A6F7-FC1D1F6BD3D9}" type="parTrans" cxnId="{1275A407-5896-458E-9BA6-538AF5A062C4}">
      <dgm:prSet/>
      <dgm:spPr/>
      <dgm:t>
        <a:bodyPr/>
        <a:lstStyle/>
        <a:p>
          <a:endParaRPr lang="en-US" sz="3600"/>
        </a:p>
      </dgm:t>
    </dgm:pt>
    <dgm:pt modelId="{0CE4A2EB-1413-405D-A806-C843A8E67C49}" type="sibTrans" cxnId="{1275A407-5896-458E-9BA6-538AF5A062C4}">
      <dgm:prSet/>
      <dgm:spPr/>
      <dgm:t>
        <a:bodyPr/>
        <a:lstStyle/>
        <a:p>
          <a:endParaRPr lang="en-US" sz="3600"/>
        </a:p>
      </dgm:t>
    </dgm:pt>
    <dgm:pt modelId="{114B27C1-8491-4DF6-8E07-F73CD2CE9A9C}">
      <dgm:prSet custT="1"/>
      <dgm:spPr/>
      <dgm:t>
        <a:bodyPr/>
        <a:lstStyle/>
        <a:p>
          <a:pPr rtl="0"/>
          <a:r>
            <a:rPr lang="en-US" sz="2400" dirty="0" smtClean="0"/>
            <a:t>172,167,180,170,169,160,175,165,173,170</a:t>
          </a:r>
          <a:endParaRPr lang="en-US" sz="2400" dirty="0"/>
        </a:p>
      </dgm:t>
    </dgm:pt>
    <dgm:pt modelId="{CAF64570-76F3-494E-A2E0-F5439D9DBB39}" type="parTrans" cxnId="{DAEA8B01-5EF7-4FA8-BD9D-5D59416C9C1D}">
      <dgm:prSet/>
      <dgm:spPr/>
      <dgm:t>
        <a:bodyPr/>
        <a:lstStyle/>
        <a:p>
          <a:endParaRPr lang="en-US" sz="3600"/>
        </a:p>
      </dgm:t>
    </dgm:pt>
    <dgm:pt modelId="{F3C756F7-BFCD-4676-BF12-B99572DEDB9E}" type="sibTrans" cxnId="{DAEA8B01-5EF7-4FA8-BD9D-5D59416C9C1D}">
      <dgm:prSet/>
      <dgm:spPr/>
      <dgm:t>
        <a:bodyPr/>
        <a:lstStyle/>
        <a:p>
          <a:endParaRPr lang="en-US" sz="3600"/>
        </a:p>
      </dgm:t>
    </dgm:pt>
    <dgm:pt modelId="{15A9819B-4605-4B24-8A6E-6F97EE1E1110}">
      <dgm:prSet custT="1"/>
      <dgm:spPr/>
      <dgm:t>
        <a:bodyPr/>
        <a:lstStyle/>
        <a:p>
          <a:pPr rtl="0"/>
          <a:r>
            <a:rPr lang="en-US" sz="2400" dirty="0" smtClean="0"/>
            <a:t>HITUNGLAH VARIAN DAN DEVIASI STANDARNYA.</a:t>
          </a:r>
          <a:endParaRPr lang="en-US" sz="2400" dirty="0"/>
        </a:p>
      </dgm:t>
    </dgm:pt>
    <dgm:pt modelId="{FC09AFA2-5B6E-466C-A69C-99C870CF60B0}" type="parTrans" cxnId="{D33321F2-705A-4FF5-B705-56497BCC5E52}">
      <dgm:prSet/>
      <dgm:spPr/>
      <dgm:t>
        <a:bodyPr/>
        <a:lstStyle/>
        <a:p>
          <a:endParaRPr lang="en-US" sz="3600"/>
        </a:p>
      </dgm:t>
    </dgm:pt>
    <dgm:pt modelId="{14933497-0BE9-4280-AD00-A43443AE7598}" type="sibTrans" cxnId="{D33321F2-705A-4FF5-B705-56497BCC5E52}">
      <dgm:prSet/>
      <dgm:spPr/>
      <dgm:t>
        <a:bodyPr/>
        <a:lstStyle/>
        <a:p>
          <a:endParaRPr lang="en-US" sz="3600"/>
        </a:p>
      </dgm:t>
    </dgm:pt>
    <dgm:pt modelId="{2B39759C-51DB-4805-8CFB-7FDD8F7CE5E4}" type="pres">
      <dgm:prSet presAssocID="{E48F9A71-76D8-4FB0-B8E6-C6651038A4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AA378D-A0F4-4C84-9DE0-705DB215D11C}" type="pres">
      <dgm:prSet presAssocID="{2CB840C0-F1B2-497C-94E1-283A901C6309}" presName="parentLin" presStyleCnt="0"/>
      <dgm:spPr/>
    </dgm:pt>
    <dgm:pt modelId="{45875ECE-674A-4CD1-B792-F1647EF4C1D5}" type="pres">
      <dgm:prSet presAssocID="{2CB840C0-F1B2-497C-94E1-283A901C630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9B8359B2-5083-4BEA-9F75-0EAB727A4049}" type="pres">
      <dgm:prSet presAssocID="{2CB840C0-F1B2-497C-94E1-283A901C6309}" presName="parentText" presStyleLbl="node1" presStyleIdx="0" presStyleCnt="1" custLinFactNeighborY="-101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937BE-18AB-47D9-850D-F9C25DDE965B}" type="pres">
      <dgm:prSet presAssocID="{2CB840C0-F1B2-497C-94E1-283A901C6309}" presName="negativeSpace" presStyleCnt="0"/>
      <dgm:spPr/>
    </dgm:pt>
    <dgm:pt modelId="{2308394D-8DD0-431E-B0DE-EF8BE355B86D}" type="pres">
      <dgm:prSet presAssocID="{2CB840C0-F1B2-497C-94E1-283A901C6309}" presName="childText" presStyleLbl="conFgAcc1" presStyleIdx="0" presStyleCnt="1" custLinFactNeighborX="-20746" custLinFactNeighborY="-14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3321F2-705A-4FF5-B705-56497BCC5E52}" srcId="{2CB840C0-F1B2-497C-94E1-283A901C6309}" destId="{15A9819B-4605-4B24-8A6E-6F97EE1E1110}" srcOrd="1" destOrd="0" parTransId="{FC09AFA2-5B6E-466C-A69C-99C870CF60B0}" sibTransId="{14933497-0BE9-4280-AD00-A43443AE7598}"/>
    <dgm:cxn modelId="{DAEA8B01-5EF7-4FA8-BD9D-5D59416C9C1D}" srcId="{2CB840C0-F1B2-497C-94E1-283A901C6309}" destId="{114B27C1-8491-4DF6-8E07-F73CD2CE9A9C}" srcOrd="0" destOrd="0" parTransId="{CAF64570-76F3-494E-A2E0-F5439D9DBB39}" sibTransId="{F3C756F7-BFCD-4676-BF12-B99572DEDB9E}"/>
    <dgm:cxn modelId="{1275A407-5896-458E-9BA6-538AF5A062C4}" srcId="{E48F9A71-76D8-4FB0-B8E6-C6651038A407}" destId="{2CB840C0-F1B2-497C-94E1-283A901C6309}" srcOrd="0" destOrd="0" parTransId="{5F19FA79-A0B4-4236-A6F7-FC1D1F6BD3D9}" sibTransId="{0CE4A2EB-1413-405D-A806-C843A8E67C49}"/>
    <dgm:cxn modelId="{0F5BE2D8-8C51-4EF2-9426-B8D54075EFA2}" type="presOf" srcId="{2CB840C0-F1B2-497C-94E1-283A901C6309}" destId="{9B8359B2-5083-4BEA-9F75-0EAB727A4049}" srcOrd="1" destOrd="0" presId="urn:microsoft.com/office/officeart/2005/8/layout/list1#10"/>
    <dgm:cxn modelId="{6ED2EF30-D9D3-4FE8-A4BA-801325879B55}" type="presOf" srcId="{114B27C1-8491-4DF6-8E07-F73CD2CE9A9C}" destId="{2308394D-8DD0-431E-B0DE-EF8BE355B86D}" srcOrd="0" destOrd="0" presId="urn:microsoft.com/office/officeart/2005/8/layout/list1#10"/>
    <dgm:cxn modelId="{8DFE007F-101D-41F7-B261-D5A02174A391}" type="presOf" srcId="{2CB840C0-F1B2-497C-94E1-283A901C6309}" destId="{45875ECE-674A-4CD1-B792-F1647EF4C1D5}" srcOrd="0" destOrd="0" presId="urn:microsoft.com/office/officeart/2005/8/layout/list1#10"/>
    <dgm:cxn modelId="{5442F266-D5F4-4C8F-9EE1-152BACCAFFA3}" type="presOf" srcId="{E48F9A71-76D8-4FB0-B8E6-C6651038A407}" destId="{2B39759C-51DB-4805-8CFB-7FDD8F7CE5E4}" srcOrd="0" destOrd="0" presId="urn:microsoft.com/office/officeart/2005/8/layout/list1#10"/>
    <dgm:cxn modelId="{9BBA9EFC-8FB7-4EAD-8F52-9155C41B9400}" type="presOf" srcId="{15A9819B-4605-4B24-8A6E-6F97EE1E1110}" destId="{2308394D-8DD0-431E-B0DE-EF8BE355B86D}" srcOrd="0" destOrd="1" presId="urn:microsoft.com/office/officeart/2005/8/layout/list1#10"/>
    <dgm:cxn modelId="{DDE8213A-5168-4C0D-89EE-7840DE0DAE64}" type="presParOf" srcId="{2B39759C-51DB-4805-8CFB-7FDD8F7CE5E4}" destId="{B8AA378D-A0F4-4C84-9DE0-705DB215D11C}" srcOrd="0" destOrd="0" presId="urn:microsoft.com/office/officeart/2005/8/layout/list1#10"/>
    <dgm:cxn modelId="{1917EBE2-6337-4EE4-BD70-2BE55E88268F}" type="presParOf" srcId="{B8AA378D-A0F4-4C84-9DE0-705DB215D11C}" destId="{45875ECE-674A-4CD1-B792-F1647EF4C1D5}" srcOrd="0" destOrd="0" presId="urn:microsoft.com/office/officeart/2005/8/layout/list1#10"/>
    <dgm:cxn modelId="{708C5054-BB4C-46F6-B54D-A7E056869604}" type="presParOf" srcId="{B8AA378D-A0F4-4C84-9DE0-705DB215D11C}" destId="{9B8359B2-5083-4BEA-9F75-0EAB727A4049}" srcOrd="1" destOrd="0" presId="urn:microsoft.com/office/officeart/2005/8/layout/list1#10"/>
    <dgm:cxn modelId="{C2AE3E9E-BC6B-4C06-A852-3011A0B0795A}" type="presParOf" srcId="{2B39759C-51DB-4805-8CFB-7FDD8F7CE5E4}" destId="{2FE937BE-18AB-47D9-850D-F9C25DDE965B}" srcOrd="1" destOrd="0" presId="urn:microsoft.com/office/officeart/2005/8/layout/list1#10"/>
    <dgm:cxn modelId="{0063E058-4920-4E3F-8068-33E8FEA31E7A}" type="presParOf" srcId="{2B39759C-51DB-4805-8CFB-7FDD8F7CE5E4}" destId="{2308394D-8DD0-431E-B0DE-EF8BE355B86D}" srcOrd="2" destOrd="0" presId="urn:microsoft.com/office/officeart/2005/8/layout/list1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F06EB-8739-4624-B728-221EE96CE1C9}">
      <dsp:nvSpPr>
        <dsp:cNvPr id="0" name=""/>
        <dsp:cNvSpPr/>
      </dsp:nvSpPr>
      <dsp:spPr>
        <a:xfrm>
          <a:off x="0" y="280648"/>
          <a:ext cx="612736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DB36E-EF65-456A-A3FF-909FB6C69984}">
      <dsp:nvSpPr>
        <dsp:cNvPr id="0" name=""/>
        <dsp:cNvSpPr/>
      </dsp:nvSpPr>
      <dsp:spPr>
        <a:xfrm>
          <a:off x="306368" y="207"/>
          <a:ext cx="428915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120" tIns="0" rIns="1621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Simpangan</a:t>
          </a:r>
          <a:r>
            <a:rPr lang="en-US" sz="2400" kern="1200" dirty="0"/>
            <a:t> Baku</a:t>
          </a:r>
        </a:p>
      </dsp:txBody>
      <dsp:txXfrm>
        <a:off x="333748" y="27587"/>
        <a:ext cx="4234392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F06EB-8739-4624-B728-221EE96CE1C9}">
      <dsp:nvSpPr>
        <dsp:cNvPr id="0" name=""/>
        <dsp:cNvSpPr/>
      </dsp:nvSpPr>
      <dsp:spPr>
        <a:xfrm>
          <a:off x="0" y="505504"/>
          <a:ext cx="8099106" cy="2598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581" tIns="520700" rIns="628581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/>
            <a:t>Dari 40 orang siswa diambil sampel 9 orang untuk diukur tinggi badannya, diperoleh data berikut: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/>
            <a:t>165, 170, 169, 168, 156, 160, 175, 162, 169.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err="1"/>
            <a:t>Hitunglah</a:t>
          </a:r>
          <a:r>
            <a:rPr lang="en-US" sz="2500" kern="1200" dirty="0"/>
            <a:t> </a:t>
          </a:r>
          <a:r>
            <a:rPr lang="en-US" sz="2500" kern="1200" dirty="0" err="1"/>
            <a:t>simpangan</a:t>
          </a:r>
          <a:r>
            <a:rPr lang="en-US" sz="2500" kern="1200" dirty="0"/>
            <a:t> </a:t>
          </a:r>
          <a:r>
            <a:rPr lang="en-US" sz="2500" kern="1200" dirty="0" err="1"/>
            <a:t>baku</a:t>
          </a:r>
          <a:r>
            <a:rPr lang="en-US" sz="2500" kern="1200" dirty="0"/>
            <a:t> </a:t>
          </a:r>
          <a:r>
            <a:rPr lang="en-US" sz="2500" kern="1200" dirty="0" err="1"/>
            <a:t>sampel</a:t>
          </a:r>
          <a:r>
            <a:rPr lang="en-US" sz="2500" kern="1200" dirty="0"/>
            <a:t> </a:t>
          </a:r>
          <a:r>
            <a:rPr lang="en-US" sz="2500" kern="1200" dirty="0" err="1"/>
            <a:t>dari</a:t>
          </a:r>
          <a:r>
            <a:rPr lang="en-US" sz="2500" kern="1200" dirty="0"/>
            <a:t> data </a:t>
          </a:r>
          <a:r>
            <a:rPr lang="en-US" sz="2500" kern="1200" dirty="0" err="1"/>
            <a:t>tersebut</a:t>
          </a:r>
          <a:r>
            <a:rPr lang="en-US" sz="2500" kern="1200" dirty="0"/>
            <a:t>.</a:t>
          </a:r>
        </a:p>
      </dsp:txBody>
      <dsp:txXfrm>
        <a:off x="0" y="505504"/>
        <a:ext cx="8099106" cy="2598750"/>
      </dsp:txXfrm>
    </dsp:sp>
    <dsp:sp modelId="{9F9DB36E-EF65-456A-A3FF-909FB6C69984}">
      <dsp:nvSpPr>
        <dsp:cNvPr id="0" name=""/>
        <dsp:cNvSpPr/>
      </dsp:nvSpPr>
      <dsp:spPr>
        <a:xfrm>
          <a:off x="404955" y="136504"/>
          <a:ext cx="5669374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289" tIns="0" rIns="214289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SIMPANGAN BAKU</a:t>
          </a:r>
          <a:endParaRPr lang="en-US" sz="2500" kern="1200" dirty="0"/>
        </a:p>
      </dsp:txBody>
      <dsp:txXfrm>
        <a:off x="440981" y="172530"/>
        <a:ext cx="5597322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8394D-8DD0-431E-B0DE-EF8BE355B86D}">
      <dsp:nvSpPr>
        <dsp:cNvPr id="0" name=""/>
        <dsp:cNvSpPr/>
      </dsp:nvSpPr>
      <dsp:spPr>
        <a:xfrm>
          <a:off x="0" y="1381942"/>
          <a:ext cx="8546660" cy="22522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3316" tIns="1353820" rIns="663316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172,167,180,170,169,160,175,165,173,170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HITUNGLAH VARIAN DAN DEVIASI STANDARNYA.</a:t>
          </a:r>
          <a:endParaRPr lang="en-US" sz="2400" kern="1200" dirty="0"/>
        </a:p>
      </dsp:txBody>
      <dsp:txXfrm>
        <a:off x="0" y="1381942"/>
        <a:ext cx="8546660" cy="2252250"/>
      </dsp:txXfrm>
    </dsp:sp>
    <dsp:sp modelId="{9B8359B2-5083-4BEA-9F75-0EAB727A4049}">
      <dsp:nvSpPr>
        <dsp:cNvPr id="0" name=""/>
        <dsp:cNvSpPr/>
      </dsp:nvSpPr>
      <dsp:spPr>
        <a:xfrm>
          <a:off x="427333" y="364997"/>
          <a:ext cx="5982662" cy="191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130" tIns="0" rIns="22613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TERDAPAT 10 data </a:t>
          </a:r>
          <a:r>
            <a:rPr lang="en-US" sz="2400" kern="1200" dirty="0" err="1" smtClean="0"/>
            <a:t>mahasiswa</a:t>
          </a:r>
          <a:r>
            <a:rPr lang="en-US" sz="2400" kern="1200" dirty="0" smtClean="0"/>
            <a:t> yang </a:t>
          </a:r>
          <a:r>
            <a:rPr lang="en-US" sz="2400" kern="1200" dirty="0" err="1" smtClean="0"/>
            <a:t>berisi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tinggi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badan</a:t>
          </a:r>
          <a:r>
            <a:rPr lang="en-US" sz="2400" kern="1200" dirty="0" smtClean="0"/>
            <a:t> yang </a:t>
          </a:r>
          <a:r>
            <a:rPr lang="en-US" sz="2400" kern="1200" dirty="0" err="1" smtClean="0"/>
            <a:t>dijadikan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sampel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sebagai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berikut</a:t>
          </a:r>
          <a:r>
            <a:rPr lang="en-US" sz="2400" kern="1200" dirty="0" smtClean="0"/>
            <a:t>:</a:t>
          </a:r>
          <a:endParaRPr lang="en-US" sz="2400" kern="1200" dirty="0"/>
        </a:p>
      </dsp:txBody>
      <dsp:txXfrm>
        <a:off x="521001" y="458665"/>
        <a:ext cx="5795326" cy="1731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8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9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#10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201A4-F241-4355-A4D6-FFE5B10D6BA2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81850-F6E8-4779-9B15-75BA0DC84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5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5598" y="2503487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BEAD-2FEF-4B34-B29A-792696CF7079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B1E4-B7FC-421A-97CA-FA916C2D9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BEAD-2FEF-4B34-B29A-792696CF7079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B1E4-B7FC-421A-97CA-FA916C2D9D4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6BEAD-2FEF-4B34-B29A-792696CF7079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4B1E4-B7FC-421A-97CA-FA916C2D9D4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16" descr="SUB#LIST 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7547" y="3214404"/>
            <a:ext cx="6193442" cy="25451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UKURAN </a:t>
            </a:r>
            <a:r>
              <a:rPr lang="id-ID" dirty="0" smtClean="0">
                <a:solidFill>
                  <a:schemeClr val="bg1"/>
                </a:solidFill>
              </a:rPr>
              <a:t/>
            </a:r>
            <a:br>
              <a:rPr lang="id-ID" dirty="0" smtClean="0">
                <a:solidFill>
                  <a:schemeClr val="bg1"/>
                </a:solidFill>
              </a:rPr>
            </a:br>
            <a:r>
              <a:rPr lang="id-ID" dirty="0" smtClean="0">
                <a:solidFill>
                  <a:schemeClr val="bg1"/>
                </a:solidFill>
              </a:rPr>
              <a:t>SEBARAN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텍스트 개체 틀 3"/>
          <p:cNvSpPr txBox="1"/>
          <p:nvPr/>
        </p:nvSpPr>
        <p:spPr>
          <a:xfrm>
            <a:off x="7715413" y="975536"/>
            <a:ext cx="1115757" cy="497978"/>
          </a:xfrm>
          <a:prstGeom prst="rect">
            <a:avLst/>
          </a:prstGeom>
          <a:ln>
            <a:noFill/>
          </a:ln>
          <a:effectLst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7200" b="1" kern="1200" baseline="0">
                <a:ln w="25400">
                  <a:solidFill>
                    <a:srgbClr val="FF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26543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31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45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025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71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1CADE4"/>
              </a:buClr>
              <a:defRPr/>
            </a:pPr>
            <a:r>
              <a:rPr lang="en-US" altLang="ko-KR" sz="3300" dirty="0" smtClean="0">
                <a:ln w="3175">
                  <a:noFill/>
                </a:ln>
                <a:solidFill>
                  <a:sysClr val="window" lastClr="FFFFFF">
                    <a:lumMod val="85000"/>
                  </a:sysClr>
                </a:solidFill>
              </a:rPr>
              <a:t>07</a:t>
            </a:r>
            <a:endParaRPr lang="ko-KR" altLang="en-US" sz="3300" dirty="0">
              <a:ln w="3175">
                <a:noFill/>
              </a:ln>
              <a:solidFill>
                <a:sysClr val="window" lastClr="FFFFFF">
                  <a:lumMod val="85000"/>
                </a:sysClr>
              </a:solidFill>
            </a:endParaRPr>
          </a:p>
        </p:txBody>
      </p:sp>
      <p:sp>
        <p:nvSpPr>
          <p:cNvPr id="6" name="도넛 1"/>
          <p:cNvSpPr/>
          <p:nvPr/>
        </p:nvSpPr>
        <p:spPr>
          <a:xfrm>
            <a:off x="7713038" y="581658"/>
            <a:ext cx="1120508" cy="1120508"/>
          </a:xfrm>
          <a:prstGeom prst="donut">
            <a:avLst>
              <a:gd name="adj" fmla="val 9696"/>
            </a:avLst>
          </a:prstGeom>
          <a:blipFill>
            <a:blip r:embed="rId2"/>
            <a:stretch>
              <a:fillRect/>
            </a:stretch>
          </a:blipFill>
          <a:ln w="1587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latinLnBrk="1">
              <a:defRPr/>
            </a:pPr>
            <a:endParaRPr lang="ko-KR" altLang="en-US" sz="1350" kern="0">
              <a:solidFill>
                <a:prstClr val="white"/>
              </a:solidFill>
              <a:latin typeface="Tw Cen MT" panose="020B0602020104020603"/>
            </a:endParaRPr>
          </a:p>
        </p:txBody>
      </p:sp>
      <p:grpSp>
        <p:nvGrpSpPr>
          <p:cNvPr id="7" name="그룹 66"/>
          <p:cNvGrpSpPr/>
          <p:nvPr/>
        </p:nvGrpSpPr>
        <p:grpSpPr>
          <a:xfrm>
            <a:off x="8158358" y="760676"/>
            <a:ext cx="247680" cy="220823"/>
            <a:chOff x="4446588" y="1416050"/>
            <a:chExt cx="527050" cy="469900"/>
          </a:xfrm>
          <a:solidFill>
            <a:sysClr val="window" lastClr="FFFFFF">
              <a:lumMod val="75000"/>
            </a:sysClr>
          </a:solidFill>
        </p:grpSpPr>
        <p:sp>
          <p:nvSpPr>
            <p:cNvPr id="8" name="Freeform 25"/>
            <p:cNvSpPr/>
            <p:nvPr/>
          </p:nvSpPr>
          <p:spPr bwMode="auto">
            <a:xfrm>
              <a:off x="4570413" y="1590675"/>
              <a:ext cx="155575" cy="155575"/>
            </a:xfrm>
            <a:custGeom>
              <a:avLst/>
              <a:gdLst>
                <a:gd name="T0" fmla="*/ 98 w 98"/>
                <a:gd name="T1" fmla="*/ 40 h 98"/>
                <a:gd name="T2" fmla="*/ 94 w 98"/>
                <a:gd name="T3" fmla="*/ 40 h 98"/>
                <a:gd name="T4" fmla="*/ 94 w 98"/>
                <a:gd name="T5" fmla="*/ 40 h 98"/>
                <a:gd name="T6" fmla="*/ 92 w 98"/>
                <a:gd name="T7" fmla="*/ 40 h 98"/>
                <a:gd name="T8" fmla="*/ 92 w 98"/>
                <a:gd name="T9" fmla="*/ 40 h 98"/>
                <a:gd name="T10" fmla="*/ 86 w 98"/>
                <a:gd name="T11" fmla="*/ 40 h 98"/>
                <a:gd name="T12" fmla="*/ 80 w 98"/>
                <a:gd name="T13" fmla="*/ 44 h 98"/>
                <a:gd name="T14" fmla="*/ 76 w 98"/>
                <a:gd name="T15" fmla="*/ 48 h 98"/>
                <a:gd name="T16" fmla="*/ 74 w 98"/>
                <a:gd name="T17" fmla="*/ 54 h 98"/>
                <a:gd name="T18" fmla="*/ 74 w 98"/>
                <a:gd name="T19" fmla="*/ 58 h 98"/>
                <a:gd name="T20" fmla="*/ 74 w 98"/>
                <a:gd name="T21" fmla="*/ 58 h 98"/>
                <a:gd name="T22" fmla="*/ 74 w 98"/>
                <a:gd name="T23" fmla="*/ 64 h 98"/>
                <a:gd name="T24" fmla="*/ 78 w 98"/>
                <a:gd name="T25" fmla="*/ 70 h 98"/>
                <a:gd name="T26" fmla="*/ 78 w 98"/>
                <a:gd name="T27" fmla="*/ 70 h 98"/>
                <a:gd name="T28" fmla="*/ 82 w 98"/>
                <a:gd name="T29" fmla="*/ 74 h 98"/>
                <a:gd name="T30" fmla="*/ 88 w 98"/>
                <a:gd name="T31" fmla="*/ 78 h 98"/>
                <a:gd name="T32" fmla="*/ 90 w 98"/>
                <a:gd name="T33" fmla="*/ 78 h 98"/>
                <a:gd name="T34" fmla="*/ 90 w 98"/>
                <a:gd name="T35" fmla="*/ 78 h 98"/>
                <a:gd name="T36" fmla="*/ 82 w 98"/>
                <a:gd name="T37" fmla="*/ 86 h 98"/>
                <a:gd name="T38" fmla="*/ 72 w 98"/>
                <a:gd name="T39" fmla="*/ 92 h 98"/>
                <a:gd name="T40" fmla="*/ 62 w 98"/>
                <a:gd name="T41" fmla="*/ 96 h 98"/>
                <a:gd name="T42" fmla="*/ 50 w 98"/>
                <a:gd name="T43" fmla="*/ 98 h 98"/>
                <a:gd name="T44" fmla="*/ 50 w 98"/>
                <a:gd name="T45" fmla="*/ 98 h 98"/>
                <a:gd name="T46" fmla="*/ 40 w 98"/>
                <a:gd name="T47" fmla="*/ 98 h 98"/>
                <a:gd name="T48" fmla="*/ 30 w 98"/>
                <a:gd name="T49" fmla="*/ 94 h 98"/>
                <a:gd name="T50" fmla="*/ 22 w 98"/>
                <a:gd name="T51" fmla="*/ 90 h 98"/>
                <a:gd name="T52" fmla="*/ 14 w 98"/>
                <a:gd name="T53" fmla="*/ 84 h 98"/>
                <a:gd name="T54" fmla="*/ 8 w 98"/>
                <a:gd name="T55" fmla="*/ 76 h 98"/>
                <a:gd name="T56" fmla="*/ 4 w 98"/>
                <a:gd name="T57" fmla="*/ 68 h 98"/>
                <a:gd name="T58" fmla="*/ 2 w 98"/>
                <a:gd name="T59" fmla="*/ 58 h 98"/>
                <a:gd name="T60" fmla="*/ 0 w 98"/>
                <a:gd name="T61" fmla="*/ 48 h 98"/>
                <a:gd name="T62" fmla="*/ 0 w 98"/>
                <a:gd name="T63" fmla="*/ 48 h 98"/>
                <a:gd name="T64" fmla="*/ 2 w 98"/>
                <a:gd name="T65" fmla="*/ 36 h 98"/>
                <a:gd name="T66" fmla="*/ 8 w 98"/>
                <a:gd name="T67" fmla="*/ 24 h 98"/>
                <a:gd name="T68" fmla="*/ 10 w 98"/>
                <a:gd name="T69" fmla="*/ 28 h 98"/>
                <a:gd name="T70" fmla="*/ 10 w 98"/>
                <a:gd name="T71" fmla="*/ 28 h 98"/>
                <a:gd name="T72" fmla="*/ 16 w 98"/>
                <a:gd name="T73" fmla="*/ 34 h 98"/>
                <a:gd name="T74" fmla="*/ 24 w 98"/>
                <a:gd name="T75" fmla="*/ 36 h 98"/>
                <a:gd name="T76" fmla="*/ 24 w 98"/>
                <a:gd name="T77" fmla="*/ 36 h 98"/>
                <a:gd name="T78" fmla="*/ 30 w 98"/>
                <a:gd name="T79" fmla="*/ 34 h 98"/>
                <a:gd name="T80" fmla="*/ 34 w 98"/>
                <a:gd name="T81" fmla="*/ 32 h 98"/>
                <a:gd name="T82" fmla="*/ 36 w 98"/>
                <a:gd name="T83" fmla="*/ 30 h 98"/>
                <a:gd name="T84" fmla="*/ 36 w 98"/>
                <a:gd name="T85" fmla="*/ 30 h 98"/>
                <a:gd name="T86" fmla="*/ 42 w 98"/>
                <a:gd name="T87" fmla="*/ 26 h 98"/>
                <a:gd name="T88" fmla="*/ 44 w 98"/>
                <a:gd name="T89" fmla="*/ 18 h 98"/>
                <a:gd name="T90" fmla="*/ 44 w 98"/>
                <a:gd name="T91" fmla="*/ 18 h 98"/>
                <a:gd name="T92" fmla="*/ 44 w 98"/>
                <a:gd name="T93" fmla="*/ 12 h 98"/>
                <a:gd name="T94" fmla="*/ 40 w 98"/>
                <a:gd name="T95" fmla="*/ 6 h 98"/>
                <a:gd name="T96" fmla="*/ 36 w 98"/>
                <a:gd name="T97" fmla="*/ 2 h 98"/>
                <a:gd name="T98" fmla="*/ 36 w 98"/>
                <a:gd name="T99" fmla="*/ 2 h 98"/>
                <a:gd name="T100" fmla="*/ 50 w 98"/>
                <a:gd name="T101" fmla="*/ 0 h 98"/>
                <a:gd name="T102" fmla="*/ 50 w 98"/>
                <a:gd name="T103" fmla="*/ 0 h 98"/>
                <a:gd name="T104" fmla="*/ 58 w 98"/>
                <a:gd name="T105" fmla="*/ 0 h 98"/>
                <a:gd name="T106" fmla="*/ 68 w 98"/>
                <a:gd name="T107" fmla="*/ 2 h 98"/>
                <a:gd name="T108" fmla="*/ 76 w 98"/>
                <a:gd name="T109" fmla="*/ 6 h 98"/>
                <a:gd name="T110" fmla="*/ 82 w 98"/>
                <a:gd name="T111" fmla="*/ 12 h 98"/>
                <a:gd name="T112" fmla="*/ 88 w 98"/>
                <a:gd name="T113" fmla="*/ 18 h 98"/>
                <a:gd name="T114" fmla="*/ 92 w 98"/>
                <a:gd name="T115" fmla="*/ 24 h 98"/>
                <a:gd name="T116" fmla="*/ 96 w 98"/>
                <a:gd name="T117" fmla="*/ 32 h 98"/>
                <a:gd name="T118" fmla="*/ 98 w 98"/>
                <a:gd name="T119" fmla="*/ 40 h 98"/>
                <a:gd name="T120" fmla="*/ 98 w 98"/>
                <a:gd name="T121" fmla="*/ 4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" h="98">
                  <a:moveTo>
                    <a:pt x="98" y="40"/>
                  </a:moveTo>
                  <a:lnTo>
                    <a:pt x="94" y="40"/>
                  </a:lnTo>
                  <a:lnTo>
                    <a:pt x="94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86" y="40"/>
                  </a:lnTo>
                  <a:lnTo>
                    <a:pt x="80" y="44"/>
                  </a:lnTo>
                  <a:lnTo>
                    <a:pt x="76" y="48"/>
                  </a:lnTo>
                  <a:lnTo>
                    <a:pt x="74" y="54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4" y="64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82" y="74"/>
                  </a:lnTo>
                  <a:lnTo>
                    <a:pt x="88" y="78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82" y="86"/>
                  </a:lnTo>
                  <a:lnTo>
                    <a:pt x="72" y="92"/>
                  </a:lnTo>
                  <a:lnTo>
                    <a:pt x="62" y="96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40" y="98"/>
                  </a:lnTo>
                  <a:lnTo>
                    <a:pt x="30" y="94"/>
                  </a:lnTo>
                  <a:lnTo>
                    <a:pt x="22" y="90"/>
                  </a:lnTo>
                  <a:lnTo>
                    <a:pt x="14" y="84"/>
                  </a:lnTo>
                  <a:lnTo>
                    <a:pt x="8" y="76"/>
                  </a:lnTo>
                  <a:lnTo>
                    <a:pt x="4" y="68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36"/>
                  </a:lnTo>
                  <a:lnTo>
                    <a:pt x="8" y="24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6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30" y="34"/>
                  </a:lnTo>
                  <a:lnTo>
                    <a:pt x="34" y="32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42" y="26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2"/>
                  </a:lnTo>
                  <a:lnTo>
                    <a:pt x="40" y="6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8" y="2"/>
                  </a:lnTo>
                  <a:lnTo>
                    <a:pt x="76" y="6"/>
                  </a:lnTo>
                  <a:lnTo>
                    <a:pt x="82" y="12"/>
                  </a:lnTo>
                  <a:lnTo>
                    <a:pt x="88" y="18"/>
                  </a:lnTo>
                  <a:lnTo>
                    <a:pt x="92" y="24"/>
                  </a:lnTo>
                  <a:lnTo>
                    <a:pt x="96" y="32"/>
                  </a:lnTo>
                  <a:lnTo>
                    <a:pt x="98" y="40"/>
                  </a:lnTo>
                  <a:lnTo>
                    <a:pt x="98" y="4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9" name="Freeform 26"/>
            <p:cNvSpPr/>
            <p:nvPr/>
          </p:nvSpPr>
          <p:spPr bwMode="auto">
            <a:xfrm>
              <a:off x="4554538" y="1730375"/>
              <a:ext cx="60325" cy="66675"/>
            </a:xfrm>
            <a:custGeom>
              <a:avLst/>
              <a:gdLst>
                <a:gd name="T0" fmla="*/ 20 w 38"/>
                <a:gd name="T1" fmla="*/ 0 h 42"/>
                <a:gd name="T2" fmla="*/ 20 w 38"/>
                <a:gd name="T3" fmla="*/ 0 h 42"/>
                <a:gd name="T4" fmla="*/ 28 w 38"/>
                <a:gd name="T5" fmla="*/ 8 h 42"/>
                <a:gd name="T6" fmla="*/ 38 w 38"/>
                <a:gd name="T7" fmla="*/ 12 h 42"/>
                <a:gd name="T8" fmla="*/ 20 w 38"/>
                <a:gd name="T9" fmla="*/ 38 h 42"/>
                <a:gd name="T10" fmla="*/ 20 w 38"/>
                <a:gd name="T11" fmla="*/ 38 h 42"/>
                <a:gd name="T12" fmla="*/ 18 w 38"/>
                <a:gd name="T13" fmla="*/ 40 h 42"/>
                <a:gd name="T14" fmla="*/ 14 w 38"/>
                <a:gd name="T15" fmla="*/ 42 h 42"/>
                <a:gd name="T16" fmla="*/ 10 w 38"/>
                <a:gd name="T17" fmla="*/ 42 h 42"/>
                <a:gd name="T18" fmla="*/ 6 w 38"/>
                <a:gd name="T19" fmla="*/ 40 h 42"/>
                <a:gd name="T20" fmla="*/ 4 w 38"/>
                <a:gd name="T21" fmla="*/ 38 h 42"/>
                <a:gd name="T22" fmla="*/ 4 w 38"/>
                <a:gd name="T23" fmla="*/ 38 h 42"/>
                <a:gd name="T24" fmla="*/ 0 w 38"/>
                <a:gd name="T25" fmla="*/ 36 h 42"/>
                <a:gd name="T26" fmla="*/ 0 w 38"/>
                <a:gd name="T27" fmla="*/ 32 h 42"/>
                <a:gd name="T28" fmla="*/ 0 w 38"/>
                <a:gd name="T29" fmla="*/ 28 h 42"/>
                <a:gd name="T30" fmla="*/ 2 w 38"/>
                <a:gd name="T31" fmla="*/ 24 h 42"/>
                <a:gd name="T32" fmla="*/ 20 w 38"/>
                <a:gd name="T3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42">
                  <a:moveTo>
                    <a:pt x="20" y="0"/>
                  </a:moveTo>
                  <a:lnTo>
                    <a:pt x="20" y="0"/>
                  </a:lnTo>
                  <a:lnTo>
                    <a:pt x="28" y="8"/>
                  </a:lnTo>
                  <a:lnTo>
                    <a:pt x="38" y="12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18" y="40"/>
                  </a:lnTo>
                  <a:lnTo>
                    <a:pt x="14" y="42"/>
                  </a:lnTo>
                  <a:lnTo>
                    <a:pt x="10" y="42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0" name="Freeform 27"/>
            <p:cNvSpPr/>
            <p:nvPr/>
          </p:nvSpPr>
          <p:spPr bwMode="auto">
            <a:xfrm>
              <a:off x="4548188" y="1543050"/>
              <a:ext cx="79375" cy="92075"/>
            </a:xfrm>
            <a:custGeom>
              <a:avLst/>
              <a:gdLst>
                <a:gd name="T0" fmla="*/ 48 w 50"/>
                <a:gd name="T1" fmla="*/ 40 h 58"/>
                <a:gd name="T2" fmla="*/ 48 w 50"/>
                <a:gd name="T3" fmla="*/ 40 h 58"/>
                <a:gd name="T4" fmla="*/ 50 w 50"/>
                <a:gd name="T5" fmla="*/ 44 h 58"/>
                <a:gd name="T6" fmla="*/ 50 w 50"/>
                <a:gd name="T7" fmla="*/ 48 h 58"/>
                <a:gd name="T8" fmla="*/ 50 w 50"/>
                <a:gd name="T9" fmla="*/ 52 h 58"/>
                <a:gd name="T10" fmla="*/ 46 w 50"/>
                <a:gd name="T11" fmla="*/ 54 h 58"/>
                <a:gd name="T12" fmla="*/ 44 w 50"/>
                <a:gd name="T13" fmla="*/ 56 h 58"/>
                <a:gd name="T14" fmla="*/ 44 w 50"/>
                <a:gd name="T15" fmla="*/ 56 h 58"/>
                <a:gd name="T16" fmla="*/ 40 w 50"/>
                <a:gd name="T17" fmla="*/ 58 h 58"/>
                <a:gd name="T18" fmla="*/ 36 w 50"/>
                <a:gd name="T19" fmla="*/ 58 h 58"/>
                <a:gd name="T20" fmla="*/ 34 w 50"/>
                <a:gd name="T21" fmla="*/ 56 h 58"/>
                <a:gd name="T22" fmla="*/ 30 w 50"/>
                <a:gd name="T23" fmla="*/ 54 h 58"/>
                <a:gd name="T24" fmla="*/ 0 w 50"/>
                <a:gd name="T25" fmla="*/ 14 h 58"/>
                <a:gd name="T26" fmla="*/ 0 w 50"/>
                <a:gd name="T27" fmla="*/ 14 h 58"/>
                <a:gd name="T28" fmla="*/ 12 w 50"/>
                <a:gd name="T29" fmla="*/ 8 h 58"/>
                <a:gd name="T30" fmla="*/ 20 w 50"/>
                <a:gd name="T31" fmla="*/ 0 h 58"/>
                <a:gd name="T32" fmla="*/ 48 w 50"/>
                <a:gd name="T33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8">
                  <a:moveTo>
                    <a:pt x="48" y="40"/>
                  </a:moveTo>
                  <a:lnTo>
                    <a:pt x="48" y="40"/>
                  </a:lnTo>
                  <a:lnTo>
                    <a:pt x="50" y="44"/>
                  </a:lnTo>
                  <a:lnTo>
                    <a:pt x="50" y="48"/>
                  </a:lnTo>
                  <a:lnTo>
                    <a:pt x="50" y="52"/>
                  </a:lnTo>
                  <a:lnTo>
                    <a:pt x="46" y="54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58"/>
                  </a:lnTo>
                  <a:lnTo>
                    <a:pt x="34" y="56"/>
                  </a:lnTo>
                  <a:lnTo>
                    <a:pt x="30" y="5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2" y="8"/>
                  </a:lnTo>
                  <a:lnTo>
                    <a:pt x="20" y="0"/>
                  </a:lnTo>
                  <a:lnTo>
                    <a:pt x="48" y="4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1" name="Freeform 28"/>
            <p:cNvSpPr/>
            <p:nvPr/>
          </p:nvSpPr>
          <p:spPr bwMode="auto">
            <a:xfrm>
              <a:off x="4697413" y="1663700"/>
              <a:ext cx="101600" cy="50800"/>
            </a:xfrm>
            <a:custGeom>
              <a:avLst/>
              <a:gdLst>
                <a:gd name="T0" fmla="*/ 64 w 64"/>
                <a:gd name="T1" fmla="*/ 8 h 32"/>
                <a:gd name="T2" fmla="*/ 64 w 64"/>
                <a:gd name="T3" fmla="*/ 8 h 32"/>
                <a:gd name="T4" fmla="*/ 60 w 64"/>
                <a:gd name="T5" fmla="*/ 18 h 32"/>
                <a:gd name="T6" fmla="*/ 60 w 64"/>
                <a:gd name="T7" fmla="*/ 28 h 32"/>
                <a:gd name="T8" fmla="*/ 60 w 64"/>
                <a:gd name="T9" fmla="*/ 28 h 32"/>
                <a:gd name="T10" fmla="*/ 60 w 64"/>
                <a:gd name="T11" fmla="*/ 32 h 32"/>
                <a:gd name="T12" fmla="*/ 10 w 64"/>
                <a:gd name="T13" fmla="*/ 24 h 32"/>
                <a:gd name="T14" fmla="*/ 10 w 64"/>
                <a:gd name="T15" fmla="*/ 24 h 32"/>
                <a:gd name="T16" fmla="*/ 6 w 64"/>
                <a:gd name="T17" fmla="*/ 22 h 32"/>
                <a:gd name="T18" fmla="*/ 2 w 64"/>
                <a:gd name="T19" fmla="*/ 20 h 32"/>
                <a:gd name="T20" fmla="*/ 2 w 64"/>
                <a:gd name="T21" fmla="*/ 16 h 32"/>
                <a:gd name="T22" fmla="*/ 0 w 64"/>
                <a:gd name="T23" fmla="*/ 12 h 32"/>
                <a:gd name="T24" fmla="*/ 2 w 64"/>
                <a:gd name="T25" fmla="*/ 10 h 32"/>
                <a:gd name="T26" fmla="*/ 2 w 64"/>
                <a:gd name="T27" fmla="*/ 10 h 32"/>
                <a:gd name="T28" fmla="*/ 2 w 64"/>
                <a:gd name="T29" fmla="*/ 6 h 32"/>
                <a:gd name="T30" fmla="*/ 6 w 64"/>
                <a:gd name="T31" fmla="*/ 2 h 32"/>
                <a:gd name="T32" fmla="*/ 8 w 64"/>
                <a:gd name="T33" fmla="*/ 2 h 32"/>
                <a:gd name="T34" fmla="*/ 14 w 64"/>
                <a:gd name="T35" fmla="*/ 0 h 32"/>
                <a:gd name="T36" fmla="*/ 64 w 64"/>
                <a:gd name="T37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2">
                  <a:moveTo>
                    <a:pt x="64" y="8"/>
                  </a:moveTo>
                  <a:lnTo>
                    <a:pt x="64" y="8"/>
                  </a:lnTo>
                  <a:lnTo>
                    <a:pt x="60" y="1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3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64" y="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2" name="Freeform 29"/>
            <p:cNvSpPr/>
            <p:nvPr/>
          </p:nvSpPr>
          <p:spPr bwMode="auto">
            <a:xfrm>
              <a:off x="4481513" y="1758950"/>
              <a:ext cx="130175" cy="127000"/>
            </a:xfrm>
            <a:custGeom>
              <a:avLst/>
              <a:gdLst>
                <a:gd name="T0" fmla="*/ 72 w 82"/>
                <a:gd name="T1" fmla="*/ 24 h 80"/>
                <a:gd name="T2" fmla="*/ 72 w 82"/>
                <a:gd name="T3" fmla="*/ 24 h 80"/>
                <a:gd name="T4" fmla="*/ 66 w 82"/>
                <a:gd name="T5" fmla="*/ 30 h 80"/>
                <a:gd name="T6" fmla="*/ 58 w 82"/>
                <a:gd name="T7" fmla="*/ 32 h 80"/>
                <a:gd name="T8" fmla="*/ 58 w 82"/>
                <a:gd name="T9" fmla="*/ 32 h 80"/>
                <a:gd name="T10" fmla="*/ 52 w 82"/>
                <a:gd name="T11" fmla="*/ 30 h 80"/>
                <a:gd name="T12" fmla="*/ 48 w 82"/>
                <a:gd name="T13" fmla="*/ 28 h 80"/>
                <a:gd name="T14" fmla="*/ 46 w 82"/>
                <a:gd name="T15" fmla="*/ 26 h 80"/>
                <a:gd name="T16" fmla="*/ 46 w 82"/>
                <a:gd name="T17" fmla="*/ 26 h 80"/>
                <a:gd name="T18" fmla="*/ 40 w 82"/>
                <a:gd name="T19" fmla="*/ 22 h 80"/>
                <a:gd name="T20" fmla="*/ 38 w 82"/>
                <a:gd name="T21" fmla="*/ 14 h 80"/>
                <a:gd name="T22" fmla="*/ 38 w 82"/>
                <a:gd name="T23" fmla="*/ 8 h 80"/>
                <a:gd name="T24" fmla="*/ 42 w 82"/>
                <a:gd name="T25" fmla="*/ 2 h 80"/>
                <a:gd name="T26" fmla="*/ 44 w 82"/>
                <a:gd name="T27" fmla="*/ 0 h 80"/>
                <a:gd name="T28" fmla="*/ 44 w 82"/>
                <a:gd name="T29" fmla="*/ 0 h 80"/>
                <a:gd name="T30" fmla="*/ 40 w 82"/>
                <a:gd name="T31" fmla="*/ 0 h 80"/>
                <a:gd name="T32" fmla="*/ 40 w 82"/>
                <a:gd name="T33" fmla="*/ 0 h 80"/>
                <a:gd name="T34" fmla="*/ 32 w 82"/>
                <a:gd name="T35" fmla="*/ 0 h 80"/>
                <a:gd name="T36" fmla="*/ 24 w 82"/>
                <a:gd name="T37" fmla="*/ 2 h 80"/>
                <a:gd name="T38" fmla="*/ 18 w 82"/>
                <a:gd name="T39" fmla="*/ 6 h 80"/>
                <a:gd name="T40" fmla="*/ 12 w 82"/>
                <a:gd name="T41" fmla="*/ 12 h 80"/>
                <a:gd name="T42" fmla="*/ 8 w 82"/>
                <a:gd name="T43" fmla="*/ 18 h 80"/>
                <a:gd name="T44" fmla="*/ 4 w 82"/>
                <a:gd name="T45" fmla="*/ 24 h 80"/>
                <a:gd name="T46" fmla="*/ 2 w 82"/>
                <a:gd name="T47" fmla="*/ 32 h 80"/>
                <a:gd name="T48" fmla="*/ 0 w 82"/>
                <a:gd name="T49" fmla="*/ 40 h 80"/>
                <a:gd name="T50" fmla="*/ 0 w 82"/>
                <a:gd name="T51" fmla="*/ 40 h 80"/>
                <a:gd name="T52" fmla="*/ 2 w 82"/>
                <a:gd name="T53" fmla="*/ 48 h 80"/>
                <a:gd name="T54" fmla="*/ 4 w 82"/>
                <a:gd name="T55" fmla="*/ 56 h 80"/>
                <a:gd name="T56" fmla="*/ 8 w 82"/>
                <a:gd name="T57" fmla="*/ 62 h 80"/>
                <a:gd name="T58" fmla="*/ 12 w 82"/>
                <a:gd name="T59" fmla="*/ 68 h 80"/>
                <a:gd name="T60" fmla="*/ 18 w 82"/>
                <a:gd name="T61" fmla="*/ 74 h 80"/>
                <a:gd name="T62" fmla="*/ 24 w 82"/>
                <a:gd name="T63" fmla="*/ 76 h 80"/>
                <a:gd name="T64" fmla="*/ 32 w 82"/>
                <a:gd name="T65" fmla="*/ 80 h 80"/>
                <a:gd name="T66" fmla="*/ 40 w 82"/>
                <a:gd name="T67" fmla="*/ 80 h 80"/>
                <a:gd name="T68" fmla="*/ 40 w 82"/>
                <a:gd name="T69" fmla="*/ 80 h 80"/>
                <a:gd name="T70" fmla="*/ 48 w 82"/>
                <a:gd name="T71" fmla="*/ 80 h 80"/>
                <a:gd name="T72" fmla="*/ 56 w 82"/>
                <a:gd name="T73" fmla="*/ 76 h 80"/>
                <a:gd name="T74" fmla="*/ 64 w 82"/>
                <a:gd name="T75" fmla="*/ 74 h 80"/>
                <a:gd name="T76" fmla="*/ 70 w 82"/>
                <a:gd name="T77" fmla="*/ 68 h 80"/>
                <a:gd name="T78" fmla="*/ 74 w 82"/>
                <a:gd name="T79" fmla="*/ 62 h 80"/>
                <a:gd name="T80" fmla="*/ 78 w 82"/>
                <a:gd name="T81" fmla="*/ 56 h 80"/>
                <a:gd name="T82" fmla="*/ 80 w 82"/>
                <a:gd name="T83" fmla="*/ 48 h 80"/>
                <a:gd name="T84" fmla="*/ 82 w 82"/>
                <a:gd name="T85" fmla="*/ 40 h 80"/>
                <a:gd name="T86" fmla="*/ 82 w 82"/>
                <a:gd name="T87" fmla="*/ 40 h 80"/>
                <a:gd name="T88" fmla="*/ 80 w 82"/>
                <a:gd name="T89" fmla="*/ 28 h 80"/>
                <a:gd name="T90" fmla="*/ 76 w 82"/>
                <a:gd name="T91" fmla="*/ 20 h 80"/>
                <a:gd name="T92" fmla="*/ 72 w 82"/>
                <a:gd name="T93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80">
                  <a:moveTo>
                    <a:pt x="72" y="24"/>
                  </a:moveTo>
                  <a:lnTo>
                    <a:pt x="72" y="24"/>
                  </a:lnTo>
                  <a:lnTo>
                    <a:pt x="66" y="30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2" y="30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0" y="22"/>
                  </a:lnTo>
                  <a:lnTo>
                    <a:pt x="38" y="14"/>
                  </a:lnTo>
                  <a:lnTo>
                    <a:pt x="38" y="8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4" y="56"/>
                  </a:lnTo>
                  <a:lnTo>
                    <a:pt x="8" y="62"/>
                  </a:lnTo>
                  <a:lnTo>
                    <a:pt x="12" y="68"/>
                  </a:lnTo>
                  <a:lnTo>
                    <a:pt x="18" y="74"/>
                  </a:lnTo>
                  <a:lnTo>
                    <a:pt x="24" y="76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8" y="80"/>
                  </a:lnTo>
                  <a:lnTo>
                    <a:pt x="56" y="76"/>
                  </a:lnTo>
                  <a:lnTo>
                    <a:pt x="64" y="74"/>
                  </a:lnTo>
                  <a:lnTo>
                    <a:pt x="70" y="68"/>
                  </a:lnTo>
                  <a:lnTo>
                    <a:pt x="74" y="62"/>
                  </a:lnTo>
                  <a:lnTo>
                    <a:pt x="78" y="56"/>
                  </a:lnTo>
                  <a:lnTo>
                    <a:pt x="80" y="48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0" y="28"/>
                  </a:lnTo>
                  <a:lnTo>
                    <a:pt x="76" y="20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3" name="Freeform 30"/>
            <p:cNvSpPr/>
            <p:nvPr/>
          </p:nvSpPr>
          <p:spPr bwMode="auto">
            <a:xfrm>
              <a:off x="4446588" y="1416050"/>
              <a:ext cx="142875" cy="146050"/>
            </a:xfrm>
            <a:custGeom>
              <a:avLst/>
              <a:gdLst>
                <a:gd name="T0" fmla="*/ 44 w 90"/>
                <a:gd name="T1" fmla="*/ 0 h 92"/>
                <a:gd name="T2" fmla="*/ 44 w 90"/>
                <a:gd name="T3" fmla="*/ 0 h 92"/>
                <a:gd name="T4" fmla="*/ 36 w 90"/>
                <a:gd name="T5" fmla="*/ 2 h 92"/>
                <a:gd name="T6" fmla="*/ 26 w 90"/>
                <a:gd name="T7" fmla="*/ 4 h 92"/>
                <a:gd name="T8" fmla="*/ 20 w 90"/>
                <a:gd name="T9" fmla="*/ 8 h 92"/>
                <a:gd name="T10" fmla="*/ 12 w 90"/>
                <a:gd name="T11" fmla="*/ 14 h 92"/>
                <a:gd name="T12" fmla="*/ 6 w 90"/>
                <a:gd name="T13" fmla="*/ 20 h 92"/>
                <a:gd name="T14" fmla="*/ 2 w 90"/>
                <a:gd name="T15" fmla="*/ 28 h 92"/>
                <a:gd name="T16" fmla="*/ 0 w 90"/>
                <a:gd name="T17" fmla="*/ 38 h 92"/>
                <a:gd name="T18" fmla="*/ 0 w 90"/>
                <a:gd name="T19" fmla="*/ 46 h 92"/>
                <a:gd name="T20" fmla="*/ 0 w 90"/>
                <a:gd name="T21" fmla="*/ 46 h 92"/>
                <a:gd name="T22" fmla="*/ 0 w 90"/>
                <a:gd name="T23" fmla="*/ 56 h 92"/>
                <a:gd name="T24" fmla="*/ 2 w 90"/>
                <a:gd name="T25" fmla="*/ 64 h 92"/>
                <a:gd name="T26" fmla="*/ 6 w 90"/>
                <a:gd name="T27" fmla="*/ 72 h 92"/>
                <a:gd name="T28" fmla="*/ 12 w 90"/>
                <a:gd name="T29" fmla="*/ 78 h 92"/>
                <a:gd name="T30" fmla="*/ 20 w 90"/>
                <a:gd name="T31" fmla="*/ 84 h 92"/>
                <a:gd name="T32" fmla="*/ 26 w 90"/>
                <a:gd name="T33" fmla="*/ 88 h 92"/>
                <a:gd name="T34" fmla="*/ 36 w 90"/>
                <a:gd name="T35" fmla="*/ 90 h 92"/>
                <a:gd name="T36" fmla="*/ 44 w 90"/>
                <a:gd name="T37" fmla="*/ 92 h 92"/>
                <a:gd name="T38" fmla="*/ 44 w 90"/>
                <a:gd name="T39" fmla="*/ 92 h 92"/>
                <a:gd name="T40" fmla="*/ 54 w 90"/>
                <a:gd name="T41" fmla="*/ 90 h 92"/>
                <a:gd name="T42" fmla="*/ 62 w 90"/>
                <a:gd name="T43" fmla="*/ 88 h 92"/>
                <a:gd name="T44" fmla="*/ 70 w 90"/>
                <a:gd name="T45" fmla="*/ 84 h 92"/>
                <a:gd name="T46" fmla="*/ 76 w 90"/>
                <a:gd name="T47" fmla="*/ 78 h 92"/>
                <a:gd name="T48" fmla="*/ 82 w 90"/>
                <a:gd name="T49" fmla="*/ 72 h 92"/>
                <a:gd name="T50" fmla="*/ 86 w 90"/>
                <a:gd name="T51" fmla="*/ 64 h 92"/>
                <a:gd name="T52" fmla="*/ 90 w 90"/>
                <a:gd name="T53" fmla="*/ 56 h 92"/>
                <a:gd name="T54" fmla="*/ 90 w 90"/>
                <a:gd name="T55" fmla="*/ 46 h 92"/>
                <a:gd name="T56" fmla="*/ 90 w 90"/>
                <a:gd name="T57" fmla="*/ 46 h 92"/>
                <a:gd name="T58" fmla="*/ 90 w 90"/>
                <a:gd name="T59" fmla="*/ 38 h 92"/>
                <a:gd name="T60" fmla="*/ 86 w 90"/>
                <a:gd name="T61" fmla="*/ 28 h 92"/>
                <a:gd name="T62" fmla="*/ 82 w 90"/>
                <a:gd name="T63" fmla="*/ 20 h 92"/>
                <a:gd name="T64" fmla="*/ 76 w 90"/>
                <a:gd name="T65" fmla="*/ 14 h 92"/>
                <a:gd name="T66" fmla="*/ 70 w 90"/>
                <a:gd name="T67" fmla="*/ 8 h 92"/>
                <a:gd name="T68" fmla="*/ 62 w 90"/>
                <a:gd name="T69" fmla="*/ 4 h 92"/>
                <a:gd name="T70" fmla="*/ 54 w 90"/>
                <a:gd name="T71" fmla="*/ 2 h 92"/>
                <a:gd name="T72" fmla="*/ 44 w 90"/>
                <a:gd name="T73" fmla="*/ 0 h 92"/>
                <a:gd name="T74" fmla="*/ 44 w 90"/>
                <a:gd name="T7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92">
                  <a:moveTo>
                    <a:pt x="44" y="0"/>
                  </a:moveTo>
                  <a:lnTo>
                    <a:pt x="44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20" y="8"/>
                  </a:lnTo>
                  <a:lnTo>
                    <a:pt x="12" y="14"/>
                  </a:lnTo>
                  <a:lnTo>
                    <a:pt x="6" y="20"/>
                  </a:lnTo>
                  <a:lnTo>
                    <a:pt x="2" y="28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6" y="72"/>
                  </a:lnTo>
                  <a:lnTo>
                    <a:pt x="12" y="78"/>
                  </a:lnTo>
                  <a:lnTo>
                    <a:pt x="20" y="84"/>
                  </a:lnTo>
                  <a:lnTo>
                    <a:pt x="26" y="88"/>
                  </a:lnTo>
                  <a:lnTo>
                    <a:pt x="36" y="9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54" y="90"/>
                  </a:lnTo>
                  <a:lnTo>
                    <a:pt x="62" y="88"/>
                  </a:lnTo>
                  <a:lnTo>
                    <a:pt x="70" y="84"/>
                  </a:lnTo>
                  <a:lnTo>
                    <a:pt x="76" y="78"/>
                  </a:lnTo>
                  <a:lnTo>
                    <a:pt x="82" y="72"/>
                  </a:lnTo>
                  <a:lnTo>
                    <a:pt x="86" y="64"/>
                  </a:lnTo>
                  <a:lnTo>
                    <a:pt x="90" y="56"/>
                  </a:lnTo>
                  <a:lnTo>
                    <a:pt x="90" y="46"/>
                  </a:lnTo>
                  <a:lnTo>
                    <a:pt x="90" y="46"/>
                  </a:lnTo>
                  <a:lnTo>
                    <a:pt x="90" y="38"/>
                  </a:lnTo>
                  <a:lnTo>
                    <a:pt x="86" y="28"/>
                  </a:lnTo>
                  <a:lnTo>
                    <a:pt x="82" y="20"/>
                  </a:lnTo>
                  <a:lnTo>
                    <a:pt x="76" y="14"/>
                  </a:lnTo>
                  <a:lnTo>
                    <a:pt x="70" y="8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4" name="Freeform 31"/>
            <p:cNvSpPr/>
            <p:nvPr/>
          </p:nvSpPr>
          <p:spPr bwMode="auto">
            <a:xfrm>
              <a:off x="4802188" y="1631950"/>
              <a:ext cx="171450" cy="168275"/>
            </a:xfrm>
            <a:custGeom>
              <a:avLst/>
              <a:gdLst>
                <a:gd name="T0" fmla="*/ 58 w 108"/>
                <a:gd name="T1" fmla="*/ 0 h 106"/>
                <a:gd name="T2" fmla="*/ 58 w 108"/>
                <a:gd name="T3" fmla="*/ 0 h 106"/>
                <a:gd name="T4" fmla="*/ 48 w 108"/>
                <a:gd name="T5" fmla="*/ 0 h 106"/>
                <a:gd name="T6" fmla="*/ 36 w 108"/>
                <a:gd name="T7" fmla="*/ 2 h 106"/>
                <a:gd name="T8" fmla="*/ 28 w 108"/>
                <a:gd name="T9" fmla="*/ 6 h 106"/>
                <a:gd name="T10" fmla="*/ 18 w 108"/>
                <a:gd name="T11" fmla="*/ 12 h 106"/>
                <a:gd name="T12" fmla="*/ 12 w 108"/>
                <a:gd name="T13" fmla="*/ 20 h 106"/>
                <a:gd name="T14" fmla="*/ 6 w 108"/>
                <a:gd name="T15" fmla="*/ 28 h 106"/>
                <a:gd name="T16" fmla="*/ 2 w 108"/>
                <a:gd name="T17" fmla="*/ 38 h 106"/>
                <a:gd name="T18" fmla="*/ 0 w 108"/>
                <a:gd name="T19" fmla="*/ 48 h 106"/>
                <a:gd name="T20" fmla="*/ 0 w 108"/>
                <a:gd name="T21" fmla="*/ 48 h 106"/>
                <a:gd name="T22" fmla="*/ 0 w 108"/>
                <a:gd name="T23" fmla="*/ 60 h 106"/>
                <a:gd name="T24" fmla="*/ 2 w 108"/>
                <a:gd name="T25" fmla="*/ 70 h 106"/>
                <a:gd name="T26" fmla="*/ 8 w 108"/>
                <a:gd name="T27" fmla="*/ 80 h 106"/>
                <a:gd name="T28" fmla="*/ 14 w 108"/>
                <a:gd name="T29" fmla="*/ 88 h 106"/>
                <a:gd name="T30" fmla="*/ 20 w 108"/>
                <a:gd name="T31" fmla="*/ 96 h 106"/>
                <a:gd name="T32" fmla="*/ 30 w 108"/>
                <a:gd name="T33" fmla="*/ 102 h 106"/>
                <a:gd name="T34" fmla="*/ 40 w 108"/>
                <a:gd name="T35" fmla="*/ 104 h 106"/>
                <a:gd name="T36" fmla="*/ 50 w 108"/>
                <a:gd name="T37" fmla="*/ 106 h 106"/>
                <a:gd name="T38" fmla="*/ 50 w 108"/>
                <a:gd name="T39" fmla="*/ 106 h 106"/>
                <a:gd name="T40" fmla="*/ 62 w 108"/>
                <a:gd name="T41" fmla="*/ 106 h 106"/>
                <a:gd name="T42" fmla="*/ 72 w 108"/>
                <a:gd name="T43" fmla="*/ 104 h 106"/>
                <a:gd name="T44" fmla="*/ 80 w 108"/>
                <a:gd name="T45" fmla="*/ 100 h 106"/>
                <a:gd name="T46" fmla="*/ 90 w 108"/>
                <a:gd name="T47" fmla="*/ 94 h 106"/>
                <a:gd name="T48" fmla="*/ 96 w 108"/>
                <a:gd name="T49" fmla="*/ 86 h 106"/>
                <a:gd name="T50" fmla="*/ 102 w 108"/>
                <a:gd name="T51" fmla="*/ 78 h 106"/>
                <a:gd name="T52" fmla="*/ 106 w 108"/>
                <a:gd name="T53" fmla="*/ 68 h 106"/>
                <a:gd name="T54" fmla="*/ 108 w 108"/>
                <a:gd name="T55" fmla="*/ 56 h 106"/>
                <a:gd name="T56" fmla="*/ 108 w 108"/>
                <a:gd name="T57" fmla="*/ 56 h 106"/>
                <a:gd name="T58" fmla="*/ 108 w 108"/>
                <a:gd name="T59" fmla="*/ 46 h 106"/>
                <a:gd name="T60" fmla="*/ 106 w 108"/>
                <a:gd name="T61" fmla="*/ 36 h 106"/>
                <a:gd name="T62" fmla="*/ 102 w 108"/>
                <a:gd name="T63" fmla="*/ 26 h 106"/>
                <a:gd name="T64" fmla="*/ 96 w 108"/>
                <a:gd name="T65" fmla="*/ 18 h 106"/>
                <a:gd name="T66" fmla="*/ 88 w 108"/>
                <a:gd name="T67" fmla="*/ 10 h 106"/>
                <a:gd name="T68" fmla="*/ 78 w 108"/>
                <a:gd name="T69" fmla="*/ 4 h 106"/>
                <a:gd name="T70" fmla="*/ 70 w 108"/>
                <a:gd name="T71" fmla="*/ 0 h 106"/>
                <a:gd name="T72" fmla="*/ 58 w 108"/>
                <a:gd name="T73" fmla="*/ 0 h 106"/>
                <a:gd name="T74" fmla="*/ 58 w 108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106">
                  <a:moveTo>
                    <a:pt x="58" y="0"/>
                  </a:moveTo>
                  <a:lnTo>
                    <a:pt x="58" y="0"/>
                  </a:lnTo>
                  <a:lnTo>
                    <a:pt x="48" y="0"/>
                  </a:lnTo>
                  <a:lnTo>
                    <a:pt x="36" y="2"/>
                  </a:lnTo>
                  <a:lnTo>
                    <a:pt x="28" y="6"/>
                  </a:lnTo>
                  <a:lnTo>
                    <a:pt x="18" y="12"/>
                  </a:lnTo>
                  <a:lnTo>
                    <a:pt x="12" y="20"/>
                  </a:lnTo>
                  <a:lnTo>
                    <a:pt x="6" y="28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2" y="70"/>
                  </a:lnTo>
                  <a:lnTo>
                    <a:pt x="8" y="80"/>
                  </a:lnTo>
                  <a:lnTo>
                    <a:pt x="14" y="88"/>
                  </a:lnTo>
                  <a:lnTo>
                    <a:pt x="20" y="96"/>
                  </a:lnTo>
                  <a:lnTo>
                    <a:pt x="30" y="102"/>
                  </a:lnTo>
                  <a:lnTo>
                    <a:pt x="40" y="104"/>
                  </a:lnTo>
                  <a:lnTo>
                    <a:pt x="50" y="106"/>
                  </a:lnTo>
                  <a:lnTo>
                    <a:pt x="50" y="106"/>
                  </a:lnTo>
                  <a:lnTo>
                    <a:pt x="62" y="106"/>
                  </a:lnTo>
                  <a:lnTo>
                    <a:pt x="72" y="104"/>
                  </a:lnTo>
                  <a:lnTo>
                    <a:pt x="80" y="100"/>
                  </a:lnTo>
                  <a:lnTo>
                    <a:pt x="90" y="94"/>
                  </a:lnTo>
                  <a:lnTo>
                    <a:pt x="96" y="86"/>
                  </a:lnTo>
                  <a:lnTo>
                    <a:pt x="102" y="78"/>
                  </a:lnTo>
                  <a:lnTo>
                    <a:pt x="106" y="68"/>
                  </a:lnTo>
                  <a:lnTo>
                    <a:pt x="108" y="56"/>
                  </a:lnTo>
                  <a:lnTo>
                    <a:pt x="108" y="56"/>
                  </a:lnTo>
                  <a:lnTo>
                    <a:pt x="108" y="46"/>
                  </a:lnTo>
                  <a:lnTo>
                    <a:pt x="106" y="36"/>
                  </a:lnTo>
                  <a:lnTo>
                    <a:pt x="102" y="26"/>
                  </a:lnTo>
                  <a:lnTo>
                    <a:pt x="96" y="18"/>
                  </a:lnTo>
                  <a:lnTo>
                    <a:pt x="88" y="10"/>
                  </a:lnTo>
                  <a:lnTo>
                    <a:pt x="78" y="4"/>
                  </a:lnTo>
                  <a:lnTo>
                    <a:pt x="70" y="0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" y="847003"/>
            <a:ext cx="9261987" cy="96977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PENGUKURAN SIMPANGAN </a:t>
            </a:r>
            <a:r>
              <a:rPr lang="en-US" sz="3600" b="1" dirty="0" smtClean="0"/>
              <a:t>BAKU</a:t>
            </a:r>
            <a:r>
              <a:rPr lang="id-ID" sz="3600" b="1" dirty="0" smtClean="0"/>
              <a:t> </a:t>
            </a:r>
            <a:r>
              <a:rPr lang="en-US" sz="3600" b="1" dirty="0" smtClean="0"/>
              <a:t>(</a:t>
            </a:r>
            <a:r>
              <a:rPr lang="en-US" sz="3600" b="1" dirty="0" smtClean="0"/>
              <a:t>STANDART DEVIASI) DATA TIDAK BERKELOMPOK</a:t>
            </a:r>
            <a:endParaRPr lang="en-US" sz="3600" b="1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620696"/>
              </p:ext>
            </p:extLst>
          </p:nvPr>
        </p:nvGraphicFramePr>
        <p:xfrm>
          <a:off x="865092" y="2312176"/>
          <a:ext cx="6127361" cy="759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592895" y="3787014"/>
                <a:ext cx="2715102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895" y="3787014"/>
                <a:ext cx="2715102" cy="1091196"/>
              </a:xfrm>
              <a:prstGeom prst="rect">
                <a:avLst/>
              </a:prstGeom>
              <a:blipFill rotWithShape="1">
                <a:blip r:embed="rId8"/>
                <a:stretch>
                  <a:fillRect r="-762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529592" y="3396636"/>
            <a:ext cx="124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Populasi</a:t>
            </a:r>
            <a:r>
              <a:rPr lang="en-US" dirty="0"/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0018" y="3384327"/>
            <a:ext cx="124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Sampel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091670" y="3764154"/>
                <a:ext cx="2727285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670" y="3764154"/>
                <a:ext cx="2727285" cy="1091196"/>
              </a:xfrm>
              <a:prstGeom prst="rect">
                <a:avLst/>
              </a:prstGeom>
              <a:blipFill rotWithShape="1">
                <a:blip r:embed="rId9"/>
                <a:stretch>
                  <a:fillRect r="-758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81" y="808093"/>
            <a:ext cx="8967019" cy="96977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PENGUKURAN STANDART DEVIASI (SIMPANGAN BAKU) DATA TIDAK BERKELOMPOK</a:t>
            </a:r>
            <a:endParaRPr lang="en-US" sz="3600" b="1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218742"/>
              </p:ext>
            </p:extLst>
          </p:nvPr>
        </p:nvGraphicFramePr>
        <p:xfrm>
          <a:off x="258216" y="1948173"/>
          <a:ext cx="8099106" cy="3240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556549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PENGUKURAN </a:t>
            </a:r>
            <a:r>
              <a:rPr lang="en-US" sz="3600" b="1" dirty="0" smtClean="0"/>
              <a:t>STANDAR </a:t>
            </a:r>
            <a:r>
              <a:rPr lang="en-US" sz="3600" b="1" dirty="0" smtClean="0"/>
              <a:t>DEVIASI </a:t>
            </a:r>
            <a:r>
              <a:rPr lang="id-ID" sz="3600" b="1" dirty="0" smtClean="0"/>
              <a:t/>
            </a:r>
            <a:br>
              <a:rPr lang="id-ID" sz="3600" b="1" dirty="0" smtClean="0"/>
            </a:br>
            <a:r>
              <a:rPr lang="en-US" sz="3600" b="1" dirty="0" smtClean="0"/>
              <a:t>DATA </a:t>
            </a:r>
            <a:r>
              <a:rPr lang="en-US" sz="3600" b="1" dirty="0" smtClean="0"/>
              <a:t>TIDAK BERKELOMPOK</a:t>
            </a:r>
            <a:endParaRPr lang="en-US" sz="3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12132" y="2361899"/>
                <a:ext cx="7886700" cy="4351338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166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1+16+ 9+ 4+ 100+ 36+ 81+16+ 9 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/>
                  <a:t>=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272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=5.83</m:t>
                        </m:r>
                      </m:e>
                    </m:ra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5" name="Content Placeholder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132" y="2361899"/>
                <a:ext cx="7886700" cy="4351338"/>
              </a:xfrm>
              <a:prstGeom prst="rect">
                <a:avLst/>
              </a:prstGeom>
              <a:blipFill rotWithShape="1">
                <a:blip r:embed="rId3"/>
                <a:stretch>
                  <a:fillRect l="-2243" t="-294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47003"/>
            <a:ext cx="9144000" cy="96977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PENGUKURAN </a:t>
            </a:r>
            <a:r>
              <a:rPr lang="id-ID" sz="3600" b="1" dirty="0" smtClean="0"/>
              <a:t>STANDAR DEVIASI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DATA BERKELOMPOK</a:t>
            </a:r>
            <a:endParaRPr lang="en-US" sz="3600" b="1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5795" t="4621" r="30431" b="11981"/>
          <a:stretch>
            <a:fillRect/>
          </a:stretch>
        </p:blipFill>
        <p:spPr>
          <a:xfrm rot="16200000">
            <a:off x="2216621" y="2457242"/>
            <a:ext cx="2008806" cy="5528112"/>
          </a:xfr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30588" y="3232653"/>
            <a:ext cx="8579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Hitunglah</a:t>
            </a:r>
            <a:r>
              <a:rPr lang="en-US" sz="2400" dirty="0"/>
              <a:t> </a:t>
            </a:r>
            <a:r>
              <a:rPr lang="en-US" sz="2400" dirty="0" err="1"/>
              <a:t>simpangan</a:t>
            </a:r>
            <a:r>
              <a:rPr lang="en-US" sz="2400" dirty="0"/>
              <a:t> </a:t>
            </a:r>
            <a:r>
              <a:rPr lang="en-US" sz="2400" dirty="0" err="1"/>
              <a:t>baku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modal 40 </a:t>
            </a:r>
            <a:r>
              <a:rPr lang="en-US" sz="2400" dirty="0" err="1"/>
              <a:t>perusahaan</a:t>
            </a:r>
            <a:r>
              <a:rPr lang="en-US" sz="2400" dirty="0"/>
              <a:t>  (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jutaan</a:t>
            </a:r>
            <a:r>
              <a:rPr lang="en-US" sz="2400" dirty="0"/>
              <a:t> rupiah)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30589" y="1886867"/>
                <a:ext cx="4019843" cy="11699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nary>
                                                <m:naryPr>
                                                  <m:chr m:val="∑"/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r>
                                                    <m:rPr>
                                                      <m:brk m:alnAt="23"/>
                                                    </m:r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=1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p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𝑓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𝑀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nary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89" y="1886867"/>
                <a:ext cx="4019843" cy="11699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645" y="501445"/>
            <a:ext cx="9188245" cy="117400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PENGUKURAN VARIASI DATA BERKELOMPOK</a:t>
            </a:r>
            <a:endParaRPr lang="en-US" sz="36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biLevel thresh="25000"/>
          </a:blip>
          <a:srcRect l="13891" r="16928" b="40668"/>
          <a:stretch>
            <a:fillRect/>
          </a:stretch>
        </p:blipFill>
        <p:spPr>
          <a:xfrm rot="16200000">
            <a:off x="1722396" y="3723103"/>
            <a:ext cx="1994039" cy="26131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l="1919"/>
          <a:stretch>
            <a:fillRect/>
          </a:stretch>
        </p:blipFill>
        <p:spPr>
          <a:xfrm rot="16200000">
            <a:off x="3373397" y="-285927"/>
            <a:ext cx="2156717" cy="60794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31" y="771853"/>
            <a:ext cx="8795569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PENGUKURAN </a:t>
            </a:r>
            <a:r>
              <a:rPr lang="en-US" sz="3200" b="1" dirty="0" smtClean="0"/>
              <a:t>VARIA</a:t>
            </a:r>
            <a:r>
              <a:rPr lang="id-ID" sz="3200" b="1" dirty="0" smtClean="0"/>
              <a:t>N </a:t>
            </a:r>
            <a:r>
              <a:rPr lang="en-US" sz="3200" b="1" dirty="0" smtClean="0"/>
              <a:t>DAN STANDAR DEVIASI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DATA TIDAK BERKELOMPOK</a:t>
            </a:r>
            <a:endParaRPr lang="en-US" sz="3200" b="1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586830"/>
              </p:ext>
            </p:extLst>
          </p:nvPr>
        </p:nvGraphicFramePr>
        <p:xfrm>
          <a:off x="422242" y="2031111"/>
          <a:ext cx="8546660" cy="4330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7" y="778984"/>
            <a:ext cx="8978552" cy="96977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PENGUKURAN </a:t>
            </a:r>
            <a:r>
              <a:rPr lang="en-US" sz="3600" b="1" dirty="0" smtClean="0"/>
              <a:t>VARIAN</a:t>
            </a:r>
            <a:r>
              <a:rPr lang="id-ID" sz="3600" b="1" dirty="0" smtClean="0"/>
              <a:t>S </a:t>
            </a:r>
            <a:r>
              <a:rPr lang="en-US" sz="3600" b="1" dirty="0" smtClean="0"/>
              <a:t>DAN STANDAR DEVIASI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DATA TIDAK BERKELOMPOK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5821" y="1774523"/>
            <a:ext cx="5966460" cy="348176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Penyelesaian</a:t>
            </a:r>
            <a:r>
              <a:rPr lang="en-US" dirty="0"/>
              <a:t>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800421"/>
              </p:ext>
            </p:extLst>
          </p:nvPr>
        </p:nvGraphicFramePr>
        <p:xfrm>
          <a:off x="214011" y="2226895"/>
          <a:ext cx="2634597" cy="36576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47308"/>
                <a:gridCol w="939981"/>
                <a:gridCol w="847308"/>
              </a:tblGrid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KELAS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172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29584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167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27889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180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32400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170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28900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169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28561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160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25600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175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30625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165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27225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173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29929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170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28900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TOTAL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1701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289613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1">
                <a:extLst>
                  <a:ext uri="{FF2B5EF4-FFF2-40B4-BE49-F238E27FC236}">
                    <a14:artisticCrisscrossEtching xmlns="" id="{F2DF2A5F-1861-410C-B120-733F952A0298}"/>
                  </a:ext>
                </a:extLst>
              </p:cNvPr>
              <p:cNvSpPr txBox="1"/>
              <p:nvPr/>
            </p:nvSpPr>
            <p:spPr>
              <a:xfrm>
                <a:off x="1352431" y="2196601"/>
                <a:ext cx="419513" cy="23083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500"/>
              </a:p>
            </p:txBody>
          </p:sp>
        </mc:Choice>
        <mc:Fallback>
          <p:sp>
            <p:nvSpPr>
              <p:cNvPr id="5" name="TextBox 1">
                <a:extLst>
                  <a:ext uri="{FF2B5EF4-FFF2-40B4-BE49-F238E27FC236}">
                    <a14:artisticCrisscrossEtching xmlns="" xmlns:a14="http://schemas.microsoft.com/office/drawing/2010/main" id="{F2DF2A5F-1861-410C-B120-733F952A0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431" y="2196601"/>
                <a:ext cx="419513" cy="230832"/>
              </a:xfrm>
              <a:prstGeom prst="rect">
                <a:avLst/>
              </a:prstGeom>
              <a:blipFill rotWithShape="1">
                <a:blip r:embed="rId3"/>
                <a:stretch>
                  <a:fillRect t="-23684" r="-8696" b="-4736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3">
                <a:extLst>
                  <a:ext uri="{FF2B5EF4-FFF2-40B4-BE49-F238E27FC236}">
                    <a14:artisticCrisscrossEtching xmlns="" id="{023E057F-162E-4611-AA37-C942CB7707BA}"/>
                  </a:ext>
                </a:extLst>
              </p:cNvPr>
              <p:cNvSpPr txBox="1"/>
              <p:nvPr/>
            </p:nvSpPr>
            <p:spPr>
              <a:xfrm>
                <a:off x="2215787" y="2182755"/>
                <a:ext cx="275268" cy="24327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500"/>
              </a:p>
            </p:txBody>
          </p:sp>
        </mc:Choice>
        <mc:Fallback>
          <p:sp>
            <p:nvSpPr>
              <p:cNvPr id="6" name="TextBox 3">
                <a:extLst>
                  <a:ext uri="{FF2B5EF4-FFF2-40B4-BE49-F238E27FC236}">
                    <a14:artisticCrisscrossEtching xmlns="" xmlns:a14="http://schemas.microsoft.com/office/drawing/2010/main" id="{023E057F-162E-4611-AA37-C942CB770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787" y="2182755"/>
                <a:ext cx="275268" cy="243272"/>
              </a:xfrm>
              <a:prstGeom prst="rect">
                <a:avLst/>
              </a:prstGeom>
              <a:blipFill rotWithShape="1">
                <a:blip r:embed="rId4"/>
                <a:stretch>
                  <a:fillRect l="-13043" t="-17500" r="-45652" b="-4500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082067" y="1784712"/>
                <a:ext cx="3979294" cy="911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067" y="1784712"/>
                <a:ext cx="3979294" cy="911275"/>
              </a:xfrm>
              <a:prstGeom prst="rect">
                <a:avLst/>
              </a:prstGeom>
              <a:blipFill rotWithShape="1">
                <a:blip r:embed="rId5"/>
                <a:stretch>
                  <a:fillRect r="-276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064261" y="2828933"/>
                <a:ext cx="4896277" cy="23581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289613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−(2893401)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10(10−1)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2729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=30.32</m:t>
                      </m:r>
                    </m:oMath>
                  </m:oMathPara>
                </a14:m>
                <a:endParaRPr lang="id-ID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30.32=5.51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261" y="2828933"/>
                <a:ext cx="4896277" cy="2358146"/>
              </a:xfrm>
              <a:prstGeom prst="rect">
                <a:avLst/>
              </a:prstGeom>
              <a:blipFill rotWithShape="1">
                <a:blip r:embed="rId6"/>
                <a:stretch>
                  <a:fillRect r="-1494" b="-491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089817" y="5201511"/>
            <a:ext cx="568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varian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badan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/>
              <a:t>30.32cm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deviasinya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5.51cm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37</TotalTime>
  <Words>381</Words>
  <Application>Microsoft Office PowerPoint</Application>
  <PresentationFormat>On-screen Show (4:3)</PresentationFormat>
  <Paragraphs>75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Presentation1</vt:lpstr>
      <vt:lpstr>UKURAN  SEBARAN DATA</vt:lpstr>
      <vt:lpstr>PENGUKURAN SIMPANGAN BAKU (STANDART DEVIASI) DATA TIDAK BERKELOMPOK</vt:lpstr>
      <vt:lpstr>PENGUKURAN STANDART DEVIASI (SIMPANGAN BAKU) DATA TIDAK BERKELOMPOK</vt:lpstr>
      <vt:lpstr>PENGUKURAN STANDAR DEVIASI  DATA TIDAK BERKELOMPOK</vt:lpstr>
      <vt:lpstr>PENGUKURAN STANDAR DEVIASI DATA BERKELOMPOK</vt:lpstr>
      <vt:lpstr>PENGUKURAN VARIASI DATA BERKELOMPOK</vt:lpstr>
      <vt:lpstr>PENGUKURAN VARIAN DAN STANDAR DEVIASI DATA TIDAK BERKELOMPOK</vt:lpstr>
      <vt:lpstr>PENGUKURAN VARIANS DAN STANDAR DEVIASI DATA TIDAK BERKELOMPOK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Gilang Pratama</dc:creator>
  <cp:lastModifiedBy>acer</cp:lastModifiedBy>
  <cp:revision>231</cp:revision>
  <dcterms:created xsi:type="dcterms:W3CDTF">2016-09-16T10:19:00Z</dcterms:created>
  <dcterms:modified xsi:type="dcterms:W3CDTF">2019-03-08T11:08:18Z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