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6" r:id="rId2"/>
    <p:sldId id="384" r:id="rId3"/>
    <p:sldId id="367" r:id="rId4"/>
    <p:sldId id="368" r:id="rId5"/>
    <p:sldId id="385" r:id="rId6"/>
    <p:sldId id="369" r:id="rId7"/>
    <p:sldId id="370" r:id="rId8"/>
    <p:sldId id="371" r:id="rId9"/>
    <p:sldId id="372" r:id="rId10"/>
    <p:sldId id="373" r:id="rId11"/>
    <p:sldId id="376" r:id="rId12"/>
    <p:sldId id="377" r:id="rId13"/>
    <p:sldId id="386" r:id="rId14"/>
    <p:sldId id="387" r:id="rId15"/>
    <p:sldId id="380" r:id="rId16"/>
    <p:sldId id="379" r:id="rId17"/>
    <p:sldId id="378" r:id="rId18"/>
    <p:sldId id="381" r:id="rId19"/>
    <p:sldId id="382" r:id="rId20"/>
    <p:sldId id="38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p:scale>
          <a:sx n="52" d="100"/>
          <a:sy n="52" d="100"/>
        </p:scale>
        <p:origin x="-1238"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A7411F-5962-43D2-8BDF-DBE29F4535E2}" type="datetimeFigureOut">
              <a:rPr lang="id-ID"/>
              <a:pPr>
                <a:defRPr/>
              </a:pPr>
              <a:t>24/08/2018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3707B7-A839-446A-9626-7F48954E6744}" type="slidenum">
              <a:rPr lang="id-ID"/>
              <a:pPr>
                <a:defRPr/>
              </a:pPr>
              <a:t>‹#›</a:t>
            </a:fld>
            <a:endParaRPr lang="id-ID"/>
          </a:p>
        </p:txBody>
      </p:sp>
    </p:spTree>
    <p:extLst>
      <p:ext uri="{BB962C8B-B14F-4D97-AF65-F5344CB8AC3E}">
        <p14:creationId xmlns:p14="http://schemas.microsoft.com/office/powerpoint/2010/main" val="1479622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13</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14</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15</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16</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17</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18</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19</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20</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83CE223-8EA8-4B88-8B34-4E4C22DA1FFF}" type="slidenum">
              <a:rPr lang="id-ID" smtClean="0"/>
              <a:pPr>
                <a:defRPr/>
              </a:pPr>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326F7B6-4988-44F2-8A01-611AB6623278}" type="slidenum">
              <a:rPr lang="id-ID" smtClean="0"/>
              <a:pPr>
                <a:defRPr/>
              </a:pPr>
              <a:t>4</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326F7B6-4988-44F2-8A01-611AB6623278}" type="slidenum">
              <a:rPr lang="id-ID" smtClean="0"/>
              <a:pPr>
                <a:defRPr/>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D930821-ED3E-4E86-A02C-A52F06F4C3A7}" type="slidenum">
              <a:rPr lang="id-ID" smtClean="0"/>
              <a:pPr>
                <a:defRPr/>
              </a:pPr>
              <a:t>6</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E954269-451C-4D69-B509-700AA831B682}" type="slidenum">
              <a:rPr lang="id-ID" smtClean="0"/>
              <a:pPr>
                <a:defRPr/>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53332A7-525F-4D46-87BE-948A87799FF2}" type="slidenum">
              <a:rPr lang="id-ID" smtClean="0"/>
              <a:pPr>
                <a:defRPr/>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2D511C4-29A4-4D86-8CF3-26D4E0CA886B}"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382060D-E8EF-4C9C-8F93-394C876057B5}"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E5D95F-5A60-4647-90B4-4AFF87F539DD}" type="datetime1">
              <a:rPr lang="en-US"/>
              <a:pPr>
                <a:defRPr/>
              </a:pPr>
              <a:t>8/24/2018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7FAC3-0F19-412E-969C-BD194A5748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12288-0F77-4C6A-BF8B-D755D3F4BACF}" type="datetime1">
              <a:rPr lang="en-US"/>
              <a:pPr>
                <a:defRPr/>
              </a:pPr>
              <a:t>8/24/2018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AF6AB-0AFC-410A-A00E-37016E6409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A2D8B-6010-4AA9-8A3F-28DD6CC616FA}" type="datetime1">
              <a:rPr lang="en-US"/>
              <a:pPr>
                <a:defRPr/>
              </a:pPr>
              <a:t>8/24/2018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9E929-AF45-43C0-BB8E-CD8E9B14EA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F78FA-53DA-4C19-8544-485CE105EB33}" type="datetime1">
              <a:rPr lang="en-US"/>
              <a:pPr>
                <a:defRPr/>
              </a:pPr>
              <a:t>8/24/2018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A1A0B-BFAE-4606-BBE7-7740C78141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9862A3-2013-438F-9049-7E56A3DD6830}" type="datetime1">
              <a:rPr lang="en-US"/>
              <a:pPr>
                <a:defRPr/>
              </a:pPr>
              <a:t>8/24/2018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FF70C-E240-41E1-AEB9-8C22D945C7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AC3A71-D019-4897-914A-43B3D80389AA}" type="datetime1">
              <a:rPr lang="en-US"/>
              <a:pPr>
                <a:defRPr/>
              </a:pPr>
              <a:t>8/24/2018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1EC88-8680-43F0-93AA-6D7E5E1652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C494FC-3B95-4709-98B0-68F0CBCA4BC1}" type="datetime1">
              <a:rPr lang="en-US"/>
              <a:pPr>
                <a:defRPr/>
              </a:pPr>
              <a:t>8/24/2018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ED7F9-53C1-4998-A51B-F181F0D6F5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D20611-488E-4775-99CA-66F08B3CD9F2}" type="datetime1">
              <a:rPr lang="en-US"/>
              <a:pPr>
                <a:defRPr/>
              </a:pPr>
              <a:t>8/24/2018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D8136-5618-47C1-BB6B-1A11DCB11D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2F9DD1-48A0-45EA-BB4C-ADBA667B1D3A}" type="datetime1">
              <a:rPr lang="en-US"/>
              <a:pPr>
                <a:defRPr/>
              </a:pPr>
              <a:t>8/24/2018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FB13AB-4301-4195-B635-009CBFB1F5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4FB05B-3B90-4014-AE71-08619DCDC0D6}" type="datetime1">
              <a:rPr lang="en-US"/>
              <a:pPr>
                <a:defRPr/>
              </a:pPr>
              <a:t>8/24/2018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E24B19-98E3-4287-8921-7C43E1AFF0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A1A67-7B74-4A67-97CE-7B00FC7E03EE}" type="datetime1">
              <a:rPr lang="en-US"/>
              <a:pPr>
                <a:defRPr/>
              </a:pPr>
              <a:t>8/24/2018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2A012-C078-44F7-AC23-A0E89DC6CB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BE28D7-1570-419B-AB9A-79F9EDBE69CA}" type="datetime1">
              <a:rPr lang="en-US"/>
              <a:pPr>
                <a:defRPr/>
              </a:pPr>
              <a:t>8/24/2018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1F2C22BE-CED9-405A-917A-3BB819EFD2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slideshare.net/chindynade1/teaching-reading-to-young-learners" TargetMode="External"/><Relationship Id="rId4" Type="http://schemas.openxmlformats.org/officeDocument/2006/relationships/hyperlink" Target="https://www.google.co.id/ur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200400" y="3725863"/>
            <a:ext cx="5638800" cy="1200150"/>
          </a:xfrm>
          <a:prstGeom prst="rect">
            <a:avLst/>
          </a:prstGeom>
          <a:noFill/>
          <a:ln w="9525">
            <a:noFill/>
            <a:miter lim="800000"/>
            <a:headEnd/>
            <a:tailEnd/>
          </a:ln>
        </p:spPr>
        <p:txBody>
          <a:bodyPr>
            <a:spAutoFit/>
          </a:bodyPr>
          <a:lstStyle/>
          <a:p>
            <a:pPr algn="ctr"/>
            <a:r>
              <a:rPr lang="en-US" b="1" dirty="0" smtClean="0">
                <a:solidFill>
                  <a:schemeClr val="bg1"/>
                </a:solidFill>
              </a:rPr>
              <a:t>TEACHING READING FOR CHILDREN</a:t>
            </a:r>
            <a:endParaRPr lang="en-US" b="1" dirty="0">
              <a:solidFill>
                <a:schemeClr val="bg1"/>
              </a:solidFill>
            </a:endParaRPr>
          </a:p>
          <a:p>
            <a:pPr algn="ctr"/>
            <a:r>
              <a:rPr lang="en-US" b="1" dirty="0">
                <a:solidFill>
                  <a:schemeClr val="bg1"/>
                </a:solidFill>
              </a:rPr>
              <a:t>SESSION </a:t>
            </a:r>
            <a:r>
              <a:rPr lang="en-US" b="1" dirty="0" smtClean="0">
                <a:solidFill>
                  <a:schemeClr val="bg1"/>
                </a:solidFill>
              </a:rPr>
              <a:t>6</a:t>
            </a:r>
            <a:endParaRPr lang="en-US" b="1" dirty="0">
              <a:solidFill>
                <a:schemeClr val="bg1"/>
              </a:solidFill>
            </a:endParaRPr>
          </a:p>
          <a:p>
            <a:pPr algn="ctr"/>
            <a:r>
              <a:rPr lang="en-US" b="1" dirty="0" smtClean="0">
                <a:solidFill>
                  <a:schemeClr val="bg1"/>
                </a:solidFill>
              </a:rPr>
              <a:t>DR. FEBRIYANTINA ISTIARA,M.PD</a:t>
            </a:r>
            <a:endParaRPr lang="en-US" b="1" dirty="0">
              <a:solidFill>
                <a:schemeClr val="bg1"/>
              </a:solidFill>
            </a:endParaRPr>
          </a:p>
          <a:p>
            <a:pPr algn="ctr"/>
            <a:r>
              <a:rPr lang="en-US" b="1" dirty="0">
                <a:solidFill>
                  <a:schemeClr val="bg1"/>
                </a:solidFill>
              </a:rPr>
              <a:t>PENDIDIKAN </a:t>
            </a:r>
            <a:r>
              <a:rPr lang="en-US" b="1" dirty="0" smtClean="0">
                <a:solidFill>
                  <a:schemeClr val="bg1"/>
                </a:solidFill>
              </a:rPr>
              <a:t>BAHASA INGGRIS, </a:t>
            </a:r>
            <a:r>
              <a:rPr lang="en-US" b="1" dirty="0">
                <a:solidFill>
                  <a:schemeClr val="bg1"/>
                </a:solidFill>
              </a:rPr>
              <a:t>FKIP</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srcRect/>
          <a:stretch>
            <a:fillRect/>
          </a:stretch>
        </p:blipFill>
        <p:spPr bwMode="auto">
          <a:xfrm>
            <a:off x="-28575" y="7620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ABOUT ANIMALS (ZOO)</a:t>
            </a:r>
            <a:endParaRPr lang="en-US" sz="3200" dirty="0" smtClean="0">
              <a:latin typeface="Arial" charset="0"/>
              <a:cs typeface="Arial" charset="0"/>
            </a:endParaRPr>
          </a:p>
        </p:txBody>
      </p:sp>
      <p:pic>
        <p:nvPicPr>
          <p:cNvPr id="717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19201" y="1524000"/>
            <a:ext cx="31242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600200"/>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5282164"/>
            <a:ext cx="3124200" cy="99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752600"/>
            <a:ext cx="1295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5486400"/>
            <a:ext cx="1966912" cy="102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914400"/>
            <a:ext cx="5486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 y="2057400"/>
            <a:ext cx="24193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228600"/>
            <a:ext cx="9172575" cy="6858000"/>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066800"/>
            <a:ext cx="3200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700" y="2743200"/>
            <a:ext cx="2057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0794" y="4267200"/>
            <a:ext cx="1573212" cy="189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6832" y="914400"/>
            <a:ext cx="246221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2667000"/>
            <a:ext cx="228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4455062"/>
            <a:ext cx="2362200" cy="118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09600"/>
            <a:ext cx="8229600" cy="838200"/>
          </a:xfrm>
        </p:spPr>
        <p:txBody>
          <a:bodyPr/>
          <a:lstStyle/>
          <a:p>
            <a:pPr>
              <a:spcBef>
                <a:spcPct val="50000"/>
              </a:spcBef>
            </a:pPr>
            <a:r>
              <a:rPr lang="en-US" sz="3200" dirty="0" smtClean="0">
                <a:latin typeface="Arial" charset="0"/>
                <a:cs typeface="Arial" charset="0"/>
              </a:rPr>
              <a:t/>
            </a:r>
            <a:br>
              <a:rPr lang="en-US" sz="3200" dirty="0" smtClean="0">
                <a:latin typeface="Arial" charset="0"/>
                <a:cs typeface="Arial" charset="0"/>
              </a:rPr>
            </a:br>
            <a:r>
              <a:rPr lang="en-US" sz="3200" dirty="0" smtClean="0">
                <a:latin typeface="Arial" charset="0"/>
                <a:cs typeface="Arial" charset="0"/>
              </a:rPr>
              <a:t>Read </a:t>
            </a:r>
            <a:r>
              <a:rPr lang="en-US" sz="3200" dirty="0">
                <a:latin typeface="Arial" charset="0"/>
                <a:cs typeface="Arial" charset="0"/>
              </a:rPr>
              <a:t>the text and answer the questions!</a:t>
            </a:r>
            <a:br>
              <a:rPr lang="en-US" sz="3200" dirty="0">
                <a:latin typeface="Arial" charset="0"/>
                <a:cs typeface="Arial" charset="0"/>
              </a:rPr>
            </a:br>
            <a:endParaRPr lang="en-US"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lstStyle/>
          <a:p>
            <a:pPr marL="0" lvl="0" indent="0" algn="just" eaLnBrk="1" fontAlgn="auto" hangingPunct="1">
              <a:spcAft>
                <a:spcPts val="0"/>
              </a:spcAft>
              <a:buNone/>
            </a:pPr>
            <a:r>
              <a:rPr lang="en-US" sz="2800" dirty="0">
                <a:solidFill>
                  <a:prstClr val="black"/>
                </a:solidFill>
              </a:rPr>
              <a:t>It is a zoo. There are so many animals there. They are elephant, monkey, zebra and giraffe. The monkey can limb. The giraffe can take leaves high. The elephant can take water with its long nose.</a:t>
            </a:r>
          </a:p>
          <a:p>
            <a:pPr marL="514350" lvl="0" indent="-514350" algn="just" eaLnBrk="1" fontAlgn="auto" hangingPunct="1">
              <a:spcAft>
                <a:spcPts val="0"/>
              </a:spcAft>
              <a:buFont typeface="Arial" pitchFamily="34" charset="0"/>
              <a:buAutoNum type="arabicPeriod"/>
              <a:defRPr/>
            </a:pPr>
            <a:r>
              <a:rPr lang="en-US" sz="2800" dirty="0" smtClean="0">
                <a:latin typeface="Arial" charset="0"/>
                <a:cs typeface="Arial" charset="0"/>
              </a:rPr>
              <a:t> </a:t>
            </a:r>
            <a:r>
              <a:rPr lang="en-US" sz="3000" dirty="0">
                <a:solidFill>
                  <a:prstClr val="black"/>
                </a:solidFill>
              </a:rPr>
              <a:t>Where are the animals?</a:t>
            </a:r>
          </a:p>
          <a:p>
            <a:pPr marL="514350" lvl="0" indent="-514350" algn="just" eaLnBrk="1" fontAlgn="auto" hangingPunct="1">
              <a:spcAft>
                <a:spcPts val="0"/>
              </a:spcAft>
              <a:buFont typeface="Arial" pitchFamily="34" charset="0"/>
              <a:buAutoNum type="arabicPeriod"/>
              <a:defRPr/>
            </a:pPr>
            <a:r>
              <a:rPr lang="en-US" sz="3000" dirty="0">
                <a:solidFill>
                  <a:prstClr val="black"/>
                </a:solidFill>
              </a:rPr>
              <a:t>What animals are there?</a:t>
            </a:r>
          </a:p>
          <a:p>
            <a:pPr marL="514350" lvl="0" indent="-514350" algn="just" eaLnBrk="1" fontAlgn="auto" hangingPunct="1">
              <a:spcAft>
                <a:spcPts val="0"/>
              </a:spcAft>
              <a:buFont typeface="Arial" pitchFamily="34" charset="0"/>
              <a:buAutoNum type="arabicPeriod"/>
              <a:defRPr/>
            </a:pPr>
            <a:r>
              <a:rPr lang="en-US" sz="3000" dirty="0">
                <a:solidFill>
                  <a:prstClr val="black"/>
                </a:solidFill>
              </a:rPr>
              <a:t>What can the monkey do?</a:t>
            </a:r>
          </a:p>
          <a:p>
            <a:pPr marL="514350" lvl="0" indent="-514350" algn="just" eaLnBrk="1" fontAlgn="auto" hangingPunct="1">
              <a:spcAft>
                <a:spcPts val="0"/>
              </a:spcAft>
              <a:buFont typeface="Arial" pitchFamily="34" charset="0"/>
              <a:buAutoNum type="arabicPeriod"/>
              <a:defRPr/>
            </a:pPr>
            <a:r>
              <a:rPr lang="en-US" sz="3000" dirty="0">
                <a:solidFill>
                  <a:prstClr val="black"/>
                </a:solidFill>
              </a:rPr>
              <a:t>What does the giraffe take?</a:t>
            </a:r>
          </a:p>
          <a:p>
            <a:pPr marL="514350" lvl="0" indent="-514350" algn="just" eaLnBrk="1" fontAlgn="auto" hangingPunct="1">
              <a:spcAft>
                <a:spcPts val="0"/>
              </a:spcAft>
              <a:buFont typeface="Arial" pitchFamily="34" charset="0"/>
              <a:buAutoNum type="arabicPeriod"/>
              <a:defRPr/>
            </a:pPr>
            <a:r>
              <a:rPr lang="en-US" sz="3000" dirty="0">
                <a:solidFill>
                  <a:prstClr val="black"/>
                </a:solidFill>
              </a:rPr>
              <a:t>How does the elephant take water?</a:t>
            </a:r>
          </a:p>
          <a:p>
            <a:pPr>
              <a:buNone/>
            </a:pPr>
            <a:endParaRPr lang="id-ID" sz="2800" dirty="0" smtClean="0">
              <a:latin typeface="Arial" charset="0"/>
              <a:cs typeface="Arial" charset="0"/>
            </a:endParaRPr>
          </a:p>
        </p:txBody>
      </p:sp>
    </p:spTree>
    <p:extLst>
      <p:ext uri="{BB962C8B-B14F-4D97-AF65-F5344CB8AC3E}">
        <p14:creationId xmlns:p14="http://schemas.microsoft.com/office/powerpoint/2010/main" val="358765040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09600"/>
            <a:ext cx="8229600" cy="838200"/>
          </a:xfrm>
        </p:spPr>
        <p:txBody>
          <a:bodyPr/>
          <a:lstStyle/>
          <a:p>
            <a:pPr>
              <a:spcBef>
                <a:spcPct val="50000"/>
              </a:spcBef>
            </a:pPr>
            <a:r>
              <a:rPr lang="en-US" sz="3200" dirty="0" smtClean="0">
                <a:latin typeface="Arial" charset="0"/>
                <a:cs typeface="Arial" charset="0"/>
              </a:rPr>
              <a:t>Reference</a:t>
            </a:r>
            <a:endParaRPr lang="en-US"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lstStyle/>
          <a:p>
            <a:pPr>
              <a:buNone/>
            </a:pPr>
            <a:r>
              <a:rPr lang="id-ID" sz="2800" dirty="0">
                <a:latin typeface="Arial" charset="0"/>
                <a:cs typeface="Arial" charset="0"/>
                <a:hlinkClick r:id="rId4"/>
              </a:rPr>
              <a:t>https://</a:t>
            </a:r>
            <a:r>
              <a:rPr lang="id-ID" sz="2800" dirty="0" smtClean="0">
                <a:latin typeface="Arial" charset="0"/>
                <a:cs typeface="Arial" charset="0"/>
                <a:hlinkClick r:id="rId4"/>
              </a:rPr>
              <a:t>www.google.co.id/ur</a:t>
            </a:r>
            <a:r>
              <a:rPr lang="en-US" sz="2800" dirty="0" smtClean="0">
                <a:latin typeface="Arial" charset="0"/>
                <a:cs typeface="Arial" charset="0"/>
                <a:hlinkClick r:id="rId4"/>
              </a:rPr>
              <a:t>l</a:t>
            </a:r>
            <a:r>
              <a:rPr lang="en-US" sz="2800" dirty="0" smtClean="0">
                <a:latin typeface="Arial" charset="0"/>
                <a:cs typeface="Arial" charset="0"/>
              </a:rPr>
              <a:t> </a:t>
            </a:r>
          </a:p>
          <a:p>
            <a:pPr>
              <a:buNone/>
            </a:pPr>
            <a:r>
              <a:rPr lang="id-ID" sz="2800" dirty="0">
                <a:latin typeface="Arial" charset="0"/>
                <a:cs typeface="Arial" charset="0"/>
                <a:hlinkClick r:id="rId5"/>
              </a:rPr>
              <a:t>https://</a:t>
            </a:r>
            <a:r>
              <a:rPr lang="id-ID" sz="2800" dirty="0" smtClean="0">
                <a:latin typeface="Arial" charset="0"/>
                <a:cs typeface="Arial" charset="0"/>
                <a:hlinkClick r:id="rId5"/>
              </a:rPr>
              <a:t>www.slideshare.net/chindynade1/teaching-reading-to-young-learners</a:t>
            </a:r>
            <a:r>
              <a:rPr lang="en-US" sz="2800" dirty="0" smtClean="0">
                <a:latin typeface="Arial" charset="0"/>
                <a:cs typeface="Arial" charset="0"/>
              </a:rPr>
              <a:t> </a:t>
            </a:r>
            <a:endParaRPr lang="id-ID" sz="2800" dirty="0" smtClean="0">
              <a:latin typeface="Arial" charset="0"/>
              <a:cs typeface="Arial" charset="0"/>
            </a:endParaRPr>
          </a:p>
        </p:txBody>
      </p:sp>
    </p:spTree>
    <p:extLst>
      <p:ext uri="{BB962C8B-B14F-4D97-AF65-F5344CB8AC3E}">
        <p14:creationId xmlns:p14="http://schemas.microsoft.com/office/powerpoint/2010/main" val="258023880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lstStyle/>
          <a:p>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lstStyle/>
          <a:p>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lstStyle/>
          <a:p>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lstStyle/>
          <a:p>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lstStyle/>
          <a:p>
            <a:endParaRPr lang="en-US" sz="2800" dirty="0" smtClean="0"/>
          </a:p>
          <a:p>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Teaching reading for children</a:t>
            </a:r>
            <a:endParaRPr lang="en-US" sz="3200" dirty="0" smtClean="0">
              <a:latin typeface="Arial" charset="0"/>
              <a:cs typeface="Arial" charset="0"/>
            </a:endParaRPr>
          </a:p>
        </p:txBody>
      </p:sp>
      <p:sp>
        <p:nvSpPr>
          <p:cNvPr id="7172" name="Content Placeholder 5"/>
          <p:cNvSpPr>
            <a:spLocks noGrp="1"/>
          </p:cNvSpPr>
          <p:nvPr>
            <p:ph idx="1"/>
          </p:nvPr>
        </p:nvSpPr>
        <p:spPr>
          <a:xfrm>
            <a:off x="457200" y="1524000"/>
            <a:ext cx="8229600" cy="4602163"/>
          </a:xfrm>
        </p:spPr>
        <p:txBody>
          <a:bodyPr/>
          <a:lstStyle/>
          <a:p>
            <a:pPr marL="0" indent="0">
              <a:buNone/>
              <a:tabLst>
                <a:tab pos="4691063" algn="l"/>
              </a:tabLst>
            </a:pPr>
            <a:r>
              <a:rPr lang="en-US" sz="2200" dirty="0" smtClean="0">
                <a:latin typeface="Arial" charset="0"/>
                <a:cs typeface="Arial" charset="0"/>
              </a:rPr>
              <a:t>Let’s read </a:t>
            </a:r>
            <a:r>
              <a:rPr lang="en-US" sz="2200" dirty="0" err="1" smtClean="0">
                <a:latin typeface="Arial" charset="0"/>
                <a:cs typeface="Arial" charset="0"/>
              </a:rPr>
              <a:t>read</a:t>
            </a:r>
            <a:r>
              <a:rPr lang="en-US" sz="2200" dirty="0" smtClean="0">
                <a:latin typeface="Arial" charset="0"/>
                <a:cs typeface="Arial" charset="0"/>
              </a:rPr>
              <a:t> and read !!!</a:t>
            </a:r>
            <a:endParaRPr lang="id-ID" sz="2200" dirty="0" smtClean="0">
              <a:latin typeface="Arial" charset="0"/>
              <a:cs typeface="Arial"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1154" y="2314574"/>
            <a:ext cx="6703646" cy="320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685800"/>
          </a:xfrm>
        </p:spPr>
        <p:txBody>
          <a:bodyPr/>
          <a:lstStyle/>
          <a:p>
            <a:pPr>
              <a:spcBef>
                <a:spcPct val="50000"/>
              </a:spcBef>
            </a:pPr>
            <a:endParaRPr lang="en-US" sz="3200" dirty="0" smtClean="0">
              <a:latin typeface="Arial" charset="0"/>
              <a:cs typeface="Arial" charset="0"/>
            </a:endParaRPr>
          </a:p>
        </p:txBody>
      </p:sp>
      <p:sp>
        <p:nvSpPr>
          <p:cNvPr id="15364" name="Content Placeholder 5"/>
          <p:cNvSpPr>
            <a:spLocks noGrp="1"/>
          </p:cNvSpPr>
          <p:nvPr>
            <p:ph idx="1"/>
          </p:nvPr>
        </p:nvSpPr>
        <p:spPr>
          <a:xfrm>
            <a:off x="457200" y="1524000"/>
            <a:ext cx="8229600" cy="4602163"/>
          </a:xfrm>
        </p:spPr>
        <p:txBody>
          <a:bodyPr/>
          <a:lstStyle/>
          <a:p>
            <a:endParaRPr lang="id-ID" sz="28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srcRect/>
          <a:stretch>
            <a:fillRect/>
          </a:stretch>
        </p:blipFill>
        <p:spPr bwMode="auto">
          <a:xfrm>
            <a:off x="-28575" y="-10886"/>
            <a:ext cx="9172575" cy="6858000"/>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46414"/>
            <a:ext cx="7010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457200"/>
            <a:ext cx="8229600" cy="914400"/>
          </a:xfrm>
        </p:spPr>
        <p:txBody>
          <a:bodyPr/>
          <a:lstStyle/>
          <a:p>
            <a:pPr>
              <a:spcBef>
                <a:spcPct val="50000"/>
              </a:spcBef>
            </a:pPr>
            <a:r>
              <a:rPr lang="en-US" sz="3200" dirty="0" smtClean="0">
                <a:latin typeface="Arial" charset="0"/>
                <a:cs typeface="Arial" charset="0"/>
              </a:rPr>
              <a:t>Definition Reading</a:t>
            </a:r>
            <a:endParaRPr lang="en-US" sz="3200" dirty="0" smtClean="0">
              <a:latin typeface="Arial" charset="0"/>
              <a:cs typeface="Arial" charset="0"/>
            </a:endParaRPr>
          </a:p>
        </p:txBody>
      </p:sp>
      <p:sp>
        <p:nvSpPr>
          <p:cNvPr id="9220" name="Content Placeholder 5"/>
          <p:cNvSpPr>
            <a:spLocks noGrp="1"/>
          </p:cNvSpPr>
          <p:nvPr>
            <p:ph idx="1"/>
          </p:nvPr>
        </p:nvSpPr>
        <p:spPr>
          <a:xfrm>
            <a:off x="457200" y="1295400"/>
            <a:ext cx="8229600" cy="4830763"/>
          </a:xfrm>
        </p:spPr>
        <p:txBody>
          <a:bodyPr/>
          <a:lstStyle/>
          <a:p>
            <a:r>
              <a:rPr lang="en-US" sz="3600" dirty="0" smtClean="0"/>
              <a:t>LEARNING TO PRONOUNCE WORDS</a:t>
            </a:r>
          </a:p>
          <a:p>
            <a:r>
              <a:rPr lang="en-US" sz="3600" dirty="0" smtClean="0"/>
              <a:t>LEARNING TO IDENTIFY WORDS AND GET THEIR MEANING</a:t>
            </a:r>
          </a:p>
          <a:p>
            <a:r>
              <a:rPr lang="en-US" sz="3600" dirty="0" smtClean="0"/>
              <a:t>LEARNING TO BRING MEANING TO A TEXT IN ORDER TO GET MEANING FROM IT</a:t>
            </a:r>
          </a:p>
          <a:p>
            <a:pPr marL="0" indent="0">
              <a:buNone/>
            </a:pPr>
            <a:endParaRPr lang="en-US" sz="360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fade">
                                      <p:cBhvr>
                                        <p:cTn id="7" dur="1000"/>
                                        <p:tgtEl>
                                          <p:spTgt spid="9220">
                                            <p:txEl>
                                              <p:pRg st="0" end="0"/>
                                            </p:txEl>
                                          </p:spTgt>
                                        </p:tgtEl>
                                      </p:cBhvr>
                                    </p:animEffect>
                                    <p:anim calcmode="lin" valueType="num">
                                      <p:cBhvr>
                                        <p:cTn id="8" dur="1000" fill="hold"/>
                                        <p:tgtEl>
                                          <p:spTgt spid="92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Effect transition="in" filter="fade">
                                      <p:cBhvr>
                                        <p:cTn id="12" dur="1000"/>
                                        <p:tgtEl>
                                          <p:spTgt spid="9220">
                                            <p:txEl>
                                              <p:pRg st="1" end="1"/>
                                            </p:txEl>
                                          </p:spTgt>
                                        </p:tgtEl>
                                      </p:cBhvr>
                                    </p:animEffect>
                                    <p:anim calcmode="lin" valueType="num">
                                      <p:cBhvr>
                                        <p:cTn id="13" dur="1000" fill="hold"/>
                                        <p:tgtEl>
                                          <p:spTgt spid="922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22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20">
                                            <p:txEl>
                                              <p:pRg st="2" end="2"/>
                                            </p:txEl>
                                          </p:spTgt>
                                        </p:tgtEl>
                                        <p:attrNameLst>
                                          <p:attrName>style.visibility</p:attrName>
                                        </p:attrNameLst>
                                      </p:cBhvr>
                                      <p:to>
                                        <p:strVal val="visible"/>
                                      </p:to>
                                    </p:set>
                                    <p:animEffect transition="in" filter="fade">
                                      <p:cBhvr>
                                        <p:cTn id="17" dur="1000"/>
                                        <p:tgtEl>
                                          <p:spTgt spid="9220">
                                            <p:txEl>
                                              <p:pRg st="2" end="2"/>
                                            </p:txEl>
                                          </p:spTgt>
                                        </p:tgtEl>
                                      </p:cBhvr>
                                    </p:animEffect>
                                    <p:anim calcmode="lin" valueType="num">
                                      <p:cBhvr>
                                        <p:cTn id="18" dur="1000" fill="hold"/>
                                        <p:tgtEl>
                                          <p:spTgt spid="922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2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99815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Problems between reading for children</a:t>
            </a:r>
            <a:endParaRPr lang="en-US" sz="3200" dirty="0" smtClean="0">
              <a:latin typeface="Arial" charset="0"/>
              <a:cs typeface="Arial" charset="0"/>
            </a:endParaRPr>
          </a:p>
        </p:txBody>
      </p:sp>
      <p:sp>
        <p:nvSpPr>
          <p:cNvPr id="10244" name="Content Placeholder 5"/>
          <p:cNvSpPr>
            <a:spLocks noGrp="1"/>
          </p:cNvSpPr>
          <p:nvPr>
            <p:ph idx="1"/>
          </p:nvPr>
        </p:nvSpPr>
        <p:spPr>
          <a:xfrm>
            <a:off x="457200" y="1524000"/>
            <a:ext cx="8229600" cy="4602163"/>
          </a:xfrm>
        </p:spPr>
        <p:txBody>
          <a:bodyPr/>
          <a:lstStyle/>
          <a:p>
            <a:r>
              <a:rPr lang="en-US" dirty="0" smtClean="0"/>
              <a:t>Read to slowly</a:t>
            </a:r>
          </a:p>
          <a:p>
            <a:r>
              <a:rPr lang="en-US" dirty="0" smtClean="0"/>
              <a:t>Don’t have enough have vocabulary</a:t>
            </a:r>
          </a:p>
          <a:p>
            <a:r>
              <a:rPr lang="en-US" dirty="0" smtClean="0"/>
              <a:t>Bored</a:t>
            </a:r>
          </a:p>
          <a:p>
            <a:r>
              <a:rPr lang="en-US" dirty="0" smtClean="0"/>
              <a:t>Would rather watch video and </a:t>
            </a:r>
            <a:r>
              <a:rPr lang="en-US" dirty="0" err="1" smtClean="0"/>
              <a:t>youtube</a:t>
            </a:r>
            <a:r>
              <a:rPr lang="en-US" dirty="0" smtClean="0"/>
              <a:t> or games</a:t>
            </a:r>
          </a:p>
          <a:p>
            <a:r>
              <a:rPr lang="en-US" dirty="0" smtClean="0"/>
              <a:t>Moody</a:t>
            </a:r>
          </a:p>
          <a:p>
            <a:r>
              <a:rPr lang="en-US" dirty="0"/>
              <a:t>there are some children who are difficult to manage</a:t>
            </a:r>
            <a:endParaRPr lang="en-US" dirty="0" smtClean="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6800"/>
            <a:ext cx="7467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2291"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charset="0"/>
                <a:cs typeface="Arial" charset="0"/>
              </a:rPr>
              <a:t>The Principles</a:t>
            </a:r>
            <a:endParaRPr lang="en-US" sz="3200" dirty="0" smtClean="0">
              <a:latin typeface="Arial" charset="0"/>
              <a:cs typeface="Arial" charset="0"/>
            </a:endParaRPr>
          </a:p>
        </p:txBody>
      </p:sp>
      <p:sp>
        <p:nvSpPr>
          <p:cNvPr id="12292" name="Content Placeholder 5"/>
          <p:cNvSpPr>
            <a:spLocks noGrp="1"/>
          </p:cNvSpPr>
          <p:nvPr>
            <p:ph idx="1"/>
          </p:nvPr>
        </p:nvSpPr>
        <p:spPr>
          <a:xfrm>
            <a:off x="457200" y="1524000"/>
            <a:ext cx="8229600" cy="4602163"/>
          </a:xfrm>
        </p:spPr>
        <p:txBody>
          <a:bodyPr/>
          <a:lstStyle/>
          <a:p>
            <a:r>
              <a:rPr lang="en-US" sz="3600" dirty="0" smtClean="0"/>
              <a:t>Let them choose the material that they want to read which </a:t>
            </a:r>
            <a:r>
              <a:rPr lang="en-US" sz="3600" dirty="0"/>
              <a:t>can attract the child's attention to read the </a:t>
            </a:r>
            <a:r>
              <a:rPr lang="en-US" sz="3600" dirty="0" smtClean="0"/>
              <a:t>book</a:t>
            </a:r>
          </a:p>
          <a:p>
            <a:pPr marL="0" indent="0">
              <a:buNone/>
            </a:pPr>
            <a:endParaRPr lang="en-US" sz="3600" dirty="0" smtClean="0"/>
          </a:p>
          <a:p>
            <a:pPr marL="0" indent="0">
              <a:buNone/>
            </a:pPr>
            <a:endParaRPr lang="en-US" sz="3600" dirty="0" smtClean="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276600"/>
            <a:ext cx="6705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2" name="Title 1"/>
          <p:cNvSpPr>
            <a:spLocks noGrp="1"/>
          </p:cNvSpPr>
          <p:nvPr>
            <p:ph type="title"/>
          </p:nvPr>
        </p:nvSpPr>
        <p:spPr>
          <a:xfrm>
            <a:off x="457200" y="762000"/>
            <a:ext cx="8229600" cy="990600"/>
          </a:xfrm>
        </p:spPr>
        <p:txBody>
          <a:bodyPr/>
          <a:lstStyle/>
          <a:p>
            <a:r>
              <a:rPr lang="en-US" sz="3600" dirty="0" smtClean="0"/>
              <a:t>Provide the interesting material and example about color</a:t>
            </a:r>
            <a:endParaRPr lang="en-US" sz="3600"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58" y="2209800"/>
            <a:ext cx="7487041"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2230</TotalTime>
  <Words>221</Words>
  <Application>Microsoft Office PowerPoint</Application>
  <PresentationFormat>On-screen Show (4:3)</PresentationFormat>
  <Paragraphs>50</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Teaching reading for children</vt:lpstr>
      <vt:lpstr>PowerPoint Presentation</vt:lpstr>
      <vt:lpstr>Definition Reading</vt:lpstr>
      <vt:lpstr>PowerPoint Presentation</vt:lpstr>
      <vt:lpstr>Problems between reading for children</vt:lpstr>
      <vt:lpstr>PowerPoint Presentation</vt:lpstr>
      <vt:lpstr>The Principles</vt:lpstr>
      <vt:lpstr>Provide the interesting material and example about color</vt:lpstr>
      <vt:lpstr>ABOUT ANIMALS (ZOO)</vt:lpstr>
      <vt:lpstr>PowerPoint Presentation</vt:lpstr>
      <vt:lpstr>PowerPoint Presentation</vt:lpstr>
      <vt:lpstr> Read the text and answer the questions! </vt:lpstr>
      <vt:lpstr>Reference</vt:lpstr>
      <vt:lpstr>PowerPoint Presentation</vt:lpstr>
      <vt:lpstr>PowerPoint Presentation</vt:lpstr>
      <vt:lpstr>PowerPoint Presentation</vt:lpstr>
      <vt:lpstr>PowerPoint Presentation</vt:lpstr>
      <vt:lpstr>PowerPoint Presentation</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Win8</cp:lastModifiedBy>
  <cp:revision>254</cp:revision>
  <dcterms:created xsi:type="dcterms:W3CDTF">2010-08-24T06:47:44Z</dcterms:created>
  <dcterms:modified xsi:type="dcterms:W3CDTF">2018-08-24T11:07:05Z</dcterms:modified>
</cp:coreProperties>
</file>