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1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2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AEE68-358A-4FA9-BD5E-6D898D5685CF}" type="datetimeFigureOut">
              <a:rPr lang="id-ID" smtClean="0"/>
              <a:t>12/04/2020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FC5AA-B271-48C0-8A86-00F3DAD105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3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1341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1236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9015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3079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2548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775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4733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4422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9986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847547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20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734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6267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21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60234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8925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303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574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5929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9654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0856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2579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00F6F-F2AE-4A06-8D2F-CB5DA6E9D9FC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5517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128571-7630-41A9-A9C9-1AED14AD6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6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719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2" r:id="rId10"/>
    <p:sldLayoutId id="214748366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Dr. Iphov Kumala Sriwana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id-ID" sz="3200" b="1" dirty="0" smtClean="0"/>
              <a:t>Penelitian Operasional II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Antrian Part II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Umum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tx1"/>
                </a:solidFill>
                <a:latin typeface="Comic Sans MS" pitchFamily="66" charset="0"/>
              </a:rPr>
              <a:t>λ</a:t>
            </a:r>
            <a:r>
              <a:rPr lang="en-US" sz="1200" dirty="0" smtClean="0">
                <a:solidFill>
                  <a:schemeClr val="tx1"/>
                </a:solidFill>
                <a:latin typeface="Comic Sans MS" pitchFamily="66" charset="0"/>
              </a:rPr>
              <a:t>n  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Comic Sans MS" pitchFamily="66" charset="0"/>
              </a:rPr>
              <a:t>λ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= 10 </a:t>
            </a:r>
            <a:r>
              <a:rPr lang="en-US" sz="16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/jam 		n = 0,1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		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     60/12 = 5 </a:t>
            </a:r>
            <a:r>
              <a:rPr lang="en-US" sz="16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/jam		n = 0,1,2,3</a:t>
            </a:r>
            <a:endParaRPr lang="en-US" sz="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	 </a:t>
            </a:r>
            <a:r>
              <a:rPr lang="el-GR" sz="2000" dirty="0" smtClean="0">
                <a:solidFill>
                  <a:schemeClr val="tx1"/>
                </a:solidFill>
                <a:latin typeface="Comic Sans MS" pitchFamily="66" charset="0"/>
              </a:rPr>
              <a:t>μ</a:t>
            </a:r>
            <a:r>
              <a:rPr lang="en-US" sz="1200" dirty="0" smtClean="0">
                <a:solidFill>
                  <a:schemeClr val="tx1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 =     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2x5 = 10 </a:t>
            </a:r>
            <a:r>
              <a:rPr lang="en-US" sz="16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/jam		n = 4,5,6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	                3x5 = 15 </a:t>
            </a:r>
            <a:r>
              <a:rPr lang="en-US" sz="16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/jam		n = 7,8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   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8" name="Left Brace 7"/>
          <p:cNvSpPr/>
          <p:nvPr/>
        </p:nvSpPr>
        <p:spPr>
          <a:xfrm>
            <a:off x="1371600" y="1752600"/>
            <a:ext cx="228600" cy="838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2100" y="3066197"/>
            <a:ext cx="6019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9024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Umum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Nilai</a:t>
            </a:r>
            <a:r>
              <a:rPr lang="en-US" sz="2000" dirty="0" smtClean="0">
                <a:latin typeface="Comic Sans MS" pitchFamily="66" charset="0"/>
              </a:rPr>
              <a:t> Po </a:t>
            </a:r>
            <a:r>
              <a:rPr lang="en-US" sz="2000" dirty="0" err="1" smtClean="0">
                <a:latin typeface="Comic Sans MS" pitchFamily="66" charset="0"/>
              </a:rPr>
              <a:t>diperoleh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dari</a:t>
            </a:r>
            <a:r>
              <a:rPr lang="en-US" sz="2000" dirty="0" smtClean="0">
                <a:latin typeface="Comic Sans MS" pitchFamily="66" charset="0"/>
              </a:rPr>
              <a:t> :  </a:t>
            </a: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Peluang</a:t>
            </a:r>
            <a:r>
              <a:rPr lang="en-US" sz="2000" dirty="0" smtClean="0">
                <a:latin typeface="Comic Sans MS" pitchFamily="66" charset="0"/>
              </a:rPr>
              <a:t> 1 Counter  </a:t>
            </a:r>
            <a:r>
              <a:rPr lang="en-US" sz="2000" dirty="0" err="1" smtClean="0">
                <a:latin typeface="Comic Sans MS" pitchFamily="66" charset="0"/>
              </a:rPr>
              <a:t>dibuka</a:t>
            </a:r>
            <a:r>
              <a:rPr lang="en-US" sz="2000" dirty="0" smtClean="0">
                <a:latin typeface="Comic Sans MS" pitchFamily="66" charset="0"/>
              </a:rPr>
              <a:t> =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Peluang</a:t>
            </a:r>
            <a:r>
              <a:rPr lang="en-US" sz="2000" dirty="0" smtClean="0">
                <a:latin typeface="Comic Sans MS" pitchFamily="66" charset="0"/>
              </a:rPr>
              <a:t> 2 Counter </a:t>
            </a:r>
            <a:r>
              <a:rPr lang="en-US" sz="2000" dirty="0" err="1" smtClean="0">
                <a:latin typeface="Comic Sans MS" pitchFamily="66" charset="0"/>
              </a:rPr>
              <a:t>dibuka</a:t>
            </a:r>
            <a:r>
              <a:rPr lang="en-US" sz="2000" dirty="0" smtClean="0">
                <a:latin typeface="Comic Sans MS" pitchFamily="66" charset="0"/>
              </a:rPr>
              <a:t> =  </a:t>
            </a:r>
          </a:p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   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752599"/>
            <a:ext cx="5943600" cy="320040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1" name="Rounded Rectangle 10"/>
          <p:cNvSpPr/>
          <p:nvPr/>
        </p:nvSpPr>
        <p:spPr>
          <a:xfrm>
            <a:off x="3048000" y="4419600"/>
            <a:ext cx="1219200" cy="533400"/>
          </a:xfrm>
          <a:prstGeom prst="round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5029201"/>
            <a:ext cx="3505200" cy="3487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5410200"/>
            <a:ext cx="4751754" cy="38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3984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Khusus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Termasuk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tunggal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pelayanan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Jamak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format </a:t>
            </a:r>
          </a:p>
          <a:p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Notasi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273050" indent="-4445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a 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273050" indent="-4445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b 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pelayanan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273050" indent="-4445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 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server (1,2,3,4,…,~)</a:t>
            </a:r>
          </a:p>
          <a:p>
            <a:pPr marL="273050" indent="-4445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d 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disiplin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808038" indent="-808038">
              <a:buNone/>
              <a:tabLst>
                <a:tab pos="228600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e 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(finite/infinite)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diinginkan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808038" indent="-808038">
              <a:buNone/>
              <a:tabLst>
                <a:tab pos="228600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f 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populasi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(finite/infinite)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71850" y="1981200"/>
            <a:ext cx="24003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1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Khusus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399" y="1219200"/>
            <a:ext cx="8124345" cy="502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73925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Khusus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B871-7B64-45E1-A6D7-BBBA15841E50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Notasi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&amp;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keberangkatan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1082675" indent="-1082675" algn="just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	M	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keberangkatan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Markov/Poisson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Ekuivalen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pelayanan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Eksponensial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pPr marL="1082675" indent="-1082675" algn="just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D 	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konstan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deterministik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pPr marL="1082675" indent="-1082675" algn="just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	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Erlang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/Gamma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Ekuivalen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Eksponensial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Independen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pPr marL="1082675" indent="-1082675" algn="just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GI	=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Distribuasi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Generik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pPr marL="1082675" indent="-1082675" algn="just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C</a:t>
            </a:r>
            <a:r>
              <a:rPr lang="en-US" sz="1500" dirty="0" smtClean="0">
                <a:solidFill>
                  <a:schemeClr val="tx1"/>
                </a:solidFill>
                <a:latin typeface="Comic Sans MS" pitchFamily="66" charset="0"/>
              </a:rPr>
              <a:t>T	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=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Generik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082675" indent="-1082675" algn="just">
              <a:buNone/>
              <a:tabLst>
                <a:tab pos="288925" algn="l"/>
                <a:tab pos="808038" algn="l"/>
              </a:tabLst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Khusus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286000"/>
          </a:xfrm>
        </p:spPr>
        <p:txBody>
          <a:bodyPr anchor="ctr">
            <a:normAutofit/>
          </a:bodyPr>
          <a:lstStyle/>
          <a:p>
            <a:pPr marL="1082675" indent="-1082675" algn="ctr">
              <a:buNone/>
              <a:tabLst>
                <a:tab pos="288925" algn="l"/>
                <a:tab pos="808038" algn="l"/>
              </a:tabLst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Notasi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Disiplin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1082675" indent="-1082675" algn="ctr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FCFS	= First Come First Served</a:t>
            </a:r>
          </a:p>
          <a:p>
            <a:pPr marL="1082675" indent="-1082675" algn="ctr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LCFS	= Last Come First Served</a:t>
            </a:r>
          </a:p>
          <a:p>
            <a:pPr marL="1082675" indent="-1082675" algn="ctr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SIRO	= Service in Random Order</a:t>
            </a:r>
          </a:p>
          <a:p>
            <a:pPr marL="1082675" indent="-1082675" algn="ctr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GD		= General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Disiplin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8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Ukuran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Prestasi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Pada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Kondisi</a:t>
            </a:r>
            <a:r>
              <a:rPr lang="en-US" sz="3600" dirty="0" smtClean="0">
                <a:latin typeface="Comic Sans MS" pitchFamily="66" charset="0"/>
              </a:rPr>
              <a:t> ‘Steady State’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latin typeface="Comic Sans MS" pitchFamily="66" charset="0"/>
              </a:rPr>
              <a:t>Formula Little :</a:t>
            </a: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657600"/>
            <a:ext cx="1676400" cy="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3657600"/>
            <a:ext cx="1600200" cy="63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86100" y="1371599"/>
            <a:ext cx="2971800" cy="1345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4419600"/>
            <a:ext cx="1981200" cy="180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4064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Ukuran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Prestasi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Pada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Kondisi</a:t>
            </a:r>
            <a:r>
              <a:rPr lang="en-US" sz="3600" dirty="0" smtClean="0">
                <a:latin typeface="Comic Sans MS" pitchFamily="66" charset="0"/>
              </a:rPr>
              <a:t> ‘Steady State’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marL="1203325" indent="-1203325">
              <a:lnSpc>
                <a:spcPct val="80000"/>
              </a:lnSpc>
              <a:buNone/>
              <a:tabLst>
                <a:tab pos="746125" algn="l"/>
              </a:tabLst>
              <a:defRPr/>
            </a:pP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L 	=	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rata-rata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diharapkan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sistem</a:t>
            </a:r>
            <a:endParaRPr lang="en-US" sz="28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1203325" indent="-1203325">
              <a:lnSpc>
                <a:spcPct val="80000"/>
              </a:lnSpc>
              <a:buNone/>
              <a:tabLst>
                <a:tab pos="746125" algn="l"/>
              </a:tabLst>
              <a:defRPr/>
            </a:pP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Lq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	=	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diharapkan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menunggu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sistem</a:t>
            </a:r>
            <a:endParaRPr lang="en-US" sz="28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1203325" indent="-1203325">
              <a:lnSpc>
                <a:spcPct val="80000"/>
              </a:lnSpc>
              <a:buNone/>
              <a:tabLst>
                <a:tab pos="746125" algn="l"/>
              </a:tabLs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W 	= 	</a:t>
            </a:r>
            <a:r>
              <a:rPr lang="en-US" sz="2800" dirty="0" err="1" smtClean="0">
                <a:solidFill>
                  <a:schemeClr val="tx1"/>
                </a:solidFill>
              </a:rPr>
              <a:t>waktu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diharapkan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selama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sistem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1203325" indent="-1203325">
              <a:lnSpc>
                <a:spcPct val="80000"/>
              </a:lnSpc>
              <a:buNone/>
              <a:tabLst>
                <a:tab pos="746125" algn="l"/>
              </a:tabLst>
              <a:defRPr/>
            </a:pPr>
            <a:r>
              <a:rPr lang="en-US" sz="2800" dirty="0" err="1" smtClean="0">
                <a:solidFill>
                  <a:schemeClr val="tx1"/>
                </a:solidFill>
              </a:rPr>
              <a:t>Wq</a:t>
            </a:r>
            <a:r>
              <a:rPr lang="en-US" sz="2800" dirty="0" smtClean="0">
                <a:solidFill>
                  <a:schemeClr val="tx1"/>
                </a:solidFill>
              </a:rPr>
              <a:t> 	= 	</a:t>
            </a:r>
            <a:r>
              <a:rPr lang="en-US" sz="2800" dirty="0" err="1" smtClean="0">
                <a:solidFill>
                  <a:schemeClr val="tx1"/>
                </a:solidFill>
              </a:rPr>
              <a:t>waktu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diharapkan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selama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menunggu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antrian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1082675" indent="-1082675">
              <a:buNone/>
              <a:tabLst>
                <a:tab pos="288925" algn="l"/>
                <a:tab pos="808038" algn="l"/>
              </a:tabLst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7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Contoh</a:t>
            </a:r>
            <a:r>
              <a:rPr lang="en-US" sz="3600" dirty="0" smtClean="0">
                <a:latin typeface="Comic Sans MS" pitchFamily="66" charset="0"/>
              </a:rPr>
              <a:t> :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t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Pengunjung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datang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‘Take Away Restaurant’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memarkir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pelataran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parkir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menampung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mobil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Tingkat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pengunjung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6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per jam.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parkir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rata-rata 30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menit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Eksponensial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memperoleh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parkir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menunggu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kosong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hanya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menampung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3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0" indent="0" algn="just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Tentukanlah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1371600" indent="-914400" algn="just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a.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peluang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terdapat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n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371600" indent="-914400" algn="just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b.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tingkat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efektif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datang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371600" indent="-914400" algn="just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rata-rata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ada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746125" indent="-288925" algn="just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d.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rata-rata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menunggu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memperoleh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parkir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746125" indent="-288925" algn="just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e.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rata-rata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parkir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tersedia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Penyelesaian</a:t>
            </a:r>
            <a:r>
              <a:rPr lang="en-US" sz="3600" dirty="0" smtClean="0">
                <a:latin typeface="Comic Sans MS" pitchFamily="66" charset="0"/>
              </a:rPr>
              <a:t> :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Ruang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parkir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---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pelayanan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 = 5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pelayanan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paralel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Kapasitas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maksimum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5+3 = 8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λn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= 6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/jam 	n = 0,1,2,…,8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  <a:latin typeface="Comic Sans MS" pitchFamily="66" charset="0"/>
              </a:rPr>
              <a:t>μ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n  = 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267200"/>
            <a:ext cx="33813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Left Brace 8"/>
          <p:cNvSpPr/>
          <p:nvPr/>
        </p:nvSpPr>
        <p:spPr>
          <a:xfrm>
            <a:off x="1371600" y="4343400"/>
            <a:ext cx="304800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omic Sans MS" pitchFamily="66" charset="0"/>
              </a:rPr>
              <a:t>Pure death models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dimana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ditarik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hampir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ada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masuk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ke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suatu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periode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tertentu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dimulai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N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t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baru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dinyatakan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Keberangkatan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terjadi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tingkat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latin typeface="Comic Sans MS" pitchFamily="66" charset="0"/>
              </a:rPr>
              <a:t>μ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pelanggan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/unit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Hal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ini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diperlihatkan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poisson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terpotong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6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Penyelesaian</a:t>
            </a:r>
            <a:r>
              <a:rPr lang="en-US" sz="3600" dirty="0" smtClean="0">
                <a:latin typeface="Comic Sans MS" pitchFamily="66" charset="0"/>
              </a:rPr>
              <a:t> (cont’) :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		n = 1,2, …, 5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		n = 6,7,8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menghitung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Po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dilakukan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mensubsitusikan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n= 1,2, …, 8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Po = 0.4812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95399"/>
            <a:ext cx="2286000" cy="193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495800"/>
            <a:ext cx="608153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5305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 anchor="ctr"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Penyelesaian</a:t>
            </a:r>
            <a:r>
              <a:rPr lang="en-US" sz="3600" dirty="0" smtClean="0">
                <a:latin typeface="Comic Sans MS" pitchFamily="66" charset="0"/>
              </a:rPr>
              <a:t> (cont’) :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        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diperoleh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mensubsitusi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Po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Tingkat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Efektif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dilihat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ilustrasi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295400"/>
            <a:ext cx="1066800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 </a:t>
            </a:r>
            <a:r>
              <a:rPr lang="en-US" dirty="0" smtClean="0"/>
              <a:t>÷ P</a:t>
            </a:r>
            <a:r>
              <a:rPr lang="en-US" baseline="-25000" dirty="0" smtClean="0"/>
              <a:t>8</a:t>
            </a:r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672" y="2006731"/>
            <a:ext cx="7767637" cy="61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" name="Group 22"/>
          <p:cNvGrpSpPr/>
          <p:nvPr/>
        </p:nvGrpSpPr>
        <p:grpSpPr>
          <a:xfrm>
            <a:off x="792480" y="3840480"/>
            <a:ext cx="5151120" cy="1786652"/>
            <a:chOff x="792480" y="3840480"/>
            <a:chExt cx="5151120" cy="1786652"/>
          </a:xfrm>
        </p:grpSpPr>
        <p:cxnSp>
          <p:nvCxnSpPr>
            <p:cNvPr id="13" name="Straight Arrow Connector 12"/>
            <p:cNvCxnSpPr>
              <a:stCxn id="11" idx="9"/>
            </p:cNvCxnSpPr>
            <p:nvPr/>
          </p:nvCxnSpPr>
          <p:spPr>
            <a:xfrm>
              <a:off x="2172187" y="4343400"/>
              <a:ext cx="133301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792480" y="3840480"/>
              <a:ext cx="1417320" cy="1007234"/>
            </a:xfrm>
            <a:custGeom>
              <a:avLst/>
              <a:gdLst>
                <a:gd name="connsiteX0" fmla="*/ 106680 w 1142849"/>
                <a:gd name="connsiteY0" fmla="*/ 0 h 1007234"/>
                <a:gd name="connsiteX1" fmla="*/ 365760 w 1142849"/>
                <a:gd name="connsiteY1" fmla="*/ 45720 h 1007234"/>
                <a:gd name="connsiteX2" fmla="*/ 426720 w 1142849"/>
                <a:gd name="connsiteY2" fmla="*/ 91440 h 1007234"/>
                <a:gd name="connsiteX3" fmla="*/ 487680 w 1142849"/>
                <a:gd name="connsiteY3" fmla="*/ 121920 h 1007234"/>
                <a:gd name="connsiteX4" fmla="*/ 670560 w 1142849"/>
                <a:gd name="connsiteY4" fmla="*/ 228600 h 1007234"/>
                <a:gd name="connsiteX5" fmla="*/ 716280 w 1142849"/>
                <a:gd name="connsiteY5" fmla="*/ 243840 h 1007234"/>
                <a:gd name="connsiteX6" fmla="*/ 868680 w 1142849"/>
                <a:gd name="connsiteY6" fmla="*/ 335280 h 1007234"/>
                <a:gd name="connsiteX7" fmla="*/ 914400 w 1142849"/>
                <a:gd name="connsiteY7" fmla="*/ 365760 h 1007234"/>
                <a:gd name="connsiteX8" fmla="*/ 975360 w 1142849"/>
                <a:gd name="connsiteY8" fmla="*/ 396240 h 1007234"/>
                <a:gd name="connsiteX9" fmla="*/ 1112520 w 1142849"/>
                <a:gd name="connsiteY9" fmla="*/ 502920 h 1007234"/>
                <a:gd name="connsiteX10" fmla="*/ 1112520 w 1142849"/>
                <a:gd name="connsiteY10" fmla="*/ 670560 h 1007234"/>
                <a:gd name="connsiteX11" fmla="*/ 1066800 w 1142849"/>
                <a:gd name="connsiteY11" fmla="*/ 746760 h 1007234"/>
                <a:gd name="connsiteX12" fmla="*/ 1021080 w 1142849"/>
                <a:gd name="connsiteY12" fmla="*/ 883920 h 1007234"/>
                <a:gd name="connsiteX13" fmla="*/ 990600 w 1142849"/>
                <a:gd name="connsiteY13" fmla="*/ 944880 h 1007234"/>
                <a:gd name="connsiteX14" fmla="*/ 975360 w 1142849"/>
                <a:gd name="connsiteY14" fmla="*/ 990600 h 1007234"/>
                <a:gd name="connsiteX15" fmla="*/ 853440 w 1142849"/>
                <a:gd name="connsiteY15" fmla="*/ 1005840 h 1007234"/>
                <a:gd name="connsiteX16" fmla="*/ 472440 w 1142849"/>
                <a:gd name="connsiteY16" fmla="*/ 990600 h 1007234"/>
                <a:gd name="connsiteX17" fmla="*/ 396240 w 1142849"/>
                <a:gd name="connsiteY17" fmla="*/ 914400 h 1007234"/>
                <a:gd name="connsiteX18" fmla="*/ 335280 w 1142849"/>
                <a:gd name="connsiteY18" fmla="*/ 792480 h 1007234"/>
                <a:gd name="connsiteX19" fmla="*/ 320040 w 1142849"/>
                <a:gd name="connsiteY19" fmla="*/ 746760 h 1007234"/>
                <a:gd name="connsiteX20" fmla="*/ 259080 w 1142849"/>
                <a:gd name="connsiteY20" fmla="*/ 655320 h 1007234"/>
                <a:gd name="connsiteX21" fmla="*/ 182880 w 1142849"/>
                <a:gd name="connsiteY21" fmla="*/ 487680 h 1007234"/>
                <a:gd name="connsiteX22" fmla="*/ 137160 w 1142849"/>
                <a:gd name="connsiteY22" fmla="*/ 426720 h 1007234"/>
                <a:gd name="connsiteX23" fmla="*/ 45720 w 1142849"/>
                <a:gd name="connsiteY23" fmla="*/ 289560 h 1007234"/>
                <a:gd name="connsiteX24" fmla="*/ 15240 w 1142849"/>
                <a:gd name="connsiteY24" fmla="*/ 243840 h 1007234"/>
                <a:gd name="connsiteX25" fmla="*/ 0 w 1142849"/>
                <a:gd name="connsiteY25" fmla="*/ 167640 h 1007234"/>
                <a:gd name="connsiteX26" fmla="*/ 15240 w 1142849"/>
                <a:gd name="connsiteY26" fmla="*/ 91440 h 1007234"/>
                <a:gd name="connsiteX27" fmla="*/ 106680 w 1142849"/>
                <a:gd name="connsiteY27" fmla="*/ 45720 h 1007234"/>
                <a:gd name="connsiteX28" fmla="*/ 106680 w 1142849"/>
                <a:gd name="connsiteY28" fmla="*/ 0 h 1007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142849" h="1007234">
                  <a:moveTo>
                    <a:pt x="106680" y="0"/>
                  </a:moveTo>
                  <a:cubicBezTo>
                    <a:pt x="149860" y="0"/>
                    <a:pt x="281440" y="21628"/>
                    <a:pt x="365760" y="45720"/>
                  </a:cubicBezTo>
                  <a:cubicBezTo>
                    <a:pt x="390183" y="52698"/>
                    <a:pt x="405181" y="77978"/>
                    <a:pt x="426720" y="91440"/>
                  </a:cubicBezTo>
                  <a:cubicBezTo>
                    <a:pt x="445985" y="103481"/>
                    <a:pt x="467879" y="110782"/>
                    <a:pt x="487680" y="121920"/>
                  </a:cubicBezTo>
                  <a:cubicBezTo>
                    <a:pt x="549190" y="156520"/>
                    <a:pt x="603608" y="206283"/>
                    <a:pt x="670560" y="228600"/>
                  </a:cubicBezTo>
                  <a:cubicBezTo>
                    <a:pt x="685800" y="233680"/>
                    <a:pt x="702136" y="236224"/>
                    <a:pt x="716280" y="243840"/>
                  </a:cubicBezTo>
                  <a:cubicBezTo>
                    <a:pt x="768441" y="271927"/>
                    <a:pt x="819387" y="302418"/>
                    <a:pt x="868680" y="335280"/>
                  </a:cubicBezTo>
                  <a:cubicBezTo>
                    <a:pt x="883920" y="345440"/>
                    <a:pt x="898497" y="356673"/>
                    <a:pt x="914400" y="365760"/>
                  </a:cubicBezTo>
                  <a:cubicBezTo>
                    <a:pt x="934125" y="377032"/>
                    <a:pt x="955879" y="384551"/>
                    <a:pt x="975360" y="396240"/>
                  </a:cubicBezTo>
                  <a:cubicBezTo>
                    <a:pt x="1066504" y="450926"/>
                    <a:pt x="1051622" y="442022"/>
                    <a:pt x="1112520" y="502920"/>
                  </a:cubicBezTo>
                  <a:cubicBezTo>
                    <a:pt x="1135575" y="572084"/>
                    <a:pt x="1142849" y="571990"/>
                    <a:pt x="1112520" y="670560"/>
                  </a:cubicBezTo>
                  <a:cubicBezTo>
                    <a:pt x="1103809" y="698871"/>
                    <a:pt x="1082040" y="721360"/>
                    <a:pt x="1066800" y="746760"/>
                  </a:cubicBezTo>
                  <a:cubicBezTo>
                    <a:pt x="1049110" y="817521"/>
                    <a:pt x="1053873" y="810135"/>
                    <a:pt x="1021080" y="883920"/>
                  </a:cubicBezTo>
                  <a:cubicBezTo>
                    <a:pt x="1011853" y="904680"/>
                    <a:pt x="999549" y="923998"/>
                    <a:pt x="990600" y="944880"/>
                  </a:cubicBezTo>
                  <a:cubicBezTo>
                    <a:pt x="984272" y="959645"/>
                    <a:pt x="990040" y="984076"/>
                    <a:pt x="975360" y="990600"/>
                  </a:cubicBezTo>
                  <a:cubicBezTo>
                    <a:pt x="937934" y="1007234"/>
                    <a:pt x="894080" y="1000760"/>
                    <a:pt x="853440" y="1005840"/>
                  </a:cubicBezTo>
                  <a:cubicBezTo>
                    <a:pt x="726440" y="1000760"/>
                    <a:pt x="598818" y="1004141"/>
                    <a:pt x="472440" y="990600"/>
                  </a:cubicBezTo>
                  <a:cubicBezTo>
                    <a:pt x="439087" y="987026"/>
                    <a:pt x="409273" y="938294"/>
                    <a:pt x="396240" y="914400"/>
                  </a:cubicBezTo>
                  <a:cubicBezTo>
                    <a:pt x="374482" y="874511"/>
                    <a:pt x="349648" y="835585"/>
                    <a:pt x="335280" y="792480"/>
                  </a:cubicBezTo>
                  <a:cubicBezTo>
                    <a:pt x="330200" y="777240"/>
                    <a:pt x="327842" y="760803"/>
                    <a:pt x="320040" y="746760"/>
                  </a:cubicBezTo>
                  <a:cubicBezTo>
                    <a:pt x="302250" y="714738"/>
                    <a:pt x="277927" y="686732"/>
                    <a:pt x="259080" y="655320"/>
                  </a:cubicBezTo>
                  <a:cubicBezTo>
                    <a:pt x="86618" y="367884"/>
                    <a:pt x="342268" y="806456"/>
                    <a:pt x="182880" y="487680"/>
                  </a:cubicBezTo>
                  <a:cubicBezTo>
                    <a:pt x="171521" y="464962"/>
                    <a:pt x="151726" y="447528"/>
                    <a:pt x="137160" y="426720"/>
                  </a:cubicBezTo>
                  <a:cubicBezTo>
                    <a:pt x="105649" y="381704"/>
                    <a:pt x="76200" y="335280"/>
                    <a:pt x="45720" y="289560"/>
                  </a:cubicBezTo>
                  <a:lnTo>
                    <a:pt x="15240" y="243840"/>
                  </a:lnTo>
                  <a:cubicBezTo>
                    <a:pt x="10160" y="218440"/>
                    <a:pt x="0" y="193543"/>
                    <a:pt x="0" y="167640"/>
                  </a:cubicBezTo>
                  <a:cubicBezTo>
                    <a:pt x="0" y="141737"/>
                    <a:pt x="2389" y="113930"/>
                    <a:pt x="15240" y="91440"/>
                  </a:cubicBezTo>
                  <a:cubicBezTo>
                    <a:pt x="35347" y="56252"/>
                    <a:pt x="77771" y="63066"/>
                    <a:pt x="106680" y="45720"/>
                  </a:cubicBezTo>
                  <a:cubicBezTo>
                    <a:pt x="119001" y="38328"/>
                    <a:pt x="63500" y="0"/>
                    <a:pt x="106680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Sumber</a:t>
              </a:r>
              <a:endParaRPr lang="en-US" dirty="0"/>
            </a:p>
          </p:txBody>
        </p:sp>
        <p:cxnSp>
          <p:nvCxnSpPr>
            <p:cNvPr id="15" name="Curved Connector 14"/>
            <p:cNvCxnSpPr/>
            <p:nvPr/>
          </p:nvCxnSpPr>
          <p:spPr>
            <a:xfrm rot="16200000" flipH="1">
              <a:off x="3390900" y="4457700"/>
              <a:ext cx="838200" cy="6096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581400" y="4343400"/>
              <a:ext cx="1219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4953000" y="4114800"/>
              <a:ext cx="9906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Sistem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62200" y="3962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/>
                </a:rPr>
                <a:t>λ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38600" y="52578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/>
                </a:rPr>
                <a:t>λ</a:t>
              </a:r>
              <a:r>
                <a:rPr lang="en-US" dirty="0" smtClean="0">
                  <a:latin typeface="Comic Sans MS"/>
                </a:rPr>
                <a:t>  </a:t>
              </a:r>
              <a:r>
                <a:rPr lang="en-US" dirty="0" err="1" smtClean="0">
                  <a:latin typeface="Comic Sans MS"/>
                </a:rPr>
                <a:t>hilang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81400" y="3886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/>
                </a:rPr>
                <a:t>λ</a:t>
              </a:r>
              <a:r>
                <a:rPr lang="en-US" dirty="0" smtClean="0">
                  <a:latin typeface="Comic Sans MS"/>
                </a:rPr>
                <a:t>  </a:t>
              </a:r>
              <a:r>
                <a:rPr lang="en-US" dirty="0" err="1" smtClean="0">
                  <a:latin typeface="Comic Sans MS"/>
                </a:rPr>
                <a:t>eff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9326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Penyelesaian</a:t>
            </a:r>
            <a:r>
              <a:rPr lang="en-US" sz="3600" dirty="0" smtClean="0">
                <a:latin typeface="Comic Sans MS" pitchFamily="66" charset="0"/>
              </a:rPr>
              <a:t> (cont’) :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58888"/>
            <a:ext cx="8229600" cy="4525963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= </a:t>
            </a: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eff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+ </a:t>
            </a: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hilang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masuk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antrian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jika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= 8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buah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Hal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berarti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proporsi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masuk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sama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P</a:t>
            </a:r>
            <a:r>
              <a:rPr lang="en-US" sz="1200" dirty="0" smtClean="0">
                <a:solidFill>
                  <a:schemeClr val="tx1"/>
                </a:solidFill>
                <a:latin typeface="Comic Sans MS" pitchFamily="66" charset="0"/>
              </a:rPr>
              <a:t>8 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Jadi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hilang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= </a:t>
            </a: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en-US" sz="1200" dirty="0" smtClean="0">
                <a:solidFill>
                  <a:schemeClr val="tx1"/>
                </a:solidFill>
                <a:latin typeface="Comic Sans MS" pitchFamily="66" charset="0"/>
              </a:rPr>
              <a:t>8</a:t>
            </a: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= 6 x 0.02105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eff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 = </a:t>
            </a: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- </a:t>
            </a:r>
            <a:r>
              <a:rPr lang="el-GR" dirty="0" smtClean="0">
                <a:solidFill>
                  <a:schemeClr val="tx1"/>
                </a:solidFill>
                <a:latin typeface="Comic Sans MS"/>
              </a:rPr>
              <a:t>λ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hilang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= 6 - 0.01263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Jadi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rata-rata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kendaraan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menunggu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antri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rata-rata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kendaraaan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Comic Sans MS"/>
              </a:rPr>
              <a:t> = L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937001"/>
            <a:ext cx="579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197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552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omic Sans MS" pitchFamily="66" charset="0"/>
              </a:rPr>
              <a:t>Pure death models (cont’)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omic Sans MS" pitchFamily="66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2919" y="1676400"/>
            <a:ext cx="5478162" cy="2895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omic Sans MS" pitchFamily="66" charset="0"/>
              </a:rPr>
              <a:t>Pure death models (cont’)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Contoh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toko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bunga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mempunyai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persediaan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18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lusin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bunga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mawar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awal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minggu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Rata-rata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toko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menjual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12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lusin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bunga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per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hari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poisson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saat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persediaan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tinggal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5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lusin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pesanan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sebanyak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18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lusin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ditempatkan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penyerahan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awal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minggu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berikutnya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sifat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bunga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bunga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terjual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minggu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dibuang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Tentukanlah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pPr marL="731520" lvl="1" indent="-457200">
              <a:buAutoNum type="alphaLcPeriod"/>
            </a:pPr>
            <a:r>
              <a:rPr lang="en-US" dirty="0" err="1" smtClean="0">
                <a:latin typeface="Comic Sans MS" pitchFamily="66" charset="0"/>
              </a:rPr>
              <a:t>Peluang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untuk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menempatkan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pesanan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setiap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hari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minggu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tersebut</a:t>
            </a:r>
            <a:r>
              <a:rPr lang="en-US" dirty="0" smtClean="0">
                <a:latin typeface="Comic Sans MS" pitchFamily="66" charset="0"/>
              </a:rPr>
              <a:t> ?</a:t>
            </a:r>
          </a:p>
          <a:p>
            <a:pPr marL="731520" lvl="1" indent="-457200">
              <a:buAutoNum type="alphaLcPeriod"/>
            </a:pPr>
            <a:r>
              <a:rPr lang="en-US" dirty="0" err="1" smtClean="0">
                <a:latin typeface="Comic Sans MS" pitchFamily="66" charset="0"/>
              </a:rPr>
              <a:t>Jumlah</a:t>
            </a:r>
            <a:r>
              <a:rPr lang="en-US" dirty="0" smtClean="0">
                <a:latin typeface="Comic Sans MS" pitchFamily="66" charset="0"/>
              </a:rPr>
              <a:t> rata-rata </a:t>
            </a:r>
            <a:r>
              <a:rPr lang="en-US" dirty="0" err="1" smtClean="0">
                <a:latin typeface="Comic Sans MS" pitchFamily="66" charset="0"/>
              </a:rPr>
              <a:t>bunga</a:t>
            </a:r>
            <a:r>
              <a:rPr lang="en-US" dirty="0" smtClean="0">
                <a:latin typeface="Comic Sans MS" pitchFamily="66" charset="0"/>
              </a:rPr>
              <a:t> yang </a:t>
            </a:r>
            <a:r>
              <a:rPr lang="en-US" dirty="0" err="1" smtClean="0">
                <a:latin typeface="Comic Sans MS" pitchFamily="66" charset="0"/>
              </a:rPr>
              <a:t>dibuang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akhir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minggu</a:t>
            </a:r>
            <a:r>
              <a:rPr lang="en-US" dirty="0" smtClean="0">
                <a:latin typeface="Comic Sans MS" pitchFamily="66" charset="0"/>
              </a:rPr>
              <a:t> ?		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omic Sans MS" pitchFamily="66" charset="0"/>
              </a:rPr>
              <a:t>Pure death models (cont’)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mic Sans MS" pitchFamily="66" charset="0"/>
              </a:rPr>
              <a:t>Penyelesaian</a:t>
            </a:r>
            <a:r>
              <a:rPr lang="en-US" dirty="0" smtClean="0">
                <a:latin typeface="Comic Sans MS" pitchFamily="66" charset="0"/>
              </a:rPr>
              <a:t> :  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μ  = 3 </a:t>
            </a:r>
            <a:r>
              <a:rPr lang="en-US" dirty="0" err="1" smtClean="0">
                <a:latin typeface="Comic Sans MS" pitchFamily="66" charset="0"/>
              </a:rPr>
              <a:t>lusin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hari</a:t>
            </a:r>
            <a:endParaRPr lang="en-US" dirty="0" smtClean="0"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Comic Sans MS" pitchFamily="66" charset="0"/>
              </a:rPr>
              <a:t>a. 	</a:t>
            </a:r>
            <a:r>
              <a:rPr lang="en-US" dirty="0" err="1" smtClean="0">
                <a:latin typeface="Comic Sans MS" pitchFamily="66" charset="0"/>
              </a:rPr>
              <a:t>Peluang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untuk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menempatkan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pesanan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akhir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minggu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ke</a:t>
            </a:r>
            <a:r>
              <a:rPr lang="en-US" dirty="0" smtClean="0">
                <a:latin typeface="Comic Sans MS" pitchFamily="66" charset="0"/>
              </a:rPr>
              <a:t> t :</a:t>
            </a:r>
          </a:p>
          <a:p>
            <a:pPr marL="514350" indent="-514350">
              <a:buNone/>
            </a:pPr>
            <a:r>
              <a:rPr lang="en-US" dirty="0" smtClean="0">
                <a:latin typeface="Comic Sans MS" pitchFamily="66" charset="0"/>
              </a:rPr>
              <a:t>	P n ≤ 5 (t) = P</a:t>
            </a:r>
            <a:r>
              <a:rPr lang="en-US" sz="1400" dirty="0" smtClean="0">
                <a:latin typeface="Comic Sans MS" pitchFamily="66" charset="0"/>
              </a:rPr>
              <a:t>0 </a:t>
            </a:r>
            <a:r>
              <a:rPr lang="en-US" dirty="0" smtClean="0">
                <a:latin typeface="Comic Sans MS" pitchFamily="66" charset="0"/>
              </a:rPr>
              <a:t> (t) + P</a:t>
            </a:r>
            <a:r>
              <a:rPr lang="en-US" sz="1800" dirty="0" smtClean="0">
                <a:latin typeface="Comic Sans MS" pitchFamily="66" charset="0"/>
              </a:rPr>
              <a:t>1 </a:t>
            </a:r>
            <a:r>
              <a:rPr lang="en-US" dirty="0" smtClean="0">
                <a:latin typeface="Comic Sans MS" pitchFamily="66" charset="0"/>
              </a:rPr>
              <a:t> (t) +………+ P</a:t>
            </a:r>
            <a:r>
              <a:rPr lang="en-US" sz="1800" dirty="0" smtClean="0">
                <a:latin typeface="Comic Sans MS" pitchFamily="66" charset="0"/>
              </a:rPr>
              <a:t>5 </a:t>
            </a:r>
            <a:r>
              <a:rPr lang="en-US" dirty="0" smtClean="0">
                <a:latin typeface="Comic Sans MS" pitchFamily="66" charset="0"/>
              </a:rPr>
              <a:t> (t)</a:t>
            </a:r>
          </a:p>
          <a:p>
            <a:pPr marL="514350" indent="-514350">
              <a:buNone/>
            </a:pPr>
            <a:r>
              <a:rPr lang="en-US" dirty="0" smtClean="0">
                <a:latin typeface="Comic Sans MS" pitchFamily="66" charset="0"/>
              </a:rPr>
              <a:t>	                = P</a:t>
            </a:r>
            <a:r>
              <a:rPr lang="en-US" sz="1400" dirty="0" smtClean="0">
                <a:latin typeface="Comic Sans MS" pitchFamily="66" charset="0"/>
              </a:rPr>
              <a:t>0 </a:t>
            </a:r>
            <a:r>
              <a:rPr lang="en-US" dirty="0" smtClean="0">
                <a:latin typeface="Comic Sans MS" pitchFamily="66" charset="0"/>
              </a:rPr>
              <a:t> (1) +                           t = 1,2,……, 5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b.  E [</a:t>
            </a:r>
            <a:r>
              <a:rPr lang="en-US" dirty="0" err="1" smtClean="0">
                <a:latin typeface="Comic Sans MS" pitchFamily="66" charset="0"/>
              </a:rPr>
              <a:t>n│t</a:t>
            </a:r>
            <a:r>
              <a:rPr lang="en-US" dirty="0" smtClean="0">
                <a:latin typeface="Comic Sans MS" pitchFamily="66" charset="0"/>
              </a:rPr>
              <a:t>=7] =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3505200"/>
            <a:ext cx="1981200" cy="762000"/>
          </a:xfrm>
          <a:prstGeom prst="rect">
            <a:avLst/>
          </a:prstGeom>
          <a:noFill/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00100" y="4419600"/>
          <a:ext cx="7543800" cy="82296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186665"/>
                <a:gridCol w="699285"/>
                <a:gridCol w="942975"/>
                <a:gridCol w="942975"/>
                <a:gridCol w="942975"/>
                <a:gridCol w="942975"/>
                <a:gridCol w="942975"/>
                <a:gridCol w="942975"/>
              </a:tblGrid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t (</a:t>
                      </a:r>
                      <a:r>
                        <a:rPr lang="en-US" sz="1800" dirty="0" err="1"/>
                        <a:t>hari</a:t>
                      </a:r>
                      <a:r>
                        <a:rPr lang="en-US" sz="1800" dirty="0"/>
                        <a:t>)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2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3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4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5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6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7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μ t   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3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6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9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12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15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18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21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Pn≤5 (t)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0,000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0,0088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0,1242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0,4240</a:t>
                      </a:r>
                      <a:endParaRPr lang="id-ID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0,7324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0,9083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0,975</a:t>
                      </a:r>
                      <a:endParaRPr lang="id-ID" sz="18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5334000"/>
            <a:ext cx="2590800" cy="7075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1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Umum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Mengkombinasikan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keberangkatan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asumsi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Poisson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kedatangan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waktu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pelayanan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mengikuti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distribusi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eksponensial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433513" indent="-1079500" algn="just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sz="2800" dirty="0" smtClean="0">
                <a:solidFill>
                  <a:schemeClr val="tx1"/>
                </a:solidFill>
              </a:rPr>
              <a:t>	n   = 	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sistem</a:t>
            </a:r>
            <a:r>
              <a:rPr lang="en-US" sz="2800" dirty="0" smtClean="0">
                <a:solidFill>
                  <a:schemeClr val="tx1"/>
                </a:solidFill>
              </a:rPr>
              <a:t> (yang </a:t>
            </a:r>
            <a:r>
              <a:rPr lang="en-US" sz="2800" dirty="0" err="1" smtClean="0">
                <a:solidFill>
                  <a:schemeClr val="tx1"/>
                </a:solidFill>
              </a:rPr>
              <a:t>antri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dilayani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marL="1433513" indent="-1079500" algn="just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</a:rPr>
              <a:t>Pn</a:t>
            </a:r>
            <a:r>
              <a:rPr lang="en-US" sz="2800" dirty="0" smtClean="0">
                <a:solidFill>
                  <a:schemeClr val="tx1"/>
                </a:solidFill>
              </a:rPr>
              <a:t> =	</a:t>
            </a:r>
            <a:r>
              <a:rPr lang="en-US" sz="2800" dirty="0" err="1" smtClean="0">
                <a:solidFill>
                  <a:schemeClr val="tx1"/>
                </a:solidFill>
              </a:rPr>
              <a:t>probabilitas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kepastian</a:t>
            </a:r>
            <a:r>
              <a:rPr lang="en-US" sz="2800" dirty="0" smtClean="0">
                <a:solidFill>
                  <a:schemeClr val="tx1"/>
                </a:solidFill>
              </a:rPr>
              <a:t> ‘steady state’ n </a:t>
            </a:r>
            <a:r>
              <a:rPr lang="en-US" sz="2800" dirty="0" err="1" smtClean="0">
                <a:solidFill>
                  <a:schemeClr val="tx1"/>
                </a:solidFill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sistem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1433513" indent="-1079500" algn="just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l-GR" sz="2800" dirty="0" smtClean="0">
                <a:solidFill>
                  <a:schemeClr val="tx1"/>
                </a:solidFill>
              </a:rPr>
              <a:t>λ</a:t>
            </a:r>
            <a:r>
              <a:rPr lang="en-US" sz="2800" dirty="0" smtClean="0">
                <a:solidFill>
                  <a:schemeClr val="tx1"/>
                </a:solidFill>
              </a:rPr>
              <a:t>n = 	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rata-rata </a:t>
            </a:r>
            <a:r>
              <a:rPr lang="en-US" sz="2800" dirty="0" err="1" smtClean="0">
                <a:solidFill>
                  <a:schemeClr val="tx1"/>
                </a:solidFill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datang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tingkat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kedatangan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r>
              <a:rPr lang="en-US" sz="2800" dirty="0" err="1" smtClean="0">
                <a:solidFill>
                  <a:schemeClr val="tx1"/>
                </a:solidFill>
              </a:rPr>
              <a:t>persatuan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waktu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1433513" indent="-1079500" algn="just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sz="2800" dirty="0" smtClean="0">
                <a:solidFill>
                  <a:schemeClr val="tx1"/>
                </a:solidFill>
              </a:rPr>
              <a:t>	µn = 	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rata-rata </a:t>
            </a:r>
            <a:r>
              <a:rPr lang="en-US" sz="2800" dirty="0" err="1" smtClean="0">
                <a:solidFill>
                  <a:schemeClr val="tx1"/>
                </a:solidFill>
              </a:rPr>
              <a:t>pelanggan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dilayani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diberangkatkan</a:t>
            </a:r>
            <a:r>
              <a:rPr lang="en-US" sz="2800" dirty="0" smtClean="0">
                <a:solidFill>
                  <a:schemeClr val="tx1"/>
                </a:solidFill>
              </a:rPr>
              <a:t>) per </a:t>
            </a:r>
            <a:r>
              <a:rPr lang="en-US" sz="2800" dirty="0" err="1" smtClean="0">
                <a:solidFill>
                  <a:schemeClr val="tx1"/>
                </a:solidFill>
              </a:rPr>
              <a:t>satuan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waktu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273050" indent="-273050" algn="just">
              <a:lnSpc>
                <a:spcPct val="9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Pn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merupakan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fungsi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l-GR" sz="2800" dirty="0" smtClean="0">
                <a:solidFill>
                  <a:schemeClr val="tx1"/>
                </a:solidFill>
              </a:rPr>
              <a:t>λ</a:t>
            </a:r>
            <a:r>
              <a:rPr lang="en-US" sz="2800" dirty="0" smtClean="0">
                <a:solidFill>
                  <a:schemeClr val="tx1"/>
                </a:solidFill>
              </a:rPr>
              <a:t>n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µn.</a:t>
            </a:r>
          </a:p>
          <a:p>
            <a:pPr marL="273050" indent="-273050" algn="just">
              <a:lnSpc>
                <a:spcPct val="9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Peluang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digunakan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utnuk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menentukan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ukuran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prestasi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sistem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endParaRPr lang="id-ID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Umum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Diagram </a:t>
            </a:r>
            <a:r>
              <a:rPr lang="en-US" dirty="0" err="1" smtClean="0">
                <a:latin typeface="Comic Sans MS" pitchFamily="66" charset="0"/>
              </a:rPr>
              <a:t>Laju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Transisi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           = </a:t>
            </a:r>
            <a:r>
              <a:rPr lang="el-GR" dirty="0" smtClean="0">
                <a:latin typeface="Comic Sans MS" pitchFamily="66" charset="0"/>
              </a:rPr>
              <a:t>λ</a:t>
            </a:r>
            <a:r>
              <a:rPr lang="en-US" sz="1600" dirty="0" smtClean="0">
                <a:latin typeface="Comic Sans MS" pitchFamily="66" charset="0"/>
              </a:rPr>
              <a:t>n-1 </a:t>
            </a:r>
            <a:r>
              <a:rPr lang="en-US" dirty="0" smtClean="0">
                <a:latin typeface="Comic Sans MS" pitchFamily="66" charset="0"/>
              </a:rPr>
              <a:t> P</a:t>
            </a:r>
            <a:r>
              <a:rPr lang="en-US" sz="1600" dirty="0" smtClean="0">
                <a:latin typeface="Comic Sans MS" pitchFamily="66" charset="0"/>
              </a:rPr>
              <a:t> n-1 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l-GR" dirty="0" smtClean="0">
                <a:solidFill>
                  <a:prstClr val="black"/>
                </a:solidFill>
                <a:latin typeface="Comic Sans MS" pitchFamily="66" charset="0"/>
              </a:rPr>
              <a:t>μ</a:t>
            </a: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n+1 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P</a:t>
            </a: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 n+1</a:t>
            </a:r>
          </a:p>
          <a:p>
            <a:pPr>
              <a:buNone/>
            </a:pPr>
            <a:endParaRPr lang="en-US" sz="1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1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				            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= ( </a:t>
            </a:r>
            <a:r>
              <a:rPr lang="el-GR" dirty="0" smtClean="0">
                <a:latin typeface="Comic Sans MS" pitchFamily="66" charset="0"/>
              </a:rPr>
              <a:t>λ</a:t>
            </a:r>
            <a:r>
              <a:rPr lang="en-US" sz="1600" dirty="0" smtClean="0">
                <a:latin typeface="Comic Sans MS" pitchFamily="66" charset="0"/>
              </a:rPr>
              <a:t>n  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l-GR" dirty="0" smtClean="0">
                <a:solidFill>
                  <a:prstClr val="black"/>
                </a:solidFill>
                <a:latin typeface="Comic Sans MS" pitchFamily="66" charset="0"/>
              </a:rPr>
              <a:t>μ</a:t>
            </a: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n 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)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US" sz="16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US" sz="1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en-US" sz="1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  <a:endParaRPr lang="id-ID" dirty="0">
              <a:latin typeface="Comic Sans MS" pitchFamily="66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752600"/>
            <a:ext cx="62007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581400"/>
            <a:ext cx="2971800" cy="533400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4724400"/>
            <a:ext cx="2946400" cy="53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65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Umum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keseimbangan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persamaan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masuk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keluar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didapatkan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:</a:t>
            </a:r>
          </a:p>
          <a:p>
            <a:endParaRPr lang="en-US" sz="16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95600"/>
            <a:ext cx="54673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65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Model </a:t>
            </a:r>
            <a:r>
              <a:rPr lang="en-US" sz="3600" dirty="0" err="1" smtClean="0">
                <a:latin typeface="Comic Sans MS" pitchFamily="66" charset="0"/>
              </a:rPr>
              <a:t>Antrian</a:t>
            </a:r>
            <a:r>
              <a:rPr lang="en-US" sz="3600" dirty="0" smtClean="0">
                <a:latin typeface="Comic Sans MS" pitchFamily="66" charset="0"/>
              </a:rPr>
              <a:t> Poisson </a:t>
            </a:r>
            <a:r>
              <a:rPr lang="en-US" sz="3600" dirty="0" err="1" smtClean="0">
                <a:latin typeface="Comic Sans MS" pitchFamily="66" charset="0"/>
              </a:rPr>
              <a:t>secara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Umum</a:t>
            </a:r>
            <a:r>
              <a:rPr lang="en-US" sz="3600" dirty="0" smtClean="0">
                <a:latin typeface="Comic Sans MS" pitchFamily="66" charset="0"/>
              </a:rPr>
              <a:t> (cont’)</a:t>
            </a:r>
            <a:endParaRPr lang="id-ID" sz="3600" dirty="0">
              <a:latin typeface="Comic Sans MS" pitchFamily="6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A1AA-B1E8-4436-8FFD-2ABF9B9CB39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mic Sans MS" pitchFamily="66" charset="0"/>
              </a:rPr>
              <a:t>Contoh</a:t>
            </a: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mic Sans MS" pitchFamily="66" charset="0"/>
              </a:rPr>
              <a:t>soal</a:t>
            </a: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 :</a:t>
            </a:r>
          </a:p>
          <a:p>
            <a:pPr>
              <a:buNone/>
            </a:pPr>
            <a:r>
              <a:rPr lang="en-US" sz="1600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Sebuah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perusahaan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bekerja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dengan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tiga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‘check out counter’.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Dengan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tanda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‘check out area’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memberitahu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bahwa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‘counter’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tambahan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akan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dibuka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pada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saat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pada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setiap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jalur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lebih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3. 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	Hal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ini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berarti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jumlah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kurang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empat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hanya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1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buah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counter yang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beroperasi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Untuk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4 s/d 6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dua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buah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yang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dibuka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Sedangkan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untuk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poelanggan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lebih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6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ketiga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counter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dibuka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tiba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counter rata-rata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sebanyak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10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/jam yang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terdistribusi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secara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Poisson. Rata-rata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dilayani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dalam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waktu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12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menit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terdistribusi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secara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Eksponensial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Tentukan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Peluang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pelanggan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berada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pada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‘check out area’. </a:t>
            </a:r>
            <a:endParaRPr lang="en-US" sz="2000" dirty="0" smtClean="0">
              <a:latin typeface="Comic Sans MS" pitchFamily="66" charset="0"/>
            </a:endParaRPr>
          </a:p>
          <a:p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979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57</TotalTime>
  <Words>625</Words>
  <Application>Microsoft Office PowerPoint</Application>
  <PresentationFormat>On-screen Show (4:3)</PresentationFormat>
  <Paragraphs>242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Comic Sans MS</vt:lpstr>
      <vt:lpstr>Courier New</vt:lpstr>
      <vt:lpstr>Times New Roman</vt:lpstr>
      <vt:lpstr>0-Blanko-PPT-sesi-2-14 baru (1)</vt:lpstr>
      <vt:lpstr>Dr. Iphov Kumala Sriwana</vt:lpstr>
      <vt:lpstr>Pure death models</vt:lpstr>
      <vt:lpstr>Pure death models (cont’)</vt:lpstr>
      <vt:lpstr>Pure death models (cont’)</vt:lpstr>
      <vt:lpstr>Pure death models (cont’)</vt:lpstr>
      <vt:lpstr>Model Antrian Poisson secara Umum</vt:lpstr>
      <vt:lpstr>Model Antrian Poisson secara Umum (cont’)</vt:lpstr>
      <vt:lpstr>Model Antrian Poisson secara Umum (cont’)</vt:lpstr>
      <vt:lpstr>Model Antrian Poisson secara Umum (cont’)</vt:lpstr>
      <vt:lpstr>Model Antrian Poisson secara Umum (cont’)</vt:lpstr>
      <vt:lpstr>Model Antrian Poisson secara Umum (cont’)</vt:lpstr>
      <vt:lpstr>Model Antrian Poisson secara Khusus</vt:lpstr>
      <vt:lpstr>Model Antrian Poisson secara Khusus (cont’)</vt:lpstr>
      <vt:lpstr>Model Antrian Poisson secara Khusus (cont’)</vt:lpstr>
      <vt:lpstr>Model Antrian Poisson secara Khusus (cont’)</vt:lpstr>
      <vt:lpstr>Ukuran Prestasi Pada Kondisi ‘Steady State’</vt:lpstr>
      <vt:lpstr>Ukuran Prestasi Pada Kondisi ‘Steady State’</vt:lpstr>
      <vt:lpstr>Contoh :</vt:lpstr>
      <vt:lpstr>Penyelesaian :</vt:lpstr>
      <vt:lpstr>Penyelesaian (cont’) :</vt:lpstr>
      <vt:lpstr>Penyelesaian (cont’) :</vt:lpstr>
      <vt:lpstr>Penyelesaian (cont’) 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iphov</cp:lastModifiedBy>
  <cp:revision>15</cp:revision>
  <dcterms:created xsi:type="dcterms:W3CDTF">2019-09-17T08:28:18Z</dcterms:created>
  <dcterms:modified xsi:type="dcterms:W3CDTF">2020-04-12T13:10:27Z</dcterms:modified>
</cp:coreProperties>
</file>