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312" r:id="rId2"/>
    <p:sldId id="259" r:id="rId3"/>
    <p:sldId id="260" r:id="rId4"/>
    <p:sldId id="261" r:id="rId5"/>
    <p:sldId id="262" r:id="rId6"/>
    <p:sldId id="313" r:id="rId7"/>
    <p:sldId id="308" r:id="rId8"/>
    <p:sldId id="264" r:id="rId9"/>
    <p:sldId id="315" r:id="rId10"/>
    <p:sldId id="266" r:id="rId11"/>
    <p:sldId id="317" r:id="rId12"/>
    <p:sldId id="268" r:id="rId13"/>
    <p:sldId id="316" r:id="rId14"/>
    <p:sldId id="305" r:id="rId15"/>
    <p:sldId id="270" r:id="rId16"/>
    <p:sldId id="318" r:id="rId17"/>
    <p:sldId id="319" r:id="rId18"/>
    <p:sldId id="271" r:id="rId19"/>
    <p:sldId id="272" r:id="rId20"/>
    <p:sldId id="310" r:id="rId21"/>
    <p:sldId id="320" r:id="rId22"/>
    <p:sldId id="276" r:id="rId23"/>
    <p:sldId id="337" r:id="rId24"/>
    <p:sldId id="321" r:id="rId25"/>
    <p:sldId id="322" r:id="rId26"/>
    <p:sldId id="306" r:id="rId27"/>
    <p:sldId id="279" r:id="rId28"/>
    <p:sldId id="281" r:id="rId29"/>
    <p:sldId id="323" r:id="rId30"/>
    <p:sldId id="284" r:id="rId31"/>
    <p:sldId id="285" r:id="rId32"/>
    <p:sldId id="324" r:id="rId33"/>
    <p:sldId id="287" r:id="rId34"/>
    <p:sldId id="288" r:id="rId35"/>
    <p:sldId id="325" r:id="rId36"/>
    <p:sldId id="290" r:id="rId37"/>
    <p:sldId id="326" r:id="rId38"/>
    <p:sldId id="327" r:id="rId39"/>
    <p:sldId id="328" r:id="rId40"/>
    <p:sldId id="329" r:id="rId41"/>
    <p:sldId id="333" r:id="rId42"/>
    <p:sldId id="331" r:id="rId43"/>
    <p:sldId id="332" r:id="rId44"/>
    <p:sldId id="296" r:id="rId45"/>
    <p:sldId id="297" r:id="rId46"/>
    <p:sldId id="298" r:id="rId47"/>
    <p:sldId id="334" r:id="rId48"/>
    <p:sldId id="299" r:id="rId49"/>
    <p:sldId id="335" r:id="rId50"/>
    <p:sldId id="33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00FF"/>
    <a:srgbClr val="3333CC"/>
    <a:srgbClr val="666699"/>
    <a:srgbClr val="CC3300"/>
    <a:srgbClr val="FFFFCC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2" autoAdjust="0"/>
    <p:restoredTop sz="90016" autoAdjust="0"/>
  </p:normalViewPr>
  <p:slideViewPr>
    <p:cSldViewPr>
      <p:cViewPr varScale="1">
        <p:scale>
          <a:sx n="80" d="100"/>
          <a:sy n="80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1F668A28-6D6A-4583-91F0-7D83B2844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2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51EB0-45B7-4B47-A0CD-0B302793FA99}" type="slidenum">
              <a:rPr lang="en-US"/>
              <a:pPr/>
              <a:t>1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07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C3B46-E122-4AE6-8F90-AA2808302033}" type="slidenum">
              <a:rPr lang="en-US"/>
              <a:pPr/>
              <a:t>10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B7A29-5177-4592-8B10-0ADA3E42EAB8}" type="slidenum">
              <a:rPr lang="en-US"/>
              <a:pPr/>
              <a:t>11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3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913-3760-45DE-B577-DDE4D5F8FDF5}" type="slidenum">
              <a:rPr lang="en-US"/>
              <a:pPr/>
              <a:t>12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BE00F-5AC4-4BD5-8CEC-3CD63365D5E1}" type="slidenum">
              <a:rPr lang="en-US"/>
              <a:pPr/>
              <a:t>13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9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B2E05-7C29-4B67-B227-53245AE526D6}" type="slidenum">
              <a:rPr lang="en-US"/>
              <a:pPr/>
              <a:t>14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8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2C5E2-26EF-4635-BE55-E14120FEFE47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D3508-A3BB-4875-975A-AFBA623696A3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2F82-18D2-4868-90F8-EE7CC63565E6}" type="slidenum">
              <a:rPr lang="en-US"/>
              <a:pPr/>
              <a:t>17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5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55E9-537E-44F4-BE78-23D3F324E1B0}" type="slidenum">
              <a:rPr lang="en-US"/>
              <a:pPr/>
              <a:t>18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9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494BD-971B-474D-8F09-12BD60C6F88F}" type="slidenum">
              <a:rPr lang="en-US"/>
              <a:pPr/>
              <a:t>19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3287A-42C2-42D9-84A5-23848304CFB1}" type="slidenum">
              <a:rPr lang="en-US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A9505-7BC1-462B-92C9-974C7D6279A3}" type="slidenum">
              <a:rPr lang="en-US"/>
              <a:pPr/>
              <a:t>20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82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A66F0-7150-42C1-830D-35ACE696E4EF}" type="slidenum">
              <a:rPr lang="en-US"/>
              <a:pPr/>
              <a:t>21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3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BF16D-5F18-419E-8929-FE7DED5090F5}" type="slidenum">
              <a:rPr lang="en-US"/>
              <a:pPr/>
              <a:t>22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9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C2B16-8422-4686-B6E0-138E5C6E8355}" type="slidenum">
              <a:rPr lang="en-US"/>
              <a:pPr/>
              <a:t>24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2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D71ED-C8AE-4270-86CE-CF59816FAC29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5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C8343-EDB9-4FB8-8A26-BDFE145EE112}" type="slidenum">
              <a:rPr lang="en-US"/>
              <a:pPr/>
              <a:t>26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7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9089F-7FB5-4843-A89F-DD5885BF3A0D}" type="slidenum">
              <a:rPr lang="en-US"/>
              <a:pPr/>
              <a:t>27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3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3C6A8-5E12-47C8-9A1E-12874B1674F8}" type="slidenum">
              <a:rPr lang="en-US"/>
              <a:pPr/>
              <a:t>28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1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5D09B-9446-4938-872A-E7237EBD58A0}" type="slidenum">
              <a:rPr lang="en-US"/>
              <a:pPr/>
              <a:t>29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2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13D2B-6DB0-4B34-87D1-571D4BFA80FE}" type="slidenum">
              <a:rPr lang="en-US"/>
              <a:pPr/>
              <a:t>30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23315-E9C6-426F-A428-F89A9ECA00E6}" type="slidenum">
              <a:rPr lang="en-US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8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2A29-A03C-4AC0-9DD4-F4FD1509D95B}" type="slidenum">
              <a:rPr lang="en-US"/>
              <a:pPr/>
              <a:t>31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2C4AA-35CA-4272-A1C8-D185332DA82C}" type="slidenum">
              <a:rPr lang="en-US"/>
              <a:pPr/>
              <a:t>32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1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20678-2560-4E4B-A9EA-1BA2EB2A2B84}" type="slidenum">
              <a:rPr lang="en-US"/>
              <a:pPr/>
              <a:t>33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07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4D158-5D06-441B-AFC6-7419EA2A4F5C}" type="slidenum">
              <a:rPr lang="en-US"/>
              <a:pPr/>
              <a:t>34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4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6B1F7-E75B-4B3C-987F-12D44D9FB859}" type="slidenum">
              <a:rPr lang="en-US"/>
              <a:pPr/>
              <a:t>35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8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A3023-EE1E-49D1-8D28-224DEEC73543}" type="slidenum">
              <a:rPr lang="en-US"/>
              <a:pPr/>
              <a:t>36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3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E680C-2984-4DF7-917F-F78AF654BF0E}" type="slidenum">
              <a:rPr lang="en-US"/>
              <a:pPr/>
              <a:t>37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48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38C52-C4A8-4F78-B5E5-0E1811808BA0}" type="slidenum">
              <a:rPr lang="en-US"/>
              <a:pPr/>
              <a:t>38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8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71B5B-9885-49A3-9F6E-ED206F72A449}" type="slidenum">
              <a:rPr lang="en-US"/>
              <a:pPr/>
              <a:t>39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4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64719-343E-40FA-BD66-3C20AA1A130E}" type="slidenum">
              <a:rPr lang="en-US"/>
              <a:pPr/>
              <a:t>40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A3722-CA5A-4969-9A53-E60B5128DC4A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DE9EA-D7B8-40A8-B354-1AC37DB828D7}" type="slidenum">
              <a:rPr lang="en-US"/>
              <a:pPr/>
              <a:t>41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1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CE5A5-0D14-49C5-A4FB-CB7714659A99}" type="slidenum">
              <a:rPr lang="en-US"/>
              <a:pPr/>
              <a:t>42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92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6EAFD-7909-4179-9FFD-4672FF353041}" type="slidenum">
              <a:rPr lang="en-US"/>
              <a:pPr/>
              <a:t>43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0AD2E-BE2C-4CE7-8005-A8662E33EF08}" type="slidenum">
              <a:rPr lang="en-US"/>
              <a:pPr/>
              <a:t>44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77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F1F9A-B514-4F0F-A442-37037D1D2866}" type="slidenum">
              <a:rPr lang="en-US"/>
              <a:pPr/>
              <a:t>45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32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55834-C784-422D-AF8C-462576D6FA44}" type="slidenum">
              <a:rPr lang="en-US"/>
              <a:pPr/>
              <a:t>46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38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3779A-62A5-4B48-BBAB-A3E6006EF45D}" type="slidenum">
              <a:rPr lang="en-US"/>
              <a:pPr/>
              <a:t>47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52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6D03-CFF1-4B33-9F12-F9AD831A2A83}" type="slidenum">
              <a:rPr lang="en-US"/>
              <a:pPr/>
              <a:t>48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61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17F0F-7981-4721-AC00-39DE20335127}" type="slidenum">
              <a:rPr lang="en-US"/>
              <a:pPr/>
              <a:t>49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00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19549-4FE0-4DD8-ADB2-D89EAEA479A7}" type="slidenum">
              <a:rPr lang="en-US"/>
              <a:pPr/>
              <a:t>50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CC800-0390-4770-8A51-46B905A3D648}" type="slidenum">
              <a:rPr lang="en-US"/>
              <a:pPr/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7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70538-1B98-4C78-B052-9E19AA30DBD9}" type="slidenum">
              <a:rPr lang="en-US"/>
              <a:pPr/>
              <a:t>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86C86-6D45-4547-9413-A4002186739B}" type="slidenum">
              <a:rPr lang="en-US"/>
              <a:pPr/>
              <a:t>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CA327-AE80-4FB9-996E-6DB8BD0EB3FD}" type="slidenum">
              <a:rPr lang="en-US"/>
              <a:pPr/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8A4EF-20F3-458F-A1C0-5841286402E7}" type="slidenum">
              <a:rPr lang="en-US"/>
              <a:pPr/>
              <a:t>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D8330-0606-41CE-998B-A6402AECB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6FB23-1515-419D-A592-AA40C790D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3CD45-846B-4FDB-82F4-6A723186A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553200"/>
            <a:ext cx="609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601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F83E902-1CFE-4F2F-AD2F-46867E2BD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08F3C-37AB-4C95-9688-A70386993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9CF9-6D12-47D6-8FA8-017054144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8AA-02C2-4880-BDF6-2D5DC2132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A6E6A-8CF8-44A7-BFA9-92E8B5F0F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F7D12-3E8C-4A81-B3EB-BDB475A4C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8304-DB28-49A3-B174-BE53B31E1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CEDB-8EEE-42DE-9B63-91A46FFB9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5BD99-C0A0-4F7B-97D3-F0A0CA884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553200"/>
            <a:ext cx="609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601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F9C16BA0-5FEA-4AA2-9D49-9DE5DE058D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838199"/>
            <a:ext cx="9144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0"/>
            <a:ext cx="3962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Prinsip-prinsip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Informasi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i="1" dirty="0" err="1" smtClean="0">
                <a:solidFill>
                  <a:schemeClr val="tx1"/>
                </a:solidFill>
              </a:rPr>
              <a:t>Pendekatan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Manajerial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Edisi</a:t>
            </a:r>
            <a:r>
              <a:rPr lang="en-US" sz="1800" dirty="0" smtClean="0">
                <a:solidFill>
                  <a:schemeClr val="tx1"/>
                </a:solidFill>
              </a:rPr>
              <a:t> 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1295400"/>
            <a:ext cx="3581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Sistem &amp; Teknologi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Informasi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7ACF-C172-45E5-A0D2-CC383606AE0E}" type="slidenum">
              <a:rPr lang="en-US"/>
              <a:pPr/>
              <a:t>10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 </a:t>
            </a:r>
            <a:endParaRPr lang="en-US" sz="2400" b="1">
              <a:solidFill>
                <a:schemeClr val="folHlink"/>
              </a:solidFill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d-ID" sz="2400" dirty="0" smtClean="0"/>
              <a:t>Gambar 1.1</a:t>
            </a:r>
            <a:r>
              <a:rPr lang="id-ID" sz="2400" smtClean="0"/>
              <a:t>: </a:t>
            </a:r>
            <a:r>
              <a:rPr lang="en-US" sz="2400" smtClean="0"/>
              <a:t>Pendefinisian </a:t>
            </a:r>
            <a:r>
              <a:rPr lang="id-ID" sz="2400" smtClean="0"/>
              <a:t>dan </a:t>
            </a:r>
            <a:r>
              <a:rPr lang="id-ID" sz="2400" dirty="0" smtClean="0"/>
              <a:t>Pengorganisasian Hubungan </a:t>
            </a:r>
            <a:r>
              <a:rPr lang="id-ID" sz="2400" smtClean="0"/>
              <a:t>antara </a:t>
            </a:r>
            <a:r>
              <a:rPr lang="en-US" sz="2400" smtClean="0"/>
              <a:t>D</a:t>
            </a:r>
            <a:r>
              <a:rPr lang="id-ID" sz="2400" smtClean="0"/>
              <a:t>ata </a:t>
            </a:r>
            <a:r>
              <a:rPr lang="en-US" sz="2400" smtClean="0"/>
              <a:t>Menghasilkan </a:t>
            </a:r>
            <a:r>
              <a:rPr lang="id-ID" sz="2400" smtClean="0"/>
              <a:t>Informasi</a:t>
            </a:r>
            <a:endParaRPr lang="en-US" sz="2800" b="0" dirty="0">
              <a:solidFill>
                <a:srgbClr val="666699"/>
              </a:solidFill>
            </a:endParaRPr>
          </a:p>
        </p:txBody>
      </p:sp>
      <p:pic>
        <p:nvPicPr>
          <p:cNvPr id="89096" name="Picture 8" descr="Fig 1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/>
          <a:stretch>
            <a:fillRect/>
          </a:stretch>
        </p:blipFill>
        <p:spPr>
          <a:xfrm>
            <a:off x="2819400" y="1676400"/>
            <a:ext cx="3513138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8" name="Picture 10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AE2E-2BB8-4786-9A0E-409778D7CC66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d-ID" sz="3600" dirty="0" smtClean="0"/>
              <a:t>Gambar 1.2: Proses Transformasi Data ke Informasi</a:t>
            </a:r>
            <a:endParaRPr lang="en-US" sz="3600" b="0" dirty="0">
              <a:solidFill>
                <a:srgbClr val="666699"/>
              </a:solidFill>
            </a:endParaRPr>
          </a:p>
        </p:txBody>
      </p:sp>
      <p:pic>
        <p:nvPicPr>
          <p:cNvPr id="165896" name="Picture 8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38200" y="2790371"/>
            <a:ext cx="7848600" cy="1324429"/>
            <a:chOff x="762000" y="4390571"/>
            <a:chExt cx="7848600" cy="1324429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4419600"/>
              <a:ext cx="2133600" cy="1295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sx="103000" sy="103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charset="0"/>
                </a:rPr>
                <a:t>Data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00400" y="4419600"/>
              <a:ext cx="2971800" cy="1295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sx="103000" sy="103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id-ID" sz="1800" b="0" dirty="0" smtClean="0"/>
                <a:t>proses transformasi </a:t>
              </a: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id-ID" sz="1800" b="0" dirty="0" smtClean="0"/>
                <a:t>(menerapkan pengetahuan </a:t>
              </a: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id-ID" sz="1800" b="0" dirty="0" smtClean="0"/>
                <a:t>dengan memilih, mengatur, </a:t>
              </a: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id-ID" sz="1800" b="0" dirty="0" smtClean="0"/>
                <a:t>dan memanipulasi data)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folHlink"/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477000" y="4390571"/>
              <a:ext cx="2133600" cy="1295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sx="103000" sy="103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charset="0"/>
                </a:rPr>
                <a:t>Informasi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2743200" y="5038271"/>
              <a:ext cx="533400" cy="29572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6096000" y="4919435"/>
              <a:ext cx="533400" cy="29572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489C-3CBE-4F36-872A-9A2471E398BF}" type="slidenum">
              <a:rPr lang="en-US"/>
              <a:pPr/>
              <a:t>12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r>
              <a:rPr lang="id-ID" sz="3200" dirty="0" smtClean="0"/>
              <a:t>Tabel 1.2: Karakteristik Data Berharga</a:t>
            </a:r>
            <a:endParaRPr lang="en-US" sz="3400" dirty="0"/>
          </a:p>
        </p:txBody>
      </p:sp>
      <p:pic>
        <p:nvPicPr>
          <p:cNvPr id="91143" name="Picture 7" descr="Table 1-2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781175"/>
            <a:ext cx="8455025" cy="362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6" name="Picture 10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6E2-9487-469E-97B3-67CB67CD8CB6}" type="slidenum">
              <a:rPr lang="en-US"/>
              <a:pPr/>
              <a:t>13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r>
              <a:rPr lang="id-ID" dirty="0" smtClean="0"/>
              <a:t>Tabel 1.2: Karakteristik Data Berharga (lanjutan)</a:t>
            </a:r>
            <a:endParaRPr lang="en-US" dirty="0"/>
          </a:p>
        </p:txBody>
      </p:sp>
      <p:pic>
        <p:nvPicPr>
          <p:cNvPr id="164869" name="Picture 5" descr="Table 1-2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8437563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1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E979-5735-4F40-8316-28EC5CD7FB65}" type="slidenum">
              <a:rPr lang="en-US"/>
              <a:pPr/>
              <a:t>14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dan Konsep</a:t>
            </a:r>
            <a:r>
              <a:rPr lang="en-US" dirty="0" smtClean="0"/>
              <a:t> </a:t>
            </a:r>
            <a:r>
              <a:rPr lang="id-ID" dirty="0" smtClean="0"/>
              <a:t>Pemodelan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id-ID" b="1" dirty="0" smtClean="0"/>
              <a:t>Sistem</a:t>
            </a:r>
            <a:r>
              <a:rPr lang="id-ID" dirty="0" smtClean="0"/>
              <a:t>: satu set elemen atau komponen yang berinteraksi untuk mencapai tujuan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id-ID" dirty="0" smtClean="0"/>
              <a:t>Komponen dari sistem</a:t>
            </a: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en-US" dirty="0" smtClean="0"/>
              <a:t>Input 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en-US" dirty="0"/>
              <a:t>Processing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Output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Feedback</a:t>
            </a:r>
          </a:p>
        </p:txBody>
      </p:sp>
      <p:pic>
        <p:nvPicPr>
          <p:cNvPr id="138245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025E-C609-4922-B903-6DB0518AFB83}" type="slidenum">
              <a:rPr lang="en-US"/>
              <a:pPr/>
              <a:t>15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 1.3: Komponen System</a:t>
            </a:r>
            <a:endParaRPr lang="en-US" dirty="0"/>
          </a:p>
        </p:txBody>
      </p:sp>
      <p:pic>
        <p:nvPicPr>
          <p:cNvPr id="93191" name="Picture 7" descr="Fig 1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391525" cy="3246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3" name="Picture 9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CA74-4D7F-40FB-9483-DE205151413E}" type="slidenum">
              <a:rPr lang="en-US"/>
              <a:pPr/>
              <a:t>16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r>
              <a:rPr lang="en-US" dirty="0"/>
              <a:t> </a:t>
            </a:r>
            <a:r>
              <a:rPr lang="id-ID" dirty="0" smtClean="0"/>
              <a:t>Sistem dan Konsep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 b="1" dirty="0" smtClean="0"/>
              <a:t>Batas </a:t>
            </a:r>
            <a:r>
              <a:rPr lang="en-US" b="1" dirty="0" err="1" smtClean="0"/>
              <a:t>Sistem</a:t>
            </a:r>
            <a:r>
              <a:rPr lang="id-ID" dirty="0" smtClean="0"/>
              <a:t>: mendefinisikan sistem dan membedakannya dari segala sesuatu yang lain (yaitu, lingkungan)</a:t>
            </a:r>
            <a:endParaRPr lang="en-US" dirty="0" smtClean="0"/>
          </a:p>
          <a:p>
            <a:pPr>
              <a:spcBef>
                <a:spcPct val="60000"/>
              </a:spcBef>
            </a:pPr>
            <a:r>
              <a:rPr lang="id-ID" b="1" dirty="0" smtClean="0"/>
              <a:t>Konfigurasi</a:t>
            </a:r>
            <a:r>
              <a:rPr lang="id-ID" dirty="0" smtClean="0"/>
              <a:t>: cara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id-ID" dirty="0" smtClean="0"/>
              <a:t>sistem diatur atau di</a:t>
            </a:r>
            <a:r>
              <a:rPr lang="en-US" dirty="0" err="1" smtClean="0"/>
              <a:t>susun</a:t>
            </a:r>
            <a:endParaRPr lang="en-US" dirty="0" smtClean="0"/>
          </a:p>
          <a:p>
            <a:pPr>
              <a:spcBef>
                <a:spcPct val="60000"/>
              </a:spcBef>
            </a:pPr>
            <a:r>
              <a:rPr lang="id-ID" dirty="0" smtClean="0"/>
              <a:t>Sistem dapat diklasifikasikan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sederhana atau kompleks, terbuka atau tertutup, stabil atau dinamis, adaptif atau nonadaptive, dan permanen atau sementara</a:t>
            </a:r>
            <a:endParaRPr lang="en-US" dirty="0"/>
          </a:p>
        </p:txBody>
      </p:sp>
      <p:pic>
        <p:nvPicPr>
          <p:cNvPr id="166917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5000-8AE1-4423-B880-DA4F6300A040}" type="slidenum">
              <a:rPr lang="en-US"/>
              <a:pPr/>
              <a:t>17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 </a:t>
            </a:r>
            <a:endParaRPr lang="en-US" sz="2400" b="1">
              <a:solidFill>
                <a:schemeClr val="folHlink"/>
              </a:solidFill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d-ID" sz="3600" dirty="0" smtClean="0"/>
              <a:t>Tabel 1.3: Klasifikasi Sistem dan Karakteristik Primer</a:t>
            </a:r>
            <a:endParaRPr lang="en-US" sz="3600" b="0" dirty="0">
              <a:solidFill>
                <a:srgbClr val="666699"/>
              </a:solidFill>
            </a:endParaRPr>
          </a:p>
        </p:txBody>
      </p:sp>
      <p:pic>
        <p:nvPicPr>
          <p:cNvPr id="167942" name="Picture 6" descr="Table 1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8593138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4" name="Picture 8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F57B-74FC-4F43-952D-630541932920}" type="slidenum">
              <a:rPr lang="en-US"/>
              <a:pPr/>
              <a:t>18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Kinerja Sistem dan Standar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id-ID" b="1" dirty="0" smtClean="0"/>
              <a:t>Efisiensi</a:t>
            </a:r>
            <a:r>
              <a:rPr lang="id-ID" dirty="0" smtClean="0"/>
              <a:t>: suatu ukuran apa yang diproduksi dibagi dengan apa yang dikonsumsi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b="1" dirty="0" smtClean="0"/>
              <a:t>Efektivitas</a:t>
            </a:r>
            <a:r>
              <a:rPr lang="id-ID" dirty="0" smtClean="0"/>
              <a:t>: sejauh mana sistem mencapai tujuannya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b="1" smtClean="0"/>
              <a:t>Standar k</a:t>
            </a:r>
            <a:r>
              <a:rPr lang="id-ID" b="1" smtClean="0"/>
              <a:t>inerja sistem</a:t>
            </a:r>
            <a:r>
              <a:rPr lang="id-ID" smtClean="0"/>
              <a:t>: </a:t>
            </a:r>
            <a:r>
              <a:rPr lang="id-ID" dirty="0" smtClean="0"/>
              <a:t>tujuan tertentu dari suatu sistem</a:t>
            </a:r>
            <a:endParaRPr lang="en-US" dirty="0"/>
          </a:p>
        </p:txBody>
      </p:sp>
      <p:pic>
        <p:nvPicPr>
          <p:cNvPr id="94214" name="Picture 6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4E87-E5E9-400F-857A-7DFB69BE95FE}" type="slidenum">
              <a:rPr lang="en-US"/>
              <a:pPr/>
              <a:t>19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Variabel dan Parameter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b="1" dirty="0" smtClean="0"/>
              <a:t>Variabel sistem</a:t>
            </a:r>
            <a:r>
              <a:rPr lang="id-ID" dirty="0" smtClean="0"/>
              <a:t>: kuantitas atau item dikendalikan oleh pengambil keputusan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b="1" smtClean="0"/>
              <a:t>Parameter </a:t>
            </a:r>
            <a:r>
              <a:rPr lang="id-ID" b="1" smtClean="0"/>
              <a:t>Sistem</a:t>
            </a:r>
            <a:r>
              <a:rPr lang="id-ID" smtClean="0"/>
              <a:t>: </a:t>
            </a:r>
            <a:r>
              <a:rPr lang="id-ID" dirty="0" smtClean="0"/>
              <a:t>nilai atau kuantitas yang tidak dapat dikontrol (misal</a:t>
            </a:r>
            <a:r>
              <a:rPr lang="en-US" dirty="0" smtClean="0"/>
              <a:t>:</a:t>
            </a:r>
            <a:r>
              <a:rPr lang="id-ID" dirty="0" smtClean="0"/>
              <a:t> biaya bahan baku)</a:t>
            </a:r>
            <a:endParaRPr lang="en-US" dirty="0"/>
          </a:p>
        </p:txBody>
      </p:sp>
      <p:pic>
        <p:nvPicPr>
          <p:cNvPr id="95237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C0FA-E1A0-42FF-89D2-1F2622C47B88}" type="slidenum">
              <a:rPr lang="en-US"/>
              <a:pPr/>
              <a:t>2</a:t>
            </a:fld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</a:pPr>
            <a:r>
              <a:rPr lang="id-ID" dirty="0" smtClean="0"/>
              <a:t>Nilai informasi secara langsung terkait dengan bagaimana membantu pembuat keputusan mencapai tujuan organisasi</a:t>
            </a:r>
            <a:endParaRPr lang="en-US" dirty="0"/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smtClean="0"/>
              <a:t>Mend</a:t>
            </a:r>
            <a:r>
              <a:rPr lang="id-ID" smtClean="0"/>
              <a:t>iskusikan </a:t>
            </a:r>
            <a:r>
              <a:rPr lang="id-ID" dirty="0" smtClean="0"/>
              <a:t>mengapa penting untuk mempelajari dan memahami sistem informasi</a:t>
            </a:r>
            <a:endParaRPr lang="en-US" dirty="0" smtClean="0"/>
          </a:p>
          <a:p>
            <a:pPr lvl="1"/>
            <a:r>
              <a:rPr lang="id-ID" dirty="0" smtClean="0"/>
              <a:t>Membedakan data dari informasi dan menggambarkan karakteristik yang digunakan untuk mengevaluasi kualitas data</a:t>
            </a:r>
            <a:endParaRPr lang="en-US" dirty="0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3069771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3069771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CC46-5A0D-43F3-BBBD-F31B6FFB9302}" type="slidenum">
              <a:rPr lang="en-US"/>
              <a:pPr/>
              <a:t>20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Pemodelan System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id-ID" b="1" dirty="0" smtClean="0"/>
              <a:t>Model</a:t>
            </a:r>
            <a:r>
              <a:rPr lang="id-ID" dirty="0" smtClean="0"/>
              <a:t>: abstraksi yang digunakan untuk mewakili realitas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b="1" dirty="0" smtClean="0"/>
              <a:t>Empat jenis utama dari model</a:t>
            </a:r>
            <a:r>
              <a:rPr lang="id-ID" dirty="0" smtClean="0"/>
              <a:t>: narasi (berdasarkan kata), fisik (tangible), skematik (representasi grafis), matematika (representasi aritmatika)</a:t>
            </a:r>
            <a:endParaRPr lang="en-US" dirty="0"/>
          </a:p>
        </p:txBody>
      </p:sp>
      <p:pic>
        <p:nvPicPr>
          <p:cNvPr id="153605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4D15-102F-4DA4-AAF0-2CA66B1DFEAE}" type="slidenum">
              <a:rPr lang="en-US"/>
              <a:pPr/>
              <a:t>21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sv-SE" dirty="0" smtClean="0">
                <a:effectLst/>
              </a:rPr>
              <a:t>Gambar 1.6: Empat Jenis Model</a:t>
            </a:r>
            <a:endParaRPr lang="sv-SE" dirty="0">
              <a:effectLst/>
            </a:endParaRPr>
          </a:p>
        </p:txBody>
      </p:sp>
      <p:pic>
        <p:nvPicPr>
          <p:cNvPr id="168965" name="Picture 5" descr="Fig 1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0104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967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4731-2FBA-418D-9AD5-A539A1A039D4}" type="slidenum">
              <a:rPr lang="en-US"/>
              <a:pPr/>
              <a:t>22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 1.7: Komponen-komponen Sistem Informasi</a:t>
            </a:r>
            <a:endParaRPr lang="en-US" sz="2800" b="1" dirty="0">
              <a:solidFill>
                <a:schemeClr val="folHlink"/>
              </a:solidFill>
            </a:endParaRPr>
          </a:p>
        </p:txBody>
      </p:sp>
      <p:pic>
        <p:nvPicPr>
          <p:cNvPr id="99335" name="Picture 7" descr="Fig 1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751763" cy="187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7" name="Picture 9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8E96-0EBB-40CC-807A-8241E16A9D88}" type="slidenum">
              <a:rPr lang="en-US"/>
              <a:pPr/>
              <a:t>23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Processing, Output, Feedback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Input: kegiatan pengumpulan dan menangkap data mentah</a:t>
            </a:r>
            <a:endParaRPr lang="en-US" dirty="0" smtClean="0"/>
          </a:p>
          <a:p>
            <a:r>
              <a:rPr lang="en-US" dirty="0" smtClean="0"/>
              <a:t>Processing</a:t>
            </a:r>
            <a:r>
              <a:rPr lang="id-ID" dirty="0" smtClean="0"/>
              <a:t>: mengkonversi atau mengubah data menjadi output yang berguna</a:t>
            </a:r>
            <a:endParaRPr lang="en-US" dirty="0" smtClean="0"/>
          </a:p>
          <a:p>
            <a:r>
              <a:rPr lang="id-ID" dirty="0" smtClean="0"/>
              <a:t>Output: produksi informasi yang berguna, biasanya dalam bentuk dokumen dan laporan</a:t>
            </a:r>
            <a:endParaRPr lang="en-US" dirty="0" smtClean="0"/>
          </a:p>
          <a:p>
            <a:r>
              <a:rPr lang="en-US" dirty="0" smtClean="0"/>
              <a:t>Feedback</a:t>
            </a:r>
            <a:r>
              <a:rPr lang="id-ID" dirty="0" smtClean="0"/>
              <a:t>: output yang digunakan untuk membuat perubahan pada kegiatan masukan atau pengolahan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790B-87B4-466F-AAE6-F015241C8E87}" type="slidenum">
              <a:rPr lang="en-US"/>
              <a:pPr/>
              <a:t>24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Informasi</a:t>
            </a:r>
            <a:r>
              <a:rPr lang="en-US" dirty="0" smtClean="0"/>
              <a:t> </a:t>
            </a:r>
            <a:r>
              <a:rPr lang="id-ID" dirty="0" smtClean="0"/>
              <a:t>Berbasis Komputer 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Sistem Informasi</a:t>
            </a:r>
            <a:r>
              <a:rPr lang="en-US" dirty="0" smtClean="0"/>
              <a:t> </a:t>
            </a:r>
            <a:r>
              <a:rPr lang="id-ID" dirty="0" smtClean="0"/>
              <a:t>Berbasis </a:t>
            </a:r>
            <a:r>
              <a:rPr lang="id-ID" smtClean="0"/>
              <a:t>Komputer </a:t>
            </a:r>
            <a:r>
              <a:rPr lang="en-US" smtClean="0"/>
              <a:t>(CBIS)</a:t>
            </a:r>
            <a:endParaRPr lang="en-US" b="1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Satu set hardware, software, database, telekomunikasi, orang, dan prosedur yang dikonfigurasi untuk mengumpulkan, memanipulasi, menyimpan, dan mengolah data menjadi informasi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Contoh: sistem penggajian perusahaan, </a:t>
            </a:r>
            <a:r>
              <a:rPr lang="id-ID" smtClean="0"/>
              <a:t>sistem entr</a:t>
            </a:r>
            <a:r>
              <a:rPr lang="en-US" smtClean="0"/>
              <a:t>i</a:t>
            </a:r>
            <a:r>
              <a:rPr lang="id-ID" smtClean="0"/>
              <a:t> </a:t>
            </a:r>
            <a:r>
              <a:rPr lang="id-ID" dirty="0" smtClean="0"/>
              <a:t>order, dan sistem pengendalian persediaan</a:t>
            </a:r>
            <a:endParaRPr lang="en-US" dirty="0"/>
          </a:p>
        </p:txBody>
      </p:sp>
      <p:pic>
        <p:nvPicPr>
          <p:cNvPr id="169989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264-1539-42F8-BBE8-682143BAD133}" type="slidenum">
              <a:rPr lang="en-US"/>
              <a:pPr/>
              <a:t>25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 1.8: Komponen dari Sistem Informasi Berbasis Komputer</a:t>
            </a:r>
            <a:endParaRPr lang="en-US" dirty="0"/>
          </a:p>
        </p:txBody>
      </p:sp>
      <p:pic>
        <p:nvPicPr>
          <p:cNvPr id="171013" name="Picture 5" descr="Fig 1-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752600"/>
            <a:ext cx="5791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5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405F-FA67-4D09-846D-735D1B918F4F}" type="slidenum">
              <a:rPr lang="en-US"/>
              <a:pPr/>
              <a:t>26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Informasi Bisnis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Jenis yang paling umum dari sistem informasi yang digunakan dalam organisasi bisnis termasuk 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ct val="100000"/>
              </a:spcBef>
            </a:pPr>
            <a:r>
              <a:rPr lang="id-ID" dirty="0" smtClean="0"/>
              <a:t>Elektronik dan Mobile Commerce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en-US" smtClean="0"/>
              <a:t>S</a:t>
            </a:r>
            <a:r>
              <a:rPr lang="id-ID" smtClean="0"/>
              <a:t>istem pengolahan</a:t>
            </a:r>
            <a:r>
              <a:rPr lang="en-US" smtClean="0"/>
              <a:t> transaksi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en-US" smtClean="0"/>
              <a:t>Sistem informasi manajemen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Sistem pendukung keputusan</a:t>
            </a:r>
            <a:endParaRPr lang="en-US" dirty="0"/>
          </a:p>
        </p:txBody>
      </p:sp>
      <p:pic>
        <p:nvPicPr>
          <p:cNvPr id="139269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676F-A90E-4481-9275-5013CC43826D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Elektronik dan Mobile Commerce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dirty="0" smtClean="0"/>
              <a:t>E-commerce: setiap transaksi bisnis secara elektronik antara pihak-pihak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id-ID" dirty="0" smtClean="0"/>
              <a:t>Pihak yang terlibat meliputi perusahaan (B2B), perusahaan dan konsumen (B2C), konsumen dan konsumen lainnya (C2C), bisnis dan sektor publik, konsumen dan sektor publik</a:t>
            </a:r>
            <a:endParaRPr lang="en-US" sz="2200" dirty="0"/>
          </a:p>
        </p:txBody>
      </p:sp>
      <p:pic>
        <p:nvPicPr>
          <p:cNvPr id="102405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3B3-2806-427D-9D34-C0E0878B53A5}" type="slidenum">
              <a:rPr lang="en-US"/>
              <a:pPr/>
              <a:t>28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Processing Systems and Enterprise Resource Planning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b="1" dirty="0" smtClean="0"/>
              <a:t>Transaksi</a:t>
            </a:r>
            <a:r>
              <a:rPr lang="id-ID" dirty="0" smtClean="0"/>
              <a:t>: setiap pertukaran terkait dengan bisnis, seperti pembayaran kepada karyawan, penjualan kepada pelanggan, dan pembayaran kepada pemasok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b="1" smtClean="0"/>
              <a:t>Sistem Pengolahan </a:t>
            </a:r>
            <a:r>
              <a:rPr lang="id-ID" b="1" smtClean="0"/>
              <a:t>Transaksi (</a:t>
            </a:r>
            <a:r>
              <a:rPr lang="en-US" b="1" smtClean="0"/>
              <a:t>TPS</a:t>
            </a:r>
            <a:r>
              <a:rPr lang="id-ID" b="1" smtClean="0"/>
              <a:t>): </a:t>
            </a:r>
            <a:r>
              <a:rPr lang="en-US" smtClean="0"/>
              <a:t>Sekumpulan</a:t>
            </a:r>
            <a:r>
              <a:rPr lang="id-ID" smtClean="0"/>
              <a:t> </a:t>
            </a:r>
            <a:r>
              <a:rPr lang="id-ID" dirty="0" smtClean="0"/>
              <a:t>orang, prosedur, software, database, dan </a:t>
            </a:r>
            <a:r>
              <a:rPr lang="id-ID" smtClean="0"/>
              <a:t>perangkat </a:t>
            </a:r>
            <a:r>
              <a:rPr lang="en-US" smtClean="0"/>
              <a:t>yang terorganisir </a:t>
            </a:r>
            <a:r>
              <a:rPr lang="id-ID" smtClean="0"/>
              <a:t>yang </a:t>
            </a:r>
            <a:r>
              <a:rPr lang="id-ID" dirty="0" smtClean="0"/>
              <a:t>digunakan untuk merekam transaksi </a:t>
            </a:r>
            <a:r>
              <a:rPr lang="id-ID" smtClean="0"/>
              <a:t>bisnis </a:t>
            </a:r>
            <a:r>
              <a:rPr lang="en-US" smtClean="0"/>
              <a:t>yang telah diselesaikan</a:t>
            </a:r>
            <a:endParaRPr lang="en-US" dirty="0"/>
          </a:p>
        </p:txBody>
      </p:sp>
      <p:pic>
        <p:nvPicPr>
          <p:cNvPr id="104453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C767-1B34-4E7F-8F4E-086F783DAD91}" type="slidenum">
              <a:rPr lang="en-US"/>
              <a:pPr/>
              <a:t>29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 1.11: Sistem Pengolahan</a:t>
            </a:r>
            <a:r>
              <a:rPr lang="en-US" dirty="0" smtClean="0"/>
              <a:t> </a:t>
            </a:r>
            <a:r>
              <a:rPr lang="id-ID" dirty="0" smtClean="0"/>
              <a:t>Transaksi Penggajian</a:t>
            </a:r>
            <a:endParaRPr lang="en-US" dirty="0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6699"/>
              </a:buClr>
            </a:pPr>
            <a:r>
              <a:rPr lang="id-ID" sz="2000" b="0" dirty="0" smtClean="0">
                <a:solidFill>
                  <a:schemeClr val="tx1"/>
                </a:solidFill>
              </a:rPr>
              <a:t>Masukan (jumlah jam karyawan bekerja dan </a:t>
            </a:r>
            <a:r>
              <a:rPr lang="en-US" sz="2000" b="0" dirty="0" err="1" smtClean="0">
                <a:solidFill>
                  <a:schemeClr val="tx1"/>
                </a:solidFill>
              </a:rPr>
              <a:t>tarif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pembayaran</a:t>
            </a:r>
            <a:r>
              <a:rPr lang="id-ID" sz="2000" b="0" dirty="0" smtClean="0">
                <a:solidFill>
                  <a:schemeClr val="tx1"/>
                </a:solidFill>
              </a:rPr>
              <a:t>) melalui proses transformasi untuk menghasilkan output (gaji)</a:t>
            </a:r>
            <a:endParaRPr lang="en-US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72037" name="Picture 5" descr="Fig 1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73152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9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2E7-B17B-4F58-8C71-978319159A5C}" type="slidenum">
              <a:rPr lang="en-US"/>
              <a:pPr/>
              <a:t>3</a:t>
            </a:fld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id-ID" dirty="0" smtClean="0"/>
              <a:t>Model, komputer, dan sistem </a:t>
            </a:r>
            <a:r>
              <a:rPr lang="id-ID" smtClean="0"/>
              <a:t>informasi </a:t>
            </a:r>
            <a:r>
              <a:rPr lang="en-US" smtClean="0"/>
              <a:t>secara tetap </a:t>
            </a:r>
            <a:r>
              <a:rPr lang="id-ID" smtClean="0"/>
              <a:t> </a:t>
            </a:r>
            <a:r>
              <a:rPr lang="id-ID" dirty="0" smtClean="0"/>
              <a:t>memungkinkan bagi organisasi untuk memperbaiki cara mereka melakukan bisnis</a:t>
            </a:r>
            <a:endParaRPr lang="en-US" dirty="0"/>
          </a:p>
          <a:p>
            <a:pPr lvl="1">
              <a:buClr>
                <a:schemeClr val="folHlink"/>
              </a:buClr>
            </a:pPr>
            <a:endParaRPr lang="en-US" dirty="0"/>
          </a:p>
          <a:p>
            <a:pPr lvl="1">
              <a:buClr>
                <a:schemeClr val="folHlink"/>
              </a:buClr>
            </a:pPr>
            <a:endParaRPr lang="en-US" dirty="0"/>
          </a:p>
          <a:p>
            <a:pPr lvl="1">
              <a:buClr>
                <a:schemeClr val="folHlink"/>
              </a:buClr>
            </a:pPr>
            <a:endParaRPr lang="en-US" dirty="0"/>
          </a:p>
          <a:p>
            <a:pPr lvl="1">
              <a:buClr>
                <a:schemeClr val="folHlink"/>
              </a:buClr>
            </a:pPr>
            <a:r>
              <a:rPr lang="en-US" smtClean="0"/>
              <a:t>Menyebutkan nama </a:t>
            </a:r>
            <a:r>
              <a:rPr lang="id-ID" smtClean="0"/>
              <a:t>komponen </a:t>
            </a:r>
            <a:r>
              <a:rPr lang="id-ID" dirty="0" smtClean="0"/>
              <a:t>dari sistem informasi </a:t>
            </a:r>
            <a:r>
              <a:rPr lang="id-ID" smtClean="0"/>
              <a:t>dan </a:t>
            </a:r>
            <a:r>
              <a:rPr lang="en-US" smtClean="0"/>
              <a:t>mendeskripsikan </a:t>
            </a:r>
            <a:r>
              <a:rPr lang="id-ID" smtClean="0"/>
              <a:t>karakteristik </a:t>
            </a:r>
            <a:r>
              <a:rPr lang="id-ID" dirty="0" smtClean="0"/>
              <a:t>beberapa sistem</a:t>
            </a:r>
            <a:endParaRPr lang="en-US" dirty="0" smtClean="0"/>
          </a:p>
          <a:p>
            <a:pPr lvl="1">
              <a:buClr>
                <a:schemeClr val="folHlink"/>
              </a:buClr>
            </a:pPr>
            <a:r>
              <a:rPr lang="en-US" smtClean="0"/>
              <a:t>Mengidentifikasikan </a:t>
            </a:r>
            <a:r>
              <a:rPr lang="id-ID" smtClean="0"/>
              <a:t>jenis </a:t>
            </a:r>
            <a:r>
              <a:rPr lang="id-ID" dirty="0" smtClean="0"/>
              <a:t>dasar model dan menjelaskan bagaimana mereka digunakan</a:t>
            </a:r>
            <a:endParaRPr lang="en-US" sz="3000" dirty="0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3276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2766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B3F-3D8C-48DE-85F5-BD2A6C5BFE9A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Perencanaan </a:t>
            </a:r>
            <a:r>
              <a:rPr lang="en-US" sz="3200" dirty="0" smtClean="0"/>
              <a:t>S</a:t>
            </a:r>
            <a:r>
              <a:rPr lang="id-ID" sz="3200" dirty="0" smtClean="0"/>
              <a:t>umber </a:t>
            </a:r>
            <a:r>
              <a:rPr lang="en-US" sz="3200" dirty="0" smtClean="0"/>
              <a:t>D</a:t>
            </a:r>
            <a:r>
              <a:rPr lang="id-ID" sz="3200" dirty="0" smtClean="0"/>
              <a:t>aya </a:t>
            </a:r>
            <a:r>
              <a:rPr lang="en-US" sz="3200" dirty="0" smtClean="0"/>
              <a:t>P</a:t>
            </a:r>
            <a:r>
              <a:rPr lang="id-ID" sz="3200" dirty="0" smtClean="0"/>
              <a:t>erusahaan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id-ID" dirty="0" smtClean="0"/>
              <a:t>Perencanaan sumber daya perusahaan </a:t>
            </a:r>
            <a:r>
              <a:rPr lang="en-US" dirty="0" smtClean="0"/>
              <a:t>(ERP)</a:t>
            </a:r>
            <a:r>
              <a:rPr lang="id-ID" smtClean="0"/>
              <a:t>: </a:t>
            </a:r>
            <a:r>
              <a:rPr lang="en-US" smtClean="0"/>
              <a:t>sekumpulan </a:t>
            </a:r>
            <a:r>
              <a:rPr lang="id-ID" smtClean="0"/>
              <a:t>program </a:t>
            </a:r>
            <a:r>
              <a:rPr lang="id-ID" dirty="0" smtClean="0"/>
              <a:t>terpadu yang dapat mengelola </a:t>
            </a:r>
            <a:r>
              <a:rPr lang="id-ID" smtClean="0"/>
              <a:t>seluruh </a:t>
            </a:r>
            <a:r>
              <a:rPr lang="en-US" smtClean="0"/>
              <a:t>operasi bisnis </a:t>
            </a:r>
            <a:r>
              <a:rPr lang="id-ID" smtClean="0"/>
              <a:t>perusahaan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dirty="0" smtClean="0"/>
              <a:t>ERP sistem sering mengkoordinasikan perencanaan, pengendalian persediaan, produksi, dan pemesanan</a:t>
            </a:r>
            <a:endParaRPr lang="en-US" dirty="0"/>
          </a:p>
        </p:txBody>
      </p:sp>
      <p:pic>
        <p:nvPicPr>
          <p:cNvPr id="107525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BAD4-8E32-4D09-AE4F-54E94028B226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524000"/>
          </a:xfrm>
        </p:spPr>
        <p:txBody>
          <a:bodyPr/>
          <a:lstStyle/>
          <a:p>
            <a:r>
              <a:rPr lang="id-ID" dirty="0" smtClean="0"/>
              <a:t>Informasi dan Sistem Pendukung Keputusan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mtClean="0"/>
              <a:t>S</a:t>
            </a:r>
            <a:r>
              <a:rPr lang="id-ID" smtClean="0"/>
              <a:t>istem </a:t>
            </a:r>
            <a:r>
              <a:rPr lang="en-US"/>
              <a:t>I</a:t>
            </a:r>
            <a:r>
              <a:rPr lang="id-ID" smtClean="0"/>
              <a:t>nformasi</a:t>
            </a:r>
            <a:r>
              <a:rPr lang="en-US" smtClean="0"/>
              <a:t> Managemen</a:t>
            </a:r>
            <a:r>
              <a:rPr lang="id-ID" smtClean="0"/>
              <a:t> (</a:t>
            </a:r>
            <a:r>
              <a:rPr lang="en-US" smtClean="0"/>
              <a:t>SIM</a:t>
            </a:r>
            <a:r>
              <a:rPr lang="id-ID" smtClean="0"/>
              <a:t>): </a:t>
            </a:r>
            <a:r>
              <a:rPr lang="en-US" smtClean="0"/>
              <a:t>se</a:t>
            </a:r>
            <a:r>
              <a:rPr lang="id-ID" smtClean="0"/>
              <a:t>kumpulan orang</a:t>
            </a:r>
            <a:r>
              <a:rPr lang="id-ID" dirty="0" smtClean="0"/>
              <a:t>, prosedur, software, database, dan </a:t>
            </a:r>
            <a:r>
              <a:rPr lang="id-ID" smtClean="0"/>
              <a:t>perangkat </a:t>
            </a:r>
            <a:r>
              <a:rPr lang="en-US" smtClean="0"/>
              <a:t>yang terorganisir  </a:t>
            </a:r>
            <a:r>
              <a:rPr lang="id-ID" smtClean="0"/>
              <a:t>yang </a:t>
            </a:r>
            <a:r>
              <a:rPr lang="en-US" smtClean="0"/>
              <a:t>dapat </a:t>
            </a:r>
            <a:r>
              <a:rPr lang="id-ID" smtClean="0"/>
              <a:t>memberikan </a:t>
            </a:r>
            <a:r>
              <a:rPr lang="id-ID" dirty="0" smtClean="0"/>
              <a:t>informasi rutin kepada para manajer </a:t>
            </a:r>
            <a:r>
              <a:rPr lang="id-ID" smtClean="0"/>
              <a:t>dan </a:t>
            </a:r>
            <a:r>
              <a:rPr lang="en-US" smtClean="0"/>
              <a:t>para </a:t>
            </a:r>
            <a:r>
              <a:rPr lang="id-ID" smtClean="0"/>
              <a:t>pengambil </a:t>
            </a:r>
            <a:r>
              <a:rPr lang="id-ID" dirty="0" smtClean="0"/>
              <a:t>keputusan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Fokus utama </a:t>
            </a:r>
            <a:r>
              <a:rPr lang="id-ID" smtClean="0"/>
              <a:t>dari </a:t>
            </a:r>
            <a:r>
              <a:rPr lang="en-US" smtClean="0"/>
              <a:t>SIM </a:t>
            </a:r>
            <a:r>
              <a:rPr lang="id-ID" smtClean="0"/>
              <a:t>yang </a:t>
            </a:r>
            <a:r>
              <a:rPr lang="id-ID" dirty="0" smtClean="0"/>
              <a:t>adalah efisiensi operasional</a:t>
            </a:r>
            <a:endParaRPr lang="en-US" dirty="0"/>
          </a:p>
        </p:txBody>
      </p:sp>
      <p:pic>
        <p:nvPicPr>
          <p:cNvPr id="108549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49E2-C4C9-42DB-B6F9-D85DFC27DD7F}" type="slidenum">
              <a:rPr lang="en-US"/>
              <a:pPr/>
              <a:t>32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1143000"/>
          </a:xfrm>
        </p:spPr>
        <p:txBody>
          <a:bodyPr/>
          <a:lstStyle/>
          <a:p>
            <a:r>
              <a:rPr lang="id-ID" sz="3200" smtClean="0"/>
              <a:t>Sistem Informasi </a:t>
            </a:r>
            <a:r>
              <a:rPr lang="en-US" sz="3200" smtClean="0"/>
              <a:t>Managemen </a:t>
            </a:r>
            <a:r>
              <a:rPr lang="id-ID" sz="3200" smtClean="0"/>
              <a:t>Fungsional</a:t>
            </a:r>
            <a:endParaRPr lang="en-US" sz="3200" dirty="0"/>
          </a:p>
        </p:txBody>
      </p:sp>
      <p:pic>
        <p:nvPicPr>
          <p:cNvPr id="173061" name="Picture 5" descr="Fig 1-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209800"/>
            <a:ext cx="54864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3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2ACE-0E89-4119-BBFC-2197480FCDC9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33800"/>
          </a:xfrm>
        </p:spPr>
        <p:txBody>
          <a:bodyPr/>
          <a:lstStyle/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smtClean="0"/>
              <a:t>Laporan </a:t>
            </a:r>
            <a:r>
              <a:rPr lang="en-US" dirty="0" err="1" smtClean="0"/>
              <a:t>Jadwal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dirty="0" smtClean="0"/>
              <a:t>L</a:t>
            </a:r>
            <a:r>
              <a:rPr lang="id-ID" dirty="0" smtClean="0"/>
              <a:t>aporan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dirty="0" smtClean="0"/>
              <a:t>L</a:t>
            </a:r>
            <a:r>
              <a:rPr lang="id-ID" dirty="0" smtClean="0"/>
              <a:t>aporan</a:t>
            </a:r>
            <a:r>
              <a:rPr lang="en-US" dirty="0" smtClean="0"/>
              <a:t> </a:t>
            </a:r>
            <a:r>
              <a:rPr lang="en-US" dirty="0" err="1" smtClean="0"/>
              <a:t>Pengecualian</a:t>
            </a:r>
            <a:endParaRPr 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Output </a:t>
            </a:r>
            <a:r>
              <a:rPr lang="id-ID" smtClean="0"/>
              <a:t>Sistem Informasi</a:t>
            </a:r>
            <a:r>
              <a:rPr lang="en-US" smtClean="0"/>
              <a:t> Managemen</a:t>
            </a:r>
            <a:endParaRPr lang="en-US" dirty="0"/>
          </a:p>
        </p:txBody>
      </p:sp>
      <p:pic>
        <p:nvPicPr>
          <p:cNvPr id="110598" name="Picture 6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89E8-E6CB-4BA7-88D6-26CC1F767E27}" type="slidenum">
              <a:rPr lang="en-US"/>
              <a:pPr/>
              <a:t>34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Pendukung Keputusan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dirty="0" smtClean="0"/>
              <a:t>Sistem pendukung keputusan (DSS</a:t>
            </a:r>
            <a:r>
              <a:rPr lang="id-ID" smtClean="0"/>
              <a:t>): </a:t>
            </a:r>
            <a:r>
              <a:rPr lang="en-US" smtClean="0"/>
              <a:t>se</a:t>
            </a:r>
            <a:r>
              <a:rPr lang="id-ID" smtClean="0"/>
              <a:t>kumpulan orang</a:t>
            </a:r>
            <a:r>
              <a:rPr lang="id-ID" dirty="0" smtClean="0"/>
              <a:t>, prosedur, software, database, dan </a:t>
            </a:r>
            <a:r>
              <a:rPr lang="id-ID" smtClean="0"/>
              <a:t>perangkat </a:t>
            </a:r>
            <a:r>
              <a:rPr lang="en-US" smtClean="0"/>
              <a:t>yang terorganisir  </a:t>
            </a:r>
            <a:r>
              <a:rPr lang="id-ID" smtClean="0"/>
              <a:t>yang </a:t>
            </a:r>
            <a:r>
              <a:rPr lang="id-ID" dirty="0" smtClean="0"/>
              <a:t>digunakan untuk </a:t>
            </a:r>
            <a:r>
              <a:rPr lang="id-ID" smtClean="0"/>
              <a:t>mendukung </a:t>
            </a:r>
            <a:r>
              <a:rPr lang="en-US" smtClean="0"/>
              <a:t>pengambilan keputusan pada </a:t>
            </a:r>
            <a:r>
              <a:rPr lang="id-ID" smtClean="0"/>
              <a:t>masalah </a:t>
            </a:r>
            <a:r>
              <a:rPr lang="en-US" smtClean="0"/>
              <a:t>tertentu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dirty="0" smtClean="0"/>
              <a:t>Fokus dari DSS </a:t>
            </a:r>
            <a:r>
              <a:rPr lang="id-ID" smtClean="0"/>
              <a:t>adalah </a:t>
            </a:r>
            <a:r>
              <a:rPr lang="en-US" smtClean="0"/>
              <a:t>efektivitas pengambilan </a:t>
            </a:r>
            <a:r>
              <a:rPr lang="id-ID" smtClean="0"/>
              <a:t>keputusan</a:t>
            </a:r>
            <a:endParaRPr lang="en-US" dirty="0"/>
          </a:p>
        </p:txBody>
      </p:sp>
      <p:pic>
        <p:nvPicPr>
          <p:cNvPr id="111621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FD3-99F2-48C3-B917-A63A549FE025}" type="slidenum">
              <a:rPr lang="en-US"/>
              <a:pPr/>
              <a:t>35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Elemen </a:t>
            </a:r>
            <a:r>
              <a:rPr lang="id-ID" dirty="0" smtClean="0"/>
              <a:t>Penting DSS</a:t>
            </a:r>
            <a:endParaRPr lang="en-US" dirty="0"/>
          </a:p>
        </p:txBody>
      </p:sp>
      <p:pic>
        <p:nvPicPr>
          <p:cNvPr id="174085" name="Picture 5" descr="Fig 1-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47800"/>
            <a:ext cx="6248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7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F7C4-0D47-4225-A393-48B2F8108E69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2192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err="1" smtClean="0"/>
              <a:t>Informasi</a:t>
            </a:r>
            <a:r>
              <a:rPr lang="en-US"/>
              <a:t> </a:t>
            </a:r>
            <a:r>
              <a:rPr lang="en-US" smtClean="0"/>
              <a:t>Bisnis Khusus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smtClean="0"/>
              <a:t>Sistem Kecerdasan Buatan </a:t>
            </a:r>
            <a:r>
              <a:rPr lang="id-ID" smtClean="0"/>
              <a:t>(AI</a:t>
            </a:r>
            <a:r>
              <a:rPr lang="id-ID" dirty="0" smtClean="0"/>
              <a:t>) 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dirty="0" smtClean="0"/>
              <a:t>Virtual </a:t>
            </a:r>
            <a:r>
              <a:rPr lang="en-US" dirty="0" smtClean="0"/>
              <a:t>R</a:t>
            </a:r>
            <a:r>
              <a:rPr lang="id-ID" dirty="0" smtClean="0"/>
              <a:t>eality </a:t>
            </a:r>
            <a:r>
              <a:rPr lang="en-US" dirty="0" err="1" smtClean="0"/>
              <a:t>Sy</a:t>
            </a:r>
            <a:r>
              <a:rPr lang="id-ID" dirty="0" smtClean="0"/>
              <a:t>stem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smtClean="0"/>
              <a:t>Sistem Pakar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en-US" dirty="0" smtClean="0"/>
              <a:t>S</a:t>
            </a:r>
            <a:r>
              <a:rPr lang="id-ID" dirty="0" smtClean="0"/>
              <a:t>istem </a:t>
            </a:r>
            <a:r>
              <a:rPr lang="en-US" dirty="0" smtClean="0"/>
              <a:t>I</a:t>
            </a:r>
            <a:r>
              <a:rPr lang="id-ID" dirty="0" smtClean="0"/>
              <a:t>nformasi</a:t>
            </a:r>
            <a:r>
              <a:rPr lang="en-US" dirty="0" smtClean="0"/>
              <a:t> B</a:t>
            </a:r>
            <a:r>
              <a:rPr lang="id-ID" dirty="0" smtClean="0"/>
              <a:t>ertujuan </a:t>
            </a:r>
            <a:r>
              <a:rPr lang="en-US" dirty="0"/>
              <a:t>K</a:t>
            </a:r>
            <a:r>
              <a:rPr lang="id-ID" dirty="0" smtClean="0"/>
              <a:t>husus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id-ID" dirty="0" smtClean="0"/>
              <a:t> </a:t>
            </a:r>
            <a:endParaRPr lang="en-US" dirty="0"/>
          </a:p>
        </p:txBody>
      </p:sp>
      <p:pic>
        <p:nvPicPr>
          <p:cNvPr id="113669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BD0-1B67-4FDC-BD69-DB96FF197AA4}" type="slidenum">
              <a:rPr lang="en-US"/>
              <a:pPr/>
              <a:t>37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id-ID" smtClean="0"/>
              <a:t>Elemen Utama </a:t>
            </a:r>
            <a:r>
              <a:rPr lang="en-US" smtClean="0"/>
              <a:t>Kecerdasan Buatan</a:t>
            </a:r>
            <a:endParaRPr lang="en-US" dirty="0"/>
          </a:p>
        </p:txBody>
      </p:sp>
      <p:pic>
        <p:nvPicPr>
          <p:cNvPr id="175109" name="Picture 5" descr="Fig 1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620000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11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BDFB-CA91-4AE4-A937-F8C0703F2DE2}" type="slidenum">
              <a:rPr lang="en-US"/>
              <a:pPr/>
              <a:t>38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Pengembangan Sistem</a:t>
            </a:r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id-ID" b="1" dirty="0" smtClean="0"/>
              <a:t>Pengembangan sistem</a:t>
            </a:r>
            <a:r>
              <a:rPr lang="id-ID" dirty="0" smtClean="0"/>
              <a:t>: aktivitas membuat atau memodifikasi sistem bisnis yang ada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b="1" dirty="0" smtClean="0"/>
              <a:t>Sistem investigasi</a:t>
            </a:r>
            <a:r>
              <a:rPr lang="id-ID" dirty="0" smtClean="0"/>
              <a:t>: mendapatkan pemahaman yang jelas tentang masalah yang harus dipecahkan atau kesempatan untuk ditangani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b="1" dirty="0" smtClean="0"/>
              <a:t>Sistem Analisis</a:t>
            </a:r>
            <a:r>
              <a:rPr lang="id-ID" dirty="0" smtClean="0"/>
              <a:t>: mendefinisikan masalah dan peluang dari sistem yang ada</a:t>
            </a:r>
            <a:endParaRPr lang="en-US" dirty="0"/>
          </a:p>
        </p:txBody>
      </p:sp>
      <p:pic>
        <p:nvPicPr>
          <p:cNvPr id="176133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479D-304C-4BC7-B1FC-D1E1B4ED9EC5}" type="slidenum">
              <a:rPr lang="en-US"/>
              <a:pPr/>
              <a:t>39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id-ID" smtClean="0"/>
              <a:t>Sebuah </a:t>
            </a:r>
            <a:r>
              <a:rPr lang="id-ID" dirty="0" smtClean="0"/>
              <a:t>Tinjauan Pengembangan Sistem</a:t>
            </a:r>
            <a:endParaRPr lang="en-US" dirty="0"/>
          </a:p>
        </p:txBody>
      </p:sp>
      <p:pic>
        <p:nvPicPr>
          <p:cNvPr id="177157" name="Picture 5" descr="Fig 1-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524000"/>
            <a:ext cx="2806700" cy="481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9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785-1BB3-4B66-A2B5-9D93A6FEDA3A}" type="slidenum">
              <a:rPr lang="en-US"/>
              <a:pPr/>
              <a:t>4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id-ID" dirty="0" smtClean="0"/>
              <a:t>Mengetahui dampak potensial dari sistem informasi dan memiliki kemampuan untuk menempatkan pengetahuan </a:t>
            </a:r>
            <a:r>
              <a:rPr lang="id-ID" smtClean="0"/>
              <a:t>ini </a:t>
            </a:r>
            <a:r>
              <a:rPr lang="en-US" smtClean="0"/>
              <a:t>dengan tepat </a:t>
            </a:r>
            <a:r>
              <a:rPr lang="id-ID" smtClean="0"/>
              <a:t>dapat </a:t>
            </a:r>
            <a:r>
              <a:rPr lang="id-ID" dirty="0" smtClean="0"/>
              <a:t>menghasilkan karir pribadi yang sukses, organisasi </a:t>
            </a:r>
            <a:r>
              <a:rPr lang="id-ID" smtClean="0"/>
              <a:t>yang </a:t>
            </a:r>
            <a:r>
              <a:rPr lang="en-US" smtClean="0"/>
              <a:t>sukses </a:t>
            </a:r>
            <a:r>
              <a:rPr lang="id-ID" smtClean="0"/>
              <a:t>mencapai </a:t>
            </a:r>
            <a:r>
              <a:rPr lang="id-ID" dirty="0" smtClean="0"/>
              <a:t>tujuan mereka, dan masyarakat dengan kualitas hidup yang lebih tinggi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</a:pPr>
            <a:r>
              <a:rPr lang="en-US" smtClean="0"/>
              <a:t>Menyebutkan </a:t>
            </a:r>
            <a:r>
              <a:rPr lang="id-ID" smtClean="0"/>
              <a:t>komponen </a:t>
            </a:r>
            <a:r>
              <a:rPr lang="id-ID" dirty="0" smtClean="0"/>
              <a:t>dari sistem informasi berbasis komputer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id-ID" dirty="0" smtClean="0"/>
              <a:t>Mengidentifikasi tipe dasar sistem informasi bisnis dan mendiskusikan siapa yang menggunakan mereka, bagaimana mereka digunakan, dan apa jenis manfaat yang mereka berikan</a:t>
            </a:r>
            <a:endParaRPr lang="en-US" dirty="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2766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3276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6143-32DB-4B02-BB39-2762571A25C1}" type="slidenum">
              <a:rPr lang="en-US"/>
              <a:pPr/>
              <a:t>40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Pengembangan (lanjutan)</a:t>
            </a:r>
            <a:endParaRPr lang="en-US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 smtClean="0"/>
              <a:t>Desain sistem</a:t>
            </a:r>
            <a:r>
              <a:rPr lang="id-ID" dirty="0" smtClean="0"/>
              <a:t>: menentukan bagaimana sistem baru akan bekerja untuk memenuhi kebutuhan </a:t>
            </a:r>
            <a:r>
              <a:rPr lang="id-ID" smtClean="0"/>
              <a:t>bisnis </a:t>
            </a:r>
            <a:r>
              <a:rPr lang="en-US" smtClean="0"/>
              <a:t>yang telah </a:t>
            </a:r>
            <a:r>
              <a:rPr lang="id-ID" smtClean="0"/>
              <a:t>didefinisikan </a:t>
            </a:r>
            <a:r>
              <a:rPr lang="en-US" smtClean="0"/>
              <a:t>pada tahap </a:t>
            </a:r>
            <a:r>
              <a:rPr lang="id-ID" smtClean="0"/>
              <a:t>analisis </a:t>
            </a:r>
            <a:r>
              <a:rPr lang="id-ID" dirty="0" smtClean="0"/>
              <a:t>sistem</a:t>
            </a:r>
            <a:endParaRPr lang="en-US" dirty="0" smtClean="0"/>
          </a:p>
          <a:p>
            <a:r>
              <a:rPr lang="id-ID" b="1" dirty="0" smtClean="0"/>
              <a:t>Implementasi sistem</a:t>
            </a:r>
            <a:r>
              <a:rPr lang="id-ID" dirty="0" smtClean="0"/>
              <a:t>: membuat atau memperoleh komponen berbagai </a:t>
            </a:r>
            <a:r>
              <a:rPr lang="id-ID" smtClean="0"/>
              <a:t>sistem </a:t>
            </a:r>
            <a:r>
              <a:rPr lang="en-US" smtClean="0"/>
              <a:t>(yang telah </a:t>
            </a:r>
            <a:r>
              <a:rPr lang="id-ID" smtClean="0"/>
              <a:t>didefinisikan </a:t>
            </a:r>
            <a:r>
              <a:rPr lang="en-US" smtClean="0"/>
              <a:t>pada tahap</a:t>
            </a:r>
            <a:r>
              <a:rPr lang="id-ID" smtClean="0"/>
              <a:t> desain</a:t>
            </a:r>
            <a:r>
              <a:rPr lang="en-US" smtClean="0"/>
              <a:t>)</a:t>
            </a:r>
            <a:r>
              <a:rPr lang="id-ID" smtClean="0"/>
              <a:t>, </a:t>
            </a:r>
            <a:r>
              <a:rPr lang="en-US" smtClean="0"/>
              <a:t>merakit komponen-komponen tsb, </a:t>
            </a:r>
            <a:r>
              <a:rPr lang="id-ID" smtClean="0"/>
              <a:t>dan </a:t>
            </a:r>
            <a:r>
              <a:rPr lang="id-ID" dirty="0" smtClean="0"/>
              <a:t>menempatkan sistem </a:t>
            </a:r>
            <a:r>
              <a:rPr lang="id-ID" smtClean="0"/>
              <a:t>baru </a:t>
            </a:r>
            <a:r>
              <a:rPr lang="en-US" smtClean="0"/>
              <a:t>agar dapat ber</a:t>
            </a:r>
            <a:r>
              <a:rPr lang="id-ID" smtClean="0"/>
              <a:t>operasi</a:t>
            </a:r>
            <a:endParaRPr lang="en-US" dirty="0" smtClean="0"/>
          </a:p>
          <a:p>
            <a:r>
              <a:rPr lang="en-US" b="1"/>
              <a:t>P</a:t>
            </a:r>
            <a:r>
              <a:rPr lang="id-ID" b="1" smtClean="0"/>
              <a:t>emeliharaan dan </a:t>
            </a:r>
            <a:r>
              <a:rPr lang="en-US" b="1" smtClean="0"/>
              <a:t>R</a:t>
            </a:r>
            <a:r>
              <a:rPr lang="id-ID" b="1" smtClean="0"/>
              <a:t>eview</a:t>
            </a:r>
            <a:r>
              <a:rPr lang="en-US" b="1" smtClean="0"/>
              <a:t> Sistem</a:t>
            </a:r>
            <a:r>
              <a:rPr lang="id-ID" smtClean="0"/>
              <a:t>: </a:t>
            </a:r>
            <a:r>
              <a:rPr lang="id-ID" dirty="0" smtClean="0"/>
              <a:t>memeriksa dan memodifikasi sistem sehingga terus memenuhi kebutuhan bisnis yang berubah</a:t>
            </a:r>
            <a:endParaRPr lang="en-US" dirty="0"/>
          </a:p>
        </p:txBody>
      </p:sp>
      <p:pic>
        <p:nvPicPr>
          <p:cNvPr id="178181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3975-EAAE-4CBE-8482-A1697043EF75}" type="slidenum">
              <a:rPr lang="en-US"/>
              <a:pPr/>
              <a:t>41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Informasi di Masyarakat, Bisnis</a:t>
            </a:r>
            <a:r>
              <a:rPr lang="en-US" dirty="0" smtClean="0"/>
              <a:t> </a:t>
            </a:r>
            <a:r>
              <a:rPr lang="id-ID" dirty="0" smtClean="0"/>
              <a:t>dan Industri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Sistem informasi </a:t>
            </a:r>
            <a:r>
              <a:rPr lang="id-ID" smtClean="0"/>
              <a:t>harus </a:t>
            </a:r>
            <a:r>
              <a:rPr lang="en-US" smtClean="0"/>
              <a:t>diterapkan secara </a:t>
            </a:r>
            <a:r>
              <a:rPr lang="id-ID" smtClean="0"/>
              <a:t>serius dan </a:t>
            </a:r>
            <a:r>
              <a:rPr lang="en-US" smtClean="0"/>
              <a:t>ber</a:t>
            </a:r>
            <a:r>
              <a:rPr lang="id-ID" smtClean="0"/>
              <a:t>hati-hati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Sistem informasi menghadapi berbagai ancaman dari orang-orang yang </a:t>
            </a:r>
            <a:r>
              <a:rPr lang="id-ID" smtClean="0"/>
              <a:t>tidak etis</a:t>
            </a:r>
            <a:r>
              <a:rPr lang="en-US" smtClean="0"/>
              <a:t> dalam menggunakannya</a:t>
            </a:r>
            <a:endParaRPr lang="en-US" dirty="0"/>
          </a:p>
        </p:txBody>
      </p:sp>
      <p:pic>
        <p:nvPicPr>
          <p:cNvPr id="182277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4A24-B3FA-45D9-A7BA-AA785CF62ABD}" type="slidenum">
              <a:rPr lang="en-US"/>
              <a:pPr/>
              <a:t>42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id-ID" sz="3200" smtClean="0"/>
              <a:t>Serangan </a:t>
            </a:r>
            <a:r>
              <a:rPr lang="id-ID" sz="3200" dirty="0" smtClean="0"/>
              <a:t>terhadap Bisnis dan Organisasi Lainnya dalam Satu Tahun</a:t>
            </a:r>
            <a:endParaRPr lang="en-US" sz="3200" dirty="0"/>
          </a:p>
        </p:txBody>
      </p:sp>
      <p:pic>
        <p:nvPicPr>
          <p:cNvPr id="180229" name="Picture 5" descr="Fig 1-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239000" cy="4791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31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7BB-07B7-4FCE-BB3C-A495F9D848A5}" type="slidenum">
              <a:rPr lang="en-US"/>
              <a:pPr/>
              <a:t>43</a:t>
            </a:fld>
            <a:endParaRPr lang="en-US"/>
          </a:p>
        </p:txBody>
      </p:sp>
      <p:pic>
        <p:nvPicPr>
          <p:cNvPr id="181253" name="Picture 5" descr="Fig 1-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239000" cy="487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id-ID" smtClean="0"/>
              <a:t>Biaya </a:t>
            </a:r>
            <a:r>
              <a:rPr lang="id-ID" dirty="0" smtClean="0"/>
              <a:t>dan Penyebab Serangan Komputer</a:t>
            </a:r>
            <a:endParaRPr lang="en-US" dirty="0"/>
          </a:p>
        </p:txBody>
      </p:sp>
      <p:pic>
        <p:nvPicPr>
          <p:cNvPr id="181255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Kesadaran </a:t>
            </a:r>
            <a:r>
              <a:rPr lang="id-ID" smtClean="0"/>
              <a:t>Komputer dan Sistem Informasi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Pengetahuan </a:t>
            </a:r>
            <a:r>
              <a:rPr lang="id-ID" smtClean="0"/>
              <a:t>Komputer: pengetahuan tentang sistem komputer dan peralatan dan cara mereka berfungsi</a:t>
            </a:r>
            <a:endParaRPr lang="en-US" smtClean="0"/>
          </a:p>
          <a:p>
            <a:r>
              <a:rPr lang="en-US" smtClean="0"/>
              <a:t>Pengetahuan </a:t>
            </a:r>
            <a:r>
              <a:rPr lang="id-ID" smtClean="0"/>
              <a:t>Sistem informasi</a:t>
            </a:r>
            <a:r>
              <a:rPr lang="en-US" smtClean="0"/>
              <a:t>:</a:t>
            </a:r>
            <a:r>
              <a:rPr lang="id-ID" smtClean="0"/>
              <a:t> pengetahuan tentang bagaimana data dan informasi digunakan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Information Systems, Seventh Edition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35E4-5C48-4878-A272-B823C5F6F10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19813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Sistem Informasi </a:t>
            </a:r>
            <a:r>
              <a:rPr lang="en-US" smtClean="0"/>
              <a:t>di Bidang </a:t>
            </a:r>
            <a:r>
              <a:rPr lang="id-ID" smtClean="0"/>
              <a:t>Bisnis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mtClean="0"/>
              <a:t>Keuangan dan akuntansi (misalnya, perkiraan pendapatan dan kegiatan usaha; menganalisis investasi, melakukan audit)</a:t>
            </a:r>
            <a:endParaRPr lang="en-US" smtClean="0"/>
          </a:p>
          <a:p>
            <a:r>
              <a:rPr lang="id-ID" smtClean="0"/>
              <a:t>Penjualan dan pemasaran (misalnya, analisis produk, analisis promosi, analisis harga)</a:t>
            </a:r>
            <a:endParaRPr lang="en-US" smtClean="0"/>
          </a:p>
          <a:p>
            <a:r>
              <a:rPr lang="id-ID" smtClean="0"/>
              <a:t>Manufaktur (misalnya</a:t>
            </a:r>
            <a:r>
              <a:rPr lang="en-US" smtClean="0"/>
              <a:t>,</a:t>
            </a:r>
            <a:r>
              <a:rPr lang="id-ID" smtClean="0"/>
              <a:t> </a:t>
            </a:r>
            <a:r>
              <a:rPr lang="en-US" smtClean="0"/>
              <a:t>proses pemesanan, </a:t>
            </a:r>
            <a:r>
              <a:rPr lang="id-ID" smtClean="0"/>
              <a:t>mengembangkan jadwal, pengawasan </a:t>
            </a:r>
            <a:r>
              <a:rPr lang="en-US" smtClean="0"/>
              <a:t>persediaan</a:t>
            </a:r>
            <a:r>
              <a:rPr lang="id-ID" smtClean="0"/>
              <a:t>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Information Systems, Seventh Edition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CD6-7A00-447B-86D9-D7AED87968E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20837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Sistem Informasi di </a:t>
            </a:r>
            <a:r>
              <a:rPr lang="en-US" smtClean="0"/>
              <a:t>Bidang </a:t>
            </a:r>
            <a:r>
              <a:rPr lang="id-ID" smtClean="0"/>
              <a:t>Industri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Industri Penerbangan </a:t>
            </a:r>
            <a:r>
              <a:rPr lang="id-ID" smtClean="0"/>
              <a:t>(misal</a:t>
            </a:r>
            <a:r>
              <a:rPr lang="en-US" smtClean="0"/>
              <a:t>, </a:t>
            </a:r>
            <a:r>
              <a:rPr lang="id-ID" smtClean="0"/>
              <a:t>situs-situs </a:t>
            </a:r>
            <a:r>
              <a:rPr lang="en-US" smtClean="0"/>
              <a:t>lelang </a:t>
            </a:r>
            <a:r>
              <a:rPr lang="id-ID" smtClean="0"/>
              <a:t>Internet)</a:t>
            </a:r>
            <a:endParaRPr lang="en-US" smtClean="0"/>
          </a:p>
          <a:p>
            <a:r>
              <a:rPr lang="id-ID" smtClean="0"/>
              <a:t>Perusahaan investasi (mis</a:t>
            </a:r>
            <a:r>
              <a:rPr lang="en-US" smtClean="0"/>
              <a:t>al</a:t>
            </a:r>
            <a:r>
              <a:rPr lang="id-ID" smtClean="0"/>
              <a:t>, menganalisis</a:t>
            </a:r>
            <a:r>
              <a:rPr lang="en-US" smtClean="0"/>
              <a:t> </a:t>
            </a:r>
            <a:r>
              <a:rPr lang="id-ID" smtClean="0"/>
              <a:t>saham dan obligasi)</a:t>
            </a:r>
            <a:endParaRPr lang="en-US" smtClean="0"/>
          </a:p>
          <a:p>
            <a:r>
              <a:rPr lang="id-ID" smtClean="0"/>
              <a:t>Bank (misal, pembayaran cek online)</a:t>
            </a:r>
            <a:br>
              <a:rPr lang="id-ID" smtClean="0"/>
            </a:br>
            <a:r>
              <a:rPr lang="id-ID" smtClean="0"/>
              <a:t>Industri transportasi (misal, jadwal truk dan kereta api)</a:t>
            </a:r>
            <a:endParaRPr lang="en-US" smtClean="0"/>
          </a:p>
          <a:p>
            <a:r>
              <a:rPr lang="id-ID" smtClean="0"/>
              <a:t>Penerbitan perusahaan (misal, menganalisis pasar)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Information Systems, Seventh Edition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D0EE-5C82-4B61-9272-FFE5DB96EE2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1861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8B4-52A1-4B0B-971D-9519348608AD}" type="slidenum">
              <a:rPr lang="en-US"/>
              <a:pPr/>
              <a:t>47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Informasi di Industri (lanjutan)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810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Organisasi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Kesehatan</a:t>
            </a:r>
            <a:r>
              <a:rPr lang="en-US" dirty="0" smtClean="0">
                <a:effectLst/>
              </a:rPr>
              <a:t> </a:t>
            </a:r>
            <a:r>
              <a:rPr lang="id-ID" smtClean="0">
                <a:effectLst/>
              </a:rPr>
              <a:t>(misal, </a:t>
            </a:r>
            <a:r>
              <a:rPr lang="id-ID" dirty="0" smtClean="0">
                <a:effectLst/>
              </a:rPr>
              <a:t>melacak catatan pasien)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Perusahaan ritel </a:t>
            </a:r>
            <a:r>
              <a:rPr lang="id-ID" smtClean="0">
                <a:effectLst/>
              </a:rPr>
              <a:t>(misa</a:t>
            </a:r>
            <a:r>
              <a:rPr lang="en-US" smtClean="0">
                <a:effectLst/>
              </a:rPr>
              <a:t>l,</a:t>
            </a:r>
            <a:r>
              <a:rPr lang="id-ID" smtClean="0">
                <a:effectLst/>
              </a:rPr>
              <a:t> </a:t>
            </a:r>
            <a:r>
              <a:rPr lang="id-ID" dirty="0" smtClean="0">
                <a:effectLst/>
              </a:rPr>
              <a:t>perintah proses, pelanggan)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Manajemen daya dan utilitas perusahaan </a:t>
            </a:r>
            <a:r>
              <a:rPr lang="id-ID" smtClean="0">
                <a:effectLst/>
              </a:rPr>
              <a:t>(misal, </a:t>
            </a:r>
            <a:r>
              <a:rPr lang="id-ID" dirty="0" smtClean="0">
                <a:effectLst/>
              </a:rPr>
              <a:t>monitor dan kontrol pembangkit listrik dan penggunaan)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Jasa profesional </a:t>
            </a:r>
            <a:r>
              <a:rPr lang="id-ID" smtClean="0">
                <a:effectLst/>
              </a:rPr>
              <a:t>(misal, </a:t>
            </a:r>
            <a:r>
              <a:rPr lang="id-ID" dirty="0" smtClean="0">
                <a:effectLst/>
              </a:rPr>
              <a:t>memberikan informasi tentang produk dan jasa untuk konsultan)</a:t>
            </a:r>
            <a:endParaRPr lang="id-ID" dirty="0">
              <a:effectLst/>
            </a:endParaRPr>
          </a:p>
        </p:txBody>
      </p:sp>
      <p:pic>
        <p:nvPicPr>
          <p:cNvPr id="183301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08BE-FDF0-4BD4-A011-8F8D61DCED13}" type="slidenum">
              <a:rPr lang="en-US"/>
              <a:pPr/>
              <a:t>48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Ringkasan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id-ID" b="1" dirty="0" smtClean="0"/>
              <a:t>Data</a:t>
            </a:r>
            <a:r>
              <a:rPr lang="id-ID" dirty="0" smtClean="0"/>
              <a:t>: fakta mentah</a:t>
            </a:r>
            <a:endParaRPr lang="en-US" dirty="0" smtClean="0"/>
          </a:p>
          <a:p>
            <a:pPr>
              <a:buClr>
                <a:schemeClr val="folHlink"/>
              </a:buClr>
            </a:pPr>
            <a:r>
              <a:rPr lang="id-ID" b="1" dirty="0" smtClean="0"/>
              <a:t>Informasi</a:t>
            </a:r>
            <a:r>
              <a:rPr lang="id-ID" dirty="0" smtClean="0"/>
              <a:t>: kumpulan fakta diatur sedemikian rupa sehingga mereka memiliki </a:t>
            </a:r>
            <a:r>
              <a:rPr lang="id-ID" smtClean="0"/>
              <a:t>nilai </a:t>
            </a:r>
            <a:r>
              <a:rPr lang="en-US" smtClean="0"/>
              <a:t>melebihi </a:t>
            </a:r>
            <a:r>
              <a:rPr lang="id-ID" smtClean="0"/>
              <a:t>fakta </a:t>
            </a:r>
            <a:r>
              <a:rPr lang="en-US" smtClean="0"/>
              <a:t>itu </a:t>
            </a:r>
            <a:r>
              <a:rPr lang="id-ID" smtClean="0"/>
              <a:t>sendiri</a:t>
            </a:r>
            <a:endParaRPr lang="en-US" dirty="0" smtClean="0"/>
          </a:p>
          <a:p>
            <a:pPr>
              <a:buClr>
                <a:schemeClr val="folHlink"/>
              </a:buClr>
            </a:pPr>
            <a:r>
              <a:rPr lang="id-ID" b="1" dirty="0" smtClean="0"/>
              <a:t>Sistem</a:t>
            </a:r>
            <a:r>
              <a:rPr lang="id-ID" dirty="0" smtClean="0"/>
              <a:t>: seperangkat elemen yang berinteraksi untuk mencapai tujuan</a:t>
            </a:r>
            <a:endParaRPr lang="en-US" dirty="0" smtClean="0"/>
          </a:p>
          <a:p>
            <a:pPr>
              <a:buClr>
                <a:schemeClr val="folHlink"/>
              </a:buClr>
            </a:pPr>
            <a:r>
              <a:rPr lang="id-ID" b="1" dirty="0" smtClean="0"/>
              <a:t>Komponen sistem</a:t>
            </a:r>
            <a:r>
              <a:rPr lang="id-ID" dirty="0" smtClean="0"/>
              <a:t>: masukan, proses, output, dan umpan balik</a:t>
            </a:r>
            <a:endParaRPr lang="en-US" dirty="0" smtClean="0"/>
          </a:p>
          <a:p>
            <a:pPr>
              <a:buClr>
                <a:schemeClr val="folHlink"/>
              </a:buClr>
            </a:pPr>
            <a:r>
              <a:rPr lang="id-ID" b="1" dirty="0" smtClean="0"/>
              <a:t>Sebuah model </a:t>
            </a:r>
            <a:r>
              <a:rPr lang="id-ID" dirty="0" smtClean="0"/>
              <a:t>adalah abstraksi yang digunakan untuk mewakili realitas</a:t>
            </a:r>
            <a:endParaRPr lang="en-US" dirty="0"/>
          </a:p>
        </p:txBody>
      </p:sp>
      <p:pic>
        <p:nvPicPr>
          <p:cNvPr id="122885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2373-5F47-4951-BCA7-CC73CBDB1411}" type="slidenum">
              <a:rPr lang="en-US"/>
              <a:pPr/>
              <a:t>49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Ringkasan (lanjutan)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smtClean="0"/>
              <a:t>Sistem Informasi </a:t>
            </a:r>
            <a:r>
              <a:rPr lang="id-ID" smtClean="0"/>
              <a:t>berbasis </a:t>
            </a:r>
            <a:r>
              <a:rPr lang="en-US" smtClean="0"/>
              <a:t>Komputer </a:t>
            </a:r>
            <a:r>
              <a:rPr lang="id-ID" smtClean="0"/>
              <a:t>(CBIS</a:t>
            </a:r>
            <a:r>
              <a:rPr lang="id-ID" dirty="0" smtClean="0"/>
              <a:t>): satu set perangkat keras, perangkat lunak, database, telekomunikasi, orang, dan prosedur </a:t>
            </a:r>
            <a:r>
              <a:rPr lang="id-ID" smtClean="0"/>
              <a:t>yang dikonfigurasi</a:t>
            </a:r>
            <a:r>
              <a:rPr lang="en-US" smtClean="0"/>
              <a:t>kan</a:t>
            </a:r>
            <a:r>
              <a:rPr lang="id-ID" smtClean="0"/>
              <a:t> </a:t>
            </a:r>
            <a:r>
              <a:rPr lang="id-ID" dirty="0" smtClean="0"/>
              <a:t>untuk mengumpulkan, memanipulasi, menyimpan, dan mengolah data menjadi informasi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Sistem Pengolahan </a:t>
            </a:r>
            <a:r>
              <a:rPr lang="id-ID" smtClean="0"/>
              <a:t>Transaksi (</a:t>
            </a:r>
            <a:r>
              <a:rPr lang="id-ID" dirty="0" smtClean="0"/>
              <a:t>TPS</a:t>
            </a:r>
            <a:r>
              <a:rPr lang="id-ID" smtClean="0"/>
              <a:t>): </a:t>
            </a:r>
            <a:r>
              <a:rPr lang="en-US" smtClean="0"/>
              <a:t>se</a:t>
            </a:r>
            <a:r>
              <a:rPr lang="id-ID" smtClean="0"/>
              <a:t>kumpulan orang</a:t>
            </a:r>
            <a:r>
              <a:rPr lang="id-ID" dirty="0" smtClean="0"/>
              <a:t>, prosedur, software, database, dan </a:t>
            </a:r>
            <a:r>
              <a:rPr lang="id-ID" smtClean="0"/>
              <a:t>perangkat </a:t>
            </a:r>
            <a:r>
              <a:rPr lang="en-US" smtClean="0"/>
              <a:t>yang terorganisir </a:t>
            </a:r>
            <a:r>
              <a:rPr lang="id-ID" smtClean="0"/>
              <a:t>yang </a:t>
            </a:r>
            <a:r>
              <a:rPr lang="id-ID" dirty="0" smtClean="0"/>
              <a:t>digunakan untuk merekam </a:t>
            </a:r>
            <a:r>
              <a:rPr lang="id-ID" smtClean="0"/>
              <a:t>transaksi bisnis</a:t>
            </a:r>
            <a:r>
              <a:rPr lang="en-US" smtClean="0"/>
              <a:t> yang telah selesai</a:t>
            </a:r>
            <a:endParaRPr lang="en-US" dirty="0"/>
          </a:p>
        </p:txBody>
      </p:sp>
      <p:pic>
        <p:nvPicPr>
          <p:cNvPr id="184325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B6-2490-415A-9A34-9943AC6486F7}" type="slidenum">
              <a:rPr lang="en-US"/>
              <a:pPr/>
              <a:t>5</a:t>
            </a:fld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</a:pP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id-ID" dirty="0" smtClean="0"/>
              <a:t>, manajer bisnis, dan sistem informasi profesional harus bekerja sama untuk membangun sistem informasi yang sukses</a:t>
            </a:r>
            <a:endParaRPr lang="en-US" dirty="0"/>
          </a:p>
          <a:p>
            <a:pPr lvl="1">
              <a:buClr>
                <a:schemeClr val="folHlink"/>
              </a:buClr>
            </a:pPr>
            <a:endParaRPr lang="en-US" dirty="0"/>
          </a:p>
          <a:p>
            <a:pPr lvl="1">
              <a:buClr>
                <a:schemeClr val="folHlink"/>
              </a:buClr>
            </a:pPr>
            <a:endParaRPr lang="en-US" dirty="0"/>
          </a:p>
          <a:p>
            <a:pPr lvl="1">
              <a:buClr>
                <a:schemeClr val="folHlink"/>
              </a:buClr>
            </a:pPr>
            <a:endParaRPr lang="en-US" dirty="0"/>
          </a:p>
          <a:p>
            <a:pPr lvl="1">
              <a:buClr>
                <a:schemeClr val="folHlink"/>
              </a:buClr>
            </a:pPr>
            <a:r>
              <a:rPr lang="id-ID" dirty="0" smtClean="0"/>
              <a:t>Mengidentifikasi langkah-langkah utama dari proses pembangunan sistem dan menyatakan tujuan dari masing-masing</a:t>
            </a:r>
            <a:endParaRPr lang="en-US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35052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5052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8F08-75D7-4462-AB98-6BF1AC141FC0}" type="slidenum">
              <a:rPr lang="en-US"/>
              <a:pPr/>
              <a:t>50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Ringkasan (lanjutan)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b="1" smtClean="0"/>
              <a:t>S</a:t>
            </a:r>
            <a:r>
              <a:rPr lang="id-ID" b="1" smtClean="0"/>
              <a:t>istem </a:t>
            </a:r>
            <a:r>
              <a:rPr lang="en-US" b="1"/>
              <a:t>I</a:t>
            </a:r>
            <a:r>
              <a:rPr lang="id-ID" b="1" smtClean="0"/>
              <a:t>nformasi</a:t>
            </a:r>
            <a:r>
              <a:rPr lang="en-US" b="1" smtClean="0"/>
              <a:t> Managemen</a:t>
            </a:r>
            <a:r>
              <a:rPr lang="id-ID" b="1" smtClean="0"/>
              <a:t> (</a:t>
            </a:r>
            <a:r>
              <a:rPr lang="en-US" b="1" smtClean="0"/>
              <a:t>SIM</a:t>
            </a:r>
            <a:r>
              <a:rPr lang="id-ID" b="1" smtClean="0"/>
              <a:t>)</a:t>
            </a:r>
            <a:r>
              <a:rPr lang="id-ID" smtClean="0"/>
              <a:t>: </a:t>
            </a:r>
            <a:r>
              <a:rPr lang="en-US" smtClean="0"/>
              <a:t>se</a:t>
            </a:r>
            <a:r>
              <a:rPr lang="id-ID" smtClean="0"/>
              <a:t>kumpulan orang</a:t>
            </a:r>
            <a:r>
              <a:rPr lang="id-ID" dirty="0" smtClean="0"/>
              <a:t>, prosedur, software, database, dan </a:t>
            </a:r>
            <a:r>
              <a:rPr lang="id-ID" smtClean="0"/>
              <a:t>perangkat </a:t>
            </a:r>
            <a:r>
              <a:rPr lang="en-US" smtClean="0"/>
              <a:t>yang terorganisir </a:t>
            </a:r>
            <a:r>
              <a:rPr lang="id-ID" smtClean="0"/>
              <a:t>yang </a:t>
            </a:r>
            <a:r>
              <a:rPr lang="id-ID" dirty="0" smtClean="0"/>
              <a:t>digunakan untuk memberikan informasi rutin kepada para manajer </a:t>
            </a:r>
            <a:r>
              <a:rPr lang="id-ID" smtClean="0"/>
              <a:t>dan </a:t>
            </a:r>
            <a:r>
              <a:rPr lang="en-US" smtClean="0"/>
              <a:t>para </a:t>
            </a:r>
            <a:r>
              <a:rPr lang="id-ID" smtClean="0"/>
              <a:t>pengambil </a:t>
            </a:r>
            <a:r>
              <a:rPr lang="id-ID" dirty="0" smtClean="0"/>
              <a:t>keputusan</a:t>
            </a:r>
            <a:endParaRPr lang="en-US" dirty="0" smtClean="0"/>
          </a:p>
          <a:p>
            <a:r>
              <a:rPr lang="id-ID" b="1" dirty="0" smtClean="0"/>
              <a:t>Sistem pendukung keputusan (DSS</a:t>
            </a:r>
            <a:r>
              <a:rPr lang="id-ID" b="1" smtClean="0"/>
              <a:t>): </a:t>
            </a:r>
            <a:r>
              <a:rPr lang="en-US" smtClean="0"/>
              <a:t>seku</a:t>
            </a:r>
            <a:r>
              <a:rPr lang="id-ID" smtClean="0"/>
              <a:t>mpulan orang</a:t>
            </a:r>
            <a:r>
              <a:rPr lang="id-ID" dirty="0" smtClean="0"/>
              <a:t>, prosedur, software, database, dan </a:t>
            </a:r>
            <a:r>
              <a:rPr lang="id-ID" smtClean="0"/>
              <a:t>perangkat </a:t>
            </a:r>
            <a:r>
              <a:rPr lang="en-US"/>
              <a:t>yang terorganisir </a:t>
            </a:r>
            <a:r>
              <a:rPr lang="id-ID" smtClean="0"/>
              <a:t>yang </a:t>
            </a:r>
            <a:r>
              <a:rPr lang="id-ID" dirty="0" smtClean="0"/>
              <a:t>digunakan </a:t>
            </a:r>
            <a:r>
              <a:rPr lang="id-ID" smtClean="0"/>
              <a:t>untuk mendukung</a:t>
            </a:r>
            <a:r>
              <a:rPr lang="en-US" smtClean="0"/>
              <a:t> pengambilan keputusan pada </a:t>
            </a:r>
            <a:r>
              <a:rPr lang="id-ID" smtClean="0"/>
              <a:t>masalah </a:t>
            </a:r>
            <a:r>
              <a:rPr lang="en-US" smtClean="0"/>
              <a:t>tertentu</a:t>
            </a:r>
            <a:endParaRPr lang="en-US" dirty="0" smtClean="0"/>
          </a:p>
          <a:p>
            <a:r>
              <a:rPr lang="id-ID" b="1" dirty="0" smtClean="0"/>
              <a:t>Pengembangan sistem</a:t>
            </a:r>
            <a:r>
              <a:rPr lang="id-ID" dirty="0" smtClean="0"/>
              <a:t>: aktivitas membuat atau memodifikasi sistem bisnis yang ada</a:t>
            </a:r>
            <a:endParaRPr lang="en-US" dirty="0"/>
          </a:p>
        </p:txBody>
      </p:sp>
      <p:pic>
        <p:nvPicPr>
          <p:cNvPr id="185349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F094-5A13-425C-A590-816D3904BB1D}" type="slidenum">
              <a:rPr lang="en-US"/>
              <a:pPr/>
              <a:t>6</a:t>
            </a:fld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id-ID" dirty="0" smtClean="0"/>
              <a:t>Sistem informasi harus diterapkan serius dan hati-hati sehingga masyarakat, bisnis, dan industri dapat menuai keuntungan besar mereka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ct val="50000"/>
              </a:spcBef>
            </a:pPr>
            <a:endParaRPr lang="en-US" dirty="0"/>
          </a:p>
          <a:p>
            <a:pPr lvl="1">
              <a:spcBef>
                <a:spcPct val="50000"/>
              </a:spcBef>
            </a:pPr>
            <a:r>
              <a:rPr lang="en-US" smtClean="0"/>
              <a:t>Menjelaskan b</a:t>
            </a:r>
            <a:r>
              <a:rPr lang="id-ID" smtClean="0"/>
              <a:t>eberapa </a:t>
            </a:r>
            <a:r>
              <a:rPr lang="id-ID" dirty="0" smtClean="0"/>
              <a:t>ancaman terhadap keamanan dan privasi yang sistem informasi dan internet </a:t>
            </a:r>
            <a:r>
              <a:rPr lang="en-US" dirty="0" err="1" smtClean="0"/>
              <a:t>sebabkan</a:t>
            </a: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en-US" smtClean="0"/>
              <a:t>Mendiskusikan </a:t>
            </a:r>
            <a:r>
              <a:rPr lang="id-ID" smtClean="0"/>
              <a:t>peran </a:t>
            </a:r>
            <a:r>
              <a:rPr lang="id-ID" dirty="0" smtClean="0"/>
              <a:t>dan </a:t>
            </a:r>
            <a:r>
              <a:rPr lang="id-ID" smtClean="0"/>
              <a:t>manfaat</a:t>
            </a:r>
            <a:r>
              <a:rPr lang="en-US" smtClean="0"/>
              <a:t> </a:t>
            </a:r>
            <a:r>
              <a:rPr lang="id-ID" smtClean="0"/>
              <a:t> </a:t>
            </a:r>
            <a:r>
              <a:rPr lang="en-US" smtClean="0"/>
              <a:t>luas </a:t>
            </a:r>
            <a:r>
              <a:rPr lang="id-ID" smtClean="0"/>
              <a:t>dari </a:t>
            </a:r>
            <a:r>
              <a:rPr lang="id-ID" dirty="0" smtClean="0"/>
              <a:t>sistem informasi dalam bisnis dan industri</a:t>
            </a:r>
            <a:endParaRPr lang="en-US" dirty="0"/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3276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2766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364-E6D1-47C0-A208-FBDC2D7855E8}" type="slidenum">
              <a:rPr lang="en-US"/>
              <a:pPr/>
              <a:t>7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(SI)</a:t>
            </a:r>
            <a:endParaRPr lang="en-US" b="1" dirty="0"/>
          </a:p>
          <a:p>
            <a:pPr lvl="1">
              <a:spcBef>
                <a:spcPct val="100000"/>
              </a:spcBef>
            </a:pPr>
            <a:r>
              <a:rPr lang="id-ID" dirty="0" smtClean="0"/>
              <a:t>Satu set komponen yang saling terkait yang mengumpulkan, memanipulasi, dan menyebarkan data dan informasi dan memberikan umpan balik untuk memenuhi suatu tujuan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Contoh: ATM, sistem reservasi penerbangan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1324" name="Picture 12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6967-756D-4478-B273-665ADBF377B7}" type="slidenum">
              <a:rPr lang="en-US"/>
              <a:pPr/>
              <a:t>8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id-ID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 Data Versus Informasi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b="1" dirty="0" smtClean="0"/>
              <a:t>Data</a:t>
            </a:r>
            <a:r>
              <a:rPr lang="id-ID" dirty="0" smtClean="0"/>
              <a:t>: fakta mentah</a:t>
            </a:r>
            <a:endParaRPr lang="en-US" dirty="0" smtClean="0"/>
          </a:p>
          <a:p>
            <a:pPr>
              <a:spcBef>
                <a:spcPct val="100000"/>
              </a:spcBef>
              <a:buClr>
                <a:schemeClr val="folHlink"/>
              </a:buClr>
            </a:pPr>
            <a:r>
              <a:rPr lang="id-ID" b="1" dirty="0" smtClean="0"/>
              <a:t>Informasi</a:t>
            </a:r>
            <a:r>
              <a:rPr lang="id-ID" b="1" smtClean="0"/>
              <a:t>: </a:t>
            </a:r>
            <a:r>
              <a:rPr lang="en-US" smtClean="0"/>
              <a:t>sek</a:t>
            </a:r>
            <a:r>
              <a:rPr lang="id-ID" smtClean="0"/>
              <a:t>umpulan fakta </a:t>
            </a:r>
            <a:r>
              <a:rPr lang="en-US" smtClean="0"/>
              <a:t>yang diorganisasikan </a:t>
            </a:r>
            <a:r>
              <a:rPr lang="id-ID" smtClean="0"/>
              <a:t>sedemikian </a:t>
            </a:r>
            <a:r>
              <a:rPr lang="id-ID" dirty="0" smtClean="0"/>
              <a:t>rupa sehingga mereka memiliki nilai tambah di luar fakta </a:t>
            </a:r>
            <a:r>
              <a:rPr lang="id-ID" smtClean="0"/>
              <a:t>itu sendiri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86021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B6DD-F488-426B-B301-72350A180FAE}" type="slidenum">
              <a:rPr lang="en-US"/>
              <a:pPr/>
              <a:t>9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 </a:t>
            </a:r>
            <a:endParaRPr lang="en-US" sz="2400" b="1">
              <a:solidFill>
                <a:schemeClr val="folHlink"/>
              </a:solidFill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d-ID" sz="3600" dirty="0" smtClean="0"/>
              <a:t>Tabel 1.1: Jenis Data</a:t>
            </a:r>
            <a:endParaRPr lang="en-US" sz="3600" b="0" dirty="0">
              <a:solidFill>
                <a:srgbClr val="666699"/>
              </a:solidFill>
            </a:endParaRPr>
          </a:p>
        </p:txBody>
      </p:sp>
      <p:pic>
        <p:nvPicPr>
          <p:cNvPr id="163846" name="Picture 6" descr="Table 1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77724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8" name="Picture 8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666699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666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1953</Words>
  <Application>Microsoft Office PowerPoint</Application>
  <PresentationFormat>On-screen Show (4:3)</PresentationFormat>
  <Paragraphs>311</Paragraphs>
  <Slides>50</Slides>
  <Notes>49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Pengenalan</vt:lpstr>
      <vt:lpstr>Konsep Informasi:  Data Versus Informasi</vt:lpstr>
      <vt:lpstr> </vt:lpstr>
      <vt:lpstr> </vt:lpstr>
      <vt:lpstr>PowerPoint Presentation</vt:lpstr>
      <vt:lpstr>Tabel 1.2: Karakteristik Data Berharga</vt:lpstr>
      <vt:lpstr>Tabel 1.2: Karakteristik Data Berharga (lanjutan)</vt:lpstr>
      <vt:lpstr>Sistem dan Konsep Pemodelan</vt:lpstr>
      <vt:lpstr>Gambar 1.3: Komponen System</vt:lpstr>
      <vt:lpstr>Komponen Sistem dan Konsep</vt:lpstr>
      <vt:lpstr> </vt:lpstr>
      <vt:lpstr>Kinerja Sistem dan Standar</vt:lpstr>
      <vt:lpstr>Sistem Variabel dan Parameter</vt:lpstr>
      <vt:lpstr>Pemodelan System</vt:lpstr>
      <vt:lpstr>Gambar 1.6: Empat Jenis Model</vt:lpstr>
      <vt:lpstr>Gambar 1.7: Komponen-komponen Sistem Informasi</vt:lpstr>
      <vt:lpstr>Input, Processing, Output, Feedback</vt:lpstr>
      <vt:lpstr>Sistem Informasi Berbasis Komputer </vt:lpstr>
      <vt:lpstr>Gambar 1.8: Komponen dari Sistem Informasi Berbasis Komputer</vt:lpstr>
      <vt:lpstr>Sistem Informasi Bisnis</vt:lpstr>
      <vt:lpstr>Elektronik dan Mobile Commerce</vt:lpstr>
      <vt:lpstr>Transaction Processing Systems and Enterprise Resource Planning</vt:lpstr>
      <vt:lpstr>Gambar 1.11: Sistem Pengolahan Transaksi Penggajian</vt:lpstr>
      <vt:lpstr>Perencanaan Sumber Daya Perusahaan</vt:lpstr>
      <vt:lpstr>Informasi dan Sistem Pendukung Keputusan</vt:lpstr>
      <vt:lpstr>Sistem Informasi Managemen Fungsional</vt:lpstr>
      <vt:lpstr>Output Sistem Informasi Managemen</vt:lpstr>
      <vt:lpstr>Sistem Pendukung Keputusan</vt:lpstr>
      <vt:lpstr>Elemen Penting DSS</vt:lpstr>
      <vt:lpstr>Sistem Informasi Bisnis Khusus</vt:lpstr>
      <vt:lpstr>Elemen Utama Kecerdasan Buatan</vt:lpstr>
      <vt:lpstr>Pengembangan Sistem</vt:lpstr>
      <vt:lpstr>Sebuah Tinjauan Pengembangan Sistem</vt:lpstr>
      <vt:lpstr>Sistem Pengembangan (lanjutan)</vt:lpstr>
      <vt:lpstr>Sistem Informasi di Masyarakat, Bisnis dan Industri</vt:lpstr>
      <vt:lpstr>Serangan terhadap Bisnis dan Organisasi Lainnya dalam Satu Tahun</vt:lpstr>
      <vt:lpstr>Biaya dan Penyebab Serangan Komputer</vt:lpstr>
      <vt:lpstr>Kesadaran Komputer dan Sistem Informasi</vt:lpstr>
      <vt:lpstr>Sistem Informasi di Bidang Bisnis</vt:lpstr>
      <vt:lpstr>Sistem Informasi di Bidang Industri</vt:lpstr>
      <vt:lpstr>Sistem Informasi di Industri (lanjutan)</vt:lpstr>
      <vt:lpstr>Ringkasan</vt:lpstr>
      <vt:lpstr>Ringkasan (lanjutan)</vt:lpstr>
      <vt:lpstr>Ringkasan (lanjutan)</vt:lpstr>
    </vt:vector>
  </TitlesOfParts>
  <Company>Course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User</dc:creator>
  <cp:lastModifiedBy>User</cp:lastModifiedBy>
  <cp:revision>259</cp:revision>
  <dcterms:created xsi:type="dcterms:W3CDTF">2002-11-22T15:56:32Z</dcterms:created>
  <dcterms:modified xsi:type="dcterms:W3CDTF">2018-09-11T04:11:07Z</dcterms:modified>
</cp:coreProperties>
</file>