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54F0531-39C3-4037-807D-21749D0A8B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2662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2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3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2663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64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4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4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4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664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0C5E235-A2C7-4FAF-90A6-BC98F8E611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35222-1EBF-4E6D-AB8D-670E4456F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71CC0-778A-4FDC-BB2A-105705014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7E5D0-CBCD-4E3E-8229-ECA40134F5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A455C-B5B1-473E-BBAA-3907F56EC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4385F-9290-4F80-A432-721D046351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2B864-1ECC-4C6D-936D-8041EF906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A02EA-38CD-44B6-8F8B-F08B305D8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6E71C-CE29-4C3F-8A30-0969E83D0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5FC06-2D76-4D22-B9F9-E92089531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5E1C4-1B16-4171-99A9-C4B689CF44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560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0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560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0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6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DBFDDE4-BB5B-4AE7-AF3E-B75856F5D30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Hiperaktivitas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Berkonotasi Medis </a:t>
            </a:r>
            <a:r>
              <a:rPr lang="en-US" sz="2000">
                <a:sym typeface="Wingdings" pitchFamily="2" charset="2"/>
              </a:rPr>
              <a:t> banyak pd penderita MBD (Minimal Brain Dysfunction)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Bukan penyakit  merupakan pola perilaku &amp; simptom yg kompleks.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Ross &amp; Ross (1976)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Hiperaktif : seseorang yg aktifitasnya banyak, jarang berhasil menyelesaikan tugas.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Produktif : aktifitas bayak, tugas2 selesai.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Overaktif : (tdk sama dg hiperaktif).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Tjd pd anak usia 3  th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Kecerdasan tinggi, dorongan eksplorasi tinggi.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Reaktif thd lingkungan.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Bermasalah / kecemasan tinggi.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Penderita Autisme infantil, epilepsi.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(Berkurang seiring meningkatnya usia </a:t>
            </a:r>
            <a:r>
              <a:rPr lang="en-US" sz="1600">
                <a:sym typeface="Wingdings" pitchFamily="2" charset="2"/>
              </a:rPr>
              <a:t> kecuali yg diikuti dg kesulitan konsentrasi)</a:t>
            </a:r>
            <a:r>
              <a:rPr lang="en-US" sz="160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Ciri-ciri khas hiperaktif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inhibisi</a:t>
            </a:r>
            <a:r>
              <a:rPr lang="en-US" dirty="0"/>
              <a:t> </a:t>
            </a:r>
            <a:r>
              <a:rPr lang="en-US" dirty="0" err="1"/>
              <a:t>motorik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tdk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menghentikan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respon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r>
              <a:rPr lang="en-US" dirty="0" err="1">
                <a:sym typeface="Wingdings" pitchFamily="2" charset="2"/>
              </a:rPr>
              <a:t>Disosiasi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cenderung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merespon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rincian</a:t>
            </a:r>
            <a:r>
              <a:rPr lang="en-US" dirty="0">
                <a:sym typeface="Wingdings" pitchFamily="2" charset="2"/>
              </a:rPr>
              <a:t> stimulus.</a:t>
            </a:r>
          </a:p>
          <a:p>
            <a:r>
              <a:rPr lang="en-US" dirty="0" err="1">
                <a:sym typeface="Wingdings" pitchFamily="2" charset="2"/>
              </a:rPr>
              <a:t>Gangguan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membedakan</a:t>
            </a:r>
            <a:r>
              <a:rPr lang="en-US" dirty="0">
                <a:sym typeface="Wingdings" pitchFamily="2" charset="2"/>
              </a:rPr>
              <a:t> Figure &amp; Ground.</a:t>
            </a:r>
          </a:p>
          <a:p>
            <a:r>
              <a:rPr lang="en-US" dirty="0" err="1">
                <a:sym typeface="Wingdings" pitchFamily="2" charset="2"/>
              </a:rPr>
              <a:t>KOnsep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diri</a:t>
            </a:r>
            <a:r>
              <a:rPr lang="en-US" dirty="0">
                <a:sym typeface="Wingdings" pitchFamily="2" charset="2"/>
              </a:rPr>
              <a:t> &amp; </a:t>
            </a:r>
            <a:r>
              <a:rPr lang="en-US" dirty="0" err="1">
                <a:sym typeface="Wingdings" pitchFamily="2" charset="2"/>
              </a:rPr>
              <a:t>gambaran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tdk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adekuat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Faktor neurologis</a:t>
            </a:r>
          </a:p>
          <a:p>
            <a:pPr>
              <a:lnSpc>
                <a:spcPct val="80000"/>
              </a:lnSpc>
            </a:pPr>
            <a:r>
              <a:rPr lang="en-US" sz="2800"/>
              <a:t>Kelainan biokimiawi</a:t>
            </a:r>
          </a:p>
          <a:p>
            <a:pPr>
              <a:lnSpc>
                <a:spcPct val="80000"/>
              </a:lnSpc>
            </a:pPr>
            <a:r>
              <a:rPr lang="en-US" sz="2800"/>
              <a:t>Kelambatan kematangan </a:t>
            </a:r>
          </a:p>
          <a:p>
            <a:pPr>
              <a:lnSpc>
                <a:spcPct val="80000"/>
              </a:lnSpc>
            </a:pPr>
            <a:r>
              <a:rPr lang="en-US" sz="2800"/>
              <a:t>Keracunan timah hitam (timbal)</a:t>
            </a:r>
          </a:p>
          <a:p>
            <a:pPr>
              <a:lnSpc>
                <a:spcPct val="80000"/>
              </a:lnSpc>
            </a:pPr>
            <a:r>
              <a:rPr lang="en-US" sz="2800"/>
              <a:t>Pola asuh</a:t>
            </a:r>
          </a:p>
          <a:p>
            <a:pPr>
              <a:lnSpc>
                <a:spcPct val="80000"/>
              </a:lnSpc>
            </a:pPr>
            <a:r>
              <a:rPr lang="en-US" sz="2800"/>
              <a:t>Perilaku hasil belajar</a:t>
            </a:r>
          </a:p>
          <a:p>
            <a:pPr>
              <a:lnSpc>
                <a:spcPct val="80000"/>
              </a:lnSpc>
            </a:pPr>
            <a:r>
              <a:rPr lang="en-US" sz="2800"/>
              <a:t>Faktor genetik</a:t>
            </a:r>
          </a:p>
          <a:p>
            <a:pPr>
              <a:lnSpc>
                <a:spcPct val="80000"/>
              </a:lnSpc>
            </a:pPr>
            <a:r>
              <a:rPr lang="en-US" sz="2800"/>
              <a:t>Stress radiasi</a:t>
            </a:r>
          </a:p>
          <a:p>
            <a:pPr>
              <a:lnSpc>
                <a:spcPct val="80000"/>
              </a:lnSpc>
            </a:pPr>
            <a:r>
              <a:rPr lang="en-US" sz="2800"/>
              <a:t>Alergi</a:t>
            </a:r>
          </a:p>
          <a:p>
            <a:pPr>
              <a:lnSpc>
                <a:spcPct val="80000"/>
              </a:lnSpc>
            </a:pPr>
            <a:r>
              <a:rPr lang="en-US" sz="2800"/>
              <a:t>Kondisi pre &amp; post natal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/ Perlakuan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Medis</a:t>
            </a:r>
            <a:r>
              <a:rPr lang="en-US" sz="2800" dirty="0"/>
              <a:t> / </a:t>
            </a:r>
            <a:r>
              <a:rPr lang="en-US" sz="2800" dirty="0" err="1"/>
              <a:t>terapi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perlu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diperhatikan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efek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sampingnya</a:t>
            </a:r>
            <a:r>
              <a:rPr lang="en-US" sz="2800" dirty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ym typeface="Wingdings" pitchFamily="2" charset="2"/>
              </a:rPr>
              <a:t>Terapi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perilaku</a:t>
            </a:r>
            <a:r>
              <a:rPr lang="en-US" sz="2800" dirty="0">
                <a:sym typeface="Wingdings" pitchFamily="2" charset="2"/>
              </a:rPr>
              <a:t> (behavior therapy)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sym typeface="Wingdings" pitchFamily="2" charset="2"/>
              </a:rPr>
              <a:t>Biofeedback</a:t>
            </a:r>
          </a:p>
          <a:p>
            <a:pPr lvl="2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Relaksasi</a:t>
            </a:r>
            <a:endParaRPr lang="en-US" sz="2000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Latihan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kontrol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diri</a:t>
            </a:r>
            <a:endParaRPr lang="en-US" sz="2000" dirty="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Pentingnya</a:t>
            </a:r>
            <a:r>
              <a:rPr lang="en-US" sz="2400" dirty="0">
                <a:sym typeface="Wingdings" pitchFamily="2" charset="2"/>
              </a:rPr>
              <a:t> reinforcement.</a:t>
            </a:r>
          </a:p>
          <a:p>
            <a:pPr>
              <a:lnSpc>
                <a:spcPct val="90000"/>
              </a:lnSpc>
            </a:pPr>
            <a:r>
              <a:rPr lang="en-US" sz="2800" dirty="0" err="1">
                <a:sym typeface="Wingdings" pitchFamily="2" charset="2"/>
              </a:rPr>
              <a:t>Perlakuan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dlm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keluarga</a:t>
            </a:r>
            <a:endParaRPr lang="en-US" sz="28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 err="1">
                <a:sym typeface="Wingdings" pitchFamily="2" charset="2"/>
              </a:rPr>
              <a:t>Konseling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keluarga</a:t>
            </a:r>
            <a:endParaRPr lang="en-US" sz="2400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Pola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asuh</a:t>
            </a:r>
            <a:endParaRPr lang="en-US" sz="2000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Modelling</a:t>
            </a:r>
            <a:endParaRPr lang="en-US" sz="20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Istilah-istilah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ADHD : Attention Deficit &amp; Hiperactivity Dysorder.</a:t>
            </a:r>
          </a:p>
          <a:p>
            <a:r>
              <a:rPr lang="en-US"/>
              <a:t>ADD : Attenttion Deficit Dysorder.</a:t>
            </a:r>
          </a:p>
          <a:p>
            <a:r>
              <a:rPr lang="en-US"/>
              <a:t>LD : Learning Disability</a:t>
            </a:r>
          </a:p>
          <a:p>
            <a:r>
              <a:rPr lang="en-US"/>
              <a:t>MBD : Minimal Brain Dysfunction.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dimaksud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hiperaktivitas</a:t>
            </a:r>
            <a:r>
              <a:rPr lang="en-US" sz="2800" dirty="0"/>
              <a:t> ?</a:t>
            </a:r>
          </a:p>
          <a:p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bedanya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yang </a:t>
            </a:r>
            <a:r>
              <a:rPr lang="en-US" sz="2800" dirty="0" err="1"/>
              <a:t>hiperaktif</a:t>
            </a:r>
            <a:r>
              <a:rPr lang="en-US" sz="2800" dirty="0"/>
              <a:t> &amp; </a:t>
            </a:r>
            <a:r>
              <a:rPr lang="en-US" sz="2800" dirty="0" err="1"/>
              <a:t>anak</a:t>
            </a:r>
            <a:r>
              <a:rPr lang="en-US" sz="2800" dirty="0"/>
              <a:t> yang </a:t>
            </a:r>
            <a:r>
              <a:rPr lang="en-US" sz="2800" dirty="0" err="1"/>
              <a:t>produktif</a:t>
            </a:r>
            <a:r>
              <a:rPr lang="en-US" sz="2800" dirty="0"/>
              <a:t> ?</a:t>
            </a:r>
          </a:p>
          <a:p>
            <a:r>
              <a:rPr lang="en-US" sz="2800" dirty="0" err="1"/>
              <a:t>Sebutkan</a:t>
            </a:r>
            <a:r>
              <a:rPr lang="en-US" sz="2800" dirty="0"/>
              <a:t> </a:t>
            </a:r>
            <a:r>
              <a:rPr lang="en-US" sz="2800" dirty="0" err="1"/>
              <a:t>ciri-ciri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</a:t>
            </a:r>
            <a:r>
              <a:rPr lang="en-US" sz="2800" dirty="0" err="1"/>
              <a:t>hiperaktif</a:t>
            </a:r>
            <a:r>
              <a:rPr lang="en-US" sz="2800" dirty="0"/>
              <a:t> ?</a:t>
            </a:r>
          </a:p>
          <a:p>
            <a:r>
              <a:rPr lang="en-US" sz="2800" dirty="0" err="1"/>
              <a:t>Jelaskan</a:t>
            </a:r>
            <a:r>
              <a:rPr lang="en-US" sz="2800" dirty="0"/>
              <a:t> </a:t>
            </a:r>
            <a:r>
              <a:rPr lang="en-US" sz="2800" dirty="0" err="1"/>
              <a:t>faktor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hiperaktivitas</a:t>
            </a:r>
            <a:r>
              <a:rPr lang="en-US" sz="2800" dirty="0"/>
              <a:t> !</a:t>
            </a:r>
          </a:p>
          <a:p>
            <a:r>
              <a:rPr lang="en-US" sz="2800" dirty="0" err="1"/>
              <a:t>Bagaimana</a:t>
            </a:r>
            <a:r>
              <a:rPr lang="en-US" sz="2800" dirty="0"/>
              <a:t> treatment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hiperaktivitas</a:t>
            </a:r>
            <a:r>
              <a:rPr lang="en-US" sz="2800" dirty="0"/>
              <a:t> ?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74</TotalTime>
  <Words>260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Shimmer</vt:lpstr>
      <vt:lpstr>Hiperaktivitas</vt:lpstr>
      <vt:lpstr>Pengertian</vt:lpstr>
      <vt:lpstr>Ciri-ciri khas hiperaktif</vt:lpstr>
      <vt:lpstr>Penyebab</vt:lpstr>
      <vt:lpstr>Treatment / Perlakuan</vt:lpstr>
      <vt:lpstr>Istilah-istilah 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Hiperaktivitas</dc:title>
  <dc:creator>wien</dc:creator>
  <cp:lastModifiedBy>Sulis psikolog</cp:lastModifiedBy>
  <cp:revision>6</cp:revision>
  <dcterms:created xsi:type="dcterms:W3CDTF">2006-06-07T19:32:59Z</dcterms:created>
  <dcterms:modified xsi:type="dcterms:W3CDTF">2015-04-14T23:12:46Z</dcterms:modified>
</cp:coreProperties>
</file>