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6" r:id="rId2"/>
    <p:sldId id="277" r:id="rId3"/>
    <p:sldId id="298" r:id="rId4"/>
    <p:sldId id="296" r:id="rId5"/>
    <p:sldId id="297" r:id="rId6"/>
    <p:sldId id="299" r:id="rId7"/>
    <p:sldId id="284" r:id="rId8"/>
    <p:sldId id="300" r:id="rId9"/>
    <p:sldId id="302" r:id="rId10"/>
    <p:sldId id="303" r:id="rId11"/>
    <p:sldId id="304" r:id="rId12"/>
    <p:sldId id="305" r:id="rId13"/>
    <p:sldId id="301" r:id="rId14"/>
    <p:sldId id="306" r:id="rId15"/>
    <p:sldId id="307" r:id="rId16"/>
    <p:sldId id="308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48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08/10/2018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2E79F-0F05-4DA2-BD85-09378723179A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06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237331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KEPEMIMPINAN DALAM </a:t>
            </a:r>
            <a:r>
              <a:rPr lang="en-US" sz="2000" b="1" dirty="0" smtClean="0"/>
              <a:t>PERUSAHAAN</a:t>
            </a:r>
            <a:endParaRPr lang="id-ID" sz="2000" dirty="0"/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afitri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M.Msi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lead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559"/>
            <a:ext cx="3192289" cy="22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id-ID" dirty="0" smtClean="0"/>
              <a:t>3.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Pertama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 lvl="0"/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the man in the middle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manager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. </a:t>
            </a:r>
            <a:r>
              <a:rPr lang="en-US" dirty="0" err="1"/>
              <a:t>Kepemimpinannya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/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581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id-ID" dirty="0" smtClean="0"/>
              <a:t>4. </a:t>
            </a:r>
            <a:r>
              <a:rPr lang="en-US" dirty="0" err="1"/>
              <a:t>Manajemen</a:t>
            </a:r>
            <a:r>
              <a:rPr lang="en-US" dirty="0"/>
              <a:t> Tingkat </a:t>
            </a:r>
            <a:r>
              <a:rPr lang="en-US" dirty="0" err="1" smtClean="0"/>
              <a:t>Produktif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 lvl="0"/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kesamping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langsungnya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perusahaannya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/>
              <a:t>Para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pula </a:t>
            </a:r>
            <a:r>
              <a:rPr lang="en-US" dirty="0" err="1"/>
              <a:t>tidak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280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Ada 2 </a:t>
            </a:r>
            <a:r>
              <a:rPr lang="en-US" dirty="0" err="1"/>
              <a:t>macam</a:t>
            </a:r>
            <a:r>
              <a:rPr lang="en-US" dirty="0"/>
              <a:t> :	</a:t>
            </a:r>
            <a:endParaRPr lang="id-ID" dirty="0"/>
          </a:p>
          <a:p>
            <a:pPr lvl="0"/>
            <a:r>
              <a:rPr lang="en-US" dirty="0" err="1"/>
              <a:t>Bersifat</a:t>
            </a:r>
            <a:r>
              <a:rPr lang="en-US" dirty="0"/>
              <a:t> normative</a:t>
            </a:r>
            <a:endParaRPr lang="id-ID" dirty="0"/>
          </a:p>
          <a:p>
            <a:pPr lvl="0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operatif</a:t>
            </a:r>
            <a:endParaRPr lang="id-ID" dirty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r>
              <a:rPr lang="en-US" dirty="0" err="1"/>
              <a:t>Seorang</a:t>
            </a:r>
            <a:r>
              <a:rPr lang="en-US" dirty="0"/>
              <a:t> manager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operatif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waspada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PRIBADI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0936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5984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i="1" dirty="0">
                <a:solidFill>
                  <a:srgbClr val="FFC000"/>
                </a:solidFill>
              </a:rPr>
              <a:t>A little madness</a:t>
            </a:r>
            <a:r>
              <a:rPr lang="en-US" i="1" dirty="0"/>
              <a:t>,</a:t>
            </a:r>
            <a:r>
              <a:rPr lang="en-US" dirty="0"/>
              <a:t> orang yang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berkemauan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mewujudkannya</a:t>
            </a:r>
            <a:r>
              <a:rPr lang="en-US" dirty="0" smtClean="0"/>
              <a:t>.</a:t>
            </a:r>
            <a:endParaRPr lang="id-ID" dirty="0"/>
          </a:p>
          <a:p>
            <a:pPr marL="624078" lvl="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C000"/>
                </a:solidFill>
              </a:rPr>
              <a:t>Very </a:t>
            </a:r>
            <a:r>
              <a:rPr lang="en-US" i="1" dirty="0">
                <a:solidFill>
                  <a:srgbClr val="FFC000"/>
                </a:solidFill>
              </a:rPr>
              <a:t>talented</a:t>
            </a:r>
            <a:r>
              <a:rPr lang="en-US" i="1" dirty="0"/>
              <a:t>,</a:t>
            </a:r>
            <a:r>
              <a:rPr lang="en-US" dirty="0"/>
              <a:t> 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.</a:t>
            </a:r>
            <a:endParaRPr lang="id-ID" dirty="0"/>
          </a:p>
          <a:p>
            <a:pPr marL="624078" lvl="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C000"/>
                </a:solidFill>
              </a:rPr>
              <a:t>Rapid </a:t>
            </a:r>
            <a:r>
              <a:rPr lang="en-US" i="1" dirty="0">
                <a:solidFill>
                  <a:srgbClr val="FFC000"/>
                </a:solidFill>
              </a:rPr>
              <a:t>Growth Field</a:t>
            </a:r>
            <a:r>
              <a:rPr lang="en-US" i="1" dirty="0"/>
              <a:t>,</a:t>
            </a:r>
            <a:r>
              <a:rPr lang="en-US" dirty="0"/>
              <a:t> orang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id-ID" dirty="0"/>
          </a:p>
          <a:p>
            <a:pPr marL="624078" lvl="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C000"/>
                </a:solidFill>
              </a:rPr>
              <a:t>Luck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keberuntungan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4 Ciri Keberhasilan Seseorang (De Bono)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309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id-ID" dirty="0" smtClean="0"/>
              <a:t>1.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id-ID" dirty="0"/>
          </a:p>
          <a:p>
            <a:r>
              <a:rPr lang="en-US" dirty="0" err="1"/>
              <a:t>Tugas</a:t>
            </a:r>
            <a:r>
              <a:rPr lang="en-US" dirty="0"/>
              <a:t> &amp; </a:t>
            </a:r>
            <a:r>
              <a:rPr lang="en-US" dirty="0" err="1"/>
              <a:t>wewenang</a:t>
            </a:r>
            <a:r>
              <a:rPr lang="en-US" dirty="0"/>
              <a:t> manager </a:t>
            </a:r>
            <a:r>
              <a:rPr lang="en-US" dirty="0" err="1"/>
              <a:t>berbeda</a:t>
            </a:r>
            <a:r>
              <a:rPr lang="en-US" dirty="0"/>
              <a:t> -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manager </a:t>
            </a:r>
            <a:r>
              <a:rPr lang="en-US" dirty="0" err="1"/>
              <a:t>penjualan</a:t>
            </a:r>
            <a:r>
              <a:rPr lang="en-US" dirty="0"/>
              <a:t>, manager </a:t>
            </a:r>
            <a:r>
              <a:rPr lang="en-US" dirty="0" err="1"/>
              <a:t>produksi</a:t>
            </a:r>
            <a:r>
              <a:rPr lang="en-US" dirty="0"/>
              <a:t>, manager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smtClean="0"/>
              <a:t>manager</a:t>
            </a:r>
            <a:endParaRPr lang="id-ID" dirty="0" smtClean="0"/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 smtClean="0"/>
              <a:t>.</a:t>
            </a:r>
            <a:endParaRPr lang="id-ID" dirty="0"/>
          </a:p>
          <a:p>
            <a:r>
              <a:rPr lang="en-US" dirty="0" err="1"/>
              <a:t>Munandar</a:t>
            </a:r>
            <a:r>
              <a:rPr lang="en-US" dirty="0"/>
              <a:t> (1977) : </a:t>
            </a:r>
            <a:endParaRPr lang="id-ID" dirty="0" smtClean="0"/>
          </a:p>
          <a:p>
            <a:pPr marL="109728" indent="0">
              <a:buNone/>
            </a:pPr>
            <a:r>
              <a:rPr lang="id-ID" i="1" dirty="0"/>
              <a:t> </a:t>
            </a:r>
            <a:r>
              <a:rPr lang="id-ID" i="1" dirty="0" smtClean="0"/>
              <a:t>  </a:t>
            </a:r>
            <a:r>
              <a:rPr lang="en-US" i="1" dirty="0" smtClean="0"/>
              <a:t>Manager </a:t>
            </a:r>
            <a:r>
              <a:rPr lang="en-US" i="1" dirty="0" err="1"/>
              <a:t>penjualan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, </a:t>
            </a:r>
            <a:endParaRPr lang="id-ID" dirty="0" smtClean="0"/>
          </a:p>
          <a:p>
            <a:pPr marL="109728" indent="0">
              <a:buNone/>
            </a:pPr>
            <a:r>
              <a:rPr lang="id-ID" dirty="0" smtClean="0"/>
              <a:t>   </a:t>
            </a:r>
            <a:r>
              <a:rPr lang="en-US" dirty="0" err="1"/>
              <a:t>antusias</a:t>
            </a:r>
            <a:r>
              <a:rPr lang="en-US" dirty="0"/>
              <a:t>, </a:t>
            </a:r>
            <a:r>
              <a:rPr lang="en-US" dirty="0" err="1"/>
              <a:t>lihai</a:t>
            </a:r>
            <a:r>
              <a:rPr lang="en-US" dirty="0"/>
              <a:t>, </a:t>
            </a:r>
            <a:r>
              <a:rPr lang="en-US" dirty="0" err="1"/>
              <a:t>teliti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r>
              <a:rPr lang="id-ID" dirty="0" smtClean="0"/>
              <a:t>   </a:t>
            </a:r>
            <a:r>
              <a:rPr lang="en-US" dirty="0" smtClean="0"/>
              <a:t>Dan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i="1" dirty="0"/>
              <a:t>manager </a:t>
            </a:r>
            <a:r>
              <a:rPr lang="en-US" i="1" dirty="0" err="1"/>
              <a:t>produksi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smtClean="0"/>
              <a:t>cirri-</a:t>
            </a:r>
            <a:r>
              <a:rPr lang="en-US" dirty="0" err="1" smtClean="0"/>
              <a:t>ciri</a:t>
            </a:r>
            <a:endParaRPr lang="id-ID" dirty="0" smtClean="0"/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err="1"/>
              <a:t>menyendiri</a:t>
            </a:r>
            <a:r>
              <a:rPr lang="en-US" dirty="0"/>
              <a:t>,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cuek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Pribadi Pemimpin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427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id-ID" dirty="0" smtClean="0"/>
              <a:t>2.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tingkatan</a:t>
            </a:r>
            <a:endParaRPr lang="id-ID" dirty="0"/>
          </a:p>
          <a:p>
            <a:pPr marL="109728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/>
              <a:t>manager,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pula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pribadinya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Pribadi Pemimpin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919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id-ID" sz="2800" dirty="0" smtClean="0"/>
              <a:t>3.</a:t>
            </a:r>
            <a:r>
              <a:rPr lang="en-US" sz="2800" dirty="0" err="1" smtClean="0"/>
              <a:t>Ciri-ciri</a:t>
            </a:r>
            <a:r>
              <a:rPr lang="en-US" sz="2800" dirty="0" smtClean="0"/>
              <a:t> </a:t>
            </a:r>
            <a:r>
              <a:rPr lang="en-US" sz="2800" dirty="0"/>
              <a:t>manager </a:t>
            </a:r>
            <a:r>
              <a:rPr lang="en-US" sz="2800" dirty="0" err="1"/>
              <a:t>puncak</a:t>
            </a:r>
            <a:r>
              <a:rPr lang="en-US" sz="2800" dirty="0"/>
              <a:t> yang </a:t>
            </a:r>
            <a:r>
              <a:rPr lang="en-US" sz="2800" dirty="0" err="1" smtClean="0"/>
              <a:t>berhasil</a:t>
            </a:r>
            <a:r>
              <a:rPr lang="id-ID" sz="1800" dirty="0"/>
              <a:t> </a:t>
            </a:r>
            <a:r>
              <a:rPr lang="id-ID" sz="2800" dirty="0" smtClean="0"/>
              <a:t>(</a:t>
            </a:r>
            <a:r>
              <a:rPr lang="en-US" sz="2800" dirty="0" err="1" smtClean="0"/>
              <a:t>Bennis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Nanus</a:t>
            </a:r>
            <a:r>
              <a:rPr lang="en-US" sz="2800" dirty="0"/>
              <a:t> </a:t>
            </a:r>
            <a:r>
              <a:rPr lang="id-ID" sz="2800" dirty="0" smtClean="0"/>
              <a:t>,</a:t>
            </a:r>
            <a:r>
              <a:rPr lang="en-US" sz="2800" dirty="0" smtClean="0"/>
              <a:t>1985</a:t>
            </a:r>
            <a:r>
              <a:rPr lang="en-US" sz="2800" dirty="0"/>
              <a:t>) 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marL="109728" lvl="0" indent="0">
              <a:buNone/>
            </a:pPr>
            <a:endParaRPr lang="id-ID" sz="1800" dirty="0"/>
          </a:p>
          <a:p>
            <a:pPr marL="109728" indent="0">
              <a:buNone/>
            </a:pPr>
            <a:r>
              <a:rPr lang="id-ID" sz="2600" dirty="0" smtClean="0"/>
              <a:t>a. </a:t>
            </a:r>
            <a:r>
              <a:rPr lang="en-US" sz="2600" dirty="0" err="1" smtClean="0"/>
              <a:t>Mempunyai</a:t>
            </a:r>
            <a:r>
              <a:rPr lang="en-US" sz="2600" dirty="0" smtClean="0"/>
              <a:t> </a:t>
            </a:r>
            <a:r>
              <a:rPr lang="en-US" sz="2600" dirty="0" err="1"/>
              <a:t>visi</a:t>
            </a:r>
            <a:r>
              <a:rPr lang="en-US" sz="2600" dirty="0"/>
              <a:t> yang </a:t>
            </a:r>
            <a:r>
              <a:rPr lang="en-US" sz="2600" dirty="0" err="1"/>
              <a:t>jelas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mereka</a:t>
            </a:r>
            <a:r>
              <a:rPr lang="en-US" sz="2600" dirty="0"/>
              <a:t> </a:t>
            </a:r>
            <a:endParaRPr lang="id-ID" sz="2600" dirty="0" smtClean="0"/>
          </a:p>
          <a:p>
            <a:pPr marL="109728" indent="0">
              <a:buNone/>
            </a:pPr>
            <a:r>
              <a:rPr lang="id-ID" sz="2600" dirty="0" smtClean="0"/>
              <a:t>      </a:t>
            </a:r>
            <a:r>
              <a:rPr lang="en-US" sz="2600" dirty="0" err="1"/>
              <a:t>berusaha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mencapainya</a:t>
            </a:r>
            <a:r>
              <a:rPr lang="en-US" sz="2600" dirty="0"/>
              <a:t>;</a:t>
            </a:r>
            <a:endParaRPr lang="id-ID" sz="2600" dirty="0"/>
          </a:p>
          <a:p>
            <a:pPr marL="109728" indent="0">
              <a:buNone/>
            </a:pPr>
            <a:r>
              <a:rPr lang="id-ID" sz="2600" dirty="0" smtClean="0"/>
              <a:t>b. </a:t>
            </a:r>
            <a:r>
              <a:rPr lang="en-US" sz="2600" dirty="0" err="1" smtClean="0"/>
              <a:t>Visi</a:t>
            </a:r>
            <a:r>
              <a:rPr lang="en-US" sz="2600" dirty="0" smtClean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 smtClean="0"/>
              <a:t>dikomunikasikan</a:t>
            </a:r>
            <a:endParaRPr lang="id-ID" sz="2600" dirty="0" smtClean="0"/>
          </a:p>
          <a:p>
            <a:pPr marL="109728" indent="0">
              <a:buNone/>
            </a:pPr>
            <a:r>
              <a:rPr lang="id-ID" sz="2600" dirty="0" smtClean="0"/>
              <a:t>c.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/>
              <a:t>mengimplementasikan</a:t>
            </a:r>
            <a:r>
              <a:rPr lang="en-US" sz="2600" dirty="0"/>
              <a:t> </a:t>
            </a:r>
            <a:r>
              <a:rPr lang="en-US" sz="2600" dirty="0" err="1" smtClean="0"/>
              <a:t>visi</a:t>
            </a:r>
            <a:r>
              <a:rPr lang="en-US" sz="2600" dirty="0" smtClean="0"/>
              <a:t>;</a:t>
            </a:r>
            <a:endParaRPr lang="id-ID" sz="2600" dirty="0"/>
          </a:p>
          <a:p>
            <a:pPr marL="109728" indent="0">
              <a:buNone/>
            </a:pPr>
            <a:r>
              <a:rPr lang="id-ID" sz="2600" dirty="0" smtClean="0"/>
              <a:t>d. </a:t>
            </a:r>
            <a:r>
              <a:rPr lang="en-US" sz="2600" dirty="0" err="1" smtClean="0"/>
              <a:t>Menghargai</a:t>
            </a:r>
            <a:r>
              <a:rPr lang="en-US" sz="2600" dirty="0" smtClean="0"/>
              <a:t> </a:t>
            </a:r>
            <a:r>
              <a:rPr lang="en-US" sz="2600" dirty="0" err="1"/>
              <a:t>diri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, </a:t>
            </a:r>
            <a:r>
              <a:rPr lang="en-US" sz="2600" dirty="0" err="1"/>
              <a:t>artinya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kekuatan-kekuatannya</a:t>
            </a:r>
            <a:r>
              <a:rPr lang="en-US" sz="2600" dirty="0"/>
              <a:t>,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menjaga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mengembangkan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-</a:t>
            </a:r>
            <a:r>
              <a:rPr lang="en-US" sz="2600" dirty="0" err="1"/>
              <a:t>kekuatannya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mampu</a:t>
            </a:r>
            <a:r>
              <a:rPr lang="en-US" sz="2600" dirty="0"/>
              <a:t> </a:t>
            </a:r>
            <a:r>
              <a:rPr lang="en-US" sz="2600" dirty="0" err="1"/>
              <a:t>melihat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kelemahan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endParaRPr lang="id-ID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Pribadi Pemimpin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9411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636912"/>
            <a:ext cx="7653536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Diskusikan dalam kelompok pola  pimpinan bagaimana yang dibutuhkan  dalam jasa pendidikan</a:t>
            </a: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  <a:endParaRPr lang="id-ID" sz="2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TUGAS </a:t>
            </a:r>
            <a:r>
              <a:rPr lang="id-ID" sz="3200" b="0" smtClean="0">
                <a:solidFill>
                  <a:srgbClr val="FF0000"/>
                </a:solidFill>
                <a:effectLst/>
                <a:latin typeface="Berlin Sans FB" pitchFamily="34" charset="0"/>
              </a:rPr>
              <a:t>ANALISIS BERKELOMPOK</a:t>
            </a:r>
            <a:endParaRPr lang="id-ID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id-ID" sz="2800" smtClean="0">
                <a:latin typeface="Berlin Sans FB" pitchFamily="34" charset="0"/>
                <a:cs typeface="Arial" charset="0"/>
              </a:rPr>
              <a:t>bagaimana </a:t>
            </a:r>
            <a:r>
              <a:rPr lang="id-ID" sz="2800" smtClean="0">
                <a:latin typeface="Berlin Sans FB" pitchFamily="34" charset="0"/>
                <a:cs typeface="Arial" charset="0"/>
              </a:rPr>
              <a:t>kepentingan kepemimpinan </a:t>
            </a:r>
            <a:r>
              <a:rPr lang="id-ID" sz="2800" smtClean="0">
                <a:latin typeface="Berlin Sans FB" pitchFamily="34" charset="0"/>
                <a:cs typeface="Arial" charset="0"/>
              </a:rPr>
              <a:t>dalam </a:t>
            </a:r>
            <a:r>
              <a:rPr lang="id-ID" sz="2800" smtClean="0">
                <a:latin typeface="Berlin Sans FB" pitchFamily="34" charset="0"/>
                <a:cs typeface="Arial" charset="0"/>
              </a:rPr>
              <a:t>mewujudkan tujuan perusahaan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214656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Menurut Anda, apakah seorang leader/pemimpin   adalah manager ?</a:t>
            </a:r>
          </a:p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Atau</a:t>
            </a:r>
          </a:p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Seorang manager adalah leader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DISKUSI</a:t>
            </a:r>
            <a:endParaRPr lang="en-US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8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en-US" dirty="0"/>
              <a:t>Hersey &amp; Blanchard (1982) </a:t>
            </a:r>
            <a:r>
              <a:rPr lang="en-US" dirty="0" smtClean="0"/>
              <a:t>:</a:t>
            </a:r>
            <a:endParaRPr lang="id-ID" dirty="0"/>
          </a:p>
          <a:p>
            <a:pPr marL="109728" lvl="0" indent="0">
              <a:buNone/>
            </a:pPr>
            <a:r>
              <a:rPr lang="id-ID" dirty="0"/>
              <a:t>	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en-US" dirty="0"/>
              <a:t>In essence leadership is a broader than management</a:t>
            </a:r>
            <a:r>
              <a:rPr lang="en-US" dirty="0" smtClean="0"/>
              <a:t>“</a:t>
            </a: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lvl="0" indent="0">
              <a:buNone/>
            </a:pPr>
            <a:r>
              <a:rPr lang="en-US" dirty="0"/>
              <a:t>Davis (1967) :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“Leadership </a:t>
            </a:r>
            <a:r>
              <a:rPr lang="en-US" dirty="0"/>
              <a:t>is a part of management, but not all of it”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 	</a:t>
            </a:r>
            <a:r>
              <a:rPr lang="en-US" dirty="0" smtClean="0"/>
              <a:t>Manager: </a:t>
            </a:r>
            <a:r>
              <a:rPr lang="en-US" dirty="0"/>
              <a:t>to plan, to organize 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 	</a:t>
            </a:r>
            <a:r>
              <a:rPr lang="en-US" dirty="0" smtClean="0"/>
              <a:t>Leader</a:t>
            </a:r>
            <a:r>
              <a:rPr lang="en-US" dirty="0"/>
              <a:t>	: gets other to follow </a:t>
            </a:r>
            <a:r>
              <a:rPr lang="en-US" dirty="0" smtClean="0"/>
              <a:t>him</a:t>
            </a: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lvl="0" indent="0">
              <a:buNone/>
            </a:pPr>
            <a:r>
              <a:rPr lang="en-US" dirty="0" err="1"/>
              <a:t>Bennis</a:t>
            </a:r>
            <a:r>
              <a:rPr lang="en-US" dirty="0"/>
              <a:t> :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Leader </a:t>
            </a:r>
            <a:r>
              <a:rPr lang="en-US" dirty="0"/>
              <a:t>	</a:t>
            </a:r>
            <a:r>
              <a:rPr lang="en-US" dirty="0" smtClean="0"/>
              <a:t>:do </a:t>
            </a:r>
            <a:r>
              <a:rPr lang="en-US" dirty="0"/>
              <a:t>the right things (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		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  <a:endParaRPr lang="id-ID" dirty="0"/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en-US" dirty="0" smtClean="0"/>
              <a:t>Manager </a:t>
            </a:r>
            <a:r>
              <a:rPr lang="en-US" dirty="0"/>
              <a:t>: </a:t>
            </a:r>
            <a:r>
              <a:rPr lang="en-US" dirty="0" smtClean="0"/>
              <a:t>do </a:t>
            </a:r>
            <a:r>
              <a:rPr lang="en-US" dirty="0"/>
              <a:t>the things right (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</a:t>
            </a:r>
            <a:endParaRPr lang="id-ID" dirty="0"/>
          </a:p>
          <a:p>
            <a:pPr marL="109728" lvl="0" indent="0">
              <a:buNone/>
            </a:pPr>
            <a:endParaRPr lang="id-ID" dirty="0" smtClean="0"/>
          </a:p>
          <a:p>
            <a:pPr marL="109728" lvl="0" indent="0">
              <a:buNone/>
            </a:pPr>
            <a:r>
              <a:rPr lang="en-US" dirty="0" err="1" smtClean="0"/>
              <a:t>Drucker</a:t>
            </a:r>
            <a:r>
              <a:rPr lang="en-US" dirty="0" smtClean="0"/>
              <a:t> </a:t>
            </a:r>
            <a:r>
              <a:rPr lang="en-US" dirty="0"/>
              <a:t>(1966) :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Manager </a:t>
            </a:r>
            <a:r>
              <a:rPr lang="en-US" dirty="0"/>
              <a:t>is knowledge worker (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berpengetahuan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Definisi Leadership/Kepemimpinan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66143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1916832"/>
            <a:ext cx="6552728" cy="2592288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err="1"/>
              <a:t>Seorang</a:t>
            </a:r>
            <a:r>
              <a:rPr lang="en-US" dirty="0"/>
              <a:t>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divisinya</a:t>
            </a:r>
            <a:r>
              <a:rPr lang="en-US" dirty="0"/>
              <a:t>. </a:t>
            </a:r>
            <a:endParaRPr lang="id-ID" dirty="0" smtClean="0"/>
          </a:p>
          <a:p>
            <a:pPr marL="109728" lvl="0" indent="0">
              <a:buNone/>
            </a:pP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mana</a:t>
            </a:r>
            <a:r>
              <a:rPr lang="id-ID" dirty="0" smtClean="0"/>
              <a:t>g</a:t>
            </a:r>
            <a:r>
              <a:rPr lang="en-US" dirty="0" err="1" smtClean="0"/>
              <a:t>er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09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3501" y="4437112"/>
            <a:ext cx="6984776" cy="2002227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en-US" dirty="0"/>
              <a:t>		</a:t>
            </a:r>
            <a:endParaRPr lang="id-ID" dirty="0" smtClean="0"/>
          </a:p>
          <a:p>
            <a:pPr marL="109728" indent="0">
              <a:buNone/>
            </a:pPr>
            <a:r>
              <a:rPr lang="en-US" sz="3000" dirty="0" err="1" smtClean="0"/>
              <a:t>Hasilnya</a:t>
            </a:r>
            <a:r>
              <a:rPr lang="en-US" sz="3000" dirty="0" smtClean="0"/>
              <a:t> </a:t>
            </a:r>
            <a:r>
              <a:rPr lang="en-US" sz="3000" dirty="0" err="1"/>
              <a:t>berupa</a:t>
            </a:r>
            <a:r>
              <a:rPr lang="en-US" sz="3000" dirty="0"/>
              <a:t> </a:t>
            </a:r>
            <a:r>
              <a:rPr lang="en-US" sz="3000" dirty="0" err="1"/>
              <a:t>gagasan</a:t>
            </a:r>
            <a:r>
              <a:rPr lang="en-US" sz="3000" dirty="0"/>
              <a:t> - </a:t>
            </a:r>
            <a:r>
              <a:rPr lang="en-US" sz="3000" dirty="0" err="1"/>
              <a:t>gagasan</a:t>
            </a:r>
            <a:r>
              <a:rPr lang="en-US" sz="3000" dirty="0"/>
              <a:t>, </a:t>
            </a:r>
            <a:endParaRPr lang="id-ID" sz="3000" dirty="0" smtClean="0"/>
          </a:p>
          <a:p>
            <a:pPr marL="109728" indent="0">
              <a:buNone/>
            </a:pPr>
            <a:r>
              <a:rPr lang="en-US" sz="3000" dirty="0" err="1" smtClean="0"/>
              <a:t>jawaban</a:t>
            </a:r>
            <a:r>
              <a:rPr lang="en-US" sz="3000" dirty="0" smtClean="0"/>
              <a:t> </a:t>
            </a:r>
            <a:r>
              <a:rPr lang="en-US" sz="3000" dirty="0" err="1"/>
              <a:t>permasalahan</a:t>
            </a:r>
            <a:r>
              <a:rPr lang="en-US" sz="3000" dirty="0"/>
              <a:t>, </a:t>
            </a:r>
            <a:r>
              <a:rPr lang="en-US" sz="3000" dirty="0" err="1"/>
              <a:t>keputusan</a:t>
            </a:r>
            <a:r>
              <a:rPr lang="en-US" sz="3000" dirty="0"/>
              <a:t>, </a:t>
            </a:r>
            <a:endParaRPr lang="id-ID" sz="3000" dirty="0" smtClean="0"/>
          </a:p>
          <a:p>
            <a:pPr marL="109728" indent="0">
              <a:buNone/>
            </a:pPr>
            <a:r>
              <a:rPr lang="en-US" sz="3000" dirty="0" err="1" smtClean="0"/>
              <a:t>kesimpulan</a:t>
            </a:r>
            <a:r>
              <a:rPr lang="en-US" sz="3000" dirty="0"/>
              <a:t>.</a:t>
            </a:r>
            <a:endParaRPr lang="id-ID" sz="3000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1760" y="692696"/>
            <a:ext cx="2952328" cy="1143000"/>
          </a:xfrm>
        </p:spPr>
        <p:txBody>
          <a:bodyPr/>
          <a:lstStyle/>
          <a:p>
            <a:r>
              <a:rPr lang="en-US" dirty="0"/>
              <a:t>Man</a:t>
            </a:r>
            <a:r>
              <a:rPr lang="id-ID" dirty="0" smtClean="0"/>
              <a:t>ag</a:t>
            </a:r>
            <a:r>
              <a:rPr lang="en-US" dirty="0" err="1" smtClean="0"/>
              <a:t>er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187623" y="2348880"/>
            <a:ext cx="696889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109728" lvl="0" indent="0">
              <a:buNone/>
            </a:pPr>
            <a:r>
              <a:rPr lang="en-US" sz="3200" dirty="0" err="1"/>
              <a:t>masukan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id-ID" sz="3200" dirty="0" smtClean="0"/>
              <a:t> </a:t>
            </a:r>
          </a:p>
          <a:p>
            <a:pPr marL="109728" lvl="0" indent="0">
              <a:buNone/>
            </a:pP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/>
              <a:t>diterima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 smtClean="0"/>
              <a:t>indera</a:t>
            </a:r>
            <a:endParaRPr lang="id-ID" sz="3200" dirty="0"/>
          </a:p>
        </p:txBody>
      </p:sp>
      <p:sp>
        <p:nvSpPr>
          <p:cNvPr id="5" name="Down Arrow 4"/>
          <p:cNvSpPr/>
          <p:nvPr/>
        </p:nvSpPr>
        <p:spPr>
          <a:xfrm>
            <a:off x="3267124" y="1630872"/>
            <a:ext cx="484632" cy="606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3375135" y="3573016"/>
            <a:ext cx="484632" cy="606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47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525963"/>
          </a:xfrm>
        </p:spPr>
        <p:txBody>
          <a:bodyPr>
            <a:noAutofit/>
          </a:bodyPr>
          <a:lstStyle/>
          <a:p>
            <a:pPr marL="1943100" lvl="6" indent="-342900">
              <a:buFont typeface="+mj-lt"/>
              <a:buAutoNum type="arabicParenR"/>
            </a:pPr>
            <a:r>
              <a:rPr lang="en-US" sz="3200" dirty="0" smtClean="0">
                <a:solidFill>
                  <a:srgbClr val="FF0000"/>
                </a:solidFill>
              </a:rPr>
              <a:t>Manager</a:t>
            </a:r>
            <a:r>
              <a:rPr lang="en-US" sz="3200" dirty="0" smtClean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yang </a:t>
            </a:r>
            <a:r>
              <a:rPr lang="en-US" sz="3200" dirty="0" err="1"/>
              <a:t>berwenang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memimpin</a:t>
            </a:r>
            <a:r>
              <a:rPr lang="en-US" sz="3200" dirty="0" smtClean="0"/>
              <a:t>;</a:t>
            </a:r>
            <a:endParaRPr lang="id-ID" sz="3200" dirty="0"/>
          </a:p>
          <a:p>
            <a:pPr marL="1943100" lvl="6" indent="-342900">
              <a:buFont typeface="+mj-lt"/>
              <a:buAutoNum type="arabicParenR"/>
            </a:pPr>
            <a:r>
              <a:rPr lang="en-US" sz="3200" dirty="0" err="1" smtClean="0">
                <a:solidFill>
                  <a:srgbClr val="FF0000"/>
                </a:solidFill>
              </a:rPr>
              <a:t>Bawahan</a:t>
            </a:r>
            <a:r>
              <a:rPr lang="en-US" sz="3200" dirty="0"/>
              <a:t>,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membantu</a:t>
            </a:r>
            <a:r>
              <a:rPr lang="en-US" sz="3200" dirty="0"/>
              <a:t> manager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 smtClean="0"/>
              <a:t>tugasnya</a:t>
            </a:r>
            <a:r>
              <a:rPr lang="en-US" sz="3200" dirty="0" smtClean="0"/>
              <a:t>;</a:t>
            </a:r>
            <a:endParaRPr lang="id-ID" sz="3200" dirty="0"/>
          </a:p>
          <a:p>
            <a:pPr marL="1943100" lvl="6" indent="-342900">
              <a:buFont typeface="+mj-lt"/>
              <a:buAutoNum type="arabicParenR"/>
            </a:pPr>
            <a:r>
              <a:rPr lang="en-US" sz="3200" dirty="0" err="1" smtClean="0">
                <a:solidFill>
                  <a:srgbClr val="FF0000"/>
                </a:solidFill>
              </a:rPr>
              <a:t>Tujuan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/ </a:t>
            </a:r>
            <a:r>
              <a:rPr lang="en-US" sz="3200" dirty="0" err="1">
                <a:solidFill>
                  <a:srgbClr val="FF0000"/>
                </a:solidFill>
              </a:rPr>
              <a:t>sasaran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dicapai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manager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bawahan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Komponen 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Puncak</a:t>
            </a:r>
            <a:r>
              <a:rPr lang="en-US" dirty="0"/>
              <a:t> (</a:t>
            </a:r>
            <a:r>
              <a:rPr lang="en-US" dirty="0" err="1"/>
              <a:t>Direktur</a:t>
            </a:r>
            <a:r>
              <a:rPr lang="en-US" dirty="0"/>
              <a:t>, </a:t>
            </a:r>
            <a:r>
              <a:rPr lang="en-US" dirty="0" err="1" smtClean="0"/>
              <a:t>Pim</a:t>
            </a:r>
            <a:r>
              <a:rPr lang="id-ID" dirty="0" smtClean="0"/>
              <a:t>pinan</a:t>
            </a:r>
            <a:r>
              <a:rPr lang="id-ID" dirty="0"/>
              <a:t> </a:t>
            </a:r>
            <a:r>
              <a:rPr lang="en-US" dirty="0" smtClean="0"/>
              <a:t>Org</a:t>
            </a:r>
            <a:r>
              <a:rPr lang="id-ID" dirty="0" smtClean="0"/>
              <a:t>anisasi</a:t>
            </a:r>
            <a:r>
              <a:rPr lang="en-US" dirty="0" smtClean="0"/>
              <a:t>, </a:t>
            </a:r>
            <a:r>
              <a:rPr lang="en-US" dirty="0" err="1" smtClean="0"/>
              <a:t>Dir</a:t>
            </a:r>
            <a:r>
              <a:rPr lang="id-ID" dirty="0" smtClean="0"/>
              <a:t>erktur </a:t>
            </a:r>
            <a:r>
              <a:rPr lang="en-US" dirty="0" err="1" smtClean="0"/>
              <a:t>Utama</a:t>
            </a:r>
            <a:r>
              <a:rPr lang="en-US" dirty="0"/>
              <a:t>, GM, Entrepreneur</a:t>
            </a:r>
            <a:r>
              <a:rPr lang="en-US" dirty="0" smtClean="0"/>
              <a:t>)</a:t>
            </a:r>
            <a:endParaRPr lang="id-ID" dirty="0" smtClean="0"/>
          </a:p>
          <a:p>
            <a:pPr marL="624078" lvl="0" indent="-514350">
              <a:buAutoNum type="arabicPeriod"/>
            </a:pP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orang - orang </a:t>
            </a:r>
            <a:r>
              <a:rPr lang="en-US" dirty="0" err="1"/>
              <a:t>luar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counterpartnya</a:t>
            </a:r>
            <a:r>
              <a:rPr lang="en-US" dirty="0"/>
              <a:t> /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-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perusahaannya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coordinator manager </a:t>
            </a:r>
            <a:r>
              <a:rPr lang="en-US" dirty="0" err="1" smtClean="0"/>
              <a:t>madya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951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id-ID" dirty="0" smtClean="0"/>
              <a:t>2.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Madya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 lvl="0"/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manager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manager </a:t>
            </a:r>
            <a:r>
              <a:rPr lang="en-US" dirty="0" err="1"/>
              <a:t>pertama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,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manager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mengoperasionalkan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manager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Menghadapi</a:t>
            </a:r>
            <a:r>
              <a:rPr lang="en-US" dirty="0"/>
              <a:t> manager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&amp;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9969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</TotalTime>
  <Words>610</Words>
  <Application>Microsoft Office PowerPoint</Application>
  <PresentationFormat>On-screen Show (4:3)</PresentationFormat>
  <Paragraphs>111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KEMAMPUAN AKHIR YANG DIHARAPKAN</vt:lpstr>
      <vt:lpstr>DISKUSI</vt:lpstr>
      <vt:lpstr>Definisi Leadership/Kepemimpinan</vt:lpstr>
      <vt:lpstr>PowerPoint Presentation</vt:lpstr>
      <vt:lpstr>Manager</vt:lpstr>
      <vt:lpstr>Komponen Kepemimpinan</vt:lpstr>
      <vt:lpstr>Pola Hubugan Antar Tenaga Kerja</vt:lpstr>
      <vt:lpstr>Pola Hubugan Antar Tenaga Kerja</vt:lpstr>
      <vt:lpstr>Pola Hubugan Antar Tenaga Kerja</vt:lpstr>
      <vt:lpstr>Pola Hubugan Antar Tenaga Kerja</vt:lpstr>
      <vt:lpstr>CIRI-CIRI PRIBADI</vt:lpstr>
      <vt:lpstr>4 Ciri Keberhasilan Seseorang (De Bono)</vt:lpstr>
      <vt:lpstr>Ciri Pribadi Pemimpin</vt:lpstr>
      <vt:lpstr>Ciri Pribadi Pemimpin</vt:lpstr>
      <vt:lpstr>Ciri Pribadi Pemimpin </vt:lpstr>
      <vt:lpstr>TUGAS ANALISIS BERKELOMPOK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59</cp:revision>
  <dcterms:created xsi:type="dcterms:W3CDTF">2012-10-30T04:06:36Z</dcterms:created>
  <dcterms:modified xsi:type="dcterms:W3CDTF">2018-10-07T22:46:03Z</dcterms:modified>
</cp:coreProperties>
</file>