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16" r:id="rId2"/>
    <p:sldId id="335" r:id="rId3"/>
    <p:sldId id="257" r:id="rId4"/>
    <p:sldId id="364" r:id="rId5"/>
    <p:sldId id="365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403" r:id="rId42"/>
    <p:sldId id="404" r:id="rId43"/>
    <p:sldId id="405" r:id="rId44"/>
    <p:sldId id="406" r:id="rId45"/>
    <p:sldId id="407" r:id="rId46"/>
    <p:sldId id="408" r:id="rId47"/>
    <p:sldId id="409" r:id="rId48"/>
    <p:sldId id="410" r:id="rId49"/>
    <p:sldId id="411" r:id="rId50"/>
    <p:sldId id="412" r:id="rId51"/>
    <p:sldId id="413" r:id="rId52"/>
    <p:sldId id="414" r:id="rId53"/>
    <p:sldId id="415" r:id="rId54"/>
    <p:sldId id="417" r:id="rId55"/>
    <p:sldId id="418" r:id="rId56"/>
    <p:sldId id="416" r:id="rId57"/>
    <p:sldId id="420" r:id="rId58"/>
    <p:sldId id="421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3443" autoAdjust="0"/>
  </p:normalViewPr>
  <p:slideViewPr>
    <p:cSldViewPr>
      <p:cViewPr>
        <p:scale>
          <a:sx n="87" d="100"/>
          <a:sy n="87" d="100"/>
        </p:scale>
        <p:origin x="-352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7436AC7-3B73-3448-AD16-5C8150B878DE}" type="datetimeFigureOut">
              <a:rPr lang="id-ID"/>
              <a:pPr/>
              <a:t>3/14/18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89362CF-7733-4042-B91F-8887FA0EAF9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0525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D90B33-6C54-B44C-8DBB-66B5765FF5AC}" type="slidenum">
              <a:rPr lang="id-ID">
                <a:latin typeface="Calibri" charset="0"/>
              </a:rPr>
              <a:pPr eaLnBrk="1" hangingPunct="1"/>
              <a:t>2</a:t>
            </a:fld>
            <a:endParaRPr lang="id-ID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9858A8-EB86-DE44-8733-5DC6079B5CAF}" type="slidenum">
              <a:rPr lang="id-ID">
                <a:latin typeface="Calibri" charset="0"/>
              </a:rPr>
              <a:pPr eaLnBrk="1" hangingPunct="1"/>
              <a:t>3</a:t>
            </a:fld>
            <a:endParaRPr lang="id-ID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31732B-F112-3343-ADB9-E2E0BCE2AE95}" type="slidenum">
              <a:rPr lang="id-ID">
                <a:latin typeface="Calibri" charset="0"/>
              </a:rPr>
              <a:pPr eaLnBrk="1" hangingPunct="1"/>
              <a:t>4</a:t>
            </a:fld>
            <a:endParaRPr lang="id-ID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5242A0-3745-D345-B8B9-6C6016E5DE59}" type="slidenum">
              <a:rPr lang="id-ID">
                <a:latin typeface="Calibri" charset="0"/>
              </a:rPr>
              <a:pPr eaLnBrk="1" hangingPunct="1"/>
              <a:t>5</a:t>
            </a:fld>
            <a:endParaRPr lang="id-ID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51E56-4D07-6242-AFAA-72A01942B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94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51E56-4D07-6242-AFAA-72A01942B7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4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B4D5AE-0D41-864D-8A96-C78A7059C09D}" type="datetime1">
              <a:rPr lang="en-US"/>
              <a:pPr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DA31-EAC8-244D-8F1D-19ED49137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2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430090-9D3D-644C-872A-3C18D1420D21}" type="datetime1">
              <a:rPr lang="en-US"/>
              <a:pPr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63EAD-BDC8-9543-8F50-8420C35467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3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C64AE1-51AD-454A-9D62-7A4AF70D67B8}" type="datetime1">
              <a:rPr lang="en-US"/>
              <a:pPr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AF829-6F9A-2947-ABEE-DCCC26B27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818FE-A745-D640-A9B8-C0DB03B9B421}" type="datetime1">
              <a:rPr lang="en-US"/>
              <a:pPr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BECB2-EC0D-F54A-A94A-FA1B42C13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0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E3592E-1C1E-5140-BB90-42C5B64739BA}" type="datetime1">
              <a:rPr lang="en-US"/>
              <a:pPr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ACBE7-E41B-6A4D-9031-0D0F14EDE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8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5C68D5-0B16-BB45-B387-67A69C6B7FDC}" type="datetime1">
              <a:rPr lang="en-US"/>
              <a:pPr/>
              <a:t>3/14/18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4B91-CCF4-E844-944E-048FC5985B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9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97EC2-527A-B14A-9089-1FE5CDEEB504}" type="datetime1">
              <a:rPr lang="en-US"/>
              <a:pPr/>
              <a:t>3/14/18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9867C-BD4E-414D-8DDA-2BB69E6A76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9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6D43DD-B53B-D640-B8A7-0996E674E55A}" type="datetime1">
              <a:rPr lang="en-US"/>
              <a:pPr/>
              <a:t>3/14/18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F32B8-443E-5B48-8515-D6D2AFD7EF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F3BC81-AAA2-5A45-A7C7-23AB4C501CD5}" type="datetime1">
              <a:rPr lang="en-US"/>
              <a:pPr/>
              <a:t>3/14/18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840DF-D8B9-4742-9B84-93ED8D457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6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BF60C-2546-0348-AD95-8A31A638124C}" type="datetime1">
              <a:rPr lang="en-US"/>
              <a:pPr/>
              <a:t>3/14/18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963B2-4F9A-AC4F-8325-B9E88BF24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53193-A84B-BC43-A06C-5C87207F90C8}" type="datetime1">
              <a:rPr lang="en-US"/>
              <a:pPr/>
              <a:t>3/14/18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E263-0592-5A40-9AEE-91B9616A6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F96CE59-4980-2A4F-B7B6-AC98D587E223}" type="datetime1">
              <a:rPr lang="en-US"/>
              <a:pPr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fld id="{13A531E1-324C-204F-B5D4-2A1E5CBE735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581400"/>
            <a:ext cx="5638800" cy="159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CYBER PUBLIC RELATIONS ; PEMETAAN MEDIA DALAM KEGIATAN HUMAS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IKBAL RACHMAT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FAKULTAS ILMU KOMUNIKASI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2181" y="742322"/>
            <a:ext cx="2239558" cy="46134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Pemetaan</a:t>
            </a:r>
            <a:r>
              <a:rPr lang="en-US" sz="1800" dirty="0" smtClean="0">
                <a:solidFill>
                  <a:srgbClr val="000000"/>
                </a:solidFill>
              </a:rPr>
              <a:t> media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6840" y="4699927"/>
            <a:ext cx="7349863" cy="152879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Misal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segmentasi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khalayak</a:t>
            </a:r>
            <a:r>
              <a:rPr lang="en-US" sz="1800" dirty="0" smtClean="0">
                <a:solidFill>
                  <a:srgbClr val="000000"/>
                </a:solidFill>
              </a:rPr>
              <a:t> yang </a:t>
            </a:r>
            <a:r>
              <a:rPr lang="en-US" sz="1800" dirty="0" err="1" smtClean="0">
                <a:solidFill>
                  <a:srgbClr val="000000"/>
                </a:solidFill>
              </a:rPr>
              <a:t>berbeda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berdasarkan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geografis</a:t>
            </a:r>
            <a:r>
              <a:rPr lang="en-US" sz="1800" dirty="0" smtClean="0">
                <a:solidFill>
                  <a:srgbClr val="000000"/>
                </a:solidFill>
              </a:rPr>
              <a:t>, status </a:t>
            </a:r>
            <a:r>
              <a:rPr lang="en-US" sz="1800" dirty="0" err="1" smtClean="0">
                <a:solidFill>
                  <a:srgbClr val="000000"/>
                </a:solidFill>
              </a:rPr>
              <a:t>sosial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ekonomi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serta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pendidikan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Pemetaan</a:t>
            </a:r>
            <a:r>
              <a:rPr lang="en-US" sz="1800" dirty="0" smtClean="0">
                <a:solidFill>
                  <a:srgbClr val="000000"/>
                </a:solidFill>
              </a:rPr>
              <a:t> media </a:t>
            </a:r>
            <a:r>
              <a:rPr lang="en-US" sz="1800" dirty="0" err="1" smtClean="0">
                <a:solidFill>
                  <a:srgbClr val="000000"/>
                </a:solidFill>
              </a:rPr>
              <a:t>sangat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bergantung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pada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sejauh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mana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praktisi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Humas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memiliki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bekal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berkaitan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dengan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riset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dalam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bidang</a:t>
            </a:r>
            <a:r>
              <a:rPr lang="en-US" sz="1800" dirty="0" smtClean="0">
                <a:solidFill>
                  <a:srgbClr val="000000"/>
                </a:solidFill>
              </a:rPr>
              <a:t> media, </a:t>
            </a:r>
            <a:r>
              <a:rPr lang="en-US" sz="1800" dirty="0" err="1" smtClean="0">
                <a:solidFill>
                  <a:srgbClr val="000000"/>
                </a:solidFill>
              </a:rPr>
              <a:t>baik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riset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kuantitatif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maupun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secara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kualitatif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6840" y="3527817"/>
            <a:ext cx="7349863" cy="66662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en-US" sz="1800" b="1" dirty="0" err="1" smtClean="0">
                <a:solidFill>
                  <a:srgbClr val="000000"/>
                </a:solidFill>
              </a:rPr>
              <a:t>Menyusun</a:t>
            </a:r>
            <a:r>
              <a:rPr 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</a:rPr>
              <a:t>mengklasifikan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serta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membuat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dokumentasi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menyangkut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profil</a:t>
            </a:r>
            <a:r>
              <a:rPr lang="en-US" sz="1800" b="1" dirty="0" smtClean="0">
                <a:solidFill>
                  <a:srgbClr val="000000"/>
                </a:solidFill>
              </a:rPr>
              <a:t> media </a:t>
            </a:r>
            <a:r>
              <a:rPr lang="en-US" sz="1800" b="1" dirty="0" err="1" smtClean="0">
                <a:solidFill>
                  <a:srgbClr val="000000"/>
                </a:solidFill>
              </a:rPr>
              <a:t>massa</a:t>
            </a:r>
            <a:r>
              <a:rPr lang="en-US" sz="1800" b="1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9695" y="1050547"/>
            <a:ext cx="4987008" cy="12558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membantu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para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praktisi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Humas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mengetahui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gambaran</a:t>
            </a:r>
            <a:r>
              <a:rPr lang="en-US" sz="1800" dirty="0" smtClean="0">
                <a:solidFill>
                  <a:srgbClr val="000000"/>
                </a:solidFill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</a:rPr>
              <a:t>informasi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karakteristik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jenis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serta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kebijakan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pemberitaan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setiap</a:t>
            </a:r>
            <a:r>
              <a:rPr lang="en-US" sz="1800" dirty="0" smtClean="0">
                <a:solidFill>
                  <a:srgbClr val="000000"/>
                </a:solidFill>
              </a:rPr>
              <a:t> media,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92181" y="2429682"/>
            <a:ext cx="7374522" cy="7291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sehingga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bisa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menentukan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bagaimana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seharusnya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berhubungan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berkomunikasi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dengan</a:t>
            </a:r>
            <a:r>
              <a:rPr lang="en-US" sz="1800" dirty="0" smtClean="0">
                <a:solidFill>
                  <a:srgbClr val="000000"/>
                </a:solidFill>
              </a:rPr>
              <a:t> media. </a:t>
            </a:r>
          </a:p>
        </p:txBody>
      </p:sp>
      <p:sp>
        <p:nvSpPr>
          <p:cNvPr id="13" name="Curved Up Arrow 12"/>
          <p:cNvSpPr/>
          <p:nvPr/>
        </p:nvSpPr>
        <p:spPr>
          <a:xfrm rot="4081083">
            <a:off x="2540782" y="1260364"/>
            <a:ext cx="785262" cy="509661"/>
          </a:xfrm>
          <a:prstGeom prst="curved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4424523">
            <a:off x="7997772" y="2016719"/>
            <a:ext cx="678635" cy="55521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122562" y="3158803"/>
            <a:ext cx="431535" cy="530147"/>
          </a:xfrm>
          <a:prstGeom prst="downArrow">
            <a:avLst>
              <a:gd name="adj1" fmla="val 46000"/>
              <a:gd name="adj2" fmla="val 50000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122562" y="4182109"/>
            <a:ext cx="431535" cy="530147"/>
          </a:xfrm>
          <a:prstGeom prst="downArrow">
            <a:avLst>
              <a:gd name="adj1" fmla="val 46000"/>
              <a:gd name="adj2" fmla="val 50000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5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049867"/>
            <a:ext cx="7374523" cy="52747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3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Cyber public relations (Cyber PR) </a:t>
            </a:r>
            <a:r>
              <a:rPr lang="en-US" sz="2000" dirty="0" err="1" smtClean="0">
                <a:solidFill>
                  <a:schemeClr val="tx1"/>
                </a:solidFill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suatu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aktivitas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kegiatan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kehumasan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dilakukan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melalui</a:t>
            </a:r>
            <a:r>
              <a:rPr lang="en-US" sz="2000" dirty="0" smtClean="0">
                <a:solidFill>
                  <a:schemeClr val="tx1"/>
                </a:solidFill>
              </a:rPr>
              <a:t> media </a:t>
            </a:r>
            <a:r>
              <a:rPr lang="en-US" sz="2000" dirty="0" err="1" smtClean="0">
                <a:solidFill>
                  <a:schemeClr val="tx1"/>
                </a:solidFill>
              </a:rPr>
              <a:t>elektronik</a:t>
            </a:r>
            <a:r>
              <a:rPr lang="en-US" sz="2000" dirty="0" smtClean="0">
                <a:solidFill>
                  <a:schemeClr val="tx1"/>
                </a:solidFill>
              </a:rPr>
              <a:t> internet, yang </a:t>
            </a:r>
            <a:r>
              <a:rPr lang="en-US" sz="2000" dirty="0" err="1" smtClean="0">
                <a:solidFill>
                  <a:schemeClr val="tx1"/>
                </a:solidFill>
              </a:rPr>
              <a:t>bertujuan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membangun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merk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</a:rPr>
              <a:t>brand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senantiasa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memelihara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kepercayaan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</a:rPr>
              <a:t>trust</a:t>
            </a:r>
            <a:r>
              <a:rPr lang="en-US" sz="2000" dirty="0" smtClean="0">
                <a:solidFill>
                  <a:schemeClr val="tx1"/>
                </a:solidFill>
              </a:rPr>
              <a:t>), </a:t>
            </a:r>
            <a:r>
              <a:rPr lang="en-US" sz="2000" dirty="0" err="1" smtClean="0">
                <a:solidFill>
                  <a:schemeClr val="tx1"/>
                </a:solidFill>
              </a:rPr>
              <a:t>pemahaman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citra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perusahaan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organisasi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khalayak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tentunya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dapat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dilakukan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secara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one to one communication </a:t>
            </a:r>
            <a:r>
              <a:rPr lang="en-US" sz="2000" dirty="0" smtClean="0">
                <a:solidFill>
                  <a:schemeClr val="tx1"/>
                </a:solidFill>
              </a:rPr>
              <a:t>yang </a:t>
            </a:r>
            <a:r>
              <a:rPr lang="en-US" sz="2000" dirty="0" err="1" smtClean="0">
                <a:solidFill>
                  <a:schemeClr val="tx1"/>
                </a:solidFill>
              </a:rPr>
              <a:t>bersifat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interaktif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Cyber PR </a:t>
            </a:r>
            <a:r>
              <a:rPr lang="en-US" sz="2000" dirty="0" err="1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lepas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sarana</a:t>
            </a:r>
            <a:r>
              <a:rPr lang="en-US" sz="2000" dirty="0" smtClean="0">
                <a:solidFill>
                  <a:schemeClr val="tx1"/>
                </a:solidFill>
              </a:rPr>
              <a:t> media </a:t>
            </a:r>
            <a:r>
              <a:rPr lang="en-US" sz="2000" dirty="0" err="1" smtClean="0">
                <a:solidFill>
                  <a:schemeClr val="tx1"/>
                </a:solidFill>
              </a:rPr>
              <a:t>elektronik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sangat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berhubungan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perkembangan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teknologi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Dijaman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sekarang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sepertinya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sangat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sedikit</a:t>
            </a:r>
            <a:r>
              <a:rPr lang="en-US" sz="2000" dirty="0" smtClean="0">
                <a:solidFill>
                  <a:schemeClr val="tx1"/>
                </a:solidFill>
              </a:rPr>
              <a:t> orang yang </a:t>
            </a:r>
            <a:r>
              <a:rPr lang="en-US" sz="2000" dirty="0" err="1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mengenal</a:t>
            </a:r>
            <a:r>
              <a:rPr lang="en-US" sz="2000" dirty="0" smtClean="0">
                <a:solidFill>
                  <a:schemeClr val="tx1"/>
                </a:solidFill>
              </a:rPr>
              <a:t> internet.</a:t>
            </a:r>
          </a:p>
          <a:p>
            <a:pPr marL="285750" indent="-285750" algn="just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Dari </a:t>
            </a:r>
            <a:r>
              <a:rPr lang="en-US" sz="2000" dirty="0" err="1" smtClean="0">
                <a:solidFill>
                  <a:schemeClr val="tx1"/>
                </a:solidFill>
              </a:rPr>
              <a:t>anak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sekolah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hingga</a:t>
            </a:r>
            <a:r>
              <a:rPr lang="en-US" sz="2000" dirty="0" smtClean="0">
                <a:solidFill>
                  <a:schemeClr val="tx1"/>
                </a:solidFill>
              </a:rPr>
              <a:t> orang-orang </a:t>
            </a:r>
            <a:r>
              <a:rPr lang="en-US" sz="2000" dirty="0" err="1" smtClean="0">
                <a:solidFill>
                  <a:schemeClr val="tx1"/>
                </a:solidFill>
              </a:rPr>
              <a:t>diusia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diatas</a:t>
            </a:r>
            <a:r>
              <a:rPr lang="en-US" sz="2000" dirty="0" smtClean="0">
                <a:solidFill>
                  <a:schemeClr val="tx1"/>
                </a:solidFill>
              </a:rPr>
              <a:t> 50 </a:t>
            </a:r>
            <a:r>
              <a:rPr lang="en-US" sz="2000" dirty="0" err="1" smtClean="0">
                <a:solidFill>
                  <a:schemeClr val="tx1"/>
                </a:solidFill>
              </a:rPr>
              <a:t>tahun</a:t>
            </a:r>
            <a:r>
              <a:rPr lang="en-US" sz="2000" dirty="0" smtClean="0">
                <a:solidFill>
                  <a:schemeClr val="tx1"/>
                </a:solidFill>
              </a:rPr>
              <a:t> pun </a:t>
            </a:r>
            <a:r>
              <a:rPr lang="en-US" sz="2000" dirty="0" err="1" smtClean="0">
                <a:solidFill>
                  <a:schemeClr val="tx1"/>
                </a:solidFill>
              </a:rPr>
              <a:t>kini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sudah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mengenal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kecanggihan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internet.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728246"/>
            <a:ext cx="4204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CYBER PUBLIC RELATIONS (CYBER PR)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187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131711"/>
            <a:ext cx="7374523" cy="51166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 err="1" smtClean="0">
                <a:solidFill>
                  <a:srgbClr val="000000"/>
                </a:solidFill>
              </a:rPr>
              <a:t>Jadi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Konsep</a:t>
            </a:r>
            <a:r>
              <a:rPr lang="en-US" sz="2000" dirty="0" smtClean="0">
                <a:solidFill>
                  <a:srgbClr val="000000"/>
                </a:solidFill>
              </a:rPr>
              <a:t> Cyber PR </a:t>
            </a:r>
            <a:r>
              <a:rPr lang="en-US" sz="2000" dirty="0" err="1" smtClean="0">
                <a:solidFill>
                  <a:srgbClr val="000000"/>
                </a:solidFill>
              </a:rPr>
              <a:t>secara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garis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besar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adalah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sebuah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kegiatan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kehumasan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dilakukan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menggunankan</a:t>
            </a:r>
            <a:r>
              <a:rPr lang="en-US" sz="2000" dirty="0" smtClean="0">
                <a:solidFill>
                  <a:srgbClr val="000000"/>
                </a:solidFill>
              </a:rPr>
              <a:t> media internet </a:t>
            </a:r>
            <a:r>
              <a:rPr lang="en-US" sz="2000" dirty="0" err="1" smtClean="0">
                <a:solidFill>
                  <a:srgbClr val="000000"/>
                </a:solidFill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membangun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ataupun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mempertahankan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sebuah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merk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atau</a:t>
            </a:r>
            <a:r>
              <a:rPr lang="en-US" sz="2000" dirty="0" smtClean="0">
                <a:solidFill>
                  <a:srgbClr val="000000"/>
                </a:solidFill>
              </a:rPr>
              <a:t> Brand.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Internet </a:t>
            </a:r>
            <a:r>
              <a:rPr lang="en-US" sz="2000" dirty="0" err="1" smtClean="0">
                <a:solidFill>
                  <a:srgbClr val="000000"/>
                </a:solidFill>
              </a:rPr>
              <a:t>sendiri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adalah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sebuah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singkatan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dari</a:t>
            </a:r>
            <a:r>
              <a:rPr lang="en-US" sz="2000" dirty="0" smtClean="0">
                <a:solidFill>
                  <a:srgbClr val="000000"/>
                </a:solidFill>
              </a:rPr>
              <a:t> Interconnection Networking </a:t>
            </a:r>
            <a:r>
              <a:rPr lang="en-US" sz="2000" dirty="0" err="1" smtClean="0">
                <a:solidFill>
                  <a:srgbClr val="000000"/>
                </a:solidFill>
              </a:rPr>
              <a:t>yaitu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sebuah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jaringan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komputer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saling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terhubung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menggunakan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standar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sistem</a:t>
            </a:r>
            <a:r>
              <a:rPr lang="en-US" sz="2000" dirty="0" smtClean="0">
                <a:solidFill>
                  <a:srgbClr val="000000"/>
                </a:solidFill>
              </a:rPr>
              <a:t> global Transmission Control Protocol/Internet </a:t>
            </a:r>
            <a:r>
              <a:rPr lang="en-US" sz="2000" dirty="0" err="1" smtClean="0">
                <a:solidFill>
                  <a:srgbClr val="000000"/>
                </a:solidFill>
              </a:rPr>
              <a:t>Protocok</a:t>
            </a:r>
            <a:r>
              <a:rPr lang="en-US" sz="2000" dirty="0" smtClean="0">
                <a:solidFill>
                  <a:srgbClr val="000000"/>
                </a:solidFill>
              </a:rPr>
              <a:t> Suite (TCP/IP) yang </a:t>
            </a:r>
            <a:r>
              <a:rPr lang="en-US" sz="2000" dirty="0" err="1" smtClean="0">
                <a:solidFill>
                  <a:srgbClr val="000000"/>
                </a:solidFill>
              </a:rPr>
              <a:t>berguna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sebagai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protokol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pertukaran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paket</a:t>
            </a:r>
            <a:r>
              <a:rPr lang="en-US" sz="2000" dirty="0" smtClean="0">
                <a:solidFill>
                  <a:srgbClr val="000000"/>
                </a:solidFill>
              </a:rPr>
              <a:t> (packet switching communication protocol)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melayani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milyaran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pengguna</a:t>
            </a:r>
            <a:r>
              <a:rPr lang="en-US" sz="2000" dirty="0" smtClean="0">
                <a:solidFill>
                  <a:srgbClr val="000000"/>
                </a:solidFill>
              </a:rPr>
              <a:t> di </a:t>
            </a:r>
            <a:r>
              <a:rPr lang="en-US" sz="2000" dirty="0" err="1" smtClean="0">
                <a:solidFill>
                  <a:srgbClr val="000000"/>
                </a:solidFill>
              </a:rPr>
              <a:t>seluruh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dunia</a:t>
            </a:r>
            <a:r>
              <a:rPr lang="en-US" sz="2000" dirty="0" smtClean="0">
                <a:solidFill>
                  <a:srgbClr val="000000"/>
                </a:solidFill>
              </a:rPr>
              <a:t>. (</a:t>
            </a:r>
            <a:r>
              <a:rPr lang="en-US" sz="2000" dirty="0" err="1" smtClean="0">
                <a:solidFill>
                  <a:srgbClr val="000000"/>
                </a:solidFill>
              </a:rPr>
              <a:t>wikipedia.org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0" y="728246"/>
            <a:ext cx="4204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CYBER PUBLIC RELATIONS (CYBER PR)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835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360311"/>
            <a:ext cx="7374523" cy="48880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1. 	</a:t>
            </a:r>
            <a:r>
              <a:rPr lang="en-US" sz="2000" b="1" dirty="0" err="1" smtClean="0">
                <a:solidFill>
                  <a:srgbClr val="000000"/>
                </a:solidFill>
              </a:rPr>
              <a:t>Berita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365125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rgbClr val="000000"/>
                </a:solidFill>
              </a:rPr>
              <a:t>Penggunaan</a:t>
            </a:r>
            <a:r>
              <a:rPr lang="en-US" sz="2000" dirty="0" smtClean="0">
                <a:solidFill>
                  <a:srgbClr val="000000"/>
                </a:solidFill>
              </a:rPr>
              <a:t> media </a:t>
            </a:r>
            <a:r>
              <a:rPr lang="en-US" sz="2000" dirty="0" err="1" smtClean="0">
                <a:solidFill>
                  <a:srgbClr val="000000"/>
                </a:solidFill>
              </a:rPr>
              <a:t>interaktif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</a:rPr>
              <a:t> cyber PR </a:t>
            </a:r>
            <a:r>
              <a:rPr lang="en-US" sz="2000" dirty="0" err="1" smtClean="0">
                <a:solidFill>
                  <a:srgbClr val="000000"/>
                </a:solidFill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sekarang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adalah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sebuah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skill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atau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keahlian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harus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dilakukan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dimiliki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oleh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praktisi</a:t>
            </a:r>
            <a:r>
              <a:rPr lang="en-US" sz="2000" dirty="0" smtClean="0">
                <a:solidFill>
                  <a:srgbClr val="000000"/>
                </a:solidFill>
              </a:rPr>
              <a:t> PR. </a:t>
            </a:r>
            <a:r>
              <a:rPr lang="en-US" sz="2000" dirty="0" err="1" smtClean="0">
                <a:solidFill>
                  <a:srgbClr val="000000"/>
                </a:solidFill>
              </a:rPr>
              <a:t>Seorang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Profesional</a:t>
            </a:r>
            <a:r>
              <a:rPr lang="en-US" sz="2000" dirty="0" smtClean="0">
                <a:solidFill>
                  <a:srgbClr val="000000"/>
                </a:solidFill>
              </a:rPr>
              <a:t> PR </a:t>
            </a:r>
            <a:r>
              <a:rPr lang="en-US" sz="2000" dirty="0" err="1" smtClean="0">
                <a:solidFill>
                  <a:srgbClr val="000000"/>
                </a:solidFill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menyalurkan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informasi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melalui</a:t>
            </a:r>
            <a:r>
              <a:rPr lang="en-US" sz="2000" dirty="0" smtClean="0">
                <a:solidFill>
                  <a:srgbClr val="000000"/>
                </a:solidFill>
              </a:rPr>
              <a:t> web </a:t>
            </a:r>
            <a:r>
              <a:rPr lang="en-US" sz="2000" dirty="0" err="1" smtClean="0">
                <a:solidFill>
                  <a:srgbClr val="000000"/>
                </a:solidFill>
              </a:rPr>
              <a:t>atau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situs-situs</a:t>
            </a:r>
            <a:r>
              <a:rPr lang="en-US" sz="2000" dirty="0" smtClean="0">
                <a:solidFill>
                  <a:srgbClr val="000000"/>
                </a:solidFill>
              </a:rPr>
              <a:t> blog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juga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membuat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press release </a:t>
            </a:r>
            <a:r>
              <a:rPr lang="en-US" sz="2000" dirty="0" err="1" smtClean="0">
                <a:solidFill>
                  <a:srgbClr val="000000"/>
                </a:solidFill>
              </a:rPr>
              <a:t>atau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berita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365125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rgbClr val="000000"/>
                </a:solidFill>
              </a:rPr>
              <a:t>Institusi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atau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pemerintahan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mengirimkan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beritanya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melalui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e-mail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tidak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hanya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e-mail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aplikasi</a:t>
            </a:r>
            <a:r>
              <a:rPr lang="en-US" sz="2000" dirty="0" smtClean="0">
                <a:solidFill>
                  <a:srgbClr val="000000"/>
                </a:solidFill>
              </a:rPr>
              <a:t> lain </a:t>
            </a:r>
            <a:r>
              <a:rPr lang="en-US" sz="2000" dirty="0" err="1" smtClean="0">
                <a:solidFill>
                  <a:srgbClr val="000000"/>
                </a:solidFill>
              </a:rPr>
              <a:t>seperti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sekarang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banyak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digunakan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masyarakat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seperti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WhasApp</a:t>
            </a:r>
            <a:r>
              <a:rPr lang="en-US" sz="2000" i="1" dirty="0" smtClean="0">
                <a:solidFill>
                  <a:srgbClr val="000000"/>
                </a:solidFill>
              </a:rPr>
              <a:t>, Blackberry Messenger, yahoo messenger,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lainnya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3994" y="849868"/>
            <a:ext cx="2108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JENIS CYBER 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8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762000"/>
            <a:ext cx="7374523" cy="55033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Kerja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karawayan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lebih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mudah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fleksibel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hanya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duduk</a:t>
            </a:r>
            <a:r>
              <a:rPr lang="en-US" sz="2000" dirty="0" smtClean="0">
                <a:solidFill>
                  <a:srgbClr val="000000"/>
                </a:solidFill>
              </a:rPr>
              <a:t> di </a:t>
            </a:r>
            <a:r>
              <a:rPr lang="en-US" sz="2000" dirty="0" err="1" smtClean="0">
                <a:solidFill>
                  <a:srgbClr val="000000"/>
                </a:solidFill>
              </a:rPr>
              <a:t>depan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komputer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menuliskan</a:t>
            </a:r>
            <a:r>
              <a:rPr lang="en-US" sz="2000" dirty="0" smtClean="0">
                <a:solidFill>
                  <a:srgbClr val="000000"/>
                </a:solidFill>
              </a:rPr>
              <a:t> ide-ide yang </a:t>
            </a:r>
            <a:r>
              <a:rPr lang="en-US" sz="2000" dirty="0" err="1" smtClean="0">
                <a:solidFill>
                  <a:srgbClr val="000000"/>
                </a:solidFill>
              </a:rPr>
              <a:t>ada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pikiran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Hasil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wawancara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dirangkum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melalui</a:t>
            </a:r>
            <a:r>
              <a:rPr lang="en-US" sz="2000" dirty="0" smtClean="0">
                <a:solidFill>
                  <a:srgbClr val="000000"/>
                </a:solidFill>
              </a:rPr>
              <a:t> Microsoft Word </a:t>
            </a:r>
            <a:r>
              <a:rPr lang="en-US" sz="2000" dirty="0" err="1" smtClean="0">
                <a:solidFill>
                  <a:srgbClr val="000000"/>
                </a:solidFill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bentuk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teks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2. 	</a:t>
            </a:r>
            <a:r>
              <a:rPr lang="en-US" sz="2000" b="1" dirty="0" err="1" smtClean="0">
                <a:solidFill>
                  <a:srgbClr val="000000"/>
                </a:solidFill>
              </a:rPr>
              <a:t>Publikasi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Kegunaan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selain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membuat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berita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juga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sarana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publikasi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menyampaikan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informasi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atau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kegiatan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berada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suatu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instansi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atau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perusahaan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maksud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publikasi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juga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membuat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artikel-artikel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ataupun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feature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Kegiatan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publikasi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dilakukan</a:t>
            </a:r>
            <a:r>
              <a:rPr lang="en-US" sz="2000" dirty="0" smtClean="0">
                <a:solidFill>
                  <a:srgbClr val="000000"/>
                </a:solidFill>
              </a:rPr>
              <a:t> PR </a:t>
            </a:r>
            <a:r>
              <a:rPr lang="en-US" sz="2000" dirty="0" err="1" smtClean="0">
                <a:solidFill>
                  <a:srgbClr val="000000"/>
                </a:solidFill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</a:rPr>
              <a:t> internet </a:t>
            </a:r>
            <a:r>
              <a:rPr lang="en-US" sz="2000" dirty="0" err="1" smtClean="0">
                <a:solidFill>
                  <a:srgbClr val="000000"/>
                </a:solidFill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dilakukan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jalan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mengikuti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mailing list </a:t>
            </a:r>
            <a:r>
              <a:rPr lang="en-US" sz="2000" dirty="0" smtClean="0">
                <a:solidFill>
                  <a:srgbClr val="000000"/>
                </a:solidFill>
              </a:rPr>
              <a:t>yang </a:t>
            </a:r>
            <a:r>
              <a:rPr lang="en-US" sz="2000" dirty="0" err="1" smtClean="0">
                <a:solidFill>
                  <a:srgbClr val="000000"/>
                </a:solidFill>
              </a:rPr>
              <a:t>sesuai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</a:rPr>
              <a:t> target market </a:t>
            </a:r>
            <a:r>
              <a:rPr lang="en-US" sz="2000" dirty="0" err="1" smtClean="0">
                <a:solidFill>
                  <a:srgbClr val="000000"/>
                </a:solidFill>
              </a:rPr>
              <a:t>perusahaan/organsisasi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3994" y="609600"/>
            <a:ext cx="2108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JENIS CYBER 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8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371600"/>
            <a:ext cx="7374523" cy="42022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3. 	Public Relation Conventional</a:t>
            </a: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Menurut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kamus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bahasa</a:t>
            </a:r>
            <a:r>
              <a:rPr lang="en-US" sz="2000" dirty="0" smtClean="0">
                <a:solidFill>
                  <a:srgbClr val="000000"/>
                </a:solidFill>
              </a:rPr>
              <a:t> Indonesia, </a:t>
            </a:r>
            <a:r>
              <a:rPr lang="en-US" sz="2000" dirty="0" err="1" smtClean="0">
                <a:solidFill>
                  <a:srgbClr val="000000"/>
                </a:solidFill>
              </a:rPr>
              <a:t>arti</a:t>
            </a:r>
            <a:r>
              <a:rPr lang="en-US" sz="2000" dirty="0" smtClean="0">
                <a:solidFill>
                  <a:srgbClr val="000000"/>
                </a:solidFill>
              </a:rPr>
              <a:t> kata </a:t>
            </a:r>
            <a:r>
              <a:rPr lang="en-US" sz="2000" dirty="0" err="1" smtClean="0">
                <a:solidFill>
                  <a:srgbClr val="000000"/>
                </a:solidFill>
              </a:rPr>
              <a:t>konvensional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itu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sendiri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adalah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monoton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klasik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umumnya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diartikan</a:t>
            </a:r>
            <a:r>
              <a:rPr lang="en-US" sz="2000" dirty="0" smtClean="0">
                <a:solidFill>
                  <a:srgbClr val="000000"/>
                </a:solidFill>
              </a:rPr>
              <a:t> Public Relations </a:t>
            </a:r>
            <a:r>
              <a:rPr lang="en-US" sz="2000" dirty="0" err="1" smtClean="0">
                <a:solidFill>
                  <a:srgbClr val="000000"/>
                </a:solidFill>
              </a:rPr>
              <a:t>cara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kerja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konvensional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itu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cara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kerja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klasik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seperti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layaknya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kegiatan</a:t>
            </a:r>
            <a:r>
              <a:rPr lang="en-US" sz="2000" dirty="0" smtClean="0">
                <a:solidFill>
                  <a:srgbClr val="000000"/>
                </a:solidFill>
              </a:rPr>
              <a:t> Public Relations </a:t>
            </a:r>
            <a:r>
              <a:rPr lang="en-US" sz="2000" dirty="0" err="1" smtClean="0">
                <a:solidFill>
                  <a:srgbClr val="000000"/>
                </a:solidFill>
              </a:rPr>
              <a:t>pada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umumnya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Jadi</a:t>
            </a:r>
            <a:r>
              <a:rPr lang="en-US" sz="2000" dirty="0" smtClean="0">
                <a:solidFill>
                  <a:srgbClr val="000000"/>
                </a:solidFill>
              </a:rPr>
              <a:t>, Public Relations </a:t>
            </a:r>
            <a:r>
              <a:rPr lang="en-US" sz="2000" dirty="0" err="1" smtClean="0">
                <a:solidFill>
                  <a:srgbClr val="000000"/>
                </a:solidFill>
              </a:rPr>
              <a:t>konvensional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bukanlah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sebuah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terobosan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baru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setelah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Elektronik</a:t>
            </a:r>
            <a:r>
              <a:rPr lang="en-US" sz="2000" dirty="0" smtClean="0">
                <a:solidFill>
                  <a:srgbClr val="000000"/>
                </a:solidFill>
              </a:rPr>
              <a:t> Public Relations, </a:t>
            </a:r>
            <a:r>
              <a:rPr lang="en-US" sz="2000" dirty="0" err="1" smtClean="0">
                <a:solidFill>
                  <a:srgbClr val="000000"/>
                </a:solidFill>
              </a:rPr>
              <a:t>melainkan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sebuah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kegiatan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biasanya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dilakukan</a:t>
            </a:r>
            <a:r>
              <a:rPr lang="en-US" sz="2000" dirty="0" smtClean="0">
                <a:solidFill>
                  <a:srgbClr val="000000"/>
                </a:solidFill>
              </a:rPr>
              <a:t> Public Relations </a:t>
            </a:r>
            <a:r>
              <a:rPr lang="en-US" sz="2000" dirty="0" err="1" smtClean="0">
                <a:solidFill>
                  <a:srgbClr val="000000"/>
                </a:solidFill>
              </a:rPr>
              <a:t>secara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tatap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muka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tidak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menggunakan</a:t>
            </a:r>
            <a:r>
              <a:rPr lang="en-US" sz="2000" dirty="0" smtClean="0">
                <a:solidFill>
                  <a:srgbClr val="000000"/>
                </a:solidFill>
              </a:rPr>
              <a:t> media internet.</a:t>
            </a: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3994" y="849868"/>
            <a:ext cx="2108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JENIS CYBER 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1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284111"/>
            <a:ext cx="7374523" cy="47356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1. </a:t>
            </a:r>
            <a:r>
              <a:rPr lang="en-US" sz="2000" b="1" dirty="0">
                <a:solidFill>
                  <a:srgbClr val="000000"/>
                </a:solidFill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</a:rPr>
              <a:t>Real time</a:t>
            </a: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Aktivitas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komunikasi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dilakukan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cepat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2. 	</a:t>
            </a:r>
            <a:r>
              <a:rPr lang="en-US" sz="2000" b="1" dirty="0" err="1" smtClean="0">
                <a:solidFill>
                  <a:srgbClr val="000000"/>
                </a:solidFill>
              </a:rPr>
              <a:t>Komunikasi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konstan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Cyber Public Relations </a:t>
            </a:r>
            <a:r>
              <a:rPr lang="en-US" sz="2000" dirty="0" err="1" smtClean="0">
                <a:solidFill>
                  <a:srgbClr val="000000"/>
                </a:solidFill>
              </a:rPr>
              <a:t>menggunakan</a:t>
            </a:r>
            <a:r>
              <a:rPr lang="en-US" sz="2000" dirty="0" smtClean="0">
                <a:solidFill>
                  <a:srgbClr val="000000"/>
                </a:solidFill>
              </a:rPr>
              <a:t> internet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r>
              <a:rPr lang="en-US" sz="2000" dirty="0" smtClean="0">
                <a:solidFill>
                  <a:srgbClr val="000000"/>
                </a:solidFill>
              </a:rPr>
              <a:t> internet </a:t>
            </a:r>
            <a:r>
              <a:rPr lang="en-US" sz="2000" dirty="0" err="1" smtClean="0">
                <a:solidFill>
                  <a:srgbClr val="000000"/>
                </a:solidFill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diibaratkan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sebagai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sekretaris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tidak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pernah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tidur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selama</a:t>
            </a:r>
            <a:r>
              <a:rPr lang="en-US" sz="2000" dirty="0" smtClean="0">
                <a:solidFill>
                  <a:srgbClr val="000000"/>
                </a:solidFill>
              </a:rPr>
              <a:t> 24 jam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potensi</a:t>
            </a:r>
            <a:r>
              <a:rPr lang="en-US" sz="2000" dirty="0" smtClean="0">
                <a:solidFill>
                  <a:srgbClr val="000000"/>
                </a:solidFill>
              </a:rPr>
              <a:t> target </a:t>
            </a:r>
            <a:r>
              <a:rPr lang="en-US" sz="2000" dirty="0" err="1" smtClean="0">
                <a:solidFill>
                  <a:srgbClr val="000000"/>
                </a:solidFill>
              </a:rPr>
              <a:t>publik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seluruh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dunia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3. 	</a:t>
            </a:r>
            <a:r>
              <a:rPr lang="en-US" sz="2000" b="1" dirty="0" err="1" smtClean="0">
                <a:solidFill>
                  <a:srgbClr val="000000"/>
                </a:solidFill>
              </a:rPr>
              <a:t>Interaktif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Penggunaan</a:t>
            </a:r>
            <a:r>
              <a:rPr lang="en-US" sz="2000" dirty="0" smtClean="0">
                <a:solidFill>
                  <a:srgbClr val="000000"/>
                </a:solidFill>
              </a:rPr>
              <a:t> Cyber Public Relations </a:t>
            </a:r>
            <a:r>
              <a:rPr lang="en-US" sz="2000" dirty="0" err="1" smtClean="0">
                <a:solidFill>
                  <a:srgbClr val="000000"/>
                </a:solidFill>
              </a:rPr>
              <a:t>memungkinkan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terjadinya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komunikasi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dua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arah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karena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publik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memberikan</a:t>
            </a:r>
            <a:r>
              <a:rPr lang="en-US" sz="2000" dirty="0" smtClean="0">
                <a:solidFill>
                  <a:srgbClr val="000000"/>
                </a:solidFill>
              </a:rPr>
              <a:t> feedback </a:t>
            </a:r>
            <a:r>
              <a:rPr lang="en-US" sz="2000" dirty="0" err="1" smtClean="0">
                <a:solidFill>
                  <a:srgbClr val="000000"/>
                </a:solidFill>
              </a:rPr>
              <a:t>secara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langsung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cepat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3994" y="849868"/>
            <a:ext cx="2313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FUNGSI CYBER 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5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762000"/>
            <a:ext cx="7374523" cy="55033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4. 	No boundaries</a:t>
            </a: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Tidak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batasan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komunikasi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</a:rPr>
              <a:t> Cyber Public Relations, </a:t>
            </a:r>
            <a:r>
              <a:rPr lang="en-US" sz="2000" dirty="0" err="1" smtClean="0">
                <a:solidFill>
                  <a:srgbClr val="000000"/>
                </a:solidFill>
              </a:rPr>
              <a:t>sehingga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terhubung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saja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selama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jaringan</a:t>
            </a:r>
            <a:r>
              <a:rPr lang="en-US" sz="2000" dirty="0" smtClean="0">
                <a:solidFill>
                  <a:srgbClr val="000000"/>
                </a:solidFill>
              </a:rPr>
              <a:t> internet.</a:t>
            </a: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5. 	Multimedia</a:t>
            </a: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Cyber Public Relations </a:t>
            </a:r>
            <a:r>
              <a:rPr lang="en-US" sz="2000" dirty="0" err="1" smtClean="0">
                <a:solidFill>
                  <a:srgbClr val="000000"/>
                </a:solidFill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menyajikan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informasi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kepada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publik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menggabungkan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berbagai</a:t>
            </a:r>
            <a:r>
              <a:rPr lang="en-US" sz="2000" dirty="0" smtClean="0">
                <a:solidFill>
                  <a:srgbClr val="000000"/>
                </a:solidFill>
              </a:rPr>
              <a:t> media </a:t>
            </a:r>
            <a:r>
              <a:rPr lang="en-US" sz="2000" dirty="0" err="1" smtClean="0">
                <a:solidFill>
                  <a:srgbClr val="000000"/>
                </a:solidFill>
              </a:rPr>
              <a:t>seperti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tulisan</a:t>
            </a:r>
            <a:r>
              <a:rPr lang="en-US" sz="2000" dirty="0" smtClean="0">
                <a:solidFill>
                  <a:srgbClr val="000000"/>
                </a:solidFill>
              </a:rPr>
              <a:t> (script), </a:t>
            </a:r>
            <a:r>
              <a:rPr lang="en-US" sz="2000" dirty="0" err="1" smtClean="0">
                <a:solidFill>
                  <a:srgbClr val="000000"/>
                </a:solidFill>
              </a:rPr>
              <a:t>gambar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</a:rPr>
              <a:t>grafis</a:t>
            </a:r>
            <a:r>
              <a:rPr lang="en-US" sz="2000" dirty="0" smtClean="0">
                <a:solidFill>
                  <a:srgbClr val="000000"/>
                </a:solidFill>
              </a:rPr>
              <a:t>),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suara</a:t>
            </a:r>
            <a:r>
              <a:rPr lang="en-US" sz="2000" dirty="0" smtClean="0">
                <a:solidFill>
                  <a:srgbClr val="000000"/>
                </a:solidFill>
              </a:rPr>
              <a:t> (audio), </a:t>
            </a:r>
            <a:r>
              <a:rPr lang="en-US" sz="2000" dirty="0" err="1" smtClean="0">
                <a:solidFill>
                  <a:srgbClr val="000000"/>
                </a:solidFill>
              </a:rPr>
              <a:t>bahkan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audio‐visual (film, video) </a:t>
            </a:r>
            <a:r>
              <a:rPr lang="en-US" sz="2000" dirty="0" err="1" smtClean="0">
                <a:solidFill>
                  <a:srgbClr val="000000"/>
                </a:solidFill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satu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kesatuan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6. 	</a:t>
            </a:r>
            <a:r>
              <a:rPr lang="en-US" sz="2000" b="1" dirty="0" err="1" smtClean="0">
                <a:solidFill>
                  <a:srgbClr val="000000"/>
                </a:solidFill>
              </a:rPr>
              <a:t>Ekonomis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365125" indent="-36512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Komunikasi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menggunakan</a:t>
            </a:r>
            <a:r>
              <a:rPr lang="en-US" sz="2000" dirty="0" smtClean="0">
                <a:solidFill>
                  <a:srgbClr val="000000"/>
                </a:solidFill>
              </a:rPr>
              <a:t> internet </a:t>
            </a:r>
            <a:r>
              <a:rPr lang="en-US" sz="2000" dirty="0" err="1" smtClean="0">
                <a:solidFill>
                  <a:srgbClr val="000000"/>
                </a:solidFill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menjangkau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publik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luas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lebih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murah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daripada</a:t>
            </a:r>
            <a:r>
              <a:rPr lang="en-US" sz="2000" dirty="0" smtClean="0">
                <a:solidFill>
                  <a:srgbClr val="000000"/>
                </a:solidFill>
              </a:rPr>
              <a:t> media </a:t>
            </a:r>
            <a:r>
              <a:rPr lang="en-US" sz="2000" dirty="0" err="1" smtClean="0">
                <a:solidFill>
                  <a:srgbClr val="000000"/>
                </a:solidFill>
              </a:rPr>
              <a:t>konvensional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3994" y="685800"/>
            <a:ext cx="2313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FUNGSI CYBER 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4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960" y="762000"/>
            <a:ext cx="3513959" cy="1756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961" y="2993355"/>
            <a:ext cx="3513958" cy="249304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MEDIA SOSIAL  DAN </a:t>
            </a:r>
            <a:br>
              <a:rPr lang="en-US" b="1" dirty="0" smtClean="0"/>
            </a:br>
            <a:r>
              <a:rPr lang="en-US" b="1" dirty="0" smtClean="0"/>
              <a:t>JEJARING SOSIAL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3103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279695" y="3026762"/>
            <a:ext cx="4987008" cy="131304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sistem</a:t>
            </a:r>
            <a:r>
              <a:rPr lang="en-US" sz="1800" dirty="0" smtClean="0">
                <a:solidFill>
                  <a:srgbClr val="000000"/>
                </a:solidFill>
              </a:rPr>
              <a:t> yang </a:t>
            </a:r>
            <a:r>
              <a:rPr lang="en-US" sz="1800" dirty="0" err="1" smtClean="0">
                <a:solidFill>
                  <a:srgbClr val="000000"/>
                </a:solidFill>
              </a:rPr>
              <a:t>sama</a:t>
            </a:r>
            <a:r>
              <a:rPr lang="en-US" sz="1800" dirty="0" smtClean="0">
                <a:solidFill>
                  <a:srgbClr val="000000"/>
                </a:solidFill>
              </a:rPr>
              <a:t> (media </a:t>
            </a:r>
            <a:r>
              <a:rPr lang="en-US" sz="1800" dirty="0" err="1" smtClean="0">
                <a:solidFill>
                  <a:srgbClr val="000000"/>
                </a:solidFill>
              </a:rPr>
              <a:t>untuk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terkoneksi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dengan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banyak</a:t>
            </a:r>
            <a:r>
              <a:rPr lang="en-US" sz="1800" dirty="0" smtClean="0">
                <a:solidFill>
                  <a:srgbClr val="000000"/>
                </a:solidFill>
              </a:rPr>
              <a:t> orang </a:t>
            </a:r>
            <a:r>
              <a:rPr lang="en-US" sz="1800" dirty="0" err="1" smtClean="0">
                <a:solidFill>
                  <a:srgbClr val="000000"/>
                </a:solidFill>
              </a:rPr>
              <a:t>tanpa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terhalangi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waktu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tempat</a:t>
            </a:r>
            <a:r>
              <a:rPr lang="en-US" sz="1800" dirty="0" smtClean="0">
                <a:solidFill>
                  <a:srgbClr val="000000"/>
                </a:solidFill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</a:rPr>
              <a:t>jarak</a:t>
            </a:r>
            <a:r>
              <a:rPr lang="en-US" sz="1800" dirty="0" smtClean="0">
                <a:solidFill>
                  <a:srgbClr val="000000"/>
                </a:solidFill>
              </a:rPr>
              <a:t> 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850700"/>
            <a:ext cx="7374523" cy="182469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Di era digital </a:t>
            </a:r>
            <a:r>
              <a:rPr lang="en-US" sz="1800" dirty="0" err="1" smtClean="0">
                <a:solidFill>
                  <a:srgbClr val="000000"/>
                </a:solidFill>
              </a:rPr>
              <a:t>saat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teknologi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dan</a:t>
            </a:r>
            <a:r>
              <a:rPr lang="en-US" sz="1800" dirty="0" smtClean="0">
                <a:solidFill>
                  <a:srgbClr val="000000"/>
                </a:solidFill>
              </a:rPr>
              <a:t> internet </a:t>
            </a:r>
            <a:r>
              <a:rPr lang="en-US" sz="1800" dirty="0" err="1" smtClean="0">
                <a:solidFill>
                  <a:srgbClr val="000000"/>
                </a:solidFill>
              </a:rPr>
              <a:t>semua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hal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setiap</a:t>
            </a:r>
            <a:r>
              <a:rPr lang="en-US" sz="1800" dirty="0" smtClean="0">
                <a:solidFill>
                  <a:srgbClr val="000000"/>
                </a:solidFill>
              </a:rPr>
              <a:t> orang </a:t>
            </a:r>
            <a:r>
              <a:rPr lang="en-US" sz="1800" dirty="0" err="1" smtClean="0">
                <a:solidFill>
                  <a:srgbClr val="000000"/>
                </a:solidFill>
              </a:rPr>
              <a:t>dapat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terkoneksi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dengan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cepat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mudah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Hal </a:t>
            </a:r>
            <a:r>
              <a:rPr lang="en-US" sz="1800" dirty="0" err="1" smtClean="0">
                <a:solidFill>
                  <a:srgbClr val="000000"/>
                </a:solidFill>
              </a:rPr>
              <a:t>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disebabkan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oleh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inovasi</a:t>
            </a:r>
            <a:r>
              <a:rPr lang="en-US" sz="1800" dirty="0" smtClean="0">
                <a:solidFill>
                  <a:srgbClr val="000000"/>
                </a:solidFill>
              </a:rPr>
              <a:t> yang </a:t>
            </a:r>
            <a:r>
              <a:rPr lang="en-US" sz="1800" dirty="0" err="1" smtClean="0">
                <a:solidFill>
                  <a:srgbClr val="000000"/>
                </a:solidFill>
              </a:rPr>
              <a:t>dinamakan</a:t>
            </a:r>
            <a:r>
              <a:rPr lang="en-US" sz="1800" dirty="0" smtClean="0">
                <a:solidFill>
                  <a:srgbClr val="000000"/>
                </a:solidFill>
              </a:rPr>
              <a:t> media </a:t>
            </a:r>
            <a:r>
              <a:rPr lang="en-US" sz="1800" dirty="0" err="1" smtClean="0">
                <a:solidFill>
                  <a:srgbClr val="000000"/>
                </a:solidFill>
              </a:rPr>
              <a:t>sosial</a:t>
            </a:r>
            <a:r>
              <a:rPr lang="en-US" sz="1800" dirty="0" smtClean="0">
                <a:solidFill>
                  <a:srgbClr val="000000"/>
                </a:solidFill>
              </a:rPr>
              <a:t> . </a:t>
            </a:r>
            <a:r>
              <a:rPr lang="en-US" sz="1800" dirty="0" err="1" smtClean="0">
                <a:solidFill>
                  <a:srgbClr val="000000"/>
                </a:solidFill>
              </a:rPr>
              <a:t>Namun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apa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bedanya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sosial</a:t>
            </a:r>
            <a:r>
              <a:rPr lang="en-US" sz="1800" dirty="0" smtClean="0">
                <a:solidFill>
                  <a:srgbClr val="000000"/>
                </a:solidFill>
              </a:rPr>
              <a:t> media </a:t>
            </a:r>
            <a:r>
              <a:rPr lang="en-US" sz="1800" dirty="0" err="1" smtClean="0">
                <a:solidFill>
                  <a:srgbClr val="000000"/>
                </a:solidFill>
              </a:rPr>
              <a:t>dengan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jejaring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sosial</a:t>
            </a:r>
            <a:r>
              <a:rPr lang="en-US" sz="1800" dirty="0" smtClean="0">
                <a:solidFill>
                  <a:srgbClr val="000000"/>
                </a:solidFill>
              </a:rPr>
              <a:t>?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2180" y="3667868"/>
            <a:ext cx="1906658" cy="18678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PERSAMAAN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Media </a:t>
            </a:r>
            <a:r>
              <a:rPr lang="en-US" sz="1800" dirty="0" err="1">
                <a:solidFill>
                  <a:srgbClr val="000000"/>
                </a:solidFill>
              </a:rPr>
              <a:t>S</a:t>
            </a:r>
            <a:r>
              <a:rPr lang="en-US" sz="1800" dirty="0" err="1" smtClean="0">
                <a:solidFill>
                  <a:srgbClr val="000000"/>
                </a:solidFill>
              </a:rPr>
              <a:t>osial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Jejaring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</a:t>
            </a:r>
            <a:r>
              <a:rPr lang="en-US" sz="1800" dirty="0" err="1" smtClean="0">
                <a:solidFill>
                  <a:srgbClr val="000000"/>
                </a:solidFill>
              </a:rPr>
              <a:t>osial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79695" y="4743572"/>
            <a:ext cx="4987008" cy="137160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berfungsi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untuk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berkomunikasi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berbagi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sesuatu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mengungkapkan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pendapat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secara</a:t>
            </a:r>
            <a:r>
              <a:rPr lang="en-US" sz="1800" dirty="0" smtClean="0">
                <a:solidFill>
                  <a:srgbClr val="000000"/>
                </a:solidFill>
              </a:rPr>
              <a:t> online.</a:t>
            </a:r>
          </a:p>
        </p:txBody>
      </p:sp>
      <p:sp>
        <p:nvSpPr>
          <p:cNvPr id="10" name="Curved Down Arrow 9"/>
          <p:cNvSpPr/>
          <p:nvPr/>
        </p:nvSpPr>
        <p:spPr>
          <a:xfrm rot="19825730">
            <a:off x="2485688" y="3227695"/>
            <a:ext cx="789099" cy="505488"/>
          </a:xfrm>
          <a:prstGeom prst="curved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2523750">
            <a:off x="2427919" y="5559246"/>
            <a:ext cx="850748" cy="520906"/>
          </a:xfrm>
          <a:prstGeom prst="curvedUpArrow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8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4800600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733" y="2491655"/>
            <a:ext cx="7329535" cy="329954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/>
              <a:t>M</a:t>
            </a:r>
            <a:r>
              <a:rPr lang="en-US" sz="1800" b="1" dirty="0" smtClean="0"/>
              <a:t>edia </a:t>
            </a:r>
            <a:r>
              <a:rPr lang="en-US" sz="1800" b="1" dirty="0" err="1" smtClean="0"/>
              <a:t>Sosial</a:t>
            </a:r>
            <a:r>
              <a:rPr lang="en-US" sz="1800" b="1" dirty="0" smtClean="0"/>
              <a:t> </a:t>
            </a:r>
            <a:r>
              <a:rPr lang="en-US" sz="1800" b="1" dirty="0" err="1"/>
              <a:t>atau</a:t>
            </a:r>
            <a:r>
              <a:rPr lang="en-US" sz="1800" b="1" dirty="0"/>
              <a:t> S</a:t>
            </a:r>
            <a:r>
              <a:rPr lang="en-US" sz="1800" b="1" dirty="0" smtClean="0"/>
              <a:t>ocial Media</a:t>
            </a:r>
            <a:r>
              <a:rPr lang="en-US" sz="1800" dirty="0" smtClean="0"/>
              <a:t> : media </a:t>
            </a:r>
            <a:r>
              <a:rPr lang="en-US" sz="1800" dirty="0" err="1"/>
              <a:t>interaksi</a:t>
            </a:r>
            <a:r>
              <a:rPr lang="en-US" sz="1800" dirty="0"/>
              <a:t> yang </a:t>
            </a:r>
            <a:r>
              <a:rPr lang="en-US" sz="1800" dirty="0" err="1"/>
              <a:t>bersifat</a:t>
            </a:r>
            <a:r>
              <a:rPr lang="en-US" sz="1800" dirty="0"/>
              <a:t> </a:t>
            </a:r>
            <a:r>
              <a:rPr lang="en-US" sz="1800" dirty="0" smtClean="0"/>
              <a:t>online, </a:t>
            </a:r>
            <a:r>
              <a:rPr lang="en-US" sz="1800" b="1" dirty="0" err="1" smtClean="0"/>
              <a:t>Contoh</a:t>
            </a:r>
            <a:r>
              <a:rPr lang="en-US" sz="1800" b="1" dirty="0" smtClean="0"/>
              <a:t> </a:t>
            </a:r>
            <a:r>
              <a:rPr lang="en-US" sz="1800" dirty="0" smtClean="0"/>
              <a:t>blog</a:t>
            </a:r>
            <a:r>
              <a:rPr lang="en-US" sz="1800" dirty="0"/>
              <a:t>, forum,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smtClean="0"/>
              <a:t>chatting </a:t>
            </a:r>
            <a:r>
              <a:rPr lang="en-US" sz="1800" dirty="0" err="1"/>
              <a:t>sampai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jejaring</a:t>
            </a:r>
            <a:r>
              <a:rPr lang="en-US" sz="1800" dirty="0"/>
              <a:t> </a:t>
            </a:r>
            <a:r>
              <a:rPr lang="en-US" sz="1800" dirty="0" err="1"/>
              <a:t>sosial</a:t>
            </a:r>
            <a:r>
              <a:rPr lang="en-US" sz="18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 err="1"/>
              <a:t>J</a:t>
            </a:r>
            <a:r>
              <a:rPr lang="en-US" sz="1800" b="1" dirty="0" err="1" smtClean="0"/>
              <a:t>ejaring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sosial</a:t>
            </a:r>
            <a:r>
              <a:rPr lang="en-US" sz="1800" b="1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mengacu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situs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website yang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tempat</a:t>
            </a:r>
            <a:r>
              <a:rPr lang="en-US" sz="1800" dirty="0" smtClean="0"/>
              <a:t> </a:t>
            </a:r>
            <a:r>
              <a:rPr lang="en-US" sz="1800" dirty="0" err="1" smtClean="0"/>
              <a:t>berkumpulnya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orang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pembatasan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jalur</a:t>
            </a:r>
            <a:r>
              <a:rPr lang="en-US" sz="1800" dirty="0" smtClean="0"/>
              <a:t> </a:t>
            </a:r>
            <a:r>
              <a:rPr lang="en-US" sz="1800" dirty="0" err="1" smtClean="0"/>
              <a:t>ikatan</a:t>
            </a:r>
            <a:r>
              <a:rPr lang="en-US" sz="1800" dirty="0" smtClean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keluarga</a:t>
            </a:r>
            <a:r>
              <a:rPr lang="en-US" sz="1800" dirty="0" smtClean="0"/>
              <a:t>, </a:t>
            </a:r>
            <a:r>
              <a:rPr lang="en-US" sz="1800" dirty="0" err="1" smtClean="0"/>
              <a:t>teman</a:t>
            </a:r>
            <a:r>
              <a:rPr lang="en-US" sz="1800" dirty="0" smtClean="0"/>
              <a:t>, </a:t>
            </a:r>
            <a:r>
              <a:rPr lang="en-US" sz="1800" dirty="0" err="1" smtClean="0"/>
              <a:t>rekan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lain </a:t>
            </a:r>
            <a:r>
              <a:rPr lang="en-US" sz="1800" dirty="0" err="1" smtClean="0"/>
              <a:t>sebagainya</a:t>
            </a:r>
            <a:r>
              <a:rPr lang="en-US" sz="1800" dirty="0" smtClean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 err="1" smtClean="0"/>
              <a:t>Contoh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jejaring</a:t>
            </a:r>
            <a:r>
              <a:rPr lang="en-US" sz="1800" dirty="0" smtClean="0"/>
              <a:t> </a:t>
            </a:r>
            <a:r>
              <a:rPr lang="en-US" sz="1800" dirty="0" err="1" smtClean="0"/>
              <a:t>sosial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lain Facebook, Twitter, Path, </a:t>
            </a:r>
            <a:r>
              <a:rPr lang="en-US" sz="1800" dirty="0" err="1" smtClean="0"/>
              <a:t>Tumblr</a:t>
            </a:r>
            <a:r>
              <a:rPr lang="en-US" sz="1800" dirty="0" smtClean="0"/>
              <a:t>, </a:t>
            </a:r>
            <a:r>
              <a:rPr lang="en-US" sz="1800" dirty="0" err="1" smtClean="0"/>
              <a:t>Pinterest</a:t>
            </a:r>
            <a:r>
              <a:rPr lang="en-US" sz="1800" dirty="0" smtClean="0"/>
              <a:t>, </a:t>
            </a:r>
            <a:r>
              <a:rPr lang="en-US" sz="1800" dirty="0" err="1" smtClean="0"/>
              <a:t>Instagram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lain </a:t>
            </a:r>
            <a:r>
              <a:rPr lang="en-US" sz="1800" dirty="0" err="1" smtClean="0"/>
              <a:t>sejenisnya</a:t>
            </a:r>
            <a:r>
              <a:rPr lang="en-US" sz="1800" dirty="0" smtClean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0064" y="1046074"/>
            <a:ext cx="4290731" cy="95242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PERBEDAAN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 err="1">
                <a:solidFill>
                  <a:srgbClr val="000000"/>
                </a:solidFill>
              </a:rPr>
              <a:t>J</a:t>
            </a:r>
            <a:r>
              <a:rPr lang="en-US" sz="1800" dirty="0" err="1" smtClean="0">
                <a:solidFill>
                  <a:srgbClr val="000000"/>
                </a:solidFill>
              </a:rPr>
              <a:t>ejaring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</a:t>
            </a:r>
            <a:r>
              <a:rPr lang="en-US" sz="1800" dirty="0" err="1" smtClean="0">
                <a:solidFill>
                  <a:srgbClr val="000000"/>
                </a:solidFill>
              </a:rPr>
              <a:t>osial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dan</a:t>
            </a:r>
            <a:r>
              <a:rPr lang="en-US" sz="1800" dirty="0" smtClean="0">
                <a:solidFill>
                  <a:srgbClr val="000000"/>
                </a:solidFill>
              </a:rPr>
              <a:t> Media </a:t>
            </a:r>
            <a:r>
              <a:rPr lang="en-US" sz="1800" dirty="0" err="1" smtClean="0">
                <a:solidFill>
                  <a:srgbClr val="000000"/>
                </a:solidFill>
              </a:rPr>
              <a:t>Sosial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19396" y="1372798"/>
            <a:ext cx="1601857" cy="57638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medianya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5383163" y="1248228"/>
            <a:ext cx="431535" cy="840930"/>
          </a:xfrm>
          <a:prstGeom prst="downArrow">
            <a:avLst>
              <a:gd name="adj1" fmla="val 46000"/>
              <a:gd name="adj2" fmla="val 50000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514520" y="1949179"/>
            <a:ext cx="431535" cy="530147"/>
          </a:xfrm>
          <a:prstGeom prst="downArrow">
            <a:avLst>
              <a:gd name="adj1" fmla="val 46000"/>
              <a:gd name="adj2" fmla="val 50000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77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892"/>
            <a:ext cx="8229600" cy="35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67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960" y="996443"/>
            <a:ext cx="3513959" cy="1756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961" y="3227798"/>
            <a:ext cx="3513958" cy="126800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ISTILAH DALAM CYBER PR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6818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990600"/>
            <a:ext cx="7374523" cy="50364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b="1" dirty="0" err="1">
                <a:solidFill>
                  <a:srgbClr val="000000"/>
                </a:solidFill>
              </a:rPr>
              <a:t>Blog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merupakan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singkatan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dari</a:t>
            </a:r>
            <a:r>
              <a:rPr lang="tr-TR" sz="2000" dirty="0">
                <a:solidFill>
                  <a:srgbClr val="000000"/>
                </a:solidFill>
              </a:rPr>
              <a:t> web </a:t>
            </a:r>
            <a:r>
              <a:rPr lang="tr-TR" sz="2000" dirty="0" err="1">
                <a:solidFill>
                  <a:srgbClr val="000000"/>
                </a:solidFill>
              </a:rPr>
              <a:t>log</a:t>
            </a:r>
            <a:r>
              <a:rPr lang="tr-TR" sz="2000" dirty="0">
                <a:solidFill>
                  <a:srgbClr val="000000"/>
                </a:solidFill>
              </a:rPr>
              <a:t>[1] </a:t>
            </a:r>
            <a:r>
              <a:rPr lang="tr-TR" sz="2000" dirty="0" err="1">
                <a:solidFill>
                  <a:srgbClr val="000000"/>
                </a:solidFill>
              </a:rPr>
              <a:t>adalah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aplikasi</a:t>
            </a:r>
            <a:r>
              <a:rPr lang="tr-TR" sz="2000" dirty="0">
                <a:solidFill>
                  <a:srgbClr val="000000"/>
                </a:solidFill>
              </a:rPr>
              <a:t> web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berbentuk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tulisan-tulisan</a:t>
            </a:r>
            <a:r>
              <a:rPr lang="tr-TR" sz="2000" dirty="0">
                <a:solidFill>
                  <a:srgbClr val="000000"/>
                </a:solidFill>
              </a:rPr>
              <a:t> (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dimuat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sebagai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posting</a:t>
            </a:r>
            <a:r>
              <a:rPr lang="tr-TR" sz="2000" dirty="0">
                <a:solidFill>
                  <a:srgbClr val="000000"/>
                </a:solidFill>
              </a:rPr>
              <a:t>) </a:t>
            </a:r>
            <a:r>
              <a:rPr lang="tr-TR" sz="2000" dirty="0" err="1">
                <a:solidFill>
                  <a:srgbClr val="000000"/>
                </a:solidFill>
              </a:rPr>
              <a:t>pada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sebuah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halaman</a:t>
            </a:r>
            <a:r>
              <a:rPr lang="tr-TR" sz="2000" dirty="0">
                <a:solidFill>
                  <a:srgbClr val="000000"/>
                </a:solidFill>
              </a:rPr>
              <a:t> web. </a:t>
            </a:r>
            <a:endParaRPr lang="tr-TR" sz="20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 err="1" smtClean="0">
                <a:solidFill>
                  <a:srgbClr val="000000"/>
                </a:solidFill>
              </a:rPr>
              <a:t>Tulisan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dalam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blog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seringkali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dimuat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dalam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urutan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terbalik</a:t>
            </a:r>
            <a:r>
              <a:rPr lang="tr-TR" sz="2000" dirty="0">
                <a:solidFill>
                  <a:srgbClr val="000000"/>
                </a:solidFill>
              </a:rPr>
              <a:t> (isi </a:t>
            </a:r>
            <a:r>
              <a:rPr lang="tr-TR" sz="2000" dirty="0" err="1">
                <a:solidFill>
                  <a:srgbClr val="000000"/>
                </a:solidFill>
              </a:rPr>
              <a:t>terbaru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dahulu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sebelum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diikuti</a:t>
            </a:r>
            <a:r>
              <a:rPr lang="tr-TR" sz="2000" dirty="0">
                <a:solidFill>
                  <a:srgbClr val="000000"/>
                </a:solidFill>
              </a:rPr>
              <a:t> isi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lebih</a:t>
            </a:r>
            <a:r>
              <a:rPr lang="tr-TR" sz="2000" dirty="0">
                <a:solidFill>
                  <a:srgbClr val="000000"/>
                </a:solidFill>
              </a:rPr>
              <a:t> lama), </a:t>
            </a:r>
            <a:r>
              <a:rPr lang="tr-TR" sz="2000" dirty="0" err="1">
                <a:solidFill>
                  <a:srgbClr val="000000"/>
                </a:solidFill>
              </a:rPr>
              <a:t>meskipun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tidak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selamanya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demikian</a:t>
            </a:r>
            <a:r>
              <a:rPr lang="tr-TR" sz="2000" dirty="0">
                <a:solidFill>
                  <a:srgbClr val="000000"/>
                </a:solidFill>
              </a:rPr>
              <a:t>. </a:t>
            </a:r>
            <a:endParaRPr lang="tr-TR" sz="20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 err="1" smtClean="0">
                <a:solidFill>
                  <a:srgbClr val="000000"/>
                </a:solidFill>
              </a:rPr>
              <a:t>Situs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web </a:t>
            </a:r>
            <a:r>
              <a:rPr lang="tr-TR" sz="2000" dirty="0" err="1">
                <a:solidFill>
                  <a:srgbClr val="000000"/>
                </a:solidFill>
              </a:rPr>
              <a:t>seperti</a:t>
            </a:r>
            <a:r>
              <a:rPr lang="tr-TR" sz="2000" dirty="0">
                <a:solidFill>
                  <a:srgbClr val="000000"/>
                </a:solidFill>
              </a:rPr>
              <a:t> ini </a:t>
            </a:r>
            <a:r>
              <a:rPr lang="tr-TR" sz="2000" dirty="0" err="1">
                <a:solidFill>
                  <a:srgbClr val="000000"/>
                </a:solidFill>
              </a:rPr>
              <a:t>biasanya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dapat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diakses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oleh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semua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pengguna</a:t>
            </a:r>
            <a:r>
              <a:rPr lang="tr-TR" sz="2000" dirty="0">
                <a:solidFill>
                  <a:srgbClr val="000000"/>
                </a:solidFill>
              </a:rPr>
              <a:t> Internet </a:t>
            </a:r>
            <a:r>
              <a:rPr lang="tr-TR" sz="2000" dirty="0" err="1">
                <a:solidFill>
                  <a:srgbClr val="000000"/>
                </a:solidFill>
              </a:rPr>
              <a:t>sesuai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dengan</a:t>
            </a:r>
            <a:r>
              <a:rPr lang="tr-TR" sz="2000" dirty="0">
                <a:solidFill>
                  <a:srgbClr val="000000"/>
                </a:solidFill>
              </a:rPr>
              <a:t> topik dan </a:t>
            </a:r>
            <a:r>
              <a:rPr lang="tr-TR" sz="2000" dirty="0" err="1">
                <a:solidFill>
                  <a:srgbClr val="000000"/>
                </a:solidFill>
              </a:rPr>
              <a:t>tujuan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dari</a:t>
            </a:r>
            <a:r>
              <a:rPr lang="tr-TR" sz="2000" dirty="0">
                <a:solidFill>
                  <a:srgbClr val="000000"/>
                </a:solidFill>
              </a:rPr>
              <a:t> si </a:t>
            </a:r>
            <a:r>
              <a:rPr lang="tr-TR" sz="2000" dirty="0" err="1">
                <a:solidFill>
                  <a:srgbClr val="000000"/>
                </a:solidFill>
              </a:rPr>
              <a:t>pengguna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blog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tersebut</a:t>
            </a:r>
            <a:r>
              <a:rPr lang="tr-TR" sz="2000" dirty="0" smtClean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(1) Blood</a:t>
            </a:r>
            <a:r>
              <a:rPr lang="en-US" sz="2000" b="1" dirty="0">
                <a:solidFill>
                  <a:srgbClr val="000000"/>
                </a:solidFill>
              </a:rPr>
              <a:t>, Rebecca (September 7, 2000). "Weblogs: A History And Perspective</a:t>
            </a:r>
            <a:r>
              <a:rPr lang="en-US" sz="2000" b="1" dirty="0" smtClean="0">
                <a:solidFill>
                  <a:srgbClr val="000000"/>
                </a:solidFill>
              </a:rPr>
              <a:t>"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7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05556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blog</a:t>
            </a:r>
            <a:endParaRPr lang="en-US" dirty="0"/>
          </a:p>
        </p:txBody>
      </p:sp>
      <p:pic>
        <p:nvPicPr>
          <p:cNvPr id="4" name="Content Placeholder 3" descr="Screen shot 2017-03-19 at 7.07.4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" b="143"/>
          <a:stretch/>
        </p:blipFill>
        <p:spPr>
          <a:xfrm>
            <a:off x="1157110" y="1354668"/>
            <a:ext cx="6731001" cy="4864458"/>
          </a:xfrm>
        </p:spPr>
      </p:pic>
    </p:spTree>
    <p:extLst>
      <p:ext uri="{BB962C8B-B14F-4D97-AF65-F5344CB8AC3E}">
        <p14:creationId xmlns:p14="http://schemas.microsoft.com/office/powerpoint/2010/main" val="232238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74888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blog</a:t>
            </a:r>
            <a:endParaRPr lang="en-US" dirty="0"/>
          </a:p>
        </p:txBody>
      </p:sp>
      <p:pic>
        <p:nvPicPr>
          <p:cNvPr id="7" name="Content Placeholder 6" descr="Screen shot 2017-03-19 at 8.07.1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r="-536"/>
          <a:stretch/>
        </p:blipFill>
        <p:spPr>
          <a:xfrm>
            <a:off x="1495777" y="1538110"/>
            <a:ext cx="6132536" cy="4407408"/>
          </a:xfrm>
        </p:spPr>
      </p:pic>
    </p:spTree>
    <p:extLst>
      <p:ext uri="{BB962C8B-B14F-4D97-AF65-F5344CB8AC3E}">
        <p14:creationId xmlns:p14="http://schemas.microsoft.com/office/powerpoint/2010/main" val="208353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2057400"/>
            <a:ext cx="7374523" cy="258908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b="1" dirty="0" smtClean="0">
                <a:solidFill>
                  <a:srgbClr val="000000"/>
                </a:solidFill>
              </a:rPr>
              <a:t>Online </a:t>
            </a:r>
            <a:r>
              <a:rPr lang="tr-TR" sz="2000" b="1" dirty="0" err="1" smtClean="0">
                <a:solidFill>
                  <a:srgbClr val="000000"/>
                </a:solidFill>
              </a:rPr>
              <a:t>chat</a:t>
            </a:r>
            <a:r>
              <a:rPr lang="tr-TR" sz="2000" b="1" dirty="0">
                <a:solidFill>
                  <a:srgbClr val="000000"/>
                </a:solidFill>
              </a:rPr>
              <a:t> </a:t>
            </a:r>
            <a:r>
              <a:rPr lang="tr-TR" sz="2000" dirty="0" smtClean="0">
                <a:solidFill>
                  <a:srgbClr val="000000"/>
                </a:solidFill>
              </a:rPr>
              <a:t>(</a:t>
            </a:r>
            <a:r>
              <a:rPr lang="tr-TR" sz="2000" b="1" dirty="0" err="1" smtClean="0">
                <a:solidFill>
                  <a:srgbClr val="000000"/>
                </a:solidFill>
              </a:rPr>
              <a:t>Obrolan</a:t>
            </a:r>
            <a:r>
              <a:rPr lang="tr-TR" sz="2000" b="1" dirty="0" smtClean="0">
                <a:solidFill>
                  <a:srgbClr val="000000"/>
                </a:solidFill>
              </a:rPr>
              <a:t> </a:t>
            </a:r>
            <a:r>
              <a:rPr lang="tr-TR" sz="2000" b="1" dirty="0" err="1" smtClean="0">
                <a:solidFill>
                  <a:srgbClr val="000000"/>
                </a:solidFill>
              </a:rPr>
              <a:t>daring</a:t>
            </a:r>
            <a:r>
              <a:rPr lang="tr-TR" sz="2000" dirty="0" smtClean="0">
                <a:solidFill>
                  <a:srgbClr val="000000"/>
                </a:solidFill>
              </a:rPr>
              <a:t>) </a:t>
            </a:r>
            <a:r>
              <a:rPr lang="tr-TR" sz="2000" dirty="0" err="1" smtClean="0">
                <a:solidFill>
                  <a:srgbClr val="000000"/>
                </a:solidFill>
              </a:rPr>
              <a:t>adalah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segala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komunikasi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menggunakan</a:t>
            </a:r>
            <a:r>
              <a:rPr lang="tr-TR" sz="2000" dirty="0">
                <a:solidFill>
                  <a:srgbClr val="000000"/>
                </a:solidFill>
              </a:rPr>
              <a:t> Internet, </a:t>
            </a:r>
            <a:r>
              <a:rPr lang="tr-TR" sz="2000" dirty="0" err="1">
                <a:solidFill>
                  <a:srgbClr val="000000"/>
                </a:solidFill>
              </a:rPr>
              <a:t>tetapi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secara</a:t>
            </a:r>
            <a:r>
              <a:rPr lang="tr-TR" sz="2000" dirty="0">
                <a:solidFill>
                  <a:srgbClr val="000000"/>
                </a:solidFill>
              </a:rPr>
              <a:t> spesifik </a:t>
            </a:r>
            <a:r>
              <a:rPr lang="tr-TR" sz="2000" dirty="0" err="1">
                <a:solidFill>
                  <a:srgbClr val="000000"/>
                </a:solidFill>
              </a:rPr>
              <a:t>mengacu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pada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obrolan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atau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percakapan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berbasis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teks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antara</a:t>
            </a:r>
            <a:r>
              <a:rPr lang="tr-TR" sz="2000" dirty="0">
                <a:solidFill>
                  <a:srgbClr val="000000"/>
                </a:solidFill>
              </a:rPr>
              <a:t> dua </a:t>
            </a:r>
            <a:r>
              <a:rPr lang="tr-TR" sz="2000" dirty="0" err="1">
                <a:solidFill>
                  <a:srgbClr val="000000"/>
                </a:solidFill>
              </a:rPr>
              <a:t>pengguna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</a:t>
            </a:r>
            <a:r>
              <a:rPr lang="tr-TR" sz="2000" dirty="0">
                <a:solidFill>
                  <a:srgbClr val="000000"/>
                </a:solidFill>
              </a:rPr>
              <a:t> Internet. </a:t>
            </a:r>
            <a:r>
              <a:rPr lang="tr-TR" sz="2000" dirty="0" err="1">
                <a:solidFill>
                  <a:srgbClr val="000000"/>
                </a:solidFill>
              </a:rPr>
              <a:t>Obrolan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daring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dapat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menggunakan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perangkat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lunak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seperti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pengirim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pesan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instan</a:t>
            </a:r>
            <a:r>
              <a:rPr lang="tr-TR" sz="2000" dirty="0">
                <a:solidFill>
                  <a:srgbClr val="000000"/>
                </a:solidFill>
              </a:rPr>
              <a:t>, Internet </a:t>
            </a:r>
            <a:r>
              <a:rPr lang="tr-TR" sz="2000" dirty="0" err="1">
                <a:solidFill>
                  <a:srgbClr val="000000"/>
                </a:solidFill>
              </a:rPr>
              <a:t>Relay</a:t>
            </a:r>
            <a:r>
              <a:rPr lang="tr-TR" sz="2000" dirty="0">
                <a:solidFill>
                  <a:srgbClr val="000000"/>
                </a:solidFill>
              </a:rPr>
              <a:t> Chat, dan lain-lain.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8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74888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Online Chat</a:t>
            </a:r>
            <a:endParaRPr lang="en-US" dirty="0"/>
          </a:p>
        </p:txBody>
      </p:sp>
      <p:pic>
        <p:nvPicPr>
          <p:cNvPr id="7" name="Content Placeholder 6" descr="Screen shot 2017-03-19 at 7.59.0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" r="182"/>
          <a:stretch/>
        </p:blipFill>
        <p:spPr>
          <a:xfrm>
            <a:off x="1411112" y="1545958"/>
            <a:ext cx="6402222" cy="4681625"/>
          </a:xfrm>
        </p:spPr>
      </p:pic>
    </p:spTree>
    <p:extLst>
      <p:ext uri="{BB962C8B-B14F-4D97-AF65-F5344CB8AC3E}">
        <p14:creationId xmlns:p14="http://schemas.microsoft.com/office/powerpoint/2010/main" val="134820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15998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Online Chat</a:t>
            </a:r>
            <a:endParaRPr lang="en-US" dirty="0"/>
          </a:p>
        </p:txBody>
      </p:sp>
      <p:pic>
        <p:nvPicPr>
          <p:cNvPr id="5" name="Content Placeholder 4" descr="Screen shot 2017-03-19 at 7.24.1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r="459"/>
          <a:stretch/>
        </p:blipFill>
        <p:spPr>
          <a:xfrm>
            <a:off x="663223" y="1876780"/>
            <a:ext cx="3459337" cy="3612443"/>
          </a:xfrm>
        </p:spPr>
      </p:pic>
      <p:pic>
        <p:nvPicPr>
          <p:cNvPr id="9" name="Picture 8" descr="Screen shot 2017-03-19 at 8.02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38" y="2422879"/>
            <a:ext cx="4300261" cy="30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609600"/>
            <a:ext cx="7374523" cy="56275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D</a:t>
            </a:r>
            <a:r>
              <a:rPr lang="fi-FI" sz="2000" b="1" dirty="0" err="1" smtClean="0">
                <a:solidFill>
                  <a:srgbClr val="000000"/>
                </a:solidFill>
              </a:rPr>
              <a:t>elicious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S</a:t>
            </a:r>
            <a:r>
              <a:rPr lang="tr-TR" sz="2000" dirty="0" err="1" smtClean="0">
                <a:solidFill>
                  <a:srgbClr val="000000"/>
                </a:solidFill>
              </a:rPr>
              <a:t>ocial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bookmark</a:t>
            </a:r>
            <a:r>
              <a:rPr lang="tr-TR" sz="2000" dirty="0" smtClean="0">
                <a:solidFill>
                  <a:srgbClr val="000000"/>
                </a:solidFill>
              </a:rPr>
              <a:t>/penanda </a:t>
            </a:r>
            <a:r>
              <a:rPr lang="tr-TR" sz="2000" dirty="0" err="1" smtClean="0">
                <a:solidFill>
                  <a:srgbClr val="000000"/>
                </a:solidFill>
              </a:rPr>
              <a:t>sosial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memungkinkan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untuk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merekam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halaman</a:t>
            </a:r>
            <a:r>
              <a:rPr lang="tr-TR" sz="2000" dirty="0">
                <a:solidFill>
                  <a:srgbClr val="000000"/>
                </a:solidFill>
              </a:rPr>
              <a:t> web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menarik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melalui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daftar</a:t>
            </a:r>
            <a:r>
              <a:rPr lang="tr-TR" sz="2000" dirty="0">
                <a:solidFill>
                  <a:srgbClr val="000000"/>
                </a:solidFill>
              </a:rPr>
              <a:t> online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dapat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diurutkan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diindeks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 smtClean="0">
                <a:solidFill>
                  <a:srgbClr val="000000"/>
                </a:solidFill>
              </a:rPr>
              <a:t>dibagikan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bersama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dalam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kelompok-kelompok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kecil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rekanan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atau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dibuat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untuk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disediakan</a:t>
            </a:r>
            <a:r>
              <a:rPr lang="tr-TR" sz="2000" dirty="0" smtClean="0">
                <a:solidFill>
                  <a:srgbClr val="000000"/>
                </a:solidFill>
              </a:rPr>
              <a:t> ke </a:t>
            </a:r>
            <a:r>
              <a:rPr lang="tr-TR" sz="2000" dirty="0" err="1" smtClean="0">
                <a:solidFill>
                  <a:srgbClr val="000000"/>
                </a:solidFill>
              </a:rPr>
              <a:t>kelompok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lebih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luas</a:t>
            </a:r>
            <a:r>
              <a:rPr lang="tr-TR" sz="2000" dirty="0">
                <a:solidFill>
                  <a:srgbClr val="000000"/>
                </a:solidFill>
              </a:rPr>
              <a:t>. </a:t>
            </a:r>
            <a:r>
              <a:rPr lang="tr-TR" sz="2000" dirty="0" err="1" smtClean="0">
                <a:solidFill>
                  <a:srgbClr val="000000"/>
                </a:solidFill>
              </a:rPr>
              <a:t>Yang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paling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populer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untuk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situs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ini </a:t>
            </a:r>
            <a:r>
              <a:rPr lang="tr-TR" sz="2000" dirty="0" err="1">
                <a:solidFill>
                  <a:srgbClr val="000000"/>
                </a:solidFill>
              </a:rPr>
              <a:t>adalah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D</a:t>
            </a:r>
            <a:r>
              <a:rPr lang="fi-FI" sz="2000" b="1" dirty="0" err="1">
                <a:solidFill>
                  <a:srgbClr val="000000"/>
                </a:solidFill>
              </a:rPr>
              <a:t>elicious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(</a:t>
            </a:r>
            <a:r>
              <a:rPr lang="tr-TR" sz="2000" dirty="0" smtClean="0">
                <a:solidFill>
                  <a:srgbClr val="000000"/>
                </a:solidFill>
              </a:rPr>
              <a:t>http://</a:t>
            </a:r>
            <a:r>
              <a:rPr lang="tr-TR" sz="2000" dirty="0" err="1" smtClean="0">
                <a:solidFill>
                  <a:srgbClr val="000000"/>
                </a:solidFill>
              </a:rPr>
              <a:t>delicious</a:t>
            </a:r>
            <a:r>
              <a:rPr lang="tr-TR" sz="2000" dirty="0" smtClean="0">
                <a:solidFill>
                  <a:srgbClr val="000000"/>
                </a:solidFill>
              </a:rPr>
              <a:t>/</a:t>
            </a:r>
            <a:r>
              <a:rPr lang="tr-TR" sz="2000" dirty="0">
                <a:solidFill>
                  <a:srgbClr val="000000"/>
                </a:solidFill>
              </a:rPr>
              <a:t>). </a:t>
            </a:r>
            <a:r>
              <a:rPr lang="en-US" sz="2000" b="1" dirty="0" smtClean="0">
                <a:solidFill>
                  <a:srgbClr val="000000"/>
                </a:solidFill>
              </a:rPr>
              <a:t>D</a:t>
            </a:r>
            <a:r>
              <a:rPr lang="fi-FI" sz="2000" b="1" dirty="0" err="1" smtClean="0">
                <a:solidFill>
                  <a:srgbClr val="000000"/>
                </a:solidFill>
              </a:rPr>
              <a:t>elicious</a:t>
            </a:r>
            <a:r>
              <a:rPr lang="fi-FI" sz="2000" b="1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sangat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berguna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bagi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praktisi</a:t>
            </a:r>
            <a:r>
              <a:rPr lang="tr-TR" sz="2000" dirty="0">
                <a:solidFill>
                  <a:srgbClr val="000000"/>
                </a:solidFill>
              </a:rPr>
              <a:t>. </a:t>
            </a:r>
            <a:endParaRPr lang="tr-TR" sz="20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tr-TR" sz="2000" dirty="0" smtClean="0">
                <a:solidFill>
                  <a:srgbClr val="000000"/>
                </a:solidFill>
              </a:rPr>
              <a:t>Salah </a:t>
            </a:r>
            <a:r>
              <a:rPr lang="tr-TR" sz="2000" dirty="0" err="1">
                <a:solidFill>
                  <a:srgbClr val="000000"/>
                </a:solidFill>
              </a:rPr>
              <a:t>satu</a:t>
            </a:r>
            <a:r>
              <a:rPr lang="tr-TR" sz="2000" dirty="0">
                <a:solidFill>
                  <a:srgbClr val="000000"/>
                </a:solidFill>
              </a:rPr>
              <a:t> cara </a:t>
            </a:r>
            <a:r>
              <a:rPr lang="tr-TR" sz="2000" dirty="0" err="1" smtClean="0">
                <a:solidFill>
                  <a:srgbClr val="000000"/>
                </a:solidFill>
              </a:rPr>
              <a:t>sebuah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website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dapat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berkembang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melalui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peng</a:t>
            </a:r>
            <a:r>
              <a:rPr lang="tr-TR" sz="2000" i="1" dirty="0" err="1" smtClean="0">
                <a:solidFill>
                  <a:srgbClr val="000000"/>
                </a:solidFill>
              </a:rPr>
              <a:t>indeks</a:t>
            </a:r>
            <a:r>
              <a:rPr lang="tr-TR" sz="2000" i="1" dirty="0" smtClean="0">
                <a:solidFill>
                  <a:srgbClr val="000000"/>
                </a:solidFill>
              </a:rPr>
              <a:t>-an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halaman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utamanya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b="1" dirty="0" err="1">
                <a:solidFill>
                  <a:srgbClr val="000000"/>
                </a:solidFill>
              </a:rPr>
              <a:t>Delicious</a:t>
            </a:r>
            <a:r>
              <a:rPr lang="tr-TR" sz="2000" dirty="0">
                <a:solidFill>
                  <a:srgbClr val="000000"/>
                </a:solidFill>
              </a:rPr>
              <a:t>. </a:t>
            </a:r>
            <a:r>
              <a:rPr lang="tr-TR" sz="2000" dirty="0" err="1">
                <a:solidFill>
                  <a:srgbClr val="000000"/>
                </a:solidFill>
              </a:rPr>
              <a:t>Halaman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berita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sebuah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situs</a:t>
            </a:r>
            <a:r>
              <a:rPr lang="tr-TR" sz="2000" dirty="0" smtClean="0">
                <a:solidFill>
                  <a:srgbClr val="000000"/>
                </a:solidFill>
              </a:rPr>
              <a:t> web </a:t>
            </a:r>
            <a:r>
              <a:rPr lang="tr-TR" sz="2000" dirty="0" err="1" smtClean="0">
                <a:solidFill>
                  <a:srgbClr val="000000"/>
                </a:solidFill>
              </a:rPr>
              <a:t>menjadi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sebuah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produk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website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tersebut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dimana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bisa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mendapatkan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satu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keuntungan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dari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kemampuan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yang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memungkinkan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smtClean="0">
                <a:solidFill>
                  <a:srgbClr val="000000"/>
                </a:solidFill>
              </a:rPr>
              <a:t>para </a:t>
            </a:r>
            <a:r>
              <a:rPr lang="tr-TR" sz="2000" dirty="0" err="1" smtClean="0">
                <a:solidFill>
                  <a:srgbClr val="000000"/>
                </a:solidFill>
              </a:rPr>
              <a:t>pembaca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dengan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cepat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masuk</a:t>
            </a:r>
            <a:r>
              <a:rPr lang="tr-TR" sz="2000" dirty="0" smtClean="0">
                <a:solidFill>
                  <a:srgbClr val="000000"/>
                </a:solidFill>
              </a:rPr>
              <a:t> ke </a:t>
            </a:r>
            <a:r>
              <a:rPr lang="tr-TR" sz="2000" dirty="0" err="1">
                <a:solidFill>
                  <a:srgbClr val="000000"/>
                </a:solidFill>
              </a:rPr>
              <a:t>halaman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yang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dituju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dengan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D</a:t>
            </a:r>
            <a:r>
              <a:rPr lang="fi-FI" sz="2000" b="1" dirty="0" err="1" smtClean="0">
                <a:solidFill>
                  <a:srgbClr val="000000"/>
                </a:solidFill>
              </a:rPr>
              <a:t>elicious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yang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telah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mereka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miliki</a:t>
            </a:r>
            <a:r>
              <a:rPr lang="tr-TR" sz="2000" dirty="0" smtClean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0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0596" y="370004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02.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nl-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E</a:t>
            </a:r>
            <a:r>
              <a:rPr lang="nl-N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-PR (ELECTRONIC PR) DAN TEKNOLOGINYA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96486" y="5620996"/>
            <a:ext cx="5228115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07</a:t>
            </a:r>
            <a:r>
              <a:rPr 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tr-TR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TEMPLATE </a:t>
            </a:r>
            <a:r>
              <a:rPr lang="tr-TR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BLOG, </a:t>
            </a:r>
            <a:r>
              <a:rPr lang="tr-TR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RSS dan BLOG</a:t>
            </a:r>
            <a:r>
              <a:rPr lang="tr-TR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-BLOG PR</a:t>
            </a:r>
            <a:r>
              <a:rPr 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07620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03. 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ETIKA PR DI MEDIA BARU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94211" y="4398055"/>
            <a:ext cx="5115793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04.    </a:t>
            </a: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PR </a:t>
            </a:r>
            <a:r>
              <a:rPr 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DI MEDIA SOSIAL </a:t>
            </a: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; PERANAN </a:t>
            </a:r>
            <a:r>
              <a:rPr 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TWITTER </a:t>
            </a: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DALAM MENGUBAH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       </a:t>
            </a:r>
            <a:r>
              <a:rPr 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DUNIA </a:t>
            </a: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HUMAS</a:t>
            </a:r>
            <a:endParaRPr lang="en-US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820164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05. 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TUGAS 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DAN KETERAMPILAN HUMAS ERA INTERNET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51795"/>
            <a:ext cx="51054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06. </a:t>
            </a: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  ELEMEN </a:t>
            </a:r>
            <a:r>
              <a:rPr 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ARTIKEL DASAR, PENULISAN, SEO, DAN PEMBUATAN </a:t>
            </a:r>
            <a:endParaRPr lang="en-US" sz="1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        </a:t>
            </a: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BLOG </a:t>
            </a:r>
            <a:endParaRPr lang="en-US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3002" y="3365212"/>
            <a:ext cx="5196198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01.  </a:t>
            </a:r>
            <a:r>
              <a:rPr lang="en-US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i-FI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CYBER </a:t>
            </a:r>
            <a:r>
              <a:rPr lang="fi-FI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PR ; PEMETAAN MEDIA DALAM KEGIATAN HUMAS</a:t>
            </a:r>
            <a:r>
              <a:rPr lang="en-US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endParaRPr lang="en-US" sz="1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143000"/>
            <a:ext cx="7374523" cy="48118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</a:rPr>
              <a:t>Di </a:t>
            </a:r>
            <a:r>
              <a:rPr lang="en-US" sz="2000" dirty="0" err="1">
                <a:solidFill>
                  <a:srgbClr val="000000"/>
                </a:solidFill>
              </a:rPr>
              <a:t>samping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setiap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cerita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dalam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versi</a:t>
            </a:r>
            <a:r>
              <a:rPr lang="en-US" sz="2000" dirty="0">
                <a:solidFill>
                  <a:srgbClr val="000000"/>
                </a:solidFill>
              </a:rPr>
              <a:t> online </a:t>
            </a:r>
            <a:r>
              <a:rPr lang="en-US" sz="2000" dirty="0" err="1">
                <a:solidFill>
                  <a:srgbClr val="000000"/>
                </a:solidFill>
              </a:rPr>
              <a:t>koran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Daily </a:t>
            </a:r>
            <a:r>
              <a:rPr lang="en-US" sz="2000" i="1" dirty="0" smtClean="0">
                <a:solidFill>
                  <a:srgbClr val="000000"/>
                </a:solidFill>
              </a:rPr>
              <a:t>Telegraph (</a:t>
            </a:r>
            <a:r>
              <a:rPr lang="pl-PL" sz="2000" i="1" dirty="0" err="1" smtClean="0">
                <a:solidFill>
                  <a:srgbClr val="000000"/>
                </a:solidFill>
              </a:rPr>
              <a:t>www.telegraph.co.uk</a:t>
            </a:r>
            <a:r>
              <a:rPr lang="pl-PL" sz="2000" i="1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ada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sebuah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fasilitas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bagi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pembaca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untuk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bookmarks (bookmark)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berbagi</a:t>
            </a:r>
            <a:r>
              <a:rPr lang="en-US" sz="2000" b="1" dirty="0" smtClean="0">
                <a:solidFill>
                  <a:srgbClr val="000000"/>
                </a:solidFill>
              </a:rPr>
              <a:t> (shared)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cerita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menggunakan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berbagai</a:t>
            </a:r>
            <a:r>
              <a:rPr lang="en-US" sz="2000" dirty="0">
                <a:solidFill>
                  <a:srgbClr val="000000"/>
                </a:solidFill>
              </a:rPr>
              <a:t> bookmark </a:t>
            </a:r>
            <a:r>
              <a:rPr lang="en-US" sz="2000" dirty="0" err="1">
                <a:solidFill>
                  <a:srgbClr val="000000"/>
                </a:solidFill>
              </a:rPr>
              <a:t>sosial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termasuk</a:t>
            </a:r>
            <a:r>
              <a:rPr lang="en-US" sz="2000" dirty="0">
                <a:solidFill>
                  <a:srgbClr val="000000"/>
                </a:solidFill>
              </a:rPr>
              <a:t> Delicious, </a:t>
            </a:r>
            <a:r>
              <a:rPr lang="en-US" sz="2000" dirty="0" err="1">
                <a:solidFill>
                  <a:srgbClr val="000000"/>
                </a:solidFill>
              </a:rPr>
              <a:t>Digg</a:t>
            </a:r>
            <a:r>
              <a:rPr lang="en-US" sz="2000" dirty="0">
                <a:solidFill>
                  <a:srgbClr val="000000"/>
                </a:solidFill>
              </a:rPr>
              <a:t>, Facebook, </a:t>
            </a:r>
            <a:r>
              <a:rPr lang="en-US" sz="2000" dirty="0" err="1">
                <a:solidFill>
                  <a:srgbClr val="000000"/>
                </a:solidFill>
              </a:rPr>
              <a:t>Fark</a:t>
            </a:r>
            <a:r>
              <a:rPr lang="en-US" sz="2000" dirty="0">
                <a:solidFill>
                  <a:srgbClr val="000000"/>
                </a:solidFill>
              </a:rPr>
              <a:t>, Google, </a:t>
            </a:r>
            <a:r>
              <a:rPr lang="en-US" sz="2000" dirty="0" err="1">
                <a:solidFill>
                  <a:srgbClr val="000000"/>
                </a:solidFill>
              </a:rPr>
              <a:t>Newsvine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NowPublic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Reddit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StumbleUpon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Dikatakan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bahwa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cerita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yang </a:t>
            </a:r>
            <a:r>
              <a:rPr lang="en-US" sz="2000" dirty="0" err="1" smtClean="0">
                <a:solidFill>
                  <a:srgbClr val="000000"/>
                </a:solidFill>
              </a:rPr>
              <a:t>diberikan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oleh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seorang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praktisi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diterbitkan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koran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Telegraph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menjadi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lebih</a:t>
            </a:r>
            <a:r>
              <a:rPr lang="en-US" sz="2000" dirty="0" smtClean="0">
                <a:solidFill>
                  <a:srgbClr val="000000"/>
                </a:solidFill>
              </a:rPr>
              <a:t> lama </a:t>
            </a:r>
            <a:r>
              <a:rPr lang="en-US" sz="2000" dirty="0" err="1" smtClean="0">
                <a:solidFill>
                  <a:srgbClr val="000000"/>
                </a:solidFill>
              </a:rPr>
              <a:t>hadir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secara</a:t>
            </a:r>
            <a:r>
              <a:rPr lang="en-US" sz="2000" dirty="0" smtClean="0">
                <a:solidFill>
                  <a:srgbClr val="000000"/>
                </a:solidFill>
              </a:rPr>
              <a:t> online yang </a:t>
            </a:r>
            <a:r>
              <a:rPr lang="en-US" sz="2000" dirty="0" err="1">
                <a:solidFill>
                  <a:srgbClr val="000000"/>
                </a:solidFill>
              </a:rPr>
              <a:t>dibuat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oleh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pembaca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Apakah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sebagai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cara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lain </a:t>
            </a:r>
            <a:r>
              <a:rPr lang="en-US" sz="2000" dirty="0" err="1">
                <a:solidFill>
                  <a:srgbClr val="000000"/>
                </a:solidFill>
              </a:rPr>
              <a:t>untuk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mengukur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efektivitas</a:t>
            </a:r>
            <a:r>
              <a:rPr lang="en-US" sz="2000" dirty="0">
                <a:solidFill>
                  <a:srgbClr val="000000"/>
                </a:solidFill>
              </a:rPr>
              <a:t> PR, </a:t>
            </a:r>
            <a:r>
              <a:rPr lang="en-US" sz="2000" dirty="0" err="1">
                <a:solidFill>
                  <a:srgbClr val="000000"/>
                </a:solidFill>
              </a:rPr>
              <a:t>mengukur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sejauh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penggunaan</a:t>
            </a:r>
            <a:r>
              <a:rPr lang="en-US" sz="2000" dirty="0" smtClean="0">
                <a:solidFill>
                  <a:srgbClr val="000000"/>
                </a:solidFill>
              </a:rPr>
              <a:t> bookmarked </a:t>
            </a:r>
            <a:r>
              <a:rPr lang="en-US" sz="2000" dirty="0">
                <a:solidFill>
                  <a:srgbClr val="000000"/>
                </a:solidFill>
              </a:rPr>
              <a:t>di media </a:t>
            </a:r>
            <a:r>
              <a:rPr lang="en-US" sz="2000" dirty="0" err="1">
                <a:solidFill>
                  <a:srgbClr val="000000"/>
                </a:solidFill>
              </a:rPr>
              <a:t>sosial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0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903110"/>
            <a:ext cx="7374523" cy="54751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D</a:t>
            </a:r>
            <a:r>
              <a:rPr lang="fi-FI" sz="2000" b="1" dirty="0" err="1" smtClean="0">
                <a:solidFill>
                  <a:srgbClr val="000000"/>
                </a:solidFill>
              </a:rPr>
              <a:t>elicious</a:t>
            </a:r>
            <a:r>
              <a:rPr lang="fi-FI" sz="2000" dirty="0" smtClean="0">
                <a:solidFill>
                  <a:srgbClr val="000000"/>
                </a:solidFill>
              </a:rPr>
              <a:t> (</a:t>
            </a:r>
            <a:r>
              <a:rPr lang="fi-FI" sz="2000" dirty="0" err="1" smtClean="0">
                <a:solidFill>
                  <a:srgbClr val="000000"/>
                </a:solidFill>
              </a:rPr>
              <a:t>sebelumnya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del.icio.us</a:t>
            </a:r>
            <a:r>
              <a:rPr lang="fi-FI" sz="2000" dirty="0" smtClean="0">
                <a:solidFill>
                  <a:srgbClr val="000000"/>
                </a:solidFill>
              </a:rPr>
              <a:t>), </a:t>
            </a:r>
            <a:r>
              <a:rPr lang="fi-FI" sz="2000" dirty="0" err="1" smtClean="0">
                <a:solidFill>
                  <a:srgbClr val="000000"/>
                </a:solidFill>
              </a:rPr>
              <a:t>adalah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suatu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layanan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web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untuk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penyimpan</a:t>
            </a:r>
            <a:r>
              <a:rPr lang="fi-FI" sz="2000" dirty="0">
                <a:solidFill>
                  <a:srgbClr val="000000"/>
                </a:solidFill>
              </a:rPr>
              <a:t>, </a:t>
            </a:r>
            <a:r>
              <a:rPr lang="fi-FI" sz="2000" dirty="0" err="1">
                <a:solidFill>
                  <a:srgbClr val="000000"/>
                </a:solidFill>
              </a:rPr>
              <a:t>pembagian</a:t>
            </a:r>
            <a:r>
              <a:rPr lang="fi-FI" sz="2000" dirty="0">
                <a:solidFill>
                  <a:srgbClr val="000000"/>
                </a:solidFill>
              </a:rPr>
              <a:t>, </a:t>
            </a:r>
            <a:r>
              <a:rPr lang="fi-FI" sz="2000" dirty="0" err="1">
                <a:solidFill>
                  <a:srgbClr val="000000"/>
                </a:solidFill>
              </a:rPr>
              <a:t>dan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penemuan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markah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buku</a:t>
            </a:r>
            <a:r>
              <a:rPr lang="fi-FI" sz="2000" dirty="0" smtClean="0">
                <a:solidFill>
                  <a:srgbClr val="000000"/>
                </a:solidFill>
              </a:rPr>
              <a:t> (</a:t>
            </a:r>
            <a:r>
              <a:rPr lang="tr-TR" sz="2000" dirty="0" err="1">
                <a:solidFill>
                  <a:srgbClr val="000000"/>
                </a:solidFill>
              </a:rPr>
              <a:t>suatu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alamat</a:t>
            </a:r>
            <a:r>
              <a:rPr lang="tr-TR" sz="2000" dirty="0">
                <a:solidFill>
                  <a:srgbClr val="000000"/>
                </a:solidFill>
              </a:rPr>
              <a:t> URL </a:t>
            </a:r>
            <a:r>
              <a:rPr lang="tr-TR" sz="2000" dirty="0" err="1">
                <a:solidFill>
                  <a:srgbClr val="000000"/>
                </a:solidFill>
              </a:rPr>
              <a:t>situs</a:t>
            </a:r>
            <a:r>
              <a:rPr lang="tr-TR" sz="2000" dirty="0">
                <a:solidFill>
                  <a:srgbClr val="000000"/>
                </a:solidFill>
              </a:rPr>
              <a:t> web </a:t>
            </a:r>
            <a:r>
              <a:rPr lang="tr-TR" sz="2000" dirty="0" err="1">
                <a:solidFill>
                  <a:srgbClr val="000000"/>
                </a:solidFill>
              </a:rPr>
              <a:t>atau</a:t>
            </a:r>
            <a:r>
              <a:rPr lang="tr-TR" sz="2000" dirty="0">
                <a:solidFill>
                  <a:srgbClr val="000000"/>
                </a:solidFill>
              </a:rPr>
              <a:t> nama </a:t>
            </a:r>
            <a:r>
              <a:rPr lang="tr-TR" sz="2000" dirty="0" err="1">
                <a:solidFill>
                  <a:srgbClr val="000000"/>
                </a:solidFill>
              </a:rPr>
              <a:t>berkas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disimpan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oleh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penjelajah</a:t>
            </a:r>
            <a:r>
              <a:rPr lang="tr-TR" sz="2000" dirty="0">
                <a:solidFill>
                  <a:srgbClr val="000000"/>
                </a:solidFill>
              </a:rPr>
              <a:t> web </a:t>
            </a:r>
            <a:r>
              <a:rPr lang="tr-TR" sz="2000" dirty="0" err="1">
                <a:solidFill>
                  <a:srgbClr val="000000"/>
                </a:solidFill>
              </a:rPr>
              <a:t>untuk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dapat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diakses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kembali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dengan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mudah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atau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lokasi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pada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suatu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dokumen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digunakan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pada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aplikasi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pengolah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smtClean="0">
                <a:solidFill>
                  <a:srgbClr val="000000"/>
                </a:solidFill>
              </a:rPr>
              <a:t>kata)</a:t>
            </a:r>
            <a:r>
              <a:rPr lang="fi-FI" sz="2000" dirty="0" smtClean="0">
                <a:solidFill>
                  <a:srgbClr val="000000"/>
                </a:solidFill>
              </a:rPr>
              <a:t>. </a:t>
            </a:r>
            <a:r>
              <a:rPr lang="fi-FI" sz="2000" dirty="0" err="1">
                <a:solidFill>
                  <a:srgbClr val="000000"/>
                </a:solidFill>
              </a:rPr>
              <a:t>Situs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web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ini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didirikan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oleh</a:t>
            </a:r>
            <a:r>
              <a:rPr lang="fi-FI" sz="2000" dirty="0">
                <a:solidFill>
                  <a:srgbClr val="000000"/>
                </a:solidFill>
              </a:rPr>
              <a:t> Joshua </a:t>
            </a:r>
            <a:r>
              <a:rPr lang="fi-FI" sz="2000" dirty="0" err="1">
                <a:solidFill>
                  <a:srgbClr val="000000"/>
                </a:solidFill>
              </a:rPr>
              <a:t>Schatcher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pada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akhir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smtClean="0">
                <a:solidFill>
                  <a:srgbClr val="000000"/>
                </a:solidFill>
              </a:rPr>
              <a:t>2003, </a:t>
            </a:r>
            <a:r>
              <a:rPr lang="fi-FI" sz="2000" dirty="0" err="1" smtClean="0">
                <a:solidFill>
                  <a:srgbClr val="000000"/>
                </a:solidFill>
              </a:rPr>
              <a:t>diakuisisi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oleh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Yahoo</a:t>
            </a:r>
            <a:r>
              <a:rPr lang="fi-FI" sz="2000" dirty="0">
                <a:solidFill>
                  <a:srgbClr val="000000"/>
                </a:solidFill>
              </a:rPr>
              <a:t>! </a:t>
            </a:r>
            <a:r>
              <a:rPr lang="fi-FI" sz="2000" dirty="0" err="1">
                <a:solidFill>
                  <a:srgbClr val="000000"/>
                </a:solidFill>
              </a:rPr>
              <a:t>pada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tahun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smtClean="0">
                <a:solidFill>
                  <a:srgbClr val="000000"/>
                </a:solidFill>
              </a:rPr>
              <a:t>2005, </a:t>
            </a:r>
            <a:r>
              <a:rPr lang="fi-FI" sz="2000" dirty="0" err="1" smtClean="0">
                <a:solidFill>
                  <a:srgbClr val="000000"/>
                </a:solidFill>
              </a:rPr>
              <a:t>sehingga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pengguna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Yahoo</a:t>
            </a:r>
            <a:r>
              <a:rPr lang="fi-FI" sz="2000" dirty="0">
                <a:solidFill>
                  <a:srgbClr val="000000"/>
                </a:solidFill>
              </a:rPr>
              <a:t>! </a:t>
            </a:r>
            <a:r>
              <a:rPr lang="fi-FI" sz="2000" dirty="0" err="1">
                <a:solidFill>
                  <a:srgbClr val="000000"/>
                </a:solidFill>
              </a:rPr>
              <a:t>dapat</a:t>
            </a:r>
            <a:r>
              <a:rPr lang="fi-FI" sz="2000" dirty="0">
                <a:solidFill>
                  <a:srgbClr val="000000"/>
                </a:solidFill>
              </a:rPr>
              <a:t> melakukan </a:t>
            </a:r>
            <a:r>
              <a:rPr lang="fi-FI" sz="2000" dirty="0" err="1">
                <a:solidFill>
                  <a:srgbClr val="000000"/>
                </a:solidFill>
              </a:rPr>
              <a:t>login</a:t>
            </a:r>
            <a:r>
              <a:rPr lang="fi-FI" sz="2000" dirty="0">
                <a:solidFill>
                  <a:srgbClr val="000000"/>
                </a:solidFill>
              </a:rPr>
              <a:t> ke </a:t>
            </a:r>
            <a:r>
              <a:rPr lang="fi-FI" sz="2000" dirty="0" err="1">
                <a:solidFill>
                  <a:srgbClr val="000000"/>
                </a:solidFill>
              </a:rPr>
              <a:t>delicious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menggunakan</a:t>
            </a:r>
            <a:r>
              <a:rPr lang="fi-FI" sz="2000" dirty="0">
                <a:solidFill>
                  <a:srgbClr val="000000"/>
                </a:solidFill>
              </a:rPr>
              <a:t> akun </a:t>
            </a:r>
            <a:r>
              <a:rPr lang="fi-FI" sz="2000" dirty="0" err="1">
                <a:solidFill>
                  <a:srgbClr val="000000"/>
                </a:solidFill>
              </a:rPr>
              <a:t>Yahoo</a:t>
            </a:r>
            <a:r>
              <a:rPr lang="fi-FI" sz="2000" dirty="0">
                <a:solidFill>
                  <a:srgbClr val="000000"/>
                </a:solidFill>
              </a:rPr>
              <a:t>! </a:t>
            </a:r>
            <a:r>
              <a:rPr lang="fi-FI" sz="2000" dirty="0" err="1">
                <a:solidFill>
                  <a:srgbClr val="000000"/>
                </a:solidFill>
              </a:rPr>
              <a:t>mereka</a:t>
            </a:r>
            <a:r>
              <a:rPr lang="fi-FI" sz="2000" dirty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i-FI" sz="2000" dirty="0">
                <a:solidFill>
                  <a:srgbClr val="000000"/>
                </a:solidFill>
              </a:rPr>
              <a:t>Di 27 </a:t>
            </a:r>
            <a:r>
              <a:rPr lang="fi-FI" sz="2000" dirty="0" err="1">
                <a:solidFill>
                  <a:srgbClr val="000000"/>
                </a:solidFill>
              </a:rPr>
              <a:t>April</a:t>
            </a:r>
            <a:r>
              <a:rPr lang="fi-FI" sz="2000" dirty="0">
                <a:solidFill>
                  <a:srgbClr val="000000"/>
                </a:solidFill>
              </a:rPr>
              <a:t> 2011, </a:t>
            </a:r>
            <a:r>
              <a:rPr lang="fi-FI" sz="2000" dirty="0" err="1">
                <a:solidFill>
                  <a:srgbClr val="000000"/>
                </a:solidFill>
              </a:rPr>
              <a:t>delicious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diakuisisi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oleh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smtClean="0">
                <a:solidFill>
                  <a:srgbClr val="000000"/>
                </a:solidFill>
              </a:rPr>
              <a:t>AVOS, </a:t>
            </a:r>
            <a:r>
              <a:rPr lang="fi-FI" sz="2000" dirty="0" err="1">
                <a:solidFill>
                  <a:srgbClr val="000000"/>
                </a:solidFill>
              </a:rPr>
              <a:t>perusahaan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yang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didirikan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oleh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Chad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Hurley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dan</a:t>
            </a:r>
            <a:r>
              <a:rPr lang="fi-FI" sz="2000" dirty="0">
                <a:solidFill>
                  <a:srgbClr val="000000"/>
                </a:solidFill>
              </a:rPr>
              <a:t> Steve </a:t>
            </a:r>
            <a:r>
              <a:rPr lang="fi-FI" sz="2000" dirty="0" smtClean="0">
                <a:solidFill>
                  <a:srgbClr val="000000"/>
                </a:solidFill>
              </a:rPr>
              <a:t>Chen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smtClean="0">
                <a:solidFill>
                  <a:srgbClr val="000000"/>
                </a:solidFill>
              </a:rPr>
              <a:t>( </a:t>
            </a:r>
            <a:r>
              <a:rPr lang="fi-FI" sz="2000" dirty="0" err="1" smtClean="0">
                <a:solidFill>
                  <a:srgbClr val="000000"/>
                </a:solidFill>
              </a:rPr>
              <a:t>pendiri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YouTube</a:t>
            </a:r>
            <a:r>
              <a:rPr lang="fi-FI" sz="2000" dirty="0" smtClean="0">
                <a:solidFill>
                  <a:srgbClr val="000000"/>
                </a:solidFill>
              </a:rPr>
              <a:t> ), </a:t>
            </a:r>
            <a:r>
              <a:rPr lang="fi-FI" sz="2000" dirty="0" err="1" smtClean="0">
                <a:solidFill>
                  <a:srgbClr val="000000"/>
                </a:solidFill>
              </a:rPr>
              <a:t>keduanya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membangun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layanan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pencarian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informasi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terbaik</a:t>
            </a:r>
            <a:r>
              <a:rPr lang="fi-FI" sz="2000" dirty="0">
                <a:solidFill>
                  <a:srgbClr val="000000"/>
                </a:solidFill>
              </a:rPr>
              <a:t> di </a:t>
            </a:r>
            <a:r>
              <a:rPr lang="fi-FI" sz="2000" dirty="0" err="1" smtClean="0">
                <a:solidFill>
                  <a:srgbClr val="000000"/>
                </a:solidFill>
              </a:rPr>
              <a:t>web</a:t>
            </a:r>
            <a:r>
              <a:rPr lang="fi-FI" sz="2000" dirty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5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15998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Delicious</a:t>
            </a:r>
            <a:endParaRPr lang="en-US" dirty="0"/>
          </a:p>
        </p:txBody>
      </p:sp>
      <p:pic>
        <p:nvPicPr>
          <p:cNvPr id="4" name="Content Placeholder 3" descr="Screen shot 2017-03-19 at 7.57.3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" r="-39"/>
          <a:stretch/>
        </p:blipFill>
        <p:spPr>
          <a:xfrm>
            <a:off x="1467649" y="1665111"/>
            <a:ext cx="6304008" cy="4543777"/>
          </a:xfrm>
        </p:spPr>
      </p:pic>
    </p:spTree>
    <p:extLst>
      <p:ext uri="{BB962C8B-B14F-4D97-AF65-F5344CB8AC3E}">
        <p14:creationId xmlns:p14="http://schemas.microsoft.com/office/powerpoint/2010/main" val="333773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288144"/>
            <a:ext cx="7374523" cy="42151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b="1" dirty="0">
                <a:solidFill>
                  <a:srgbClr val="000000"/>
                </a:solidFill>
              </a:rPr>
              <a:t>Surat elektronik </a:t>
            </a:r>
            <a:r>
              <a:rPr lang="tr-TR" sz="2000" dirty="0">
                <a:solidFill>
                  <a:srgbClr val="000000"/>
                </a:solidFill>
              </a:rPr>
              <a:t>(</a:t>
            </a:r>
            <a:r>
              <a:rPr lang="tr-TR" sz="2000" dirty="0" smtClean="0">
                <a:solidFill>
                  <a:srgbClr val="000000"/>
                </a:solidFill>
              </a:rPr>
              <a:t>akronim : </a:t>
            </a:r>
            <a:r>
              <a:rPr lang="tr-TR" sz="2000" dirty="0" err="1">
                <a:solidFill>
                  <a:srgbClr val="000000"/>
                </a:solidFill>
              </a:rPr>
              <a:t>ratel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ratron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surel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atau</a:t>
            </a:r>
            <a:r>
              <a:rPr lang="tr-TR" sz="2000" dirty="0">
                <a:solidFill>
                  <a:srgbClr val="000000"/>
                </a:solidFill>
              </a:rPr>
              <a:t> surat-e) </a:t>
            </a:r>
            <a:r>
              <a:rPr lang="tr-TR" sz="2000" dirty="0" err="1">
                <a:solidFill>
                  <a:srgbClr val="000000"/>
                </a:solidFill>
              </a:rPr>
              <a:t>atau</a:t>
            </a:r>
            <a:r>
              <a:rPr lang="tr-TR" sz="2000" dirty="0">
                <a:solidFill>
                  <a:srgbClr val="000000"/>
                </a:solidFill>
              </a:rPr>
              <a:t> pos elektronik (</a:t>
            </a:r>
            <a:r>
              <a:rPr lang="tr-TR" sz="2000" dirty="0" smtClean="0">
                <a:solidFill>
                  <a:srgbClr val="000000"/>
                </a:solidFill>
              </a:rPr>
              <a:t>akronim : </a:t>
            </a:r>
            <a:r>
              <a:rPr lang="tr-TR" sz="2000" dirty="0">
                <a:solidFill>
                  <a:srgbClr val="000000"/>
                </a:solidFill>
              </a:rPr>
              <a:t>pos-el.) </a:t>
            </a:r>
            <a:r>
              <a:rPr lang="tr-TR" sz="2000" dirty="0" err="1">
                <a:solidFill>
                  <a:srgbClr val="000000"/>
                </a:solidFill>
              </a:rPr>
              <a:t>atau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imel</a:t>
            </a:r>
            <a:r>
              <a:rPr lang="tr-TR" sz="2000" dirty="0">
                <a:solidFill>
                  <a:srgbClr val="000000"/>
                </a:solidFill>
              </a:rPr>
              <a:t> (</a:t>
            </a:r>
            <a:r>
              <a:rPr lang="tr-TR" sz="2000" dirty="0" err="1">
                <a:solidFill>
                  <a:srgbClr val="000000"/>
                </a:solidFill>
              </a:rPr>
              <a:t>bahasa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Inggris</a:t>
            </a:r>
            <a:r>
              <a:rPr lang="tr-TR" sz="2000" dirty="0">
                <a:solidFill>
                  <a:srgbClr val="000000"/>
                </a:solidFill>
              </a:rPr>
              <a:t>: </a:t>
            </a:r>
            <a:r>
              <a:rPr lang="tr-TR" sz="2000" b="1" dirty="0" err="1">
                <a:solidFill>
                  <a:srgbClr val="000000"/>
                </a:solidFill>
              </a:rPr>
              <a:t>email</a:t>
            </a:r>
            <a:r>
              <a:rPr lang="tr-TR" sz="2000" dirty="0">
                <a:solidFill>
                  <a:srgbClr val="000000"/>
                </a:solidFill>
              </a:rPr>
              <a:t>) </a:t>
            </a:r>
            <a:r>
              <a:rPr lang="tr-TR" sz="2000" dirty="0" err="1">
                <a:solidFill>
                  <a:srgbClr val="000000"/>
                </a:solidFill>
              </a:rPr>
              <a:t>adalah</a:t>
            </a:r>
            <a:r>
              <a:rPr lang="tr-TR" sz="2000" dirty="0">
                <a:solidFill>
                  <a:srgbClr val="000000"/>
                </a:solidFill>
              </a:rPr>
              <a:t> sarana kirim </a:t>
            </a:r>
            <a:r>
              <a:rPr lang="tr-TR" sz="2000" dirty="0" err="1">
                <a:solidFill>
                  <a:srgbClr val="000000"/>
                </a:solidFill>
              </a:rPr>
              <a:t>mengirim</a:t>
            </a:r>
            <a:r>
              <a:rPr lang="tr-TR" sz="2000" dirty="0">
                <a:solidFill>
                  <a:srgbClr val="000000"/>
                </a:solidFill>
              </a:rPr>
              <a:t> surat </a:t>
            </a:r>
            <a:r>
              <a:rPr lang="tr-TR" sz="2000" dirty="0" err="1">
                <a:solidFill>
                  <a:srgbClr val="000000"/>
                </a:solidFill>
              </a:rPr>
              <a:t>melalui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jalur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jaringan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komputer</a:t>
            </a:r>
            <a:r>
              <a:rPr lang="tr-TR" sz="2000" dirty="0">
                <a:solidFill>
                  <a:srgbClr val="000000"/>
                </a:solidFill>
              </a:rPr>
              <a:t> (</a:t>
            </a:r>
            <a:r>
              <a:rPr lang="tr-TR" sz="2000" dirty="0" err="1">
                <a:solidFill>
                  <a:srgbClr val="000000"/>
                </a:solidFill>
              </a:rPr>
              <a:t>misalnya</a:t>
            </a:r>
            <a:r>
              <a:rPr lang="tr-TR" sz="2000" dirty="0">
                <a:solidFill>
                  <a:srgbClr val="000000"/>
                </a:solidFill>
              </a:rPr>
              <a:t> Internet)</a:t>
            </a:r>
            <a:r>
              <a:rPr lang="tr-TR" sz="2000" dirty="0" smtClean="0">
                <a:solidFill>
                  <a:srgbClr val="000000"/>
                </a:solidFill>
              </a:rPr>
              <a:t>.</a:t>
            </a:r>
            <a:endParaRPr lang="tr-TR" sz="20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 err="1" smtClean="0">
                <a:solidFill>
                  <a:srgbClr val="000000"/>
                </a:solidFill>
              </a:rPr>
              <a:t>Dengan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surat </a:t>
            </a:r>
            <a:r>
              <a:rPr lang="tr-TR" sz="2000" dirty="0" err="1">
                <a:solidFill>
                  <a:srgbClr val="000000"/>
                </a:solidFill>
              </a:rPr>
              <a:t>biasa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umumnya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pengirim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perlu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membayar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pengiriman</a:t>
            </a:r>
            <a:r>
              <a:rPr lang="tr-TR" sz="2000" dirty="0">
                <a:solidFill>
                  <a:srgbClr val="000000"/>
                </a:solidFill>
              </a:rPr>
              <a:t> (</a:t>
            </a:r>
            <a:r>
              <a:rPr lang="tr-TR" sz="2000" dirty="0" err="1">
                <a:solidFill>
                  <a:srgbClr val="000000"/>
                </a:solidFill>
              </a:rPr>
              <a:t>dengan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membeli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perangko</a:t>
            </a:r>
            <a:r>
              <a:rPr lang="tr-TR" sz="2000" dirty="0">
                <a:solidFill>
                  <a:srgbClr val="000000"/>
                </a:solidFill>
              </a:rPr>
              <a:t>), </a:t>
            </a:r>
            <a:r>
              <a:rPr lang="tr-TR" sz="2000" dirty="0" err="1">
                <a:solidFill>
                  <a:srgbClr val="000000"/>
                </a:solidFill>
              </a:rPr>
              <a:t>tetapi</a:t>
            </a:r>
            <a:r>
              <a:rPr lang="tr-TR" sz="2000" dirty="0">
                <a:solidFill>
                  <a:srgbClr val="000000"/>
                </a:solidFill>
              </a:rPr>
              <a:t> surat elektronik </a:t>
            </a:r>
            <a:r>
              <a:rPr lang="tr-TR" sz="2000" dirty="0" err="1">
                <a:solidFill>
                  <a:srgbClr val="000000"/>
                </a:solidFill>
              </a:rPr>
              <a:t>umumnya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biaya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dikeluarkan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hanya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biaya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untuk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membayar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sambungan</a:t>
            </a:r>
            <a:r>
              <a:rPr lang="tr-TR" sz="2000" dirty="0">
                <a:solidFill>
                  <a:srgbClr val="000000"/>
                </a:solidFill>
              </a:rPr>
              <a:t> Internet. Tapi ada </a:t>
            </a:r>
            <a:r>
              <a:rPr lang="tr-TR" sz="2000" dirty="0" err="1">
                <a:solidFill>
                  <a:srgbClr val="000000"/>
                </a:solidFill>
              </a:rPr>
              <a:t>perkecualian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misalnya</a:t>
            </a:r>
            <a:r>
              <a:rPr lang="tr-TR" sz="2000" dirty="0">
                <a:solidFill>
                  <a:srgbClr val="000000"/>
                </a:solidFill>
              </a:rPr>
              <a:t> surat elektronik ke </a:t>
            </a:r>
            <a:r>
              <a:rPr lang="tr-TR" sz="2000" dirty="0" err="1">
                <a:solidFill>
                  <a:srgbClr val="000000"/>
                </a:solidFill>
              </a:rPr>
              <a:t>telepon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genggam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kadang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pembayarannya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ditagih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pengiriman</a:t>
            </a:r>
            <a:r>
              <a:rPr lang="tr-TR" sz="2000" dirty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2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45443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Email</a:t>
            </a:r>
            <a:endParaRPr lang="en-US" dirty="0"/>
          </a:p>
        </p:txBody>
      </p:sp>
      <p:pic>
        <p:nvPicPr>
          <p:cNvPr id="5" name="Content Placeholder 4" descr="Screen shot 2017-03-19 at 8.21.2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r="-89"/>
          <a:stretch/>
        </p:blipFill>
        <p:spPr>
          <a:xfrm>
            <a:off x="1199444" y="1566331"/>
            <a:ext cx="6844583" cy="4767581"/>
          </a:xfrm>
        </p:spPr>
      </p:pic>
    </p:spTree>
    <p:extLst>
      <p:ext uri="{BB962C8B-B14F-4D97-AF65-F5344CB8AC3E}">
        <p14:creationId xmlns:p14="http://schemas.microsoft.com/office/powerpoint/2010/main" val="208155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Email</a:t>
            </a:r>
            <a:endParaRPr lang="en-US" dirty="0"/>
          </a:p>
        </p:txBody>
      </p:sp>
      <p:pic>
        <p:nvPicPr>
          <p:cNvPr id="4" name="Content Placeholder 3" descr="Screen shot 2017-03-19 at 8.24.2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r="-264"/>
          <a:stretch/>
        </p:blipFill>
        <p:spPr>
          <a:xfrm>
            <a:off x="1185334" y="1312333"/>
            <a:ext cx="6807145" cy="4906426"/>
          </a:xfrm>
        </p:spPr>
      </p:pic>
    </p:spTree>
    <p:extLst>
      <p:ext uri="{BB962C8B-B14F-4D97-AF65-F5344CB8AC3E}">
        <p14:creationId xmlns:p14="http://schemas.microsoft.com/office/powerpoint/2010/main" val="57906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2318258"/>
            <a:ext cx="7374523" cy="22537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b="1" dirty="0" err="1">
                <a:solidFill>
                  <a:srgbClr val="000000"/>
                </a:solidFill>
              </a:rPr>
              <a:t>Flickr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merupakan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situs</a:t>
            </a:r>
            <a:r>
              <a:rPr lang="tr-TR" sz="2000" dirty="0">
                <a:solidFill>
                  <a:srgbClr val="000000"/>
                </a:solidFill>
              </a:rPr>
              <a:t> web </a:t>
            </a:r>
            <a:r>
              <a:rPr lang="tr-TR" sz="2000" dirty="0" err="1">
                <a:solidFill>
                  <a:srgbClr val="000000"/>
                </a:solidFill>
              </a:rPr>
              <a:t>untuk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berbagi</a:t>
            </a:r>
            <a:r>
              <a:rPr lang="tr-TR" sz="2000" dirty="0">
                <a:solidFill>
                  <a:srgbClr val="000000"/>
                </a:solidFill>
              </a:rPr>
              <a:t> foto dan </a:t>
            </a:r>
            <a:r>
              <a:rPr lang="tr-TR" sz="2000" dirty="0" err="1">
                <a:solidFill>
                  <a:srgbClr val="000000"/>
                </a:solidFill>
              </a:rPr>
              <a:t>situs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komunitas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daring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merupakan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contoh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dari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aplikasi</a:t>
            </a:r>
            <a:r>
              <a:rPr lang="tr-TR" sz="2000" dirty="0">
                <a:solidFill>
                  <a:srgbClr val="000000"/>
                </a:solidFill>
              </a:rPr>
              <a:t> Web 2.0. </a:t>
            </a:r>
            <a:r>
              <a:rPr lang="tr-TR" sz="2000" dirty="0" err="1">
                <a:solidFill>
                  <a:srgbClr val="000000"/>
                </a:solidFill>
              </a:rPr>
              <a:t>Sebagai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situs</a:t>
            </a:r>
            <a:r>
              <a:rPr lang="tr-TR" sz="2000" dirty="0">
                <a:solidFill>
                  <a:srgbClr val="000000"/>
                </a:solidFill>
              </a:rPr>
              <a:t> web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populer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untuk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berbagi</a:t>
            </a:r>
            <a:r>
              <a:rPr lang="tr-TR" sz="2000" dirty="0">
                <a:solidFill>
                  <a:srgbClr val="000000"/>
                </a:solidFill>
              </a:rPr>
              <a:t> foto </a:t>
            </a:r>
            <a:r>
              <a:rPr lang="tr-TR" sz="2000" dirty="0" err="1">
                <a:solidFill>
                  <a:srgbClr val="000000"/>
                </a:solidFill>
              </a:rPr>
              <a:t>pribadi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layanan</a:t>
            </a:r>
            <a:r>
              <a:rPr lang="tr-TR" sz="2000" dirty="0">
                <a:solidFill>
                  <a:srgbClr val="000000"/>
                </a:solidFill>
              </a:rPr>
              <a:t> ini </a:t>
            </a:r>
            <a:r>
              <a:rPr lang="tr-TR" sz="2000" dirty="0" err="1">
                <a:solidFill>
                  <a:srgbClr val="000000"/>
                </a:solidFill>
              </a:rPr>
              <a:t>dimanfaatkan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oleh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banyak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blogger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sebagai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tempat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penyimpanan</a:t>
            </a:r>
            <a:r>
              <a:rPr lang="tr-TR" sz="2000" dirty="0">
                <a:solidFill>
                  <a:srgbClr val="000000"/>
                </a:solidFill>
              </a:rPr>
              <a:t> foto. 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98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Flickr</a:t>
            </a:r>
            <a:endParaRPr lang="en-US" dirty="0"/>
          </a:p>
        </p:txBody>
      </p:sp>
      <p:pic>
        <p:nvPicPr>
          <p:cNvPr id="5" name="Content Placeholder 4" descr="Screen shot 2017-03-19 at 8.27.0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r="-22"/>
          <a:stretch/>
        </p:blipFill>
        <p:spPr>
          <a:xfrm>
            <a:off x="1241778" y="1320799"/>
            <a:ext cx="6764813" cy="4875913"/>
          </a:xfrm>
        </p:spPr>
      </p:pic>
    </p:spTree>
    <p:extLst>
      <p:ext uri="{BB962C8B-B14F-4D97-AF65-F5344CB8AC3E}">
        <p14:creationId xmlns:p14="http://schemas.microsoft.com/office/powerpoint/2010/main" val="180986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2514600"/>
            <a:ext cx="7374523" cy="18304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b="1" dirty="0" err="1">
                <a:solidFill>
                  <a:srgbClr val="000000"/>
                </a:solidFill>
              </a:rPr>
              <a:t>Permainan</a:t>
            </a:r>
            <a:r>
              <a:rPr lang="tr-TR" sz="2000" b="1" dirty="0">
                <a:solidFill>
                  <a:srgbClr val="000000"/>
                </a:solidFill>
              </a:rPr>
              <a:t> </a:t>
            </a:r>
            <a:r>
              <a:rPr lang="tr-TR" sz="2000" b="1" dirty="0" err="1">
                <a:solidFill>
                  <a:srgbClr val="000000"/>
                </a:solidFill>
              </a:rPr>
              <a:t>atau</a:t>
            </a:r>
            <a:r>
              <a:rPr lang="tr-TR" sz="2000" b="1" dirty="0">
                <a:solidFill>
                  <a:srgbClr val="000000"/>
                </a:solidFill>
              </a:rPr>
              <a:t> </a:t>
            </a:r>
            <a:r>
              <a:rPr lang="tr-TR" sz="2000" b="1" dirty="0" err="1">
                <a:solidFill>
                  <a:srgbClr val="000000"/>
                </a:solidFill>
              </a:rPr>
              <a:t>Gim</a:t>
            </a:r>
            <a:r>
              <a:rPr lang="tr-TR" sz="2000" b="1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merupakan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sebuah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aktivitas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rekreasi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dengan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tujuan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bersenang-senang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mengisi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waktu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luang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atau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berolahraga</a:t>
            </a:r>
            <a:r>
              <a:rPr lang="tr-TR" sz="2000" dirty="0">
                <a:solidFill>
                  <a:srgbClr val="000000"/>
                </a:solidFill>
              </a:rPr>
              <a:t> ringan. </a:t>
            </a:r>
            <a:r>
              <a:rPr lang="tr-TR" sz="2000" dirty="0" err="1">
                <a:solidFill>
                  <a:srgbClr val="000000"/>
                </a:solidFill>
              </a:rPr>
              <a:t>Permainan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biasanya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dilakukan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sendiri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atau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bersama</a:t>
            </a:r>
            <a:r>
              <a:rPr lang="tr-TR" sz="2000" dirty="0">
                <a:solidFill>
                  <a:srgbClr val="000000"/>
                </a:solidFill>
              </a:rPr>
              <a:t>-sama (</a:t>
            </a:r>
            <a:r>
              <a:rPr lang="tr-TR" sz="2000" dirty="0" err="1">
                <a:solidFill>
                  <a:srgbClr val="000000"/>
                </a:solidFill>
              </a:rPr>
              <a:t>kelompok</a:t>
            </a:r>
            <a:r>
              <a:rPr lang="tr-TR" sz="2000" dirty="0">
                <a:solidFill>
                  <a:srgbClr val="000000"/>
                </a:solidFill>
              </a:rPr>
              <a:t>).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04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89843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Gim</a:t>
            </a:r>
            <a:endParaRPr lang="en-US" dirty="0"/>
          </a:p>
        </p:txBody>
      </p:sp>
      <p:pic>
        <p:nvPicPr>
          <p:cNvPr id="4" name="Content Placeholder 3" descr="Screen shot 2017-03-19 at 8.33.4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" r="-39"/>
          <a:stretch/>
        </p:blipFill>
        <p:spPr>
          <a:xfrm>
            <a:off x="997782" y="1111954"/>
            <a:ext cx="7126273" cy="5136446"/>
          </a:xfrm>
        </p:spPr>
      </p:pic>
    </p:spTree>
    <p:extLst>
      <p:ext uri="{BB962C8B-B14F-4D97-AF65-F5344CB8AC3E}">
        <p14:creationId xmlns:p14="http://schemas.microsoft.com/office/powerpoint/2010/main" val="12509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  <a:ea typeface="+mn-e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962400"/>
            <a:ext cx="4724400" cy="192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511682"/>
            <a:ext cx="4724400" cy="192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5103478"/>
            <a:ext cx="4724400" cy="192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91596" y="5484478"/>
            <a:ext cx="4724400" cy="192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4002" y="5865478"/>
            <a:ext cx="4662798" cy="192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6246478"/>
            <a:ext cx="4648200" cy="192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038600" y="6661803"/>
            <a:ext cx="4648200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733800" y="4463397"/>
            <a:ext cx="51054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10. </a:t>
            </a: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 NAMA DOMAIN</a:t>
            </a: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        PASSWORD </a:t>
            </a: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HALAMAN </a:t>
            </a: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BLOG</a:t>
            </a: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        ANIMASI </a:t>
            </a: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PADA BLOG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5115707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11.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PERSONAL BLOG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- 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861264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13.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BLOG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PRESENTATION - 1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33800" y="3248890"/>
            <a:ext cx="51054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  <a:t> </a:t>
            </a:r>
            <a:r>
              <a:rPr lang="en-US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08</a:t>
            </a:r>
            <a:r>
              <a:rPr lang="en-US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.      </a:t>
            </a:r>
            <a:r>
              <a:rPr lang="nl-NL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OPTIMALISASI </a:t>
            </a:r>
            <a: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BLOG TERINDEKS GOOGLE </a:t>
            </a:r>
            <a:r>
              <a:rPr lang="nl-NL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DAN </a:t>
            </a:r>
            <a: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VISITOR,</a:t>
            </a:r>
            <a:b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nl-NL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         RECENT </a:t>
            </a:r>
            <a: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POST, dan </a:t>
            </a:r>
            <a:r>
              <a:rPr lang="nl-NL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LABEL </a:t>
            </a:r>
            <a: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PER KATEGORI </a:t>
            </a:r>
            <a:r>
              <a:rPr lang="nl-NL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DI </a:t>
            </a:r>
            <a: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BLOG,</a:t>
            </a:r>
            <a:b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nl-NL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          WIDGET </a:t>
            </a:r>
            <a: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RECENT POST (JUDUL &amp; GAMBAR THUMBNAIL),</a:t>
            </a:r>
            <a:b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nl-NL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          WIDGET </a:t>
            </a:r>
            <a: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MEDIA SOSIAL </a:t>
            </a:r>
            <a:r>
              <a:rPr lang="nl-NL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DENGAN </a:t>
            </a:r>
            <a: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CSS </a:t>
            </a:r>
            <a:r>
              <a:rPr lang="nl-NL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SPRITE</a:t>
            </a:r>
            <a:r>
              <a:rPr lang="en-US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endParaRPr lang="en-US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0" y="3962400"/>
            <a:ext cx="48006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  <a:t>09.      FOTO </a:t>
            </a:r>
            <a: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  <a:t>dan GAMBAR SEO FRIENDLY</a:t>
            </a:r>
            <a:r>
              <a:rPr lang="nl-NL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  <a:t>,</a:t>
            </a:r>
            <a: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  <a:t/>
            </a:r>
            <a:b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</a:br>
            <a:r>
              <a:rPr lang="nl-NL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  <a:t>            FEATURED </a:t>
            </a:r>
            <a: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  <a:t>IMAGE SLIDER OTOMATIS </a:t>
            </a:r>
            <a:b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</a:br>
            <a:r>
              <a:rPr lang="nl-NL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  <a:t>            NAVIGASI </a:t>
            </a:r>
            <a:r>
              <a:rPr lang="nl-NL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  <a:t>MENU RESPONSIVE dan </a:t>
            </a:r>
            <a:r>
              <a:rPr lang="nl-NL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+mn-ea"/>
              </a:rPr>
              <a:t>DROPDOWN</a:t>
            </a:r>
            <a:endParaRPr lang="en-US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43002" y="546859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12.  PERSONAL BLOG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-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57600" y="6260068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14.  BLOG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PRESENTATION -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2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044580" y="935366"/>
            <a:ext cx="7374523" cy="51606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b="1" dirty="0" err="1">
                <a:solidFill>
                  <a:srgbClr val="000000"/>
                </a:solidFill>
              </a:rPr>
              <a:t>Pengirim</a:t>
            </a:r>
            <a:r>
              <a:rPr lang="tr-TR" sz="2000" b="1" dirty="0">
                <a:solidFill>
                  <a:srgbClr val="000000"/>
                </a:solidFill>
              </a:rPr>
              <a:t> </a:t>
            </a:r>
            <a:r>
              <a:rPr lang="tr-TR" sz="2000" b="1" dirty="0" err="1">
                <a:solidFill>
                  <a:srgbClr val="000000"/>
                </a:solidFill>
              </a:rPr>
              <a:t>pesan</a:t>
            </a:r>
            <a:r>
              <a:rPr lang="tr-TR" sz="2000" b="1" dirty="0">
                <a:solidFill>
                  <a:srgbClr val="000000"/>
                </a:solidFill>
              </a:rPr>
              <a:t> </a:t>
            </a:r>
            <a:r>
              <a:rPr lang="tr-TR" sz="2000" b="1" dirty="0" err="1">
                <a:solidFill>
                  <a:srgbClr val="000000"/>
                </a:solidFill>
              </a:rPr>
              <a:t>instan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atau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b="1" dirty="0" err="1" smtClean="0">
                <a:solidFill>
                  <a:srgbClr val="000000"/>
                </a:solidFill>
              </a:rPr>
              <a:t>pengolahpesan</a:t>
            </a:r>
            <a:r>
              <a:rPr lang="tr-TR" sz="2000" b="1" dirty="0" smtClean="0">
                <a:solidFill>
                  <a:srgbClr val="000000"/>
                </a:solidFill>
              </a:rPr>
              <a:t> </a:t>
            </a:r>
            <a:r>
              <a:rPr lang="tr-TR" sz="2000" b="1" dirty="0" err="1" smtClean="0">
                <a:solidFill>
                  <a:srgbClr val="000000"/>
                </a:solidFill>
              </a:rPr>
              <a:t>cepat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(</a:t>
            </a:r>
            <a:r>
              <a:rPr lang="tr-TR" sz="2000" dirty="0" err="1">
                <a:solidFill>
                  <a:srgbClr val="000000"/>
                </a:solidFill>
              </a:rPr>
              <a:t>biasanya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disebut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dengan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b="1" dirty="0">
                <a:solidFill>
                  <a:srgbClr val="000000"/>
                </a:solidFill>
              </a:rPr>
              <a:t>IM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atau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b="1" dirty="0" err="1">
                <a:solidFill>
                  <a:srgbClr val="000000"/>
                </a:solidFill>
              </a:rPr>
              <a:t>Instant</a:t>
            </a:r>
            <a:r>
              <a:rPr lang="tr-TR" sz="2000" b="1" dirty="0">
                <a:solidFill>
                  <a:srgbClr val="000000"/>
                </a:solidFill>
              </a:rPr>
              <a:t> Messenger</a:t>
            </a:r>
            <a:r>
              <a:rPr lang="tr-TR" sz="2000" dirty="0">
                <a:solidFill>
                  <a:srgbClr val="000000"/>
                </a:solidFill>
              </a:rPr>
              <a:t>) </a:t>
            </a:r>
            <a:r>
              <a:rPr lang="tr-TR" sz="2000" dirty="0" err="1">
                <a:solidFill>
                  <a:srgbClr val="000000"/>
                </a:solidFill>
              </a:rPr>
              <a:t>merupakan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perangkat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lunak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memfasilitasi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pengiriman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pesan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singkat</a:t>
            </a:r>
            <a:r>
              <a:rPr lang="tr-TR" sz="2000" dirty="0">
                <a:solidFill>
                  <a:srgbClr val="000000"/>
                </a:solidFill>
              </a:rPr>
              <a:t> (</a:t>
            </a:r>
            <a:r>
              <a:rPr lang="tr-TR" sz="2000" dirty="0" err="1">
                <a:solidFill>
                  <a:srgbClr val="000000"/>
                </a:solidFill>
              </a:rPr>
              <a:t>instant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messaging</a:t>
            </a:r>
            <a:r>
              <a:rPr lang="tr-TR" sz="2000" dirty="0">
                <a:solidFill>
                  <a:srgbClr val="000000"/>
                </a:solidFill>
              </a:rPr>
              <a:t>), </a:t>
            </a:r>
            <a:r>
              <a:rPr lang="tr-TR" sz="2000" dirty="0" err="1">
                <a:solidFill>
                  <a:srgbClr val="000000"/>
                </a:solidFill>
              </a:rPr>
              <a:t>suatu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komunikasi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secara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langsung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antara</a:t>
            </a:r>
            <a:r>
              <a:rPr lang="tr-TR" sz="2000" dirty="0">
                <a:solidFill>
                  <a:srgbClr val="000000"/>
                </a:solidFill>
              </a:rPr>
              <a:t> dua </a:t>
            </a:r>
            <a:r>
              <a:rPr lang="tr-TR" sz="2000" dirty="0" err="1">
                <a:solidFill>
                  <a:srgbClr val="000000"/>
                </a:solidFill>
              </a:rPr>
              <a:t>orang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atau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lebih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menggunakan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teks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diketik</a:t>
            </a:r>
            <a:r>
              <a:rPr lang="tr-TR" sz="2000" dirty="0">
                <a:solidFill>
                  <a:srgbClr val="000000"/>
                </a:solidFill>
              </a:rPr>
              <a:t>. </a:t>
            </a:r>
            <a:r>
              <a:rPr lang="tr-TR" sz="2000" dirty="0" err="1">
                <a:solidFill>
                  <a:srgbClr val="000000"/>
                </a:solidFill>
              </a:rPr>
              <a:t>Teks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dikirim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melalui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komputer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terhubung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melalui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sebuah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jaringan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misalnya</a:t>
            </a:r>
            <a:r>
              <a:rPr lang="tr-TR" sz="2000" dirty="0">
                <a:solidFill>
                  <a:srgbClr val="000000"/>
                </a:solidFill>
              </a:rPr>
              <a:t> Internet. </a:t>
            </a:r>
            <a:endParaRPr lang="tr-TR" sz="20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 err="1" smtClean="0">
                <a:solidFill>
                  <a:srgbClr val="000000"/>
                </a:solidFill>
              </a:rPr>
              <a:t>Setelah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penggunaan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surel</a:t>
            </a:r>
            <a:r>
              <a:rPr lang="tr-TR" sz="2000" dirty="0">
                <a:solidFill>
                  <a:srgbClr val="000000"/>
                </a:solidFill>
              </a:rPr>
              <a:t> (</a:t>
            </a:r>
            <a:r>
              <a:rPr lang="tr-TR" sz="2000" dirty="0" err="1">
                <a:solidFill>
                  <a:srgbClr val="000000"/>
                </a:solidFill>
              </a:rPr>
              <a:t>email</a:t>
            </a:r>
            <a:r>
              <a:rPr lang="tr-TR" sz="2000" dirty="0">
                <a:solidFill>
                  <a:srgbClr val="000000"/>
                </a:solidFill>
              </a:rPr>
              <a:t>)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mengubah</a:t>
            </a:r>
            <a:r>
              <a:rPr lang="tr-TR" sz="2000" dirty="0">
                <a:solidFill>
                  <a:srgbClr val="000000"/>
                </a:solidFill>
              </a:rPr>
              <a:t> cara </a:t>
            </a:r>
            <a:r>
              <a:rPr lang="tr-TR" sz="2000" dirty="0" err="1">
                <a:solidFill>
                  <a:srgbClr val="000000"/>
                </a:solidFill>
              </a:rPr>
              <a:t>orang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berkomunikasi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dari</a:t>
            </a:r>
            <a:r>
              <a:rPr lang="tr-TR" sz="2000" dirty="0">
                <a:solidFill>
                  <a:srgbClr val="000000"/>
                </a:solidFill>
              </a:rPr>
              <a:t> cara </a:t>
            </a:r>
            <a:r>
              <a:rPr lang="tr-TR" sz="2000" dirty="0" err="1">
                <a:solidFill>
                  <a:srgbClr val="000000"/>
                </a:solidFill>
              </a:rPr>
              <a:t>konvensional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untuk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mengirimkan</a:t>
            </a:r>
            <a:r>
              <a:rPr lang="tr-TR" sz="2000" dirty="0">
                <a:solidFill>
                  <a:srgbClr val="000000"/>
                </a:solidFill>
              </a:rPr>
              <a:t> surat, </a:t>
            </a:r>
            <a:r>
              <a:rPr lang="tr-TR" sz="2000" dirty="0" err="1">
                <a:solidFill>
                  <a:srgbClr val="000000"/>
                </a:solidFill>
              </a:rPr>
              <a:t>teknologi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pengiriman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pesan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singkat</a:t>
            </a:r>
            <a:r>
              <a:rPr lang="tr-TR" sz="2000" dirty="0">
                <a:solidFill>
                  <a:srgbClr val="000000"/>
                </a:solidFill>
              </a:rPr>
              <a:t> (</a:t>
            </a:r>
            <a:r>
              <a:rPr lang="tr-TR" sz="2000" dirty="0" err="1">
                <a:solidFill>
                  <a:srgbClr val="000000"/>
                </a:solidFill>
              </a:rPr>
              <a:t>instant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messaging</a:t>
            </a:r>
            <a:r>
              <a:rPr lang="tr-TR" sz="2000" dirty="0">
                <a:solidFill>
                  <a:srgbClr val="000000"/>
                </a:solidFill>
              </a:rPr>
              <a:t>) </a:t>
            </a:r>
            <a:r>
              <a:rPr lang="tr-TR" sz="2000" dirty="0" err="1">
                <a:solidFill>
                  <a:srgbClr val="000000"/>
                </a:solidFill>
              </a:rPr>
              <a:t>diciptakan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untuk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menutupi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kelemahan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surel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kadang-kadang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kurang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cepat</a:t>
            </a:r>
            <a:r>
              <a:rPr lang="tr-TR" sz="2000" dirty="0">
                <a:solidFill>
                  <a:srgbClr val="000000"/>
                </a:solidFill>
              </a:rPr>
              <a:t> dan </a:t>
            </a:r>
            <a:r>
              <a:rPr lang="tr-TR" sz="2000" dirty="0" err="1">
                <a:solidFill>
                  <a:srgbClr val="000000"/>
                </a:solidFill>
              </a:rPr>
              <a:t>tidak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waktu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nyata</a:t>
            </a:r>
            <a:r>
              <a:rPr lang="tr-TR" sz="2000" dirty="0">
                <a:solidFill>
                  <a:srgbClr val="000000"/>
                </a:solidFill>
              </a:rPr>
              <a:t> (</a:t>
            </a:r>
            <a:r>
              <a:rPr lang="tr-TR" sz="2000" dirty="0" err="1">
                <a:solidFill>
                  <a:srgbClr val="000000"/>
                </a:solidFill>
              </a:rPr>
              <a:t>real</a:t>
            </a:r>
            <a:r>
              <a:rPr lang="tr-TR" sz="2000" dirty="0">
                <a:solidFill>
                  <a:srgbClr val="000000"/>
                </a:solidFill>
              </a:rPr>
              <a:t>-time).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063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Instan</a:t>
            </a:r>
            <a:endParaRPr lang="en-US" dirty="0"/>
          </a:p>
        </p:txBody>
      </p:sp>
      <p:pic>
        <p:nvPicPr>
          <p:cNvPr id="5" name="Content Placeholder 4" descr="Screen shot 2017-03-19 at 8.39.2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8" r="-216"/>
          <a:stretch/>
        </p:blipFill>
        <p:spPr>
          <a:xfrm>
            <a:off x="1194525" y="1320800"/>
            <a:ext cx="6852526" cy="4910668"/>
          </a:xfrm>
        </p:spPr>
      </p:pic>
    </p:spTree>
    <p:extLst>
      <p:ext uri="{BB962C8B-B14F-4D97-AF65-F5344CB8AC3E}">
        <p14:creationId xmlns:p14="http://schemas.microsoft.com/office/powerpoint/2010/main" val="416160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Instan</a:t>
            </a:r>
            <a:endParaRPr lang="en-US" dirty="0"/>
          </a:p>
        </p:txBody>
      </p:sp>
      <p:pic>
        <p:nvPicPr>
          <p:cNvPr id="4" name="Content Placeholder 3" descr="Screen shot 2017-03-19 at 8.37.1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" r="-134"/>
          <a:stretch/>
        </p:blipFill>
        <p:spPr>
          <a:xfrm>
            <a:off x="1291449" y="1334912"/>
            <a:ext cx="6656406" cy="4797778"/>
          </a:xfrm>
        </p:spPr>
      </p:pic>
    </p:spTree>
    <p:extLst>
      <p:ext uri="{BB962C8B-B14F-4D97-AF65-F5344CB8AC3E}">
        <p14:creationId xmlns:p14="http://schemas.microsoft.com/office/powerpoint/2010/main" val="113798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674850"/>
            <a:ext cx="7374523" cy="55557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tr-TR" sz="2000" b="1" dirty="0" smtClean="0">
                <a:solidFill>
                  <a:srgbClr val="000000"/>
                </a:solidFill>
              </a:rPr>
              <a:t>Papan </a:t>
            </a:r>
            <a:r>
              <a:rPr lang="tr-TR" sz="2000" b="1" dirty="0" err="1" smtClean="0">
                <a:solidFill>
                  <a:srgbClr val="000000"/>
                </a:solidFill>
              </a:rPr>
              <a:t>Pesan</a:t>
            </a:r>
            <a:r>
              <a:rPr lang="tr-TR" sz="2000" b="1" dirty="0" smtClean="0">
                <a:solidFill>
                  <a:srgbClr val="000000"/>
                </a:solidFill>
              </a:rPr>
              <a:t>/Message </a:t>
            </a:r>
            <a:r>
              <a:rPr lang="tr-TR" sz="2000" b="1" dirty="0" err="1" smtClean="0">
                <a:solidFill>
                  <a:srgbClr val="000000"/>
                </a:solidFill>
              </a:rPr>
              <a:t>Boards</a:t>
            </a:r>
            <a:endParaRPr lang="tr-TR" sz="2000" b="1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tr-TR" sz="2000" dirty="0" err="1">
                <a:solidFill>
                  <a:srgbClr val="000000"/>
                </a:solidFill>
              </a:rPr>
              <a:t>Wikipedia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ensiklopedia</a:t>
            </a:r>
            <a:r>
              <a:rPr lang="tr-TR" sz="2000" dirty="0">
                <a:solidFill>
                  <a:srgbClr val="000000"/>
                </a:solidFill>
              </a:rPr>
              <a:t> online, </a:t>
            </a:r>
            <a:r>
              <a:rPr lang="tr-TR" sz="2000" dirty="0" err="1">
                <a:solidFill>
                  <a:srgbClr val="000000"/>
                </a:solidFill>
              </a:rPr>
              <a:t>menggambarkan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sebuah</a:t>
            </a:r>
            <a:r>
              <a:rPr lang="tr-TR" sz="2000" dirty="0">
                <a:solidFill>
                  <a:srgbClr val="000000"/>
                </a:solidFill>
              </a:rPr>
              <a:t> forum internet </a:t>
            </a:r>
            <a:r>
              <a:rPr lang="tr-TR" sz="2000" dirty="0" err="1">
                <a:solidFill>
                  <a:srgbClr val="000000"/>
                </a:solidFill>
              </a:rPr>
              <a:t>sebagai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aplikasi</a:t>
            </a:r>
            <a:r>
              <a:rPr lang="tr-TR" sz="2000" dirty="0">
                <a:solidFill>
                  <a:srgbClr val="000000"/>
                </a:solidFill>
              </a:rPr>
              <a:t> web </a:t>
            </a:r>
            <a:r>
              <a:rPr lang="tr-TR" sz="2000" dirty="0" err="1">
                <a:solidFill>
                  <a:srgbClr val="000000"/>
                </a:solidFill>
              </a:rPr>
              <a:t>untuk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melakukan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diskusi</a:t>
            </a:r>
            <a:r>
              <a:rPr lang="tr-TR" sz="2000" dirty="0">
                <a:solidFill>
                  <a:srgbClr val="000000"/>
                </a:solidFill>
              </a:rPr>
              <a:t> dan </a:t>
            </a:r>
            <a:r>
              <a:rPr lang="tr-TR" sz="2000" dirty="0" err="1">
                <a:solidFill>
                  <a:srgbClr val="000000"/>
                </a:solidFill>
              </a:rPr>
              <a:t>posting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konten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dibuat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pengguna</a:t>
            </a:r>
            <a:r>
              <a:rPr lang="tr-TR" sz="2000" dirty="0">
                <a:solidFill>
                  <a:srgbClr val="000000"/>
                </a:solidFill>
              </a:rPr>
              <a:t>. </a:t>
            </a:r>
            <a:endParaRPr lang="tr-TR" sz="20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tr-TR" sz="2000" dirty="0" smtClean="0">
                <a:solidFill>
                  <a:srgbClr val="000000"/>
                </a:solidFill>
              </a:rPr>
              <a:t>forum </a:t>
            </a:r>
            <a:r>
              <a:rPr lang="tr-TR" sz="2000" dirty="0">
                <a:solidFill>
                  <a:srgbClr val="000000"/>
                </a:solidFill>
              </a:rPr>
              <a:t>internet </a:t>
            </a:r>
            <a:r>
              <a:rPr lang="tr-TR" sz="2000" dirty="0" err="1">
                <a:solidFill>
                  <a:srgbClr val="000000"/>
                </a:solidFill>
              </a:rPr>
              <a:t>juga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sering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disebut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sebagai</a:t>
            </a:r>
            <a:r>
              <a:rPr lang="tr-TR" sz="2000" dirty="0">
                <a:solidFill>
                  <a:srgbClr val="000000"/>
                </a:solidFill>
              </a:rPr>
              <a:t> forum web, papan </a:t>
            </a:r>
            <a:r>
              <a:rPr lang="tr-TR" sz="2000" dirty="0" err="1">
                <a:solidFill>
                  <a:srgbClr val="000000"/>
                </a:solidFill>
              </a:rPr>
              <a:t>pesan</a:t>
            </a:r>
            <a:r>
              <a:rPr lang="tr-TR" sz="2000" dirty="0">
                <a:solidFill>
                  <a:srgbClr val="000000"/>
                </a:solidFill>
              </a:rPr>
              <a:t>, papan </a:t>
            </a:r>
            <a:r>
              <a:rPr lang="tr-TR" sz="2000" dirty="0" err="1">
                <a:solidFill>
                  <a:srgbClr val="000000"/>
                </a:solidFill>
              </a:rPr>
              <a:t>diskusi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kelompok</a:t>
            </a:r>
            <a:r>
              <a:rPr lang="tr-TR" sz="2000" dirty="0">
                <a:solidFill>
                  <a:srgbClr val="000000"/>
                </a:solidFill>
              </a:rPr>
              <a:t> (elektronik) </a:t>
            </a:r>
            <a:r>
              <a:rPr lang="tr-TR" sz="2000" dirty="0" err="1">
                <a:solidFill>
                  <a:srgbClr val="000000"/>
                </a:solidFill>
              </a:rPr>
              <a:t>diskusi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 smtClean="0">
                <a:solidFill>
                  <a:srgbClr val="000000"/>
                </a:solidFill>
              </a:rPr>
              <a:t>diskusi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untuk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ums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atau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papan </a:t>
            </a:r>
            <a:r>
              <a:rPr lang="tr-TR" sz="2000" dirty="0" err="1">
                <a:solidFill>
                  <a:srgbClr val="000000"/>
                </a:solidFill>
              </a:rPr>
              <a:t>buletin</a:t>
            </a:r>
            <a:r>
              <a:rPr lang="tr-TR" sz="2000" dirty="0">
                <a:solidFill>
                  <a:srgbClr val="000000"/>
                </a:solidFill>
              </a:rPr>
              <a:t>. </a:t>
            </a:r>
            <a:endParaRPr lang="tr-TR" sz="20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tr-TR" sz="2000" dirty="0" err="1" smtClean="0">
                <a:solidFill>
                  <a:srgbClr val="000000"/>
                </a:solidFill>
              </a:rPr>
              <a:t>Istilah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'forum' dan 'papan' </a:t>
            </a:r>
            <a:r>
              <a:rPr lang="tr-TR" sz="2000" dirty="0" err="1">
                <a:solidFill>
                  <a:srgbClr val="000000"/>
                </a:solidFill>
              </a:rPr>
              <a:t>dapat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merujuk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kepada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seluruh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masyarakat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atau</a:t>
            </a:r>
            <a:r>
              <a:rPr lang="tr-TR" sz="2000" dirty="0">
                <a:solidFill>
                  <a:srgbClr val="000000"/>
                </a:solidFill>
              </a:rPr>
              <a:t> ke </a:t>
            </a:r>
            <a:r>
              <a:rPr lang="tr-TR" sz="2000" dirty="0" err="1">
                <a:solidFill>
                  <a:srgbClr val="000000"/>
                </a:solidFill>
              </a:rPr>
              <a:t>sub</a:t>
            </a:r>
            <a:r>
              <a:rPr lang="tr-TR" sz="2000" dirty="0">
                <a:solidFill>
                  <a:srgbClr val="000000"/>
                </a:solidFill>
              </a:rPr>
              <a:t>-forum </a:t>
            </a:r>
            <a:r>
              <a:rPr lang="tr-TR" sz="2000" dirty="0" err="1">
                <a:solidFill>
                  <a:srgbClr val="000000"/>
                </a:solidFill>
              </a:rPr>
              <a:t>khusus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berurusan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dengan</a:t>
            </a:r>
            <a:r>
              <a:rPr lang="tr-TR" sz="2000" dirty="0">
                <a:solidFill>
                  <a:srgbClr val="000000"/>
                </a:solidFill>
              </a:rPr>
              <a:t> topik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berbeda</a:t>
            </a:r>
            <a:r>
              <a:rPr lang="tr-TR" sz="2000" dirty="0">
                <a:solidFill>
                  <a:srgbClr val="000000"/>
                </a:solidFill>
              </a:rPr>
              <a:t>. </a:t>
            </a:r>
            <a:r>
              <a:rPr lang="tr-TR" sz="2000" dirty="0" err="1">
                <a:solidFill>
                  <a:srgbClr val="000000"/>
                </a:solidFill>
              </a:rPr>
              <a:t>Pesan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dalam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sub</a:t>
            </a:r>
            <a:r>
              <a:rPr lang="tr-TR" sz="2000" dirty="0">
                <a:solidFill>
                  <a:srgbClr val="000000"/>
                </a:solidFill>
              </a:rPr>
              <a:t>-forum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kemudian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ditampilkan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baik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secara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kronologis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atau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urutan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hirarkis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kontribusi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diskusi</a:t>
            </a:r>
            <a:r>
              <a:rPr lang="it-IT" sz="2000" dirty="0">
                <a:solidFill>
                  <a:srgbClr val="000000"/>
                </a:solidFill>
              </a:rPr>
              <a:t> on-line (</a:t>
            </a:r>
            <a:r>
              <a:rPr lang="it-IT" sz="2000" dirty="0" err="1">
                <a:solidFill>
                  <a:srgbClr val="000000"/>
                </a:solidFill>
              </a:rPr>
              <a:t>posting</a:t>
            </a:r>
            <a:r>
              <a:rPr lang="it-IT" sz="2000" dirty="0" smtClean="0">
                <a:solidFill>
                  <a:srgbClr val="000000"/>
                </a:solidFill>
              </a:rPr>
              <a:t>), </a:t>
            </a:r>
            <a:r>
              <a:rPr lang="tr-TR" sz="2000" dirty="0" err="1" smtClean="0">
                <a:solidFill>
                  <a:srgbClr val="000000"/>
                </a:solidFill>
              </a:rPr>
              <a:t>Contohnya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adalah</a:t>
            </a:r>
            <a:r>
              <a:rPr lang="tr-TR" sz="2000" dirty="0">
                <a:solidFill>
                  <a:srgbClr val="000000"/>
                </a:solidFill>
              </a:rPr>
              <a:t> Grup Google (</a:t>
            </a:r>
            <a:r>
              <a:rPr lang="tr-TR" sz="2000" dirty="0" err="1">
                <a:solidFill>
                  <a:srgbClr val="000000"/>
                </a:solidFill>
              </a:rPr>
              <a:t>pengganti</a:t>
            </a:r>
            <a:r>
              <a:rPr lang="tr-TR" sz="2000" dirty="0">
                <a:solidFill>
                  <a:srgbClr val="000000"/>
                </a:solidFill>
              </a:rPr>
              <a:t> Usenet) dan </a:t>
            </a:r>
            <a:r>
              <a:rPr lang="tr-TR" sz="2000" dirty="0" err="1">
                <a:solidFill>
                  <a:srgbClr val="000000"/>
                </a:solidFill>
              </a:rPr>
              <a:t>Yahoo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Groups</a:t>
            </a:r>
            <a:r>
              <a:rPr lang="tr-TR" sz="2000" dirty="0">
                <a:solidFill>
                  <a:srgbClr val="000000"/>
                </a:solidFill>
              </a:rPr>
              <a:t>. 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95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04333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/>
              <a:t> </a:t>
            </a:r>
            <a:r>
              <a:rPr lang="tr-TR" dirty="0" smtClean="0"/>
              <a:t>Message </a:t>
            </a:r>
            <a:r>
              <a:rPr lang="tr-TR" dirty="0" err="1" smtClean="0"/>
              <a:t>Boards</a:t>
            </a:r>
            <a:endParaRPr lang="en-US" dirty="0"/>
          </a:p>
        </p:txBody>
      </p:sp>
      <p:pic>
        <p:nvPicPr>
          <p:cNvPr id="5" name="Content Placeholder 4" descr="Screen shot 2017-03-19 at 8.47.1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" r="253"/>
          <a:stretch/>
        </p:blipFill>
        <p:spPr>
          <a:xfrm>
            <a:off x="1523999" y="1566331"/>
            <a:ext cx="6194691" cy="4477963"/>
          </a:xfrm>
        </p:spPr>
      </p:pic>
    </p:spTree>
    <p:extLst>
      <p:ext uri="{BB962C8B-B14F-4D97-AF65-F5344CB8AC3E}">
        <p14:creationId xmlns:p14="http://schemas.microsoft.com/office/powerpoint/2010/main" val="196094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04333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/>
              <a:t> </a:t>
            </a:r>
            <a:r>
              <a:rPr lang="tr-TR" dirty="0" smtClean="0"/>
              <a:t>Message </a:t>
            </a:r>
            <a:r>
              <a:rPr lang="tr-TR" dirty="0" err="1" smtClean="0"/>
              <a:t>Boards</a:t>
            </a:r>
            <a:endParaRPr lang="en-US" dirty="0"/>
          </a:p>
        </p:txBody>
      </p:sp>
      <p:pic>
        <p:nvPicPr>
          <p:cNvPr id="4" name="Content Placeholder 3" descr="Screen shot 2017-03-19 at 8.49.5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" r="-104"/>
          <a:stretch/>
        </p:blipFill>
        <p:spPr>
          <a:xfrm>
            <a:off x="1389339" y="1524001"/>
            <a:ext cx="6460628" cy="4656665"/>
          </a:xfrm>
        </p:spPr>
      </p:pic>
    </p:spTree>
    <p:extLst>
      <p:ext uri="{BB962C8B-B14F-4D97-AF65-F5344CB8AC3E}">
        <p14:creationId xmlns:p14="http://schemas.microsoft.com/office/powerpoint/2010/main" val="241584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499810"/>
            <a:ext cx="7374523" cy="38483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b="1" dirty="0">
                <a:solidFill>
                  <a:srgbClr val="000000"/>
                </a:solidFill>
              </a:rPr>
              <a:t>Micro-</a:t>
            </a:r>
            <a:r>
              <a:rPr lang="tr-TR" sz="2000" b="1" dirty="0" err="1">
                <a:solidFill>
                  <a:srgbClr val="000000"/>
                </a:solidFill>
              </a:rPr>
              <a:t>blogging</a:t>
            </a:r>
            <a:r>
              <a:rPr lang="tr-TR" sz="2000" b="1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adalah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blogging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dengan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ruang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sangat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terbatas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untuk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teks</a:t>
            </a:r>
            <a:r>
              <a:rPr lang="tr-TR" sz="2000" dirty="0">
                <a:solidFill>
                  <a:srgbClr val="000000"/>
                </a:solidFill>
              </a:rPr>
              <a:t> (140- 200 karakter </a:t>
            </a:r>
            <a:r>
              <a:rPr lang="tr-TR" sz="2000" dirty="0" err="1">
                <a:solidFill>
                  <a:srgbClr val="000000"/>
                </a:solidFill>
              </a:rPr>
              <a:t>biasanya</a:t>
            </a:r>
            <a:r>
              <a:rPr lang="tr-TR" sz="2000" dirty="0">
                <a:solidFill>
                  <a:srgbClr val="000000"/>
                </a:solidFill>
              </a:rPr>
              <a:t>) </a:t>
            </a:r>
            <a:r>
              <a:rPr lang="tr-TR" sz="2000" dirty="0" err="1">
                <a:solidFill>
                  <a:srgbClr val="000000"/>
                </a:solidFill>
              </a:rPr>
              <a:t>komentar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kecil</a:t>
            </a:r>
            <a:r>
              <a:rPr lang="tr-TR" sz="2000" dirty="0" smtClean="0">
                <a:solidFill>
                  <a:srgbClr val="000000"/>
                </a:solidFill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 err="1" smtClean="0">
                <a:solidFill>
                  <a:srgbClr val="000000"/>
                </a:solidFill>
              </a:rPr>
              <a:t>Layanan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seperti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pertama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adalah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Twier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diluncurkan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pada</a:t>
            </a:r>
            <a:r>
              <a:rPr lang="tr-TR" sz="2000" dirty="0">
                <a:solidFill>
                  <a:srgbClr val="000000"/>
                </a:solidFill>
              </a:rPr>
              <a:t> bulan </a:t>
            </a:r>
            <a:r>
              <a:rPr lang="tr-TR" sz="2000" dirty="0" err="1">
                <a:solidFill>
                  <a:srgbClr val="000000"/>
                </a:solidFill>
              </a:rPr>
              <a:t>Juli</a:t>
            </a:r>
            <a:r>
              <a:rPr lang="tr-TR" sz="2000" dirty="0">
                <a:solidFill>
                  <a:srgbClr val="000000"/>
                </a:solidFill>
              </a:rPr>
              <a:t> 2006 (</a:t>
            </a:r>
            <a:r>
              <a:rPr lang="tr-TR" sz="2000" dirty="0" smtClean="0">
                <a:solidFill>
                  <a:srgbClr val="000000"/>
                </a:solidFill>
              </a:rPr>
              <a:t>http</a:t>
            </a:r>
            <a:r>
              <a:rPr lang="tr-TR" sz="2000" dirty="0">
                <a:solidFill>
                  <a:srgbClr val="000000"/>
                </a:solidFill>
              </a:rPr>
              <a:t>: //</a:t>
            </a:r>
            <a:r>
              <a:rPr lang="tr-TR" sz="2000" dirty="0" err="1" smtClean="0">
                <a:solidFill>
                  <a:srgbClr val="000000"/>
                </a:solidFill>
              </a:rPr>
              <a:t>www.twtter.com</a:t>
            </a:r>
            <a:r>
              <a:rPr lang="tr-TR" sz="2000" dirty="0">
                <a:solidFill>
                  <a:srgbClr val="000000"/>
                </a:solidFill>
              </a:rPr>
              <a:t>), dan </a:t>
            </a:r>
            <a:r>
              <a:rPr lang="tr-TR" sz="2000" dirty="0" err="1">
                <a:solidFill>
                  <a:srgbClr val="000000"/>
                </a:solidFill>
              </a:rPr>
              <a:t>pesaing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utamanya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adalah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FriendFeed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Jaiku</a:t>
            </a:r>
            <a:r>
              <a:rPr lang="tr-TR" sz="2000" dirty="0">
                <a:solidFill>
                  <a:srgbClr val="000000"/>
                </a:solidFill>
              </a:rPr>
              <a:t> dan </a:t>
            </a:r>
            <a:r>
              <a:rPr lang="tr-TR" sz="2000" dirty="0" err="1">
                <a:solidFill>
                  <a:srgbClr val="000000"/>
                </a:solidFill>
              </a:rPr>
              <a:t>Pownce</a:t>
            </a:r>
            <a:r>
              <a:rPr lang="tr-TR" sz="2000" dirty="0">
                <a:solidFill>
                  <a:srgbClr val="000000"/>
                </a:solidFill>
              </a:rPr>
              <a:t>. Ada </a:t>
            </a:r>
            <a:r>
              <a:rPr lang="tr-TR" sz="2000" dirty="0" err="1">
                <a:solidFill>
                  <a:srgbClr val="000000"/>
                </a:solidFill>
              </a:rPr>
              <a:t>sejumlah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layanan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peniru</a:t>
            </a:r>
            <a:r>
              <a:rPr lang="tr-TR" sz="2000" dirty="0">
                <a:solidFill>
                  <a:srgbClr val="000000"/>
                </a:solidFill>
              </a:rPr>
              <a:t> dan </a:t>
            </a:r>
            <a:r>
              <a:rPr lang="tr-TR" sz="2000" dirty="0" err="1">
                <a:solidFill>
                  <a:srgbClr val="000000"/>
                </a:solidFill>
              </a:rPr>
              <a:t>contoh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tertanam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dalam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situs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jaringan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sosial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populer</a:t>
            </a:r>
            <a:r>
              <a:rPr lang="tr-TR" sz="2000" dirty="0">
                <a:solidFill>
                  <a:srgbClr val="000000"/>
                </a:solidFill>
              </a:rPr>
              <a:t> Facebook dan </a:t>
            </a:r>
            <a:r>
              <a:rPr lang="tr-TR" sz="2000" dirty="0" err="1">
                <a:solidFill>
                  <a:srgbClr val="000000"/>
                </a:solidFill>
              </a:rPr>
              <a:t>MySpace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memiliki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fitur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micro-blogging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seperti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smtClean="0">
                <a:solidFill>
                  <a:srgbClr val="000000"/>
                </a:solidFill>
              </a:rPr>
              <a:t>”</a:t>
            </a:r>
            <a:r>
              <a:rPr lang="tr-TR" sz="2000" dirty="0" err="1" smtClean="0">
                <a:solidFill>
                  <a:srgbClr val="000000"/>
                </a:solidFill>
              </a:rPr>
              <a:t>update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status</a:t>
            </a:r>
            <a:r>
              <a:rPr lang="tr-TR" sz="2000" dirty="0" smtClean="0">
                <a:solidFill>
                  <a:srgbClr val="000000"/>
                </a:solidFill>
              </a:rPr>
              <a:t>”.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64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04333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tr-TR" dirty="0" err="1" smtClean="0"/>
              <a:t>icro-blogging</a:t>
            </a:r>
            <a:endParaRPr lang="en-US" dirty="0"/>
          </a:p>
        </p:txBody>
      </p:sp>
      <p:pic>
        <p:nvPicPr>
          <p:cNvPr id="5" name="Content Placeholder 4" descr="Screen shot 2017-03-19 at 8.53.1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" r="-86"/>
          <a:stretch/>
        </p:blipFill>
        <p:spPr>
          <a:xfrm>
            <a:off x="1509889" y="1481666"/>
            <a:ext cx="6212698" cy="4477963"/>
          </a:xfrm>
        </p:spPr>
      </p:pic>
    </p:spTree>
    <p:extLst>
      <p:ext uri="{BB962C8B-B14F-4D97-AF65-F5344CB8AC3E}">
        <p14:creationId xmlns:p14="http://schemas.microsoft.com/office/powerpoint/2010/main" val="206760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04333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tr-TR" dirty="0" err="1" smtClean="0"/>
              <a:t>icro-blogging</a:t>
            </a:r>
            <a:endParaRPr lang="en-US" dirty="0"/>
          </a:p>
        </p:txBody>
      </p:sp>
      <p:pic>
        <p:nvPicPr>
          <p:cNvPr id="4" name="Content Placeholder 3" descr="Screen shot 2017-03-19 at 8.54.1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r="44"/>
          <a:stretch/>
        </p:blipFill>
        <p:spPr>
          <a:xfrm>
            <a:off x="1665111" y="1524000"/>
            <a:ext cx="5908458" cy="4308629"/>
          </a:xfrm>
        </p:spPr>
      </p:pic>
    </p:spTree>
    <p:extLst>
      <p:ext uri="{BB962C8B-B14F-4D97-AF65-F5344CB8AC3E}">
        <p14:creationId xmlns:p14="http://schemas.microsoft.com/office/powerpoint/2010/main" val="33587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259925"/>
            <a:ext cx="7374523" cy="427163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Internet Mobile, </a:t>
            </a:r>
            <a:r>
              <a:rPr lang="cs-CZ" sz="2000" dirty="0" err="1" smtClean="0">
                <a:solidFill>
                  <a:srgbClr val="000000"/>
                </a:solidFill>
              </a:rPr>
              <a:t>bentuk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ringkas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dari</a:t>
            </a:r>
            <a:r>
              <a:rPr lang="cs-CZ" sz="2000" b="1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internet protokol (IP) </a:t>
            </a:r>
            <a:r>
              <a:rPr lang="cs-CZ" sz="2000" dirty="0" err="1" smtClean="0">
                <a:solidFill>
                  <a:srgbClr val="000000"/>
                </a:solidFill>
              </a:rPr>
              <a:t>membuat</a:t>
            </a:r>
            <a:r>
              <a:rPr lang="cs-CZ" sz="2000" dirty="0" smtClean="0">
                <a:solidFill>
                  <a:srgbClr val="000000"/>
                </a:solidFill>
              </a:rPr>
              <a:t> mobile internet </a:t>
            </a:r>
            <a:r>
              <a:rPr lang="cs-CZ" sz="2000" dirty="0" err="1" smtClean="0">
                <a:solidFill>
                  <a:srgbClr val="000000"/>
                </a:solidFill>
              </a:rPr>
              <a:t>sangat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fleksibel</a:t>
            </a:r>
            <a:r>
              <a:rPr lang="cs-CZ" sz="2000" dirty="0" smtClean="0">
                <a:solidFill>
                  <a:srgbClr val="000000"/>
                </a:solidFill>
              </a:rPr>
              <a:t>. </a:t>
            </a:r>
            <a:r>
              <a:rPr lang="cs-CZ" sz="2000" dirty="0" err="1" smtClean="0">
                <a:solidFill>
                  <a:srgbClr val="000000"/>
                </a:solidFill>
              </a:rPr>
              <a:t>Perkembangan</a:t>
            </a:r>
            <a:r>
              <a:rPr lang="cs-CZ" sz="2000" dirty="0" smtClean="0">
                <a:solidFill>
                  <a:srgbClr val="000000"/>
                </a:solidFill>
              </a:rPr>
              <a:t> W3C (</a:t>
            </a:r>
            <a:r>
              <a:rPr lang="cs-CZ" sz="2000" dirty="0" err="1" smtClean="0">
                <a:solidFill>
                  <a:srgbClr val="000000"/>
                </a:solidFill>
              </a:rPr>
              <a:t>World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Wide</a:t>
            </a:r>
            <a:r>
              <a:rPr lang="cs-CZ" sz="2000" dirty="0" smtClean="0">
                <a:solidFill>
                  <a:srgbClr val="000000"/>
                </a:solidFill>
              </a:rPr>
              <a:t> Web </a:t>
            </a:r>
            <a:r>
              <a:rPr lang="cs-CZ" sz="2000" dirty="0" err="1" smtClean="0">
                <a:solidFill>
                  <a:srgbClr val="000000"/>
                </a:solidFill>
              </a:rPr>
              <a:t>Consortium</a:t>
            </a:r>
            <a:r>
              <a:rPr lang="cs-CZ" sz="2000" dirty="0" smtClean="0">
                <a:solidFill>
                  <a:srgbClr val="000000"/>
                </a:solidFill>
              </a:rPr>
              <a:t>) </a:t>
            </a:r>
            <a:r>
              <a:rPr lang="cs-CZ" sz="2000" dirty="0" err="1" smtClean="0">
                <a:solidFill>
                  <a:srgbClr val="000000"/>
                </a:solidFill>
              </a:rPr>
              <a:t>prakasa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i="1" dirty="0" smtClean="0">
                <a:solidFill>
                  <a:srgbClr val="000000"/>
                </a:solidFill>
              </a:rPr>
              <a:t>mobile web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membawa</a:t>
            </a:r>
            <a:r>
              <a:rPr lang="cs-CZ" sz="2000" dirty="0" smtClean="0">
                <a:solidFill>
                  <a:srgbClr val="000000"/>
                </a:solidFill>
              </a:rPr>
              <a:t> protokol internet </a:t>
            </a:r>
            <a:r>
              <a:rPr lang="cs-CZ" sz="2000" dirty="0" err="1" smtClean="0">
                <a:solidFill>
                  <a:srgbClr val="000000"/>
                </a:solidFill>
              </a:rPr>
              <a:t>untuk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ponsel</a:t>
            </a:r>
            <a:r>
              <a:rPr lang="cs-CZ" sz="2000" dirty="0" smtClean="0">
                <a:solidFill>
                  <a:srgbClr val="000000"/>
                </a:solidFill>
              </a:rPr>
              <a:t>, </a:t>
            </a:r>
            <a:r>
              <a:rPr lang="cs-CZ" sz="2000" dirty="0" err="1" smtClean="0">
                <a:solidFill>
                  <a:srgbClr val="000000"/>
                </a:solidFill>
              </a:rPr>
              <a:t>konvergensi</a:t>
            </a:r>
            <a:r>
              <a:rPr lang="cs-CZ" sz="2000" dirty="0" smtClean="0">
                <a:solidFill>
                  <a:srgbClr val="000000"/>
                </a:solidFill>
              </a:rPr>
              <a:t> SMS, web dan e-mail </a:t>
            </a:r>
            <a:r>
              <a:rPr lang="cs-CZ" sz="2000" dirty="0" err="1" smtClean="0">
                <a:solidFill>
                  <a:srgbClr val="000000"/>
                </a:solidFill>
              </a:rPr>
              <a:t>dari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ponsel</a:t>
            </a:r>
            <a:r>
              <a:rPr lang="cs-CZ" sz="2000" dirty="0" smtClean="0">
                <a:solidFill>
                  <a:srgbClr val="000000"/>
                </a:solidFill>
              </a:rPr>
              <a:t>, PDA dan </a:t>
            </a:r>
            <a:r>
              <a:rPr lang="cs-CZ" sz="2000" dirty="0" err="1" smtClean="0">
                <a:solidFill>
                  <a:srgbClr val="000000"/>
                </a:solidFill>
              </a:rPr>
              <a:t>gadget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portabel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lainnya</a:t>
            </a:r>
            <a:r>
              <a:rPr lang="cs-CZ" sz="2000" dirty="0" smtClean="0">
                <a:solidFill>
                  <a:srgbClr val="000000"/>
                </a:solidFill>
              </a:rPr>
              <a:t> ke </a:t>
            </a:r>
            <a:r>
              <a:rPr lang="cs-CZ" sz="2000" dirty="0" err="1" smtClean="0">
                <a:solidFill>
                  <a:srgbClr val="000000"/>
                </a:solidFill>
              </a:rPr>
              <a:t>website</a:t>
            </a:r>
            <a:r>
              <a:rPr lang="cs-CZ" sz="2000" dirty="0" smtClean="0">
                <a:solidFill>
                  <a:srgbClr val="000000"/>
                </a:solidFill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 err="1" smtClean="0">
                <a:solidFill>
                  <a:srgbClr val="000000"/>
                </a:solidFill>
              </a:rPr>
              <a:t>Ini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membuka</a:t>
            </a:r>
            <a:r>
              <a:rPr lang="cs-CZ" sz="2000" dirty="0" smtClean="0">
                <a:solidFill>
                  <a:srgbClr val="000000"/>
                </a:solidFill>
              </a:rPr>
              <a:t> pintu </a:t>
            </a:r>
            <a:r>
              <a:rPr lang="cs-CZ" sz="2000" dirty="0" err="1" smtClean="0">
                <a:solidFill>
                  <a:srgbClr val="000000"/>
                </a:solidFill>
              </a:rPr>
              <a:t>untuk</a:t>
            </a:r>
            <a:r>
              <a:rPr lang="cs-CZ" sz="2000" dirty="0" smtClean="0">
                <a:solidFill>
                  <a:srgbClr val="000000"/>
                </a:solidFill>
              </a:rPr>
              <a:t> mobile internet online. </a:t>
            </a:r>
            <a:r>
              <a:rPr lang="cs-CZ" sz="2000" dirty="0" err="1" smtClean="0">
                <a:solidFill>
                  <a:srgbClr val="000000"/>
                </a:solidFill>
              </a:rPr>
              <a:t>Aksesnya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tidak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memerlukan</a:t>
            </a:r>
            <a:r>
              <a:rPr lang="cs-CZ" sz="2000" dirty="0" smtClean="0">
                <a:solidFill>
                  <a:srgbClr val="000000"/>
                </a:solidFill>
              </a:rPr>
              <a:t> komputer desktop </a:t>
            </a:r>
            <a:r>
              <a:rPr lang="cs-CZ" sz="2000" dirty="0" err="1" smtClean="0">
                <a:solidFill>
                  <a:srgbClr val="000000"/>
                </a:solidFill>
              </a:rPr>
              <a:t>karena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lebih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banyak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orang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memiliki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perangkat</a:t>
            </a:r>
            <a:r>
              <a:rPr lang="cs-CZ" sz="2000" dirty="0" smtClean="0">
                <a:solidFill>
                  <a:srgbClr val="000000"/>
                </a:solidFill>
              </a:rPr>
              <a:t> mobile </a:t>
            </a:r>
            <a:r>
              <a:rPr lang="cs-CZ" sz="2000" dirty="0" err="1" smtClean="0">
                <a:solidFill>
                  <a:srgbClr val="000000"/>
                </a:solidFill>
              </a:rPr>
              <a:t>daripada</a:t>
            </a:r>
            <a:r>
              <a:rPr lang="cs-CZ" sz="2000" dirty="0" smtClean="0">
                <a:solidFill>
                  <a:srgbClr val="000000"/>
                </a:solidFill>
              </a:rPr>
              <a:t> komputer, hal  </a:t>
            </a:r>
            <a:r>
              <a:rPr lang="cs-CZ" sz="2000" dirty="0" err="1" smtClean="0">
                <a:solidFill>
                  <a:srgbClr val="000000"/>
                </a:solidFill>
              </a:rPr>
              <a:t>ini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merupakan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perkembangan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penting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untuk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praktek</a:t>
            </a:r>
            <a:r>
              <a:rPr lang="cs-CZ" sz="2000" dirty="0" smtClean="0">
                <a:solidFill>
                  <a:srgbClr val="000000"/>
                </a:solidFill>
              </a:rPr>
              <a:t> Public Relations.</a:t>
            </a: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0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14478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sz="2400" dirty="0" smtClean="0">
                <a:latin typeface="Arial" charset="0"/>
                <a:cs typeface="Arial" charset="0"/>
              </a:rPr>
              <a:t>Memahami Definisi, Manfaat dan Jenis Cyber PR Serta Mengetahui Peran PR terkait Media Realtions</a:t>
            </a:r>
            <a:endParaRPr lang="id-ID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31332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/>
              <a:t> </a:t>
            </a:r>
            <a:r>
              <a:rPr lang="en-US" dirty="0" smtClean="0"/>
              <a:t>Internet Mobile</a:t>
            </a:r>
            <a:endParaRPr lang="en-US" dirty="0"/>
          </a:p>
        </p:txBody>
      </p:sp>
      <p:pic>
        <p:nvPicPr>
          <p:cNvPr id="5" name="Content Placeholder 4" descr="Screen shot 2017-03-19 at 8.58.0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" r="174"/>
          <a:stretch/>
        </p:blipFill>
        <p:spPr>
          <a:xfrm>
            <a:off x="1566333" y="1636889"/>
            <a:ext cx="6106431" cy="4452997"/>
          </a:xfrm>
        </p:spPr>
      </p:pic>
    </p:spTree>
    <p:extLst>
      <p:ext uri="{BB962C8B-B14F-4D97-AF65-F5344CB8AC3E}">
        <p14:creationId xmlns:p14="http://schemas.microsoft.com/office/powerpoint/2010/main" val="34899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03110"/>
            <a:ext cx="7024744" cy="550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/>
              <a:t> </a:t>
            </a:r>
            <a:r>
              <a:rPr lang="en-US" dirty="0" smtClean="0"/>
              <a:t>Internet Mobile</a:t>
            </a:r>
            <a:endParaRPr lang="en-US" dirty="0"/>
          </a:p>
        </p:txBody>
      </p:sp>
      <p:pic>
        <p:nvPicPr>
          <p:cNvPr id="4" name="Content Placeholder 3" descr="Screen shot 2017-03-19 at 8.58.2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" r="-334"/>
          <a:stretch/>
        </p:blipFill>
        <p:spPr>
          <a:xfrm>
            <a:off x="1538111" y="1566334"/>
            <a:ext cx="6047963" cy="4410360"/>
          </a:xfrm>
        </p:spPr>
      </p:pic>
    </p:spTree>
    <p:extLst>
      <p:ext uri="{BB962C8B-B14F-4D97-AF65-F5344CB8AC3E}">
        <p14:creationId xmlns:p14="http://schemas.microsoft.com/office/powerpoint/2010/main" val="125035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512711"/>
            <a:ext cx="7374523" cy="38212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New Media Release </a:t>
            </a:r>
            <a:r>
              <a:rPr lang="en-US" sz="2000" b="1" dirty="0" smtClean="0">
                <a:solidFill>
                  <a:srgbClr val="000000"/>
                </a:solidFill>
              </a:rPr>
              <a:t>XPRL (</a:t>
            </a:r>
            <a:r>
              <a:rPr lang="en-US" sz="2000" b="1" dirty="0" err="1" smtClean="0">
                <a:solidFill>
                  <a:srgbClr val="000000"/>
                </a:solidFill>
              </a:rPr>
              <a:t>eXtensible</a:t>
            </a:r>
            <a:r>
              <a:rPr lang="en-US" sz="2000" b="1" dirty="0" smtClean="0">
                <a:solidFill>
                  <a:srgbClr val="000000"/>
                </a:solidFill>
              </a:rPr>
              <a:t> Public Relations Language)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>
                <a:solidFill>
                  <a:srgbClr val="000000"/>
                </a:solidFill>
              </a:rPr>
              <a:t>Elektronik </a:t>
            </a:r>
            <a:r>
              <a:rPr lang="de-DE" sz="2000" dirty="0" err="1">
                <a:solidFill>
                  <a:srgbClr val="000000"/>
                </a:solidFill>
              </a:rPr>
              <a:t>pers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kit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telah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digunakan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untuk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waktu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lama dan </a:t>
            </a:r>
            <a:r>
              <a:rPr lang="tr-TR" sz="2000" dirty="0" err="1">
                <a:solidFill>
                  <a:srgbClr val="000000"/>
                </a:solidFill>
              </a:rPr>
              <a:t>sebuah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evolusi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baru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dalam</a:t>
            </a:r>
            <a:r>
              <a:rPr lang="tr-TR" sz="2000" dirty="0" smtClean="0">
                <a:solidFill>
                  <a:srgbClr val="000000"/>
                </a:solidFill>
              </a:rPr>
              <a:t> hal ini a</a:t>
            </a:r>
            <a:r>
              <a:rPr lang="sv-SE" sz="2000" dirty="0" err="1" smtClean="0">
                <a:solidFill>
                  <a:srgbClr val="000000"/>
                </a:solidFill>
              </a:rPr>
              <a:t>dalah</a:t>
            </a:r>
            <a:r>
              <a:rPr lang="sv-SE" sz="2000" dirty="0" smtClean="0">
                <a:solidFill>
                  <a:srgbClr val="000000"/>
                </a:solidFill>
              </a:rPr>
              <a:t> </a:t>
            </a:r>
            <a:r>
              <a:rPr lang="sv-SE" sz="2000" dirty="0">
                <a:solidFill>
                  <a:srgbClr val="000000"/>
                </a:solidFill>
              </a:rPr>
              <a:t>media </a:t>
            </a:r>
            <a:r>
              <a:rPr lang="sv-SE" sz="2000" dirty="0" err="1" smtClean="0">
                <a:solidFill>
                  <a:srgbClr val="000000"/>
                </a:solidFill>
              </a:rPr>
              <a:t>rilis</a:t>
            </a:r>
            <a:r>
              <a:rPr lang="sv-SE" sz="2000" dirty="0" smtClean="0">
                <a:solidFill>
                  <a:srgbClr val="000000"/>
                </a:solidFill>
              </a:rPr>
              <a:t>, </a:t>
            </a:r>
            <a:r>
              <a:rPr lang="sv-SE" sz="2000" dirty="0" err="1" smtClean="0">
                <a:solidFill>
                  <a:srgbClr val="000000"/>
                </a:solidFill>
              </a:rPr>
              <a:t>sebuah</a:t>
            </a:r>
            <a:r>
              <a:rPr lang="sv-SE" sz="2000" dirty="0" smtClean="0">
                <a:solidFill>
                  <a:srgbClr val="000000"/>
                </a:solidFill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</a:rPr>
              <a:t>bentuk</a:t>
            </a:r>
            <a:r>
              <a:rPr lang="sv-SE" sz="2000" dirty="0" smtClean="0">
                <a:solidFill>
                  <a:srgbClr val="000000"/>
                </a:solidFill>
              </a:rPr>
              <a:t> dari press release. </a:t>
            </a:r>
            <a:r>
              <a:rPr lang="it-IT" sz="2000" dirty="0" err="1">
                <a:solidFill>
                  <a:srgbClr val="000000"/>
                </a:solidFill>
              </a:rPr>
              <a:t>Pertama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rilis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tersebut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serupa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dengan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bahasa</a:t>
            </a:r>
            <a:r>
              <a:rPr lang="it-IT" sz="2000" dirty="0">
                <a:solidFill>
                  <a:srgbClr val="000000"/>
                </a:solidFill>
              </a:rPr>
              <a:t> XPRL (</a:t>
            </a:r>
            <a:r>
              <a:rPr lang="it-IT" sz="2000" dirty="0" err="1">
                <a:solidFill>
                  <a:srgbClr val="000000"/>
                </a:solidFill>
              </a:rPr>
              <a:t>eXtensible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Humas</a:t>
            </a:r>
            <a:r>
              <a:rPr lang="it-IT" sz="2000" dirty="0">
                <a:solidFill>
                  <a:srgbClr val="000000"/>
                </a:solidFill>
              </a:rPr>
              <a:t> Language) </a:t>
            </a:r>
            <a:r>
              <a:rPr lang="it-IT" sz="2000" dirty="0" err="1" smtClean="0">
                <a:solidFill>
                  <a:srgbClr val="000000"/>
                </a:solidFill>
              </a:rPr>
              <a:t>namun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</a:rPr>
              <a:t>sekarang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>
                <a:solidFill>
                  <a:srgbClr val="000000"/>
                </a:solidFill>
              </a:rPr>
              <a:t>mati, </a:t>
            </a:r>
            <a:r>
              <a:rPr lang="it-IT" sz="2000" dirty="0" err="1" smtClean="0">
                <a:solidFill>
                  <a:srgbClr val="000000"/>
                </a:solidFill>
              </a:rPr>
              <a:t>tetapi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</a:rPr>
              <a:t>rilis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</a:rPr>
              <a:t>sedang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</a:rPr>
              <a:t>dikembangkan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</a:rPr>
              <a:t>menggunakan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</a:rPr>
              <a:t>dasar</a:t>
            </a:r>
            <a:r>
              <a:rPr lang="it-IT" sz="2000" dirty="0" smtClean="0">
                <a:solidFill>
                  <a:srgbClr val="000000"/>
                </a:solidFill>
              </a:rPr>
              <a:t> Web </a:t>
            </a:r>
            <a:r>
              <a:rPr lang="it-IT" sz="2000" dirty="0" err="1" smtClean="0">
                <a:solidFill>
                  <a:srgbClr val="000000"/>
                </a:solidFill>
              </a:rPr>
              <a:t>tools</a:t>
            </a:r>
            <a:r>
              <a:rPr lang="it-IT" sz="2000" dirty="0" smtClean="0">
                <a:solidFill>
                  <a:srgbClr val="000000"/>
                </a:solidFill>
              </a:rPr>
              <a:t> 2.0 </a:t>
            </a:r>
            <a:r>
              <a:rPr lang="it-IT" sz="2000" dirty="0" err="1" smtClean="0">
                <a:solidFill>
                  <a:srgbClr val="000000"/>
                </a:solidFill>
              </a:rPr>
              <a:t>dengan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</a:rPr>
              <a:t>sebuah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</a:rPr>
              <a:t>template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yang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dikembangkan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</a:rPr>
              <a:t>akibat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pergeseran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komunikasi</a:t>
            </a:r>
            <a:r>
              <a:rPr lang="it-IT" sz="2000" dirty="0">
                <a:solidFill>
                  <a:srgbClr val="000000"/>
                </a:solidFill>
              </a:rPr>
              <a:t> di </a:t>
            </a:r>
            <a:r>
              <a:rPr lang="it-IT" sz="2000" dirty="0" err="1">
                <a:solidFill>
                  <a:srgbClr val="000000"/>
                </a:solidFill>
              </a:rPr>
              <a:t>Amerika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Serikat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pada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tahun</a:t>
            </a:r>
            <a:r>
              <a:rPr lang="it-IT" sz="2000" dirty="0">
                <a:solidFill>
                  <a:srgbClr val="000000"/>
                </a:solidFill>
              </a:rPr>
              <a:t> 2006</a:t>
            </a:r>
            <a:r>
              <a:rPr lang="it-IT" sz="2000" dirty="0" smtClean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it-IT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11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436511"/>
            <a:ext cx="7374523" cy="42784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>
                <a:solidFill>
                  <a:srgbClr val="000000"/>
                </a:solidFill>
              </a:rPr>
              <a:t>Saat ini </a:t>
            </a:r>
            <a:r>
              <a:rPr lang="tr-TR" sz="2000" dirty="0" err="1">
                <a:solidFill>
                  <a:srgbClr val="000000"/>
                </a:solidFill>
              </a:rPr>
              <a:t>masih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menggunakan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metode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distribusi</a:t>
            </a:r>
            <a:r>
              <a:rPr lang="tr-TR" sz="2000" dirty="0">
                <a:solidFill>
                  <a:srgbClr val="000000"/>
                </a:solidFill>
              </a:rPr>
              <a:t> e-mail dan </a:t>
            </a:r>
            <a:r>
              <a:rPr lang="tr-TR" sz="2000" dirty="0" err="1">
                <a:solidFill>
                  <a:srgbClr val="000000"/>
                </a:solidFill>
              </a:rPr>
              <a:t>siaran</a:t>
            </a:r>
            <a:r>
              <a:rPr lang="tr-TR" sz="2000" dirty="0">
                <a:solidFill>
                  <a:srgbClr val="000000"/>
                </a:solidFill>
              </a:rPr>
              <a:t> pers, </a:t>
            </a:r>
            <a:r>
              <a:rPr lang="tr-TR" sz="2000" dirty="0" err="1">
                <a:solidFill>
                  <a:srgbClr val="000000"/>
                </a:solidFill>
              </a:rPr>
              <a:t>rilis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media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baru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ditingkatkan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dengan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menggunakan</a:t>
            </a:r>
            <a:r>
              <a:rPr lang="tr-TR" sz="2000" dirty="0">
                <a:solidFill>
                  <a:srgbClr val="000000"/>
                </a:solidFill>
              </a:rPr>
              <a:t> RSS dan </a:t>
            </a:r>
            <a:r>
              <a:rPr lang="tr-TR" sz="2000" dirty="0" err="1">
                <a:solidFill>
                  <a:srgbClr val="000000"/>
                </a:solidFill>
              </a:rPr>
              <a:t>kemampuan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media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sosial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lainnya</a:t>
            </a:r>
            <a:r>
              <a:rPr lang="tr-TR" sz="2000" dirty="0">
                <a:solidFill>
                  <a:srgbClr val="000000"/>
                </a:solidFill>
              </a:rPr>
              <a:t> (</a:t>
            </a:r>
            <a:r>
              <a:rPr lang="tr-TR" sz="2000" dirty="0" err="1">
                <a:solidFill>
                  <a:srgbClr val="000000"/>
                </a:solidFill>
              </a:rPr>
              <a:t>misalnya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dengan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menambahkan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dalam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delicious</a:t>
            </a:r>
            <a:r>
              <a:rPr lang="tr-TR" sz="2000" dirty="0">
                <a:solidFill>
                  <a:srgbClr val="000000"/>
                </a:solidFill>
              </a:rPr>
              <a:t>) </a:t>
            </a:r>
            <a:r>
              <a:rPr lang="tr-TR" sz="2000" dirty="0" err="1">
                <a:solidFill>
                  <a:srgbClr val="000000"/>
                </a:solidFill>
              </a:rPr>
              <a:t>untuk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membantu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mendistribusikan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berita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baik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untuk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media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tradisional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serta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komunitas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media</a:t>
            </a:r>
            <a:r>
              <a:rPr lang="tr-TR" sz="2000" dirty="0">
                <a:solidFill>
                  <a:srgbClr val="000000"/>
                </a:solidFill>
              </a:rPr>
              <a:t> online</a:t>
            </a:r>
            <a:r>
              <a:rPr lang="tr-TR" sz="2000" dirty="0" smtClean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 err="1" smtClean="0">
                <a:solidFill>
                  <a:srgbClr val="000000"/>
                </a:solidFill>
              </a:rPr>
              <a:t>Cerita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disajikan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dalam</a:t>
            </a:r>
            <a:r>
              <a:rPr lang="tr-TR" sz="2000" dirty="0">
                <a:solidFill>
                  <a:srgbClr val="000000"/>
                </a:solidFill>
              </a:rPr>
              <a:t> cara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dirancang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untuk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membantu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jurnalis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blogger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atau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memang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mesin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cepat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untuk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mengidentifikasi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bagian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penting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dari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cerita</a:t>
            </a:r>
            <a:r>
              <a:rPr lang="tr-TR" sz="2000" dirty="0">
                <a:solidFill>
                  <a:srgbClr val="000000"/>
                </a:solidFill>
              </a:rPr>
              <a:t> dan </a:t>
            </a:r>
            <a:r>
              <a:rPr lang="tr-TR" sz="2000" dirty="0" err="1">
                <a:solidFill>
                  <a:srgbClr val="000000"/>
                </a:solidFill>
              </a:rPr>
              <a:t>konten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terkait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untuk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mengedit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cepat</a:t>
            </a:r>
            <a:r>
              <a:rPr lang="tr-TR" sz="2000" dirty="0">
                <a:solidFill>
                  <a:srgbClr val="000000"/>
                </a:solidFill>
              </a:rPr>
              <a:t> dan </a:t>
            </a:r>
            <a:r>
              <a:rPr lang="tr-TR" sz="2000" dirty="0" err="1">
                <a:solidFill>
                  <a:srgbClr val="000000"/>
                </a:solidFill>
              </a:rPr>
              <a:t>penerbitan</a:t>
            </a:r>
            <a:r>
              <a:rPr lang="tr-TR" sz="2000" dirty="0">
                <a:solidFill>
                  <a:srgbClr val="000000"/>
                </a:solidFill>
              </a:rPr>
              <a:t>.</a:t>
            </a:r>
            <a:endParaRPr lang="cs-CZ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209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418" b="4559"/>
          <a:stretch/>
        </p:blipFill>
        <p:spPr>
          <a:xfrm>
            <a:off x="2197080" y="668441"/>
            <a:ext cx="4699908" cy="56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810" y="762000"/>
            <a:ext cx="4242921" cy="54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1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914400"/>
            <a:ext cx="7374523" cy="51928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ONLINE CONFERENCING (Skype (http://</a:t>
            </a:r>
            <a:r>
              <a:rPr lang="en-US" sz="2000" dirty="0" err="1" smtClean="0">
                <a:solidFill>
                  <a:srgbClr val="000000"/>
                </a:solidFill>
              </a:rPr>
              <a:t>www.skype.com</a:t>
            </a:r>
            <a:r>
              <a:rPr lang="en-US" sz="2000" dirty="0" smtClean="0">
                <a:solidFill>
                  <a:srgbClr val="000000"/>
                </a:solidFill>
              </a:rPr>
              <a:t>), </a:t>
            </a:r>
            <a:r>
              <a:rPr lang="en-US" sz="2000" dirty="0" err="1" smtClean="0">
                <a:solidFill>
                  <a:srgbClr val="000000"/>
                </a:solidFill>
              </a:rPr>
              <a:t>Convenos</a:t>
            </a:r>
            <a:r>
              <a:rPr lang="en-US" sz="2000" dirty="0" smtClean="0">
                <a:solidFill>
                  <a:srgbClr val="000000"/>
                </a:solidFill>
              </a:rPr>
              <a:t> (http://</a:t>
            </a:r>
            <a:r>
              <a:rPr lang="en-US" sz="2000" dirty="0" err="1" smtClean="0">
                <a:solidFill>
                  <a:srgbClr val="000000"/>
                </a:solidFill>
              </a:rPr>
              <a:t>www.convenos.com</a:t>
            </a:r>
            <a:r>
              <a:rPr lang="en-US" sz="2000" dirty="0" smtClean="0">
                <a:solidFill>
                  <a:srgbClr val="000000"/>
                </a:solidFill>
              </a:rPr>
              <a:t>) and </a:t>
            </a:r>
            <a:r>
              <a:rPr lang="en-US" sz="2000" dirty="0" err="1" smtClean="0">
                <a:solidFill>
                  <a:srgbClr val="000000"/>
                </a:solidFill>
              </a:rPr>
              <a:t>GoToMeeting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smtClean="0">
                <a:solidFill>
                  <a:schemeClr val="tx1"/>
                </a:solidFill>
              </a:rPr>
              <a:t>http://www.gotomeeting</a:t>
            </a:r>
            <a:r>
              <a:rPr lang="en-US" sz="2000" dirty="0" smtClean="0">
                <a:solidFill>
                  <a:srgbClr val="000000"/>
                </a:solidFill>
              </a:rPr>
              <a:t>. com)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ONLINE </a:t>
            </a:r>
            <a:r>
              <a:rPr lang="en-US" sz="2000" dirty="0" smtClean="0">
                <a:solidFill>
                  <a:srgbClr val="000000"/>
                </a:solidFill>
              </a:rPr>
              <a:t>SURVEYS (</a:t>
            </a:r>
            <a:r>
              <a:rPr lang="en-US" sz="2000" dirty="0" err="1" smtClean="0">
                <a:solidFill>
                  <a:srgbClr val="000000"/>
                </a:solidFill>
              </a:rPr>
              <a:t>Conﬁrmit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InstantSurvey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Keypoint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Merlinplus</a:t>
            </a:r>
            <a:r>
              <a:rPr lang="en-US" sz="2000" dirty="0" smtClean="0">
                <a:solidFill>
                  <a:srgbClr val="000000"/>
                </a:solidFill>
              </a:rPr>
              <a:t>, Net- MR, Snap, </a:t>
            </a:r>
            <a:r>
              <a:rPr lang="en-US" sz="2000" dirty="0" err="1" smtClean="0">
                <a:solidFill>
                  <a:srgbClr val="000000"/>
                </a:solidFill>
              </a:rPr>
              <a:t>SphinxSurvey</a:t>
            </a:r>
            <a:r>
              <a:rPr lang="en-US" sz="2000" dirty="0" smtClean="0">
                <a:solidFill>
                  <a:srgbClr val="000000"/>
                </a:solidFill>
              </a:rPr>
              <a:t>, Survey Monkey, </a:t>
            </a:r>
            <a:r>
              <a:rPr lang="en-US" sz="2000" dirty="0" err="1" smtClean="0">
                <a:solidFill>
                  <a:srgbClr val="000000"/>
                </a:solidFill>
              </a:rPr>
              <a:t>SurveyWriter.com</a:t>
            </a:r>
            <a:r>
              <a:rPr lang="en-US" sz="2000" dirty="0" smtClean="0">
                <a:solidFill>
                  <a:srgbClr val="000000"/>
                </a:solidFill>
              </a:rPr>
              <a:t>, The Survey System and </a:t>
            </a:r>
            <a:r>
              <a:rPr lang="en-US" sz="2000" dirty="0" err="1" smtClean="0">
                <a:solidFill>
                  <a:srgbClr val="000000"/>
                </a:solidFill>
              </a:rPr>
              <a:t>WebSurveyor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PAY PER </a:t>
            </a:r>
            <a:r>
              <a:rPr lang="en-US" sz="2000" dirty="0" smtClean="0">
                <a:solidFill>
                  <a:srgbClr val="000000"/>
                </a:solidFill>
              </a:rPr>
              <a:t>CLICK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PODCAST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RSS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SEARCH </a:t>
            </a:r>
            <a:r>
              <a:rPr lang="en-US" sz="2000" dirty="0" smtClean="0">
                <a:solidFill>
                  <a:srgbClr val="000000"/>
                </a:solidFill>
              </a:rPr>
              <a:t>ENGINES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SEARCH ENGINE OPTIMIZATION (SEO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228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1219200"/>
            <a:ext cx="7374523" cy="30592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SOCIAL </a:t>
            </a:r>
            <a:r>
              <a:rPr lang="en-US" sz="2000" dirty="0">
                <a:solidFill>
                  <a:srgbClr val="000000"/>
                </a:solidFill>
              </a:rPr>
              <a:t>NETWORKING SERVICE </a:t>
            </a:r>
            <a:r>
              <a:rPr lang="en-US" sz="2000" dirty="0" smtClean="0">
                <a:solidFill>
                  <a:srgbClr val="000000"/>
                </a:solidFill>
              </a:rPr>
              <a:t>SITES</a:t>
            </a:r>
          </a:p>
          <a:p>
            <a:pPr marL="285750" indent="-285750" algn="just">
              <a:lnSpc>
                <a:spcPct val="13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VIDEO-</a:t>
            </a:r>
            <a:r>
              <a:rPr lang="en-US" sz="2000" dirty="0" smtClean="0">
                <a:solidFill>
                  <a:srgbClr val="000000"/>
                </a:solidFill>
              </a:rPr>
              <a:t>SHARING</a:t>
            </a:r>
          </a:p>
          <a:p>
            <a:pPr marL="285750" indent="-285750" algn="just">
              <a:lnSpc>
                <a:spcPct val="13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VIRTUAL </a:t>
            </a:r>
            <a:r>
              <a:rPr lang="en-US" sz="2000" dirty="0" smtClean="0">
                <a:solidFill>
                  <a:srgbClr val="000000"/>
                </a:solidFill>
              </a:rPr>
              <a:t>WORLDS</a:t>
            </a:r>
          </a:p>
          <a:p>
            <a:pPr marL="285750" indent="-285750" algn="just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VOIP</a:t>
            </a:r>
          </a:p>
          <a:p>
            <a:pPr marL="285750" indent="-285750" algn="just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WEBSITES</a:t>
            </a:r>
          </a:p>
          <a:p>
            <a:pPr marL="285750" indent="-285750" algn="just">
              <a:lnSpc>
                <a:spcPct val="13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WIDGETS</a:t>
            </a:r>
          </a:p>
          <a:p>
            <a:pPr marL="285750" indent="-285750" algn="just">
              <a:lnSpc>
                <a:spcPct val="13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</a:rPr>
              <a:t>WIKI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30000"/>
              </a:lnSpc>
              <a:spcBef>
                <a:spcPts val="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4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2180" y="2417037"/>
            <a:ext cx="7374523" cy="17739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6000" b="1" dirty="0" smtClean="0">
                <a:solidFill>
                  <a:srgbClr val="000000"/>
                </a:solidFill>
              </a:rPr>
              <a:t>SELESAI</a:t>
            </a:r>
            <a:endParaRPr lang="cs-CZ" sz="6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053-01D1-F846-B0DE-5506CF02E0B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8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723" y="4004026"/>
            <a:ext cx="6857020" cy="60043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Peran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strategis</a:t>
            </a:r>
            <a:r>
              <a:rPr lang="en-US" sz="1800" dirty="0" smtClean="0"/>
              <a:t>) media </a:t>
            </a:r>
            <a:r>
              <a:rPr lang="en-US" sz="1800" dirty="0" err="1" smtClean="0"/>
              <a:t>menyebarluaskan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(</a:t>
            </a:r>
            <a:r>
              <a:rPr lang="en-US" sz="1800" dirty="0" err="1" smtClean="0"/>
              <a:t>publik</a:t>
            </a:r>
            <a:r>
              <a:rPr lang="en-US" sz="1800" dirty="0" smtClean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33172" y="947192"/>
            <a:ext cx="1306946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Media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722" y="2981079"/>
            <a:ext cx="13069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Humas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722" y="1991924"/>
            <a:ext cx="38855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komponen</a:t>
            </a:r>
            <a:r>
              <a:rPr lang="en-US" dirty="0" smtClean="0"/>
              <a:t> (</a:t>
            </a:r>
            <a:r>
              <a:rPr lang="en-US" dirty="0" err="1" smtClean="0"/>
              <a:t>penting</a:t>
            </a:r>
            <a:r>
              <a:rPr lang="en-US" dirty="0" smtClean="0"/>
              <a:t>)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5358" y="2594941"/>
            <a:ext cx="31933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berkarakter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19903" y="3067382"/>
            <a:ext cx="38979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Humas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3933172" y="1390100"/>
            <a:ext cx="431535" cy="520893"/>
          </a:xfrm>
          <a:prstGeom prst="downArrow">
            <a:avLst>
              <a:gd name="adj1" fmla="val 46000"/>
              <a:gd name="adj2" fmla="val 50000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212756" y="2403735"/>
            <a:ext cx="431535" cy="520893"/>
          </a:xfrm>
          <a:prstGeom prst="downArrow">
            <a:avLst>
              <a:gd name="adj1" fmla="val 46000"/>
              <a:gd name="adj2" fmla="val 50000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685280" y="1396668"/>
            <a:ext cx="431535" cy="1152867"/>
          </a:xfrm>
          <a:prstGeom prst="downArrow">
            <a:avLst>
              <a:gd name="adj1" fmla="val 46000"/>
              <a:gd name="adj2" fmla="val 50000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Left Arrow 13"/>
          <p:cNvSpPr/>
          <p:nvPr/>
        </p:nvSpPr>
        <p:spPr>
          <a:xfrm rot="20168302">
            <a:off x="5691522" y="819651"/>
            <a:ext cx="910923" cy="2244420"/>
          </a:xfrm>
          <a:prstGeom prst="curvedLeftArrow">
            <a:avLst>
              <a:gd name="adj1" fmla="val 14106"/>
              <a:gd name="adj2" fmla="val 32200"/>
              <a:gd name="adj3" fmla="val 29269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62723" y="5183924"/>
            <a:ext cx="7485834" cy="90659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Media </a:t>
            </a:r>
            <a:r>
              <a:rPr lang="en-US" sz="1800" dirty="0" err="1" smtClean="0">
                <a:solidFill>
                  <a:srgbClr val="000000"/>
                </a:solidFill>
              </a:rPr>
              <a:t>mitra</a:t>
            </a:r>
            <a:r>
              <a:rPr lang="en-US" sz="1800" dirty="0" smtClean="0">
                <a:solidFill>
                  <a:srgbClr val="000000"/>
                </a:solidFill>
              </a:rPr>
              <a:t> ideal </a:t>
            </a:r>
            <a:r>
              <a:rPr lang="en-US" sz="1800" dirty="0" err="1" smtClean="0">
                <a:solidFill>
                  <a:srgbClr val="000000"/>
                </a:solidFill>
              </a:rPr>
              <a:t>kontrol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sosial</a:t>
            </a:r>
            <a:r>
              <a:rPr lang="en-US" sz="1800" dirty="0">
                <a:solidFill>
                  <a:srgbClr val="000000"/>
                </a:solidFill>
              </a:rPr>
              <a:t>,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apakah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Humas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sebagai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fungsi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manajemen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berada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dalam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koridor</a:t>
            </a:r>
            <a:r>
              <a:rPr lang="en-US" sz="1800" dirty="0" smtClean="0">
                <a:solidFill>
                  <a:srgbClr val="000000"/>
                </a:solidFill>
              </a:rPr>
              <a:t> yang </a:t>
            </a:r>
            <a:r>
              <a:rPr lang="en-US" sz="1800" dirty="0" err="1" smtClean="0">
                <a:solidFill>
                  <a:srgbClr val="000000"/>
                </a:solidFill>
              </a:rPr>
              <a:t>tepat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terhadap</a:t>
            </a:r>
            <a:r>
              <a:rPr lang="en-US" sz="1800" dirty="0" smtClean="0">
                <a:solidFill>
                  <a:srgbClr val="000000"/>
                </a:solidFill>
              </a:rPr>
              <a:t> media?</a:t>
            </a:r>
          </a:p>
        </p:txBody>
      </p:sp>
      <p:sp>
        <p:nvSpPr>
          <p:cNvPr id="16" name="Curved Left Arrow 15"/>
          <p:cNvSpPr/>
          <p:nvPr/>
        </p:nvSpPr>
        <p:spPr>
          <a:xfrm rot="20168302">
            <a:off x="5976501" y="569129"/>
            <a:ext cx="1401758" cy="3481389"/>
          </a:xfrm>
          <a:prstGeom prst="curvedLeftArrow">
            <a:avLst>
              <a:gd name="adj1" fmla="val 14106"/>
              <a:gd name="adj2" fmla="val 32200"/>
              <a:gd name="adj3" fmla="val 29269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994820" y="4629118"/>
            <a:ext cx="431535" cy="520893"/>
          </a:xfrm>
          <a:prstGeom prst="downArrow">
            <a:avLst>
              <a:gd name="adj1" fmla="val 46000"/>
              <a:gd name="adj2" fmla="val 50000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2" b="100000" l="330" r="99340">
                        <a14:foregroundMark x1="93399" y1="42771" x2="93399" y2="42771"/>
                        <a14:foregroundMark x1="93729" y1="27108" x2="93729" y2="27108"/>
                        <a14:foregroundMark x1="7921" y1="18675" x2="7921" y2="18675"/>
                        <a14:foregroundMark x1="18152" y1="64458" x2="18152" y2="64458"/>
                        <a14:foregroundMark x1="15842" y1="84337" x2="15842" y2="84337"/>
                        <a14:foregroundMark x1="9571" y1="67470" x2="9571" y2="67470"/>
                        <a14:foregroundMark x1="6931" y1="66265" x2="6931" y2="66265"/>
                        <a14:foregroundMark x1="9241" y1="59639" x2="9241" y2="59639"/>
                        <a14:foregroundMark x1="15512" y1="57831" x2="15512" y2="57831"/>
                        <a14:foregroundMark x1="20792" y1="64458" x2="20792" y2="64458"/>
                        <a14:foregroundMark x1="9901" y1="53614" x2="9901" y2="53614"/>
                        <a14:foregroundMark x1="7261" y1="56627" x2="7261" y2="56627"/>
                        <a14:foregroundMark x1="6931" y1="53012" x2="6931" y2="53012"/>
                        <a14:foregroundMark x1="42904" y1="53012" x2="42904" y2="53012"/>
                        <a14:foregroundMark x1="56766" y1="53614" x2="56766" y2="53614"/>
                        <a14:foregroundMark x1="38944" y1="15060" x2="38944" y2="15060"/>
                        <a14:foregroundMark x1="21122" y1="61446" x2="21122" y2="61446"/>
                        <a14:foregroundMark x1="87459" y1="48193" x2="87459" y2="48193"/>
                        <a14:foregroundMark x1="88119" y1="40361" x2="88119" y2="40361"/>
                        <a14:foregroundMark x1="82508" y1="13253" x2="82508" y2="13253"/>
                        <a14:foregroundMark x1="83168" y1="15663" x2="83168" y2="15663"/>
                        <a14:backgroundMark x1="58746" y1="57831" x2="58746" y2="57831"/>
                        <a14:backgroundMark x1="58746" y1="50602" x2="58746" y2="50602"/>
                        <a14:backgroundMark x1="44884" y1="54217" x2="44884" y2="54217"/>
                        <a14:backgroundMark x1="81848" y1="79518" x2="81848" y2="79518"/>
                        <a14:backgroundMark x1="79538" y1="68072" x2="79538" y2="68072"/>
                        <a14:backgroundMark x1="78548" y1="61446" x2="78548" y2="61446"/>
                        <a14:backgroundMark x1="77558" y1="58434" x2="77558" y2="58434"/>
                        <a14:backgroundMark x1="60396" y1="60241" x2="60396" y2="60241"/>
                        <a14:backgroundMark x1="42904" y1="59639" x2="42904" y2="59639"/>
                        <a14:backgroundMark x1="40264" y1="62651" x2="40264" y2="62651"/>
                        <a14:backgroundMark x1="26403" y1="48193" x2="26403" y2="48193"/>
                        <a14:backgroundMark x1="20792" y1="73494" x2="20792" y2="73494"/>
                        <a14:backgroundMark x1="22112" y1="68072" x2="22112" y2="68072"/>
                        <a14:backgroundMark x1="42574" y1="65060" x2="42574" y2="65060"/>
                        <a14:backgroundMark x1="60066" y1="91566" x2="60066" y2="91566"/>
                        <a14:backgroundMark x1="42904" y1="93976" x2="42904" y2="93976"/>
                        <a14:backgroundMark x1="42574" y1="86145" x2="42574" y2="86145"/>
                        <a14:backgroundMark x1="44884" y1="96386" x2="44884" y2="96386"/>
                        <a14:backgroundMark x1="73927" y1="35542" x2="73927" y2="35542"/>
                        <a14:backgroundMark x1="71287" y1="18072" x2="71287" y2="18072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3038" y="3748014"/>
            <a:ext cx="5028464" cy="27548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74" y="2157573"/>
            <a:ext cx="8229600" cy="23318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</a:rPr>
              <a:t>Anggapan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berdasar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</a:t>
            </a:r>
            <a:r>
              <a:rPr lang="en-US" dirty="0" err="1" smtClean="0">
                <a:solidFill>
                  <a:schemeClr val="tx1"/>
                </a:solidFill>
              </a:rPr>
              <a:t>edua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pihak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baik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Humas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maupun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journalist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berbagai</a:t>
            </a:r>
            <a:r>
              <a:rPr lang="en-US" dirty="0" smtClean="0">
                <a:solidFill>
                  <a:schemeClr val="tx1"/>
                </a:solidFill>
              </a:rPr>
              <a:t> media) </a:t>
            </a:r>
            <a:r>
              <a:rPr lang="en-US" dirty="0" err="1" smtClean="0">
                <a:solidFill>
                  <a:schemeClr val="tx1"/>
                </a:solidFill>
              </a:rPr>
              <a:t>memiliki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orientasi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tujuan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sama-sama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mulia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keduanya</a:t>
            </a:r>
            <a:r>
              <a:rPr lang="en-US" dirty="0" smtClean="0">
                <a:solidFill>
                  <a:schemeClr val="tx1"/>
                </a:solidFill>
              </a:rPr>
              <a:t> pun </a:t>
            </a:r>
            <a:r>
              <a:rPr lang="en-US" dirty="0" err="1" smtClean="0">
                <a:solidFill>
                  <a:schemeClr val="tx1"/>
                </a:solidFill>
              </a:rPr>
              <a:t>didukung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etika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profesi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masing-masing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sebagai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panduan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bertindak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46309" y="1303447"/>
            <a:ext cx="3623925" cy="519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800" b="1" i="1" dirty="0" smtClean="0">
                <a:solidFill>
                  <a:srgbClr val="000000"/>
                </a:solidFill>
              </a:rPr>
              <a:t>journalist</a:t>
            </a:r>
            <a:r>
              <a:rPr lang="en-US" sz="1800" b="1" dirty="0" smtClean="0">
                <a:solidFill>
                  <a:srgbClr val="000000"/>
                </a:solidFill>
              </a:rPr>
              <a:t> (</a:t>
            </a:r>
            <a:r>
              <a:rPr lang="en-US" sz="1800" b="1" dirty="0" err="1" smtClean="0">
                <a:solidFill>
                  <a:srgbClr val="000000"/>
                </a:solidFill>
              </a:rPr>
              <a:t>profesional</a:t>
            </a:r>
            <a:r>
              <a:rPr lang="en-US" sz="1800" b="1" dirty="0" smtClean="0">
                <a:solidFill>
                  <a:srgbClr val="000000"/>
                </a:solidFill>
              </a:rPr>
              <a:t>) media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94533" y="1238991"/>
            <a:ext cx="1071679" cy="5256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800" b="1" dirty="0" err="1" smtClean="0">
                <a:solidFill>
                  <a:schemeClr val="tx1"/>
                </a:solidFill>
              </a:rPr>
              <a:t>Humas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8225" y="1042810"/>
            <a:ext cx="1061934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</a:t>
            </a:r>
            <a:endParaRPr lang="en-US" sz="6000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68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6840" y="3140733"/>
            <a:ext cx="7349863" cy="959302"/>
          </a:xfrm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err="1" smtClean="0"/>
              <a:t>beragam</a:t>
            </a:r>
            <a:r>
              <a:rPr lang="en-US" sz="1800" dirty="0" smtClean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media </a:t>
            </a:r>
            <a:r>
              <a:rPr lang="en-US" sz="1800" dirty="0" err="1"/>
              <a:t>bermunculan</a:t>
            </a:r>
            <a:r>
              <a:rPr lang="en-US" sz="1800" dirty="0"/>
              <a:t>.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dibandingkan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yang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masa</a:t>
            </a:r>
            <a:r>
              <a:rPr lang="en-US" sz="1800" dirty="0"/>
              <a:t> </a:t>
            </a:r>
            <a:r>
              <a:rPr lang="en-US" sz="1800" dirty="0" err="1"/>
              <a:t>lampau</a:t>
            </a:r>
            <a:r>
              <a:rPr lang="en-US" sz="1800" dirty="0"/>
              <a:t>. </a:t>
            </a:r>
            <a:endParaRPr lang="en-US" sz="18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162" y="1088302"/>
            <a:ext cx="2074692" cy="1554016"/>
          </a:xfrm>
          <a:prstGeom prst="rect">
            <a:avLst/>
          </a:prstGeom>
          <a:effectLst>
            <a:outerShdw blurRad="50800" dist="38100" dir="342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916840" y="1848785"/>
            <a:ext cx="2806722" cy="6416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Perubahan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sosial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politik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916841" y="4469905"/>
            <a:ext cx="7349862" cy="173157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media </a:t>
            </a:r>
            <a:r>
              <a:rPr lang="en-US" sz="1800" dirty="0" err="1" smtClean="0">
                <a:solidFill>
                  <a:srgbClr val="000000"/>
                </a:solidFill>
              </a:rPr>
              <a:t>semakin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kondusif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dengan</a:t>
            </a:r>
            <a:r>
              <a:rPr lang="en-US" sz="1800" dirty="0" smtClean="0">
                <a:solidFill>
                  <a:srgbClr val="000000"/>
                </a:solidFill>
              </a:rPr>
              <a:t> UU No. 40 </a:t>
            </a:r>
            <a:r>
              <a:rPr lang="en-US" sz="1800" dirty="0" err="1" smtClean="0">
                <a:solidFill>
                  <a:srgbClr val="000000"/>
                </a:solidFill>
              </a:rPr>
              <a:t>tahun</a:t>
            </a:r>
            <a:r>
              <a:rPr lang="en-US" sz="1800" dirty="0" smtClean="0">
                <a:solidFill>
                  <a:srgbClr val="000000"/>
                </a:solidFill>
              </a:rPr>
              <a:t> 1999 </a:t>
            </a:r>
            <a:r>
              <a:rPr lang="en-US" sz="1800" dirty="0" err="1" smtClean="0">
                <a:solidFill>
                  <a:srgbClr val="000000"/>
                </a:solidFill>
              </a:rPr>
              <a:t>tentang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Pers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menjalankan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fungsi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komunikasi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serta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fungsi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ekonomi</a:t>
            </a:r>
            <a:r>
              <a:rPr lang="en-US" sz="1800" dirty="0" smtClean="0">
                <a:solidFill>
                  <a:srgbClr val="000000"/>
                </a:solidFill>
              </a:rPr>
              <a:t>, di </a:t>
            </a:r>
            <a:r>
              <a:rPr lang="en-US" sz="1800" dirty="0" err="1" smtClean="0">
                <a:solidFill>
                  <a:srgbClr val="000000"/>
                </a:solidFill>
              </a:rPr>
              <a:t>tengah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masyarakat</a:t>
            </a:r>
            <a:r>
              <a:rPr lang="en-US" sz="1800" dirty="0" smtClean="0">
                <a:solidFill>
                  <a:srgbClr val="000000"/>
                </a:solidFill>
              </a:rPr>
              <a:t> yang </a:t>
            </a:r>
            <a:r>
              <a:rPr lang="en-US" sz="1800" dirty="0" err="1" smtClean="0">
                <a:solidFill>
                  <a:srgbClr val="000000"/>
                </a:solidFill>
              </a:rPr>
              <a:t>membutuhkan</a:t>
            </a:r>
            <a:r>
              <a:rPr lang="en-US" sz="1800" dirty="0" smtClean="0">
                <a:solidFill>
                  <a:srgbClr val="000000"/>
                </a:solidFill>
              </a:rPr>
              <a:t> media, UU no 32 </a:t>
            </a:r>
            <a:r>
              <a:rPr lang="en-US" sz="1800" dirty="0" err="1" smtClean="0">
                <a:solidFill>
                  <a:srgbClr val="000000"/>
                </a:solidFill>
              </a:rPr>
              <a:t>tahun</a:t>
            </a:r>
            <a:r>
              <a:rPr lang="en-US" sz="1800" dirty="0" smtClean="0">
                <a:solidFill>
                  <a:srgbClr val="000000"/>
                </a:solidFill>
              </a:rPr>
              <a:t> 2002 media </a:t>
            </a:r>
            <a:r>
              <a:rPr lang="en-US" sz="1800" dirty="0" err="1" smtClean="0">
                <a:solidFill>
                  <a:srgbClr val="000000"/>
                </a:solidFill>
              </a:rPr>
              <a:t>televisi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berkembang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semakin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pesat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0" name="Down Arrow 9"/>
          <p:cNvSpPr/>
          <p:nvPr/>
        </p:nvSpPr>
        <p:spPr>
          <a:xfrm rot="16200000">
            <a:off x="3915930" y="1761766"/>
            <a:ext cx="431535" cy="840930"/>
          </a:xfrm>
          <a:prstGeom prst="downArrow">
            <a:avLst>
              <a:gd name="adj1" fmla="val 46000"/>
              <a:gd name="adj2" fmla="val 50000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 rot="20168302">
            <a:off x="7065645" y="1281443"/>
            <a:ext cx="1268991" cy="2076697"/>
          </a:xfrm>
          <a:prstGeom prst="curvedLeftArrow">
            <a:avLst>
              <a:gd name="adj1" fmla="val 14106"/>
              <a:gd name="adj2" fmla="val 32200"/>
              <a:gd name="adj3" fmla="val 29269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12533" y="4100035"/>
            <a:ext cx="431535" cy="567134"/>
          </a:xfrm>
          <a:prstGeom prst="downArrow">
            <a:avLst>
              <a:gd name="adj1" fmla="val 46000"/>
              <a:gd name="adj2" fmla="val 50000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2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916841" y="1183582"/>
            <a:ext cx="7349862" cy="214524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media </a:t>
            </a:r>
            <a:r>
              <a:rPr lang="en-US" sz="2000" dirty="0" err="1" smtClean="0">
                <a:solidFill>
                  <a:srgbClr val="000000"/>
                </a:solidFill>
              </a:rPr>
              <a:t>konvensional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r>
              <a:rPr lang="en-US" sz="2000" dirty="0" smtClean="0">
                <a:solidFill>
                  <a:srgbClr val="000000"/>
                </a:solidFill>
              </a:rPr>
              <a:t> media </a:t>
            </a:r>
            <a:r>
              <a:rPr lang="en-US" sz="2000" dirty="0" err="1" smtClean="0">
                <a:solidFill>
                  <a:srgbClr val="000000"/>
                </a:solidFill>
              </a:rPr>
              <a:t>sosial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semakin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pesat</a:t>
            </a:r>
            <a:r>
              <a:rPr lang="en-US" sz="2000" dirty="0" smtClean="0">
                <a:solidFill>
                  <a:srgbClr val="000000"/>
                </a:solidFill>
              </a:rPr>
              <a:t>. media online </a:t>
            </a:r>
            <a:r>
              <a:rPr lang="en-US" sz="2000" dirty="0" err="1" smtClean="0">
                <a:solidFill>
                  <a:srgbClr val="000000"/>
                </a:solidFill>
              </a:rPr>
              <a:t>memiliki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keunikan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berbeda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smtClean="0">
                <a:solidFill>
                  <a:srgbClr val="000000"/>
                </a:solidFill>
              </a:rPr>
              <a:t>twitter, </a:t>
            </a:r>
            <a:r>
              <a:rPr lang="en-US" sz="2000" dirty="0" err="1" smtClean="0">
                <a:solidFill>
                  <a:srgbClr val="000000"/>
                </a:solidFill>
              </a:rPr>
              <a:t>facebook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dsb</a:t>
            </a:r>
            <a:r>
              <a:rPr lang="en-US" sz="2000" dirty="0" smtClean="0">
                <a:solidFill>
                  <a:srgbClr val="000000"/>
                </a:solidFill>
              </a:rPr>
              <a:t>), </a:t>
            </a:r>
            <a:r>
              <a:rPr lang="en-US" sz="2000" dirty="0" err="1" smtClean="0">
                <a:solidFill>
                  <a:srgbClr val="000000"/>
                </a:solidFill>
              </a:rPr>
              <a:t>memungkinkan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praktisi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Humas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memiliki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ruang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menyampaikan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informasi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kepada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publik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dengan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lebih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cepat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mudah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Down Arrow 4"/>
          <p:cNvSpPr/>
          <p:nvPr/>
        </p:nvSpPr>
        <p:spPr>
          <a:xfrm>
            <a:off x="2712533" y="3316496"/>
            <a:ext cx="431535" cy="653437"/>
          </a:xfrm>
          <a:prstGeom prst="downArrow">
            <a:avLst>
              <a:gd name="adj1" fmla="val 46000"/>
              <a:gd name="adj2" fmla="val 50000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916841" y="3969934"/>
            <a:ext cx="7349862" cy="235466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rgbClr val="000000"/>
                </a:solidFill>
              </a:rPr>
              <a:t>Sesungguhnya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dari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perspektif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komunikasi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tumbuh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berkembangnya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berbagai</a:t>
            </a:r>
            <a:r>
              <a:rPr lang="en-US" sz="2000" dirty="0">
                <a:solidFill>
                  <a:srgbClr val="000000"/>
                </a:solidFill>
              </a:rPr>
              <a:t> media </a:t>
            </a:r>
            <a:r>
              <a:rPr lang="en-US" sz="2000" dirty="0" err="1">
                <a:solidFill>
                  <a:srgbClr val="000000"/>
                </a:solidFill>
              </a:rPr>
              <a:t>merupakan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indikator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bahwa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bahwa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hidup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sebagai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bangsa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kian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demokratis</a:t>
            </a:r>
            <a:r>
              <a:rPr lang="en-US" sz="2000" dirty="0">
                <a:solidFill>
                  <a:srgbClr val="000000"/>
                </a:solidFill>
              </a:rPr>
              <a:t>. Kita </a:t>
            </a:r>
            <a:r>
              <a:rPr lang="en-US" sz="2000" dirty="0" err="1">
                <a:solidFill>
                  <a:srgbClr val="000000"/>
                </a:solidFill>
              </a:rPr>
              <a:t>memiliki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berbagai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sarana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komunikasi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untuk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mengekspresikan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pikiran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pendapat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kita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992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2204</Words>
  <Application>Microsoft Macintosh PowerPoint</Application>
  <PresentationFormat>On-screen Show (4:3)</PresentationFormat>
  <Paragraphs>175</Paragraphs>
  <Slides>58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MEDIA SOSIAL  DAN  JEJARING SOSIAL</vt:lpstr>
      <vt:lpstr>PowerPoint Presentation</vt:lpstr>
      <vt:lpstr>PowerPoint Presentation</vt:lpstr>
      <vt:lpstr>PowerPoint Presentation</vt:lpstr>
      <vt:lpstr>ISTILAH DALAM CYBER PR</vt:lpstr>
      <vt:lpstr>PowerPoint Presentation</vt:lpstr>
      <vt:lpstr>Contoh blog</vt:lpstr>
      <vt:lpstr>Contoh blog</vt:lpstr>
      <vt:lpstr>PowerPoint Presentation</vt:lpstr>
      <vt:lpstr>Contoh Online Chat</vt:lpstr>
      <vt:lpstr>Contoh Online Chat</vt:lpstr>
      <vt:lpstr>PowerPoint Presentation</vt:lpstr>
      <vt:lpstr>PowerPoint Presentation</vt:lpstr>
      <vt:lpstr>PowerPoint Presentation</vt:lpstr>
      <vt:lpstr>Contoh Delicious</vt:lpstr>
      <vt:lpstr>PowerPoint Presentation</vt:lpstr>
      <vt:lpstr>Contoh Email</vt:lpstr>
      <vt:lpstr>Contoh Email</vt:lpstr>
      <vt:lpstr>PowerPoint Presentation</vt:lpstr>
      <vt:lpstr>Contoh Flickr</vt:lpstr>
      <vt:lpstr>PowerPoint Presentation</vt:lpstr>
      <vt:lpstr>Contoh Gim</vt:lpstr>
      <vt:lpstr>PowerPoint Presentation</vt:lpstr>
      <vt:lpstr>Contoh Pesan Instan</vt:lpstr>
      <vt:lpstr>Contoh Pesan Instan</vt:lpstr>
      <vt:lpstr>PowerPoint Presentation</vt:lpstr>
      <vt:lpstr>Contoh Message Boards</vt:lpstr>
      <vt:lpstr>Contoh Message Boards</vt:lpstr>
      <vt:lpstr>PowerPoint Presentation</vt:lpstr>
      <vt:lpstr>Contoh Micro-blogging</vt:lpstr>
      <vt:lpstr>Contoh Micro-blogging</vt:lpstr>
      <vt:lpstr>PowerPoint Presentation</vt:lpstr>
      <vt:lpstr>Contoh Internet Mobile</vt:lpstr>
      <vt:lpstr>Contoh Internet Mobile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Fikom Esa Unggul</cp:lastModifiedBy>
  <cp:revision>231</cp:revision>
  <dcterms:created xsi:type="dcterms:W3CDTF">2010-08-24T06:47:44Z</dcterms:created>
  <dcterms:modified xsi:type="dcterms:W3CDTF">2018-03-14T00:33:34Z</dcterms:modified>
</cp:coreProperties>
</file>