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316" r:id="rId2"/>
    <p:sldId id="401" r:id="rId3"/>
    <p:sldId id="419" r:id="rId4"/>
    <p:sldId id="403" r:id="rId5"/>
    <p:sldId id="420" r:id="rId6"/>
    <p:sldId id="411" r:id="rId7"/>
    <p:sldId id="418" r:id="rId8"/>
    <p:sldId id="423" r:id="rId9"/>
    <p:sldId id="422" r:id="rId10"/>
    <p:sldId id="421" r:id="rId11"/>
    <p:sldId id="424" r:id="rId12"/>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FF"/>
    <a:srgbClr val="FAFAFA"/>
    <a:srgbClr val="F6FC1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92"/>
    <p:restoredTop sz="93189"/>
  </p:normalViewPr>
  <p:slideViewPr>
    <p:cSldViewPr showGuides="1">
      <p:cViewPr varScale="1">
        <p:scale>
          <a:sx n="68" d="100"/>
          <a:sy n="68" d="100"/>
        </p:scale>
        <p:origin x="-1470" y="-96"/>
      </p:cViewPr>
      <p:guideLst>
        <p:guide orient="horz" pos="2160"/>
        <p:guide pos="283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165857780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a:solidFill>
              <a:srgbClr val="000000">
                <a:alpha val="100000"/>
              </a:srgbClr>
            </a:solidFill>
            <a:miter lim="800000"/>
          </a:ln>
        </p:spPr>
      </p:sp>
      <p:sp>
        <p:nvSpPr>
          <p:cNvPr id="15363" name="Notes Placeholder 2"/>
          <p:cNvSpPr>
            <a:spLocks noGrp="1"/>
          </p:cNvSpPr>
          <p:nvPr>
            <p:ph type="body" idx="1"/>
          </p:nvPr>
        </p:nvSpPr>
        <p:spPr>
          <a:noFill/>
          <a:ln>
            <a:noFill/>
          </a:ln>
        </p:spPr>
        <p:txBody>
          <a:bodyPr wrap="square" lIns="91440" tIns="45720" rIns="91440" bIns="45720" anchor="t"/>
          <a:lstStyle/>
          <a:p>
            <a:pPr lvl="0"/>
            <a:endParaRPr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1</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1734102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10</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11</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2</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3</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4</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5</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6</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7</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8</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9</a:t>
            </a:fld>
            <a:endParaRPr lang="id-ID" altLang="x-none" sz="1200" dirty="0">
              <a:latin typeface="Calibri" panose="020F0502020204030204" pitchFamily="34" charset="0"/>
            </a:endParaRPr>
          </a:p>
        </p:txBody>
      </p:sp>
    </p:spTree>
    <p:extLst>
      <p:ext uri="{BB962C8B-B14F-4D97-AF65-F5344CB8AC3E}">
        <p14:creationId xmlns:p14="http://schemas.microsoft.com/office/powerpoint/2010/main" xmlns="" val="2467507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457200" y="274638"/>
            <a:ext cx="8229600" cy="1143000"/>
          </a:xfrm>
          <a:prstGeom prst="rect">
            <a:avLst/>
          </a:prstGeom>
          <a:noFill/>
          <a:ln w="9525">
            <a:noFill/>
          </a:ln>
        </p:spPr>
        <p:txBody>
          <a:bodyPr anchor="ctr"/>
          <a:lstStyle/>
          <a:p>
            <a:pPr lvl="0"/>
            <a:r>
              <a:rPr dirty="0"/>
              <a:t>Click to edit Master title style</a:t>
            </a:r>
          </a:p>
        </p:txBody>
      </p:sp>
      <p:sp>
        <p:nvSpPr>
          <p:cNvPr id="1027" name="Text Placeholder 2"/>
          <p:cNvSpPr>
            <a:spLocks noGrp="1"/>
          </p:cNvSpPr>
          <p:nvPr>
            <p:ph type="body" idx="1"/>
          </p:nvPr>
        </p:nvSpPr>
        <p:spPr>
          <a:xfrm>
            <a:off x="457200" y="1600200"/>
            <a:ext cx="8229600" cy="4525963"/>
          </a:xfrm>
          <a:prstGeom prst="rect">
            <a:avLst/>
          </a:prstGeom>
          <a:noFill/>
          <a:ln w="9525">
            <a:noFill/>
          </a:ln>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latin typeface="Calibri" panose="020F0502020204030204" pitchFamily="34" charset="0"/>
              </a:defRPr>
            </a:lvl1pPr>
          </a:lstStyle>
          <a:p>
            <a:pPr lvl="0" eaLnBrk="1" hangingPunct="1"/>
            <a:fld id="{9A0DB2DC-4C9A-4742-B13C-FB6460FD3503}" type="slidenum">
              <a:rPr lang="en-US" dirty="0"/>
              <a:pPr lvl="0" eaLnBrk="1" hangingPunct="1"/>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www.toppr.com/guides/english/writing/paragraph/" TargetMode="External"/><Relationship Id="rId4" Type="http://schemas.openxmlformats.org/officeDocument/2006/relationships/hyperlink" Target="https://www.toppr.com/guides/english/transformation-sentences/types-sentences/"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toppr.com/guides/business-correspondence-and-reporting/article-writing/steps-of-article-writin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toppr.com/guides/english/writing/articl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https://www.toppr.com/guides/english/vocabulary/"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toppr.com/guides/business-communication-and-ethics/essential-of-good-english/spelling-and-pronunciation/" TargetMode="External"/><Relationship Id="rId5" Type="http://schemas.openxmlformats.org/officeDocument/2006/relationships/hyperlink" Target="https://www.toppr.com/guides/english-language/vocabulary/spelling/" TargetMode="External"/><Relationship Id="rId4" Type="http://schemas.openxmlformats.org/officeDocument/2006/relationships/hyperlink" Target="https://www.toppr.com/guides/english-language/english-grammar/"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toppr.com/guides/english/writing/paragraph/" TargetMode="External"/><Relationship Id="rId4" Type="http://schemas.openxmlformats.org/officeDocument/2006/relationships/hyperlink" Target="https://www.toppr.com/guides/english/writing/informal-lett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p:cNvPicPr>
          <p:nvPr/>
        </p:nvPicPr>
        <p:blipFill>
          <a:blip r:embed="rId3"/>
          <a:srcRect l="1051" r="800" b="504"/>
          <a:stretch>
            <a:fillRect/>
          </a:stretch>
        </p:blipFill>
        <p:spPr>
          <a:xfrm>
            <a:off x="0" y="304800"/>
            <a:ext cx="9144000" cy="6840538"/>
          </a:xfrm>
          <a:prstGeom prst="rect">
            <a:avLst/>
          </a:prstGeom>
          <a:noFill/>
          <a:ln w="9525">
            <a:noFill/>
          </a:ln>
        </p:spPr>
      </p:pic>
      <p:sp>
        <p:nvSpPr>
          <p:cNvPr id="2051" name="TextBox 1"/>
          <p:cNvSpPr txBox="1"/>
          <p:nvPr/>
        </p:nvSpPr>
        <p:spPr>
          <a:xfrm>
            <a:off x="3200400" y="3725863"/>
            <a:ext cx="5638800" cy="1198880"/>
          </a:xfrm>
          <a:prstGeom prst="rect">
            <a:avLst/>
          </a:prstGeom>
          <a:noFill/>
          <a:ln w="9525">
            <a:noFill/>
          </a:ln>
        </p:spPr>
        <p:txBody>
          <a:bodyPr>
            <a:spAutoFit/>
          </a:bodyPr>
          <a:lstStyle/>
          <a:p>
            <a:pPr algn="ctr"/>
            <a:r>
              <a:rPr lang="en-US" b="1" dirty="0" smtClean="0">
                <a:solidFill>
                  <a:schemeClr val="bg1"/>
                </a:solidFill>
              </a:rPr>
              <a:t>INTERMEDIATE READING</a:t>
            </a:r>
            <a:endParaRPr lang="id-ID" b="1" dirty="0">
              <a:solidFill>
                <a:schemeClr val="bg1"/>
              </a:solidFill>
              <a:latin typeface="Arial" panose="020B0604020202020204" pitchFamily="34" charset="0"/>
            </a:endParaRPr>
          </a:p>
          <a:p>
            <a:pPr algn="ctr"/>
            <a:r>
              <a:rPr lang="id-ID" b="1" dirty="0">
                <a:solidFill>
                  <a:schemeClr val="bg1"/>
                </a:solidFill>
                <a:latin typeface="Arial" panose="020B0604020202020204" pitchFamily="34" charset="0"/>
              </a:rPr>
              <a:t>WEEK</a:t>
            </a:r>
            <a:r>
              <a:rPr b="1">
                <a:solidFill>
                  <a:schemeClr val="bg1"/>
                </a:solidFill>
                <a:latin typeface="Arial" panose="020B0604020202020204" pitchFamily="34" charset="0"/>
              </a:rPr>
              <a:t> </a:t>
            </a:r>
            <a:r>
              <a:rPr lang="en-US" b="1" dirty="0" smtClean="0">
                <a:solidFill>
                  <a:schemeClr val="bg1"/>
                </a:solidFill>
                <a:latin typeface="Arial" panose="020B0604020202020204" pitchFamily="34" charset="0"/>
              </a:rPr>
              <a:t>14</a:t>
            </a:r>
            <a:r>
              <a:rPr lang="id-ID" b="1" dirty="0" smtClean="0">
                <a:solidFill>
                  <a:schemeClr val="bg1"/>
                </a:solidFill>
                <a:latin typeface="Arial" panose="020B0604020202020204" pitchFamily="34" charset="0"/>
              </a:rPr>
              <a:t>:</a:t>
            </a:r>
            <a:r>
              <a:rPr lang="en-US" b="1" dirty="0" smtClean="0">
                <a:solidFill>
                  <a:schemeClr val="bg1"/>
                </a:solidFill>
                <a:latin typeface="Arial" panose="020B0604020202020204" pitchFamily="34" charset="0"/>
              </a:rPr>
              <a:t> Making Short Article</a:t>
            </a:r>
            <a:endParaRPr lang="id-ID" b="1" dirty="0">
              <a:solidFill>
                <a:schemeClr val="bg1"/>
              </a:solidFill>
              <a:latin typeface="Arial" panose="020B0604020202020204" pitchFamily="34" charset="0"/>
            </a:endParaRPr>
          </a:p>
          <a:p>
            <a:pPr algn="ctr"/>
            <a:r>
              <a:rPr lang="en-US" b="1" dirty="0" smtClean="0">
                <a:solidFill>
                  <a:schemeClr val="bg1"/>
                </a:solidFill>
              </a:rPr>
              <a:t>MEIYANTI </a:t>
            </a:r>
            <a:r>
              <a:rPr lang="en-US" b="1" dirty="0" err="1" smtClean="0">
                <a:solidFill>
                  <a:schemeClr val="bg1"/>
                </a:solidFill>
              </a:rPr>
              <a:t>NURCHAERANI,M.Hum</a:t>
            </a:r>
            <a:endParaRPr b="1" dirty="0">
              <a:solidFill>
                <a:schemeClr val="bg1"/>
              </a:solidFill>
              <a:latin typeface="Arial" panose="020B0604020202020204" pitchFamily="34" charset="0"/>
            </a:endParaRPr>
          </a:p>
          <a:p>
            <a:pPr algn="ctr"/>
            <a:r>
              <a:rPr b="1" dirty="0">
                <a:solidFill>
                  <a:schemeClr val="bg1"/>
                </a:solidFill>
                <a:latin typeface="Arial" panose="020B0604020202020204" pitchFamily="34" charset="0"/>
              </a:rPr>
              <a:t>PENDIDIKAN </a:t>
            </a:r>
            <a:r>
              <a:rPr lang="id-ID" b="1" dirty="0">
                <a:solidFill>
                  <a:schemeClr val="bg1"/>
                </a:solidFill>
                <a:latin typeface="Arial" panose="020B0604020202020204" pitchFamily="34" charset="0"/>
              </a:rPr>
              <a:t>BAHASA INGGRIS</a:t>
            </a:r>
            <a:r>
              <a:rPr b="1" dirty="0">
                <a:solidFill>
                  <a:schemeClr val="bg1"/>
                </a:solidFill>
                <a:latin typeface="Arial" panose="020B0604020202020204" pitchFamily="34" charset="0"/>
              </a:rPr>
              <a:t> FKIP</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762000"/>
            <a:ext cx="8229600" cy="381000"/>
          </a:xfrm>
        </p:spPr>
        <p:txBody>
          <a:bodyPr vert="horz" wrap="square" lIns="91440" tIns="45720" rIns="91440" bIns="45720" anchor="ctr"/>
          <a:lstStyle/>
          <a:p>
            <a:pPr>
              <a:spcBef>
                <a:spcPct val="50000"/>
              </a:spcBef>
            </a:pPr>
            <a:r>
              <a:rPr lang="en-US" sz="2800" dirty="0" smtClean="0"/>
              <a:t>Points to Keep in Mind for the Article Writing </a:t>
            </a:r>
            <a:r>
              <a:rPr lang="en-US" sz="2800" dirty="0" smtClean="0"/>
              <a:t>Format</a:t>
            </a:r>
            <a:endParaRPr lang="id-ID" sz="28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295400"/>
            <a:ext cx="8229600" cy="4602163"/>
          </a:xfrm>
        </p:spPr>
        <p:txBody>
          <a:bodyPr vert="horz" wrap="square" lIns="91440" tIns="45720" rIns="91440" bIns="45720" anchor="t"/>
          <a:lstStyle/>
          <a:p>
            <a:pPr lvl="0"/>
            <a:r>
              <a:rPr lang="en-US" sz="1800" dirty="0" smtClean="0"/>
              <a:t>The topics of the articles should be unique and relevant</a:t>
            </a:r>
          </a:p>
          <a:p>
            <a:pPr lvl="0"/>
            <a:r>
              <a:rPr lang="en-US" sz="1800" dirty="0" smtClean="0"/>
              <a:t>The article has to get attention</a:t>
            </a:r>
          </a:p>
          <a:p>
            <a:pPr lvl="0"/>
            <a:r>
              <a:rPr lang="en-US" sz="1800" dirty="0" smtClean="0"/>
              <a:t>It has to be interesting</a:t>
            </a:r>
          </a:p>
          <a:p>
            <a:pPr lvl="0"/>
            <a:r>
              <a:rPr lang="en-US" sz="1800" dirty="0" smtClean="0"/>
              <a:t>It has to be easy to read</a:t>
            </a:r>
          </a:p>
          <a:p>
            <a:pPr lvl="0"/>
            <a:r>
              <a:rPr lang="en-US" sz="1800" dirty="0" smtClean="0"/>
              <a:t>The reader is identified</a:t>
            </a:r>
          </a:p>
          <a:p>
            <a:pPr lvl="0"/>
            <a:r>
              <a:rPr lang="en-US" sz="1800" dirty="0" smtClean="0"/>
              <a:t>Find the main goal of writing an article. The goal can be anything from providing information, entertainment, and advice or for comparing, etc.</a:t>
            </a:r>
          </a:p>
          <a:p>
            <a:pPr lvl="0"/>
            <a:r>
              <a:rPr lang="en-US" sz="1800" dirty="0" smtClean="0"/>
              <a:t>The title must be eye-catching, clear, and interesting</a:t>
            </a:r>
          </a:p>
          <a:p>
            <a:pPr lvl="0"/>
            <a:r>
              <a:rPr lang="en-US" sz="1800" dirty="0" smtClean="0"/>
              <a:t>The introduction or the starting paragraph must be highly attentive. Use your vocabulary skills or try to use some </a:t>
            </a:r>
            <a:r>
              <a:rPr lang="en-US" sz="1800" u="sng" dirty="0" smtClean="0">
                <a:hlinkClick r:id="rId4"/>
              </a:rPr>
              <a:t>interrogative</a:t>
            </a:r>
            <a:r>
              <a:rPr lang="en-US" sz="1800" dirty="0" smtClean="0"/>
              <a:t> words for the start</a:t>
            </a:r>
          </a:p>
          <a:p>
            <a:pPr lvl="0"/>
            <a:r>
              <a:rPr lang="en-US" sz="1800" dirty="0" smtClean="0"/>
              <a:t>Use clear statements and make assertions</a:t>
            </a:r>
          </a:p>
          <a:p>
            <a:pPr lvl="0"/>
            <a:r>
              <a:rPr lang="en-US" sz="1800" dirty="0" smtClean="0"/>
              <a:t>Avoid repetition and over the top logic and reasons</a:t>
            </a:r>
          </a:p>
          <a:p>
            <a:pPr lvl="0"/>
            <a:r>
              <a:rPr lang="en-US" sz="1800" dirty="0" smtClean="0"/>
              <a:t>Use the style of </a:t>
            </a:r>
            <a:r>
              <a:rPr lang="en-US" sz="1800" u="sng" dirty="0" smtClean="0">
                <a:hlinkClick r:id="rId5"/>
              </a:rPr>
              <a:t>paragraph writing</a:t>
            </a:r>
            <a:r>
              <a:rPr lang="en-US" sz="1800" dirty="0" smtClean="0"/>
              <a:t> and write the contents uniquely and unambiguously</a:t>
            </a:r>
          </a:p>
          <a:p>
            <a:pPr lvl="0"/>
            <a:r>
              <a:rPr lang="en-US" sz="1800" dirty="0" smtClean="0"/>
              <a:t>Avoid using the points which interest you only and not for the general public</a:t>
            </a:r>
          </a:p>
          <a:p>
            <a:pPr lvl="0"/>
            <a:r>
              <a:rPr lang="en-US" sz="1800" dirty="0" smtClean="0"/>
              <a:t>Write a good and logical ending</a:t>
            </a:r>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990600"/>
            <a:ext cx="8229600" cy="381000"/>
          </a:xfrm>
        </p:spPr>
        <p:txBody>
          <a:bodyPr vert="horz" wrap="square" lIns="91440" tIns="45720" rIns="91440" bIns="45720" anchor="ctr"/>
          <a:lstStyle/>
          <a:p>
            <a:pPr>
              <a:spcBef>
                <a:spcPct val="50000"/>
              </a:spcBef>
            </a:pPr>
            <a:r>
              <a:rPr lang="en-US" sz="3200" b="1" dirty="0" smtClean="0"/>
              <a:t>References</a:t>
            </a:r>
            <a:r>
              <a:rPr lang="en-US" sz="3200" dirty="0" smtClean="0"/>
              <a:t/>
            </a:r>
            <a:br>
              <a:rPr lang="en-US" sz="3200" dirty="0" smtClean="0"/>
            </a:b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r>
              <a:rPr lang="en-US" sz="2400" u="sng" dirty="0" smtClean="0">
                <a:hlinkClick r:id="rId4"/>
              </a:rPr>
              <a:t>https://www.toppr.com/guides/business-correspondence-and-reporting/article-writing/steps-of-article-writing/</a:t>
            </a:r>
            <a:endParaRPr lang="en-US" sz="2400" dirty="0" smtClean="0"/>
          </a:p>
          <a:p>
            <a:endParaRPr lang="en-US" sz="2400" dirty="0" smtClean="0"/>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ea typeface="Arial" panose="020B0604020202020204" pitchFamily="34" charset="0"/>
              </a:rPr>
              <a:t>Learning Outcomes</a:t>
            </a: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r>
              <a:rPr lang="en-US" sz="2800" dirty="0" smtClean="0"/>
              <a:t>Students are able to make a short article</a:t>
            </a:r>
            <a:endParaRPr lang="id-ID" altLang="x-none" sz="2800" b="1"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1143000"/>
            <a:ext cx="8229600" cy="533400"/>
          </a:xfrm>
        </p:spPr>
        <p:txBody>
          <a:bodyPr vert="horz" wrap="square" lIns="91440" tIns="45720" rIns="91440" bIns="45720" anchor="ctr"/>
          <a:lstStyle/>
          <a:p>
            <a:pPr>
              <a:spcBef>
                <a:spcPct val="50000"/>
              </a:spcBef>
            </a:pPr>
            <a:r>
              <a:rPr lang="en-US" sz="3200" b="1" dirty="0" smtClean="0"/>
              <a:t>Steps of  Article </a:t>
            </a:r>
            <a:r>
              <a:rPr lang="en-US" sz="3200" b="1" dirty="0" smtClean="0"/>
              <a:t>Writing</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752600"/>
            <a:ext cx="8229600" cy="4602163"/>
          </a:xfrm>
        </p:spPr>
        <p:txBody>
          <a:bodyPr vert="horz" wrap="square" lIns="91440" tIns="45720" rIns="91440" bIns="45720" anchor="t"/>
          <a:lstStyle/>
          <a:p>
            <a:r>
              <a:rPr lang="en-US" sz="2400" dirty="0" smtClean="0"/>
              <a:t>Article Writing Format: Suppose you have some opinions </a:t>
            </a:r>
            <a:r>
              <a:rPr lang="en-US" sz="2400" dirty="0" smtClean="0"/>
              <a:t>regarding </a:t>
            </a:r>
            <a:r>
              <a:rPr lang="en-US" sz="2400" dirty="0" smtClean="0"/>
              <a:t>a topic and you want to tell people about it</a:t>
            </a:r>
            <a:r>
              <a:rPr lang="en-US" sz="2400" dirty="0" smtClean="0"/>
              <a:t>.</a:t>
            </a:r>
          </a:p>
          <a:p>
            <a:r>
              <a:rPr lang="en-US" sz="2400" dirty="0" smtClean="0"/>
              <a:t>Many a time you have seen some writers or people write their problems and suggestions in some newspapers, magazines, and journals or in their blogs. They are writing their opinions and beliefs in the form of an article. In this section, we will get ourselves familiar with article writing and the article writing format.</a:t>
            </a: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1143000"/>
            <a:ext cx="8229600" cy="533400"/>
          </a:xfrm>
        </p:spPr>
        <p:txBody>
          <a:bodyPr vert="horz" wrap="square" lIns="91440" tIns="45720" rIns="91440" bIns="45720" anchor="ctr"/>
          <a:lstStyle/>
          <a:p>
            <a:pPr>
              <a:spcBef>
                <a:spcPct val="50000"/>
              </a:spcBef>
            </a:pPr>
            <a:r>
              <a:rPr lang="en-US" sz="3200" b="1" dirty="0" smtClean="0"/>
              <a:t>Articles</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752600"/>
            <a:ext cx="8229600" cy="4373563"/>
          </a:xfrm>
        </p:spPr>
        <p:txBody>
          <a:bodyPr vert="horz" wrap="square" lIns="91440" tIns="45720" rIns="91440" bIns="45720" anchor="t"/>
          <a:lstStyle/>
          <a:p>
            <a:r>
              <a:rPr lang="en-US" sz="2400" dirty="0" smtClean="0"/>
              <a:t>An </a:t>
            </a:r>
            <a:r>
              <a:rPr lang="en-US" sz="2400" dirty="0" smtClean="0">
                <a:hlinkClick r:id="rId4"/>
              </a:rPr>
              <a:t>article</a:t>
            </a:r>
            <a:r>
              <a:rPr lang="en-US" sz="2400" dirty="0" smtClean="0"/>
              <a:t> is a piece of writing written for a large audience. The main motive behind writing an article is that it should be published in either newspapers or magazines or journals so as to make some difference to the world.</a:t>
            </a:r>
          </a:p>
          <a:p>
            <a:r>
              <a:rPr lang="en-US" sz="2400" dirty="0" smtClean="0"/>
              <a:t>It may be the topics of interest of the writer or it may be related to some current issues. The topic can either be serious or not-so-serious; Same goes for its tone and language.</a:t>
            </a: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838200"/>
            <a:ext cx="8229600" cy="838200"/>
          </a:xfrm>
        </p:spPr>
        <p:txBody>
          <a:bodyPr vert="horz" wrap="square" lIns="91440" tIns="45720" rIns="91440" bIns="45720" anchor="ctr"/>
          <a:lstStyle/>
          <a:p>
            <a:pPr>
              <a:spcBef>
                <a:spcPct val="50000"/>
              </a:spcBef>
            </a:pPr>
            <a:r>
              <a:rPr lang="en-US" sz="3200" dirty="0" smtClean="0"/>
              <a:t>Objectives of Article </a:t>
            </a:r>
            <a:r>
              <a:rPr lang="en-US" sz="3200" dirty="0" smtClean="0"/>
              <a:t>Writing</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600200"/>
            <a:ext cx="8229600" cy="4525963"/>
          </a:xfrm>
        </p:spPr>
        <p:txBody>
          <a:bodyPr vert="horz" wrap="square" lIns="91440" tIns="45720" rIns="91440" bIns="45720" anchor="t"/>
          <a:lstStyle/>
          <a:p>
            <a:pPr lvl="0"/>
            <a:r>
              <a:rPr lang="en-US" sz="2400" dirty="0" smtClean="0"/>
              <a:t>It brings out the topics or the matter of interest in the limelight</a:t>
            </a:r>
          </a:p>
          <a:p>
            <a:pPr lvl="0"/>
            <a:r>
              <a:rPr lang="en-US" sz="2400" dirty="0" smtClean="0"/>
              <a:t>The article provides information on the topics</a:t>
            </a:r>
          </a:p>
          <a:p>
            <a:pPr lvl="0"/>
            <a:r>
              <a:rPr lang="en-US" sz="2400" dirty="0" smtClean="0"/>
              <a:t>It offers suggestions and pieces of advice</a:t>
            </a:r>
          </a:p>
          <a:p>
            <a:pPr lvl="0"/>
            <a:r>
              <a:rPr lang="en-US" sz="2400" dirty="0" smtClean="0"/>
              <a:t>It influences the readers and urges them to think</a:t>
            </a:r>
          </a:p>
          <a:p>
            <a:pPr lvl="0"/>
            <a:r>
              <a:rPr lang="en-US" sz="2400" dirty="0" smtClean="0"/>
              <a:t>The article discusses various stories, persons, locations, rising-issues, and technical developments</a:t>
            </a: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100" name="Content Placeholder 5"/>
          <p:cNvSpPr>
            <a:spLocks noGrp="1"/>
          </p:cNvSpPr>
          <p:nvPr>
            <p:ph idx="1"/>
          </p:nvPr>
        </p:nvSpPr>
        <p:spPr>
          <a:xfrm>
            <a:off x="457200" y="1295400"/>
            <a:ext cx="8382000" cy="4830763"/>
          </a:xfrm>
        </p:spPr>
        <p:txBody>
          <a:bodyPr vert="horz" wrap="square" lIns="91440" tIns="45720" rIns="91440" bIns="45720" anchor="t"/>
          <a:lstStyle/>
          <a:p>
            <a:pPr>
              <a:buNone/>
            </a:pPr>
            <a:r>
              <a:rPr lang="en-US" sz="2400" b="1" dirty="0" smtClean="0"/>
              <a:t>The Format of Article Writing</a:t>
            </a:r>
          </a:p>
          <a:p>
            <a:pPr>
              <a:buNone/>
            </a:pPr>
            <a:r>
              <a:rPr lang="en-US" sz="2400" dirty="0" smtClean="0"/>
              <a:t>	An article must be organized in a proper way so as to draw the attention of the readers. The basic outline for an article writing format is:</a:t>
            </a:r>
          </a:p>
          <a:p>
            <a:pPr lvl="0"/>
            <a:r>
              <a:rPr lang="en-US" sz="2400" dirty="0" smtClean="0"/>
              <a:t>Heading / Title</a:t>
            </a:r>
          </a:p>
          <a:p>
            <a:pPr lvl="0"/>
            <a:r>
              <a:rPr lang="en-US" sz="2400" dirty="0" smtClean="0"/>
              <a:t>A line having the writer’s name</a:t>
            </a:r>
          </a:p>
          <a:p>
            <a:pPr lvl="0"/>
            <a:r>
              <a:rPr lang="en-US" sz="2400" dirty="0" smtClean="0"/>
              <a:t>Body (the main part of the article, 2 – 3 paragraphs)</a:t>
            </a:r>
          </a:p>
          <a:p>
            <a:pPr lvl="0"/>
            <a:r>
              <a:rPr lang="en-US" sz="2400" dirty="0" smtClean="0"/>
              <a:t>Conclusion (Ending paragraph of the article with the opinion or recommendation, anticipation or an appeal)</a:t>
            </a:r>
          </a:p>
          <a:p>
            <a:pPr>
              <a:buNone/>
            </a:pPr>
            <a:endParaRPr lang="en-US" sz="2400" dirty="0" smtClean="0"/>
          </a:p>
          <a:p>
            <a:pPr>
              <a:buNone/>
            </a:pPr>
            <a:endParaRPr lang="en-US" sz="2400" dirty="0" smtClean="0"/>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990600"/>
            <a:ext cx="8229600" cy="381000"/>
          </a:xfrm>
        </p:spPr>
        <p:txBody>
          <a:bodyPr vert="horz" wrap="square" lIns="91440" tIns="45720" rIns="91440" bIns="45720" anchor="ctr"/>
          <a:lstStyle/>
          <a:p>
            <a:pPr>
              <a:spcBef>
                <a:spcPct val="50000"/>
              </a:spcBef>
            </a:pPr>
            <a:r>
              <a:rPr lang="en-US" sz="3200" b="1" dirty="0" smtClean="0"/>
              <a:t>Steps for Article Writing Format</a:t>
            </a:r>
            <a:endParaRPr lang="id-ID" sz="3200" b="1"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pPr>
              <a:buNone/>
            </a:pPr>
            <a:r>
              <a:rPr lang="en-US" sz="2400" dirty="0" smtClean="0"/>
              <a:t>	Think </a:t>
            </a:r>
            <a:r>
              <a:rPr lang="en-US" sz="2400" dirty="0" smtClean="0"/>
              <a:t>of the topic you want to write the article about. Only after you’ve decided your topic you can go ahead and undertake the further steps in the process one by one:</a:t>
            </a:r>
          </a:p>
          <a:p>
            <a:pPr lvl="0"/>
            <a:r>
              <a:rPr lang="en-US" sz="2400" b="1" dirty="0" smtClean="0"/>
              <a:t>Target Audience: </a:t>
            </a:r>
            <a:r>
              <a:rPr lang="en-US" sz="2400" dirty="0" smtClean="0"/>
              <a:t>Identify the concerning reading group</a:t>
            </a:r>
          </a:p>
          <a:p>
            <a:pPr lvl="0"/>
            <a:r>
              <a:rPr lang="en-US" sz="2400" b="1" dirty="0" smtClean="0"/>
              <a:t>Purpose: </a:t>
            </a:r>
            <a:r>
              <a:rPr lang="en-US" sz="2400" dirty="0" smtClean="0"/>
              <a:t>Find the objective or aim of writing the article</a:t>
            </a:r>
          </a:p>
          <a:p>
            <a:pPr lvl="0"/>
            <a:r>
              <a:rPr lang="en-US" sz="2400" b="1" dirty="0" smtClean="0"/>
              <a:t>Collect &amp; Select: </a:t>
            </a:r>
            <a:r>
              <a:rPr lang="en-US" sz="2400" dirty="0" smtClean="0"/>
              <a:t>Gather as such information as possible. Also, identify the details that are most significant</a:t>
            </a:r>
          </a:p>
          <a:p>
            <a:pPr lvl="0"/>
            <a:r>
              <a:rPr lang="en-US" sz="2400" b="1" dirty="0" smtClean="0"/>
              <a:t>Organize: </a:t>
            </a:r>
            <a:r>
              <a:rPr lang="en-US" sz="2400" dirty="0" smtClean="0"/>
              <a:t>Arrange the information and the facts in a logical way</a:t>
            </a:r>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990600"/>
            <a:ext cx="8229600" cy="381000"/>
          </a:xfrm>
        </p:spPr>
        <p:txBody>
          <a:bodyPr vert="horz" wrap="square" lIns="91440" tIns="45720" rIns="91440" bIns="45720" anchor="ctr"/>
          <a:lstStyle/>
          <a:p>
            <a:pPr>
              <a:spcBef>
                <a:spcPct val="50000"/>
              </a:spcBef>
            </a:pPr>
            <a:r>
              <a:rPr lang="en-US" sz="2800" dirty="0" smtClean="0"/>
              <a:t>Once you’ve taken care of all the Above steps you move forward to the final </a:t>
            </a:r>
            <a:r>
              <a:rPr lang="en-US" sz="2800" dirty="0" smtClean="0"/>
              <a:t>step </a:t>
            </a:r>
            <a:r>
              <a:rPr lang="en-US" sz="2800" b="1" dirty="0" smtClean="0"/>
              <a:t>Writing</a:t>
            </a:r>
            <a:endParaRPr lang="id-ID" sz="28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905000"/>
            <a:ext cx="8229600" cy="4221163"/>
          </a:xfrm>
        </p:spPr>
        <p:txBody>
          <a:bodyPr vert="horz" wrap="square" lIns="91440" tIns="45720" rIns="91440" bIns="45720" anchor="t"/>
          <a:lstStyle/>
          <a:p>
            <a:pPr lvl="0"/>
            <a:r>
              <a:rPr lang="en-US" sz="2400" dirty="0" smtClean="0"/>
              <a:t>While writing an article, always use proper </a:t>
            </a:r>
            <a:r>
              <a:rPr lang="en-US" sz="2400" u="sng" dirty="0" smtClean="0">
                <a:hlinkClick r:id="rId4"/>
              </a:rPr>
              <a:t>grammar</a:t>
            </a:r>
            <a:r>
              <a:rPr lang="en-US" sz="2400" dirty="0" smtClean="0"/>
              <a:t>, </a:t>
            </a:r>
            <a:r>
              <a:rPr lang="en-US" sz="2400" u="sng" dirty="0" smtClean="0">
                <a:hlinkClick r:id="rId5"/>
              </a:rPr>
              <a:t>spelling</a:t>
            </a:r>
            <a:r>
              <a:rPr lang="en-US" sz="2400" dirty="0" smtClean="0"/>
              <a:t>, and proper </a:t>
            </a:r>
            <a:r>
              <a:rPr lang="en-US" sz="2400" u="sng" dirty="0" smtClean="0">
                <a:hlinkClick r:id="rId6"/>
              </a:rPr>
              <a:t>punctuations</a:t>
            </a:r>
            <a:endParaRPr lang="en-US" sz="2400" dirty="0" smtClean="0"/>
          </a:p>
          <a:p>
            <a:pPr lvl="0"/>
            <a:r>
              <a:rPr lang="en-US" sz="2400" dirty="0" smtClean="0"/>
              <a:t>Use </a:t>
            </a:r>
            <a:r>
              <a:rPr lang="en-US" sz="2400" u="sng" dirty="0" smtClean="0">
                <a:hlinkClick r:id="rId7"/>
              </a:rPr>
              <a:t>vocabulary</a:t>
            </a:r>
            <a:r>
              <a:rPr lang="en-US" sz="2400" dirty="0" smtClean="0"/>
              <a:t> skill</a:t>
            </a:r>
          </a:p>
          <a:p>
            <a:pPr lvl="0"/>
            <a:r>
              <a:rPr lang="en-US" sz="2400" dirty="0" smtClean="0"/>
              <a:t>Keep the introduction of the topic catching, interesting, and short</a:t>
            </a:r>
          </a:p>
          <a:p>
            <a:pPr lvl="0"/>
            <a:r>
              <a:rPr lang="en-US" sz="2400" dirty="0" smtClean="0"/>
              <a:t>Discuss the opinion and the matter in an organized and descriptive manner</a:t>
            </a:r>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990600"/>
            <a:ext cx="8229600" cy="381000"/>
          </a:xfrm>
        </p:spPr>
        <p:txBody>
          <a:bodyPr vert="horz" wrap="square" lIns="91440" tIns="45720" rIns="91440" bIns="45720" anchor="ctr"/>
          <a:lstStyle/>
          <a:p>
            <a:pPr>
              <a:spcBef>
                <a:spcPct val="50000"/>
              </a:spcBef>
            </a:pPr>
            <a:r>
              <a:rPr lang="en-US" sz="3200" b="1" dirty="0" smtClean="0"/>
              <a:t>Common Mistakes in the Article Writing </a:t>
            </a:r>
            <a:r>
              <a:rPr lang="en-US" sz="3200" b="1" dirty="0" smtClean="0"/>
              <a:t>Format</a:t>
            </a:r>
            <a:endParaRPr lang="id-ID" sz="3200" b="1"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pPr lvl="0"/>
            <a:r>
              <a:rPr lang="en-US" sz="2400" dirty="0" smtClean="0"/>
              <a:t>Not using facts or quotes or similar cases</a:t>
            </a:r>
          </a:p>
          <a:p>
            <a:pPr lvl="0"/>
            <a:r>
              <a:rPr lang="en-US" sz="2400" dirty="0" smtClean="0"/>
              <a:t>The language should not be too </a:t>
            </a:r>
            <a:r>
              <a:rPr lang="en-US" sz="2400" u="sng" dirty="0" smtClean="0">
                <a:hlinkClick r:id="rId4"/>
              </a:rPr>
              <a:t>formal</a:t>
            </a:r>
            <a:endParaRPr lang="en-US" sz="2400" dirty="0" smtClean="0"/>
          </a:p>
          <a:p>
            <a:pPr lvl="0"/>
            <a:r>
              <a:rPr lang="en-US" sz="2400" dirty="0" smtClean="0"/>
              <a:t>The article must be in easy language for better understanding</a:t>
            </a:r>
          </a:p>
          <a:p>
            <a:pPr lvl="0"/>
            <a:r>
              <a:rPr lang="en-US" sz="2400" dirty="0" smtClean="0"/>
              <a:t>The title of the article must be catchy and clearly understandable</a:t>
            </a:r>
          </a:p>
          <a:p>
            <a:pPr lvl="0"/>
            <a:r>
              <a:rPr lang="en-US" sz="2400" dirty="0" smtClean="0"/>
              <a:t>No use of </a:t>
            </a:r>
            <a:r>
              <a:rPr lang="en-US" sz="2400" u="sng" dirty="0" smtClean="0">
                <a:hlinkClick r:id="rId5"/>
              </a:rPr>
              <a:t>paragraphs</a:t>
            </a:r>
            <a:endParaRPr lang="en-US" sz="2400" dirty="0" smtClean="0"/>
          </a:p>
          <a:p>
            <a:pPr lvl="0"/>
            <a:r>
              <a:rPr lang="en-US" sz="2400" dirty="0" smtClean="0"/>
              <a:t>Expressing personal views is fine but the author must never talk about himself/herself</a:t>
            </a:r>
          </a:p>
          <a:p>
            <a:endParaRPr lang="en-US" sz="2400" dirty="0" smtClean="0"/>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338</Words>
  <Application>Microsoft Office PowerPoint</Application>
  <PresentationFormat>On-screen Show (4:3)</PresentationFormat>
  <Paragraphs>70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Learning Outcomes</vt:lpstr>
      <vt:lpstr>Steps of  Article Writing</vt:lpstr>
      <vt:lpstr>Articles</vt:lpstr>
      <vt:lpstr>Objectives of Article Writing</vt:lpstr>
      <vt:lpstr>Slide 6</vt:lpstr>
      <vt:lpstr>Steps for Article Writing Format</vt:lpstr>
      <vt:lpstr>Once you’ve taken care of all the Above steps you move forward to the final step Writing</vt:lpstr>
      <vt:lpstr>Common Mistakes in the Article Writing Format</vt:lpstr>
      <vt:lpstr>Points to Keep in Mind for the Article Writing Format</vt:lpstr>
      <vt:lpstr>References </vt:lpstr>
    </vt:vector>
  </TitlesOfParts>
  <Company>signDesign Communications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rimba</dc:creator>
  <cp:lastModifiedBy>USER</cp:lastModifiedBy>
  <cp:revision>287</cp:revision>
  <dcterms:created xsi:type="dcterms:W3CDTF">2010-08-24T06:47:00Z</dcterms:created>
  <dcterms:modified xsi:type="dcterms:W3CDTF">2019-09-07T15:47:00Z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1033-10.2.0.5996</vt:lpwstr>
  </property>
</Properties>
</file>