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6" r:id="rId3"/>
    <p:sldId id="274" r:id="rId4"/>
    <p:sldId id="277" r:id="rId5"/>
    <p:sldId id="275" r:id="rId6"/>
    <p:sldId id="278" r:id="rId7"/>
    <p:sldId id="271" r:id="rId8"/>
    <p:sldId id="280" r:id="rId9"/>
    <p:sldId id="281" r:id="rId10"/>
    <p:sldId id="282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ADHINING P.R, SH,MH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HUKUM ADMINISTRASI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718320"/>
          </a:xfrm>
        </p:spPr>
        <p:txBody>
          <a:bodyPr/>
          <a:lstStyle/>
          <a:p>
            <a:pPr algn="just"/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Konsep-konsep instrument pemerintahan: Peraturan </a:t>
            </a:r>
            <a:r>
              <a:rPr 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perundan-undangan,K-TUN,Peraturan Kebijaksanaan, Rencana-Rencana, Perizinan </a:t>
            </a:r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 Keperdataan</a:t>
            </a:r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457200"/>
            <a:ext cx="8208912" cy="5635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c. </a:t>
            </a:r>
            <a:r>
              <a:rPr lang="en-US" sz="2800" b="1" dirty="0" err="1" smtClean="0"/>
              <a:t>Diskresi</a:t>
            </a:r>
            <a:endParaRPr lang="en-US" sz="2800" b="1" dirty="0" smtClean="0"/>
          </a:p>
          <a:p>
            <a:pPr marL="0" indent="0" algn="just">
              <a:buNone/>
            </a:pP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</a:t>
            </a:r>
            <a:r>
              <a:rPr lang="en-US" sz="2800" dirty="0" err="1"/>
              <a:t>diskresi</a:t>
            </a:r>
            <a:r>
              <a:rPr lang="en-US" sz="2800" dirty="0"/>
              <a:t> di Indonesia </a:t>
            </a:r>
            <a:r>
              <a:rPr lang="en-US" sz="2800" dirty="0" err="1"/>
              <a:t>diatur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Undang</a:t>
            </a:r>
            <a:r>
              <a:rPr lang="en-US" sz="2800" dirty="0"/>
              <a:t> - </a:t>
            </a:r>
            <a:r>
              <a:rPr lang="en-US" sz="2800" dirty="0" err="1"/>
              <a:t>Undang</a:t>
            </a:r>
            <a:r>
              <a:rPr lang="en-US" sz="2800" dirty="0"/>
              <a:t> No. 30 </a:t>
            </a:r>
            <a:r>
              <a:rPr lang="en-US" sz="2800" dirty="0" err="1"/>
              <a:t>Tahun</a:t>
            </a:r>
            <a:r>
              <a:rPr lang="en-US" sz="2800" dirty="0"/>
              <a:t> 2014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pasal</a:t>
            </a:r>
            <a:r>
              <a:rPr lang="en-US" sz="2800" dirty="0"/>
              <a:t> 1 </a:t>
            </a:r>
            <a:r>
              <a:rPr lang="en-US" sz="2800" dirty="0" err="1"/>
              <a:t>angka</a:t>
            </a:r>
            <a:r>
              <a:rPr lang="en-US" sz="2800" dirty="0"/>
              <a:t> 9 UU No. 30 </a:t>
            </a:r>
            <a:r>
              <a:rPr lang="en-US" sz="2800" dirty="0" err="1"/>
              <a:t>Tahun</a:t>
            </a:r>
            <a:r>
              <a:rPr lang="en-US" sz="2800" dirty="0"/>
              <a:t> 2014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, </a:t>
            </a:r>
            <a:r>
              <a:rPr lang="en-US" sz="2800" b="1" dirty="0" err="1"/>
              <a:t>diskresi</a:t>
            </a:r>
            <a:r>
              <a:rPr lang="en-US" sz="2800" b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</a:t>
            </a:r>
            <a:r>
              <a:rPr lang="en-US" sz="2800" b="1" dirty="0" err="1"/>
              <a:t>Keputusan</a:t>
            </a:r>
            <a:r>
              <a:rPr lang="en-US" sz="2800" b="1" dirty="0"/>
              <a:t>/</a:t>
            </a:r>
            <a:r>
              <a:rPr lang="en-US" sz="2800" b="1" dirty="0" err="1"/>
              <a:t>Tindakan</a:t>
            </a:r>
            <a:r>
              <a:rPr lang="en-US" sz="2800" b="1" dirty="0"/>
              <a:t> yang </a:t>
            </a:r>
            <a:r>
              <a:rPr lang="en-US" sz="2800" b="1" dirty="0" err="1"/>
              <a:t>ditetapkan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/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dilakukan</a:t>
            </a:r>
            <a:r>
              <a:rPr lang="en-US" sz="2800" b="1" dirty="0"/>
              <a:t> </a:t>
            </a:r>
            <a:r>
              <a:rPr lang="en-US" sz="2800" b="1" dirty="0" err="1"/>
              <a:t>oleh</a:t>
            </a:r>
            <a:r>
              <a:rPr lang="en-US" sz="2800" b="1" dirty="0"/>
              <a:t> </a:t>
            </a:r>
            <a:r>
              <a:rPr lang="en-US" sz="2800" b="1" dirty="0" err="1"/>
              <a:t>Pejabat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mengisi</a:t>
            </a:r>
            <a:r>
              <a:rPr lang="en-US" sz="2800" b="1" dirty="0"/>
              <a:t> </a:t>
            </a:r>
            <a:r>
              <a:rPr lang="en-US" sz="2800" b="1" dirty="0" err="1"/>
              <a:t>persoalan</a:t>
            </a:r>
            <a:r>
              <a:rPr lang="en-US" sz="2800" b="1" dirty="0"/>
              <a:t> </a:t>
            </a:r>
            <a:r>
              <a:rPr lang="en-US" sz="2800" b="1" dirty="0" err="1"/>
              <a:t>konkret</a:t>
            </a:r>
            <a:r>
              <a:rPr lang="en-US" sz="2800" b="1" dirty="0"/>
              <a:t> yang </a:t>
            </a:r>
            <a:r>
              <a:rPr lang="en-US" sz="2800" b="1" dirty="0" err="1"/>
              <a:t>dihadapi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penyelenggaraan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hal</a:t>
            </a:r>
            <a:r>
              <a:rPr lang="en-US" sz="2800" b="1" dirty="0"/>
              <a:t> </a:t>
            </a:r>
            <a:r>
              <a:rPr lang="en-US" sz="2800" b="1" dirty="0" err="1"/>
              <a:t>peraturan</a:t>
            </a:r>
            <a:r>
              <a:rPr lang="en-US" sz="2800" b="1" dirty="0"/>
              <a:t> </a:t>
            </a:r>
            <a:r>
              <a:rPr lang="en-US" sz="2800" b="1" dirty="0" err="1"/>
              <a:t>perundang-undangan</a:t>
            </a:r>
            <a:r>
              <a:rPr lang="en-US" sz="2800" b="1" dirty="0"/>
              <a:t> yang </a:t>
            </a:r>
            <a:r>
              <a:rPr lang="en-US" sz="2800" b="1" dirty="0" err="1"/>
              <a:t>memberikan</a:t>
            </a:r>
            <a:r>
              <a:rPr lang="en-US" sz="2800" b="1" dirty="0"/>
              <a:t> </a:t>
            </a:r>
            <a:r>
              <a:rPr lang="en-US" sz="2800" b="1" dirty="0" err="1"/>
              <a:t>pilihan</a:t>
            </a:r>
            <a:r>
              <a:rPr lang="en-US" sz="2800" b="1" dirty="0"/>
              <a:t>,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mengatur</a:t>
            </a:r>
            <a:r>
              <a:rPr lang="en-US" sz="2800" b="1" dirty="0"/>
              <a:t>,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lengkap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jelas</a:t>
            </a:r>
            <a:r>
              <a:rPr lang="en-US" sz="2800" b="1" dirty="0"/>
              <a:t>, </a:t>
            </a:r>
            <a:r>
              <a:rPr lang="en-US" sz="2800" b="1" dirty="0" err="1"/>
              <a:t>dan</a:t>
            </a:r>
            <a:r>
              <a:rPr lang="en-US" sz="2800" b="1" dirty="0"/>
              <a:t>/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adanya</a:t>
            </a:r>
            <a:r>
              <a:rPr lang="en-US" sz="2800" b="1" dirty="0"/>
              <a:t> </a:t>
            </a:r>
            <a:r>
              <a:rPr lang="en-US" sz="2800" b="1" dirty="0" err="1"/>
              <a:t>stagnasi</a:t>
            </a:r>
            <a:r>
              <a:rPr lang="en-US" sz="2800" b="1" dirty="0"/>
              <a:t> </a:t>
            </a:r>
            <a:r>
              <a:rPr lang="en-US" sz="2800" b="1" dirty="0" err="1"/>
              <a:t>pemerintahan</a:t>
            </a:r>
            <a:r>
              <a:rPr lang="en-US" sz="2800" b="1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9540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15400" cy="5821363"/>
          </a:xfrm>
        </p:spPr>
        <p:txBody>
          <a:bodyPr/>
          <a:lstStyle/>
          <a:p>
            <a:pPr algn="just"/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diskresi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.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keniscayaan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/>
              <a:t> </a:t>
            </a:r>
            <a:r>
              <a:rPr lang="en-US" dirty="0" err="1"/>
              <a:t>tidaklah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diantisipasi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legalitas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keberlakuan</a:t>
            </a:r>
            <a:r>
              <a:rPr lang="en-US" dirty="0"/>
              <a:t> 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</a:t>
            </a:r>
            <a:r>
              <a:rPr lang="en-US" dirty="0"/>
              <a:t>- </a:t>
            </a:r>
            <a:r>
              <a:rPr lang="en-US" dirty="0" err="1"/>
              <a:t>undangan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, </a:t>
            </a:r>
            <a:r>
              <a:rPr lang="en-US" dirty="0" err="1"/>
              <a:t>kekuasaan</a:t>
            </a:r>
            <a:r>
              <a:rPr lang="en-US" dirty="0"/>
              <a:t>  </a:t>
            </a:r>
            <a:r>
              <a:rPr lang="en-US" dirty="0" err="1"/>
              <a:t>diskresi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mengantisipasi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- </a:t>
            </a:r>
            <a:r>
              <a:rPr lang="en-US" dirty="0" err="1"/>
              <a:t>kondisi</a:t>
            </a:r>
            <a:r>
              <a:rPr lang="en-US" dirty="0"/>
              <a:t> 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niscaya</a:t>
            </a:r>
            <a:r>
              <a:rPr lang="en-US" dirty="0"/>
              <a:t> (sine qua non).</a:t>
            </a:r>
          </a:p>
          <a:p>
            <a:pPr algn="just"/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yang </a:t>
            </a:r>
            <a:r>
              <a:rPr lang="en-US" dirty="0" err="1"/>
              <a:t>dikaitan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r>
              <a:rPr lang="en-US" dirty="0"/>
              <a:t>, di </a:t>
            </a:r>
            <a:r>
              <a:rPr lang="en-US" dirty="0" err="1"/>
              <a:t>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 Paul Scholten.13 </a:t>
            </a:r>
            <a:r>
              <a:rPr lang="en-US" dirty="0" err="1"/>
              <a:t>berpendapat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hendaknya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(http://repository.unej.ac.id/bitstream/handle/123456789/75142/ABINTORO%20PRAKOSO_PENEMUAN%20HUKUM_%28F.H%29.pdf?sequence=1,hlm 7)</a:t>
            </a:r>
          </a:p>
          <a:p>
            <a:pPr algn="just"/>
            <a:r>
              <a:rPr lang="en-US" dirty="0"/>
              <a:t>1.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manakala</a:t>
            </a:r>
            <a:r>
              <a:rPr lang="en-US" dirty="0"/>
              <a:t> hakim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memutuskannya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2.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perundang</a:t>
            </a:r>
            <a:r>
              <a:rPr lang="en-US" dirty="0"/>
              <a:t> - </a:t>
            </a:r>
            <a:r>
              <a:rPr lang="en-US" dirty="0" err="1"/>
              <a:t>undangan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penalaran</a:t>
            </a:r>
            <a:r>
              <a:rPr lang="en-US" dirty="0"/>
              <a:t> </a:t>
            </a:r>
            <a:r>
              <a:rPr lang="en-US" dirty="0" err="1"/>
              <a:t>analogi</a:t>
            </a:r>
            <a:r>
              <a:rPr lang="en-US" dirty="0"/>
              <a:t> pun </a:t>
            </a:r>
            <a:r>
              <a:rPr lang="en-US" dirty="0" err="1"/>
              <a:t>problemnya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terpecahkan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hakim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undang</a:t>
            </a:r>
            <a:r>
              <a:rPr lang="en-US" dirty="0"/>
              <a:t> - </a:t>
            </a:r>
            <a:r>
              <a:rPr lang="en-US" dirty="0" err="1"/>
              <a:t>undang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kiranya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undang</a:t>
            </a:r>
            <a:r>
              <a:rPr lang="en-US" dirty="0"/>
              <a:t> - </a:t>
            </a:r>
            <a:r>
              <a:rPr lang="en-US" dirty="0" err="1"/>
              <a:t>undang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keputusannya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53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/>
            <a:r>
              <a:rPr lang="en-US" dirty="0"/>
              <a:t>d.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1355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err="1"/>
              <a:t>Pengertian</a:t>
            </a:r>
            <a:endParaRPr lang="en-US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err="1"/>
              <a:t>Fungsi</a:t>
            </a:r>
            <a:r>
              <a:rPr lang="en-US" sz="2800" dirty="0"/>
              <a:t> :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operasional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tugas2 </a:t>
            </a:r>
            <a:r>
              <a:rPr lang="en-US" sz="2800" dirty="0" err="1"/>
              <a:t>pem</a:t>
            </a:r>
            <a:r>
              <a:rPr lang="en-US" sz="2800" dirty="0"/>
              <a:t>, </a:t>
            </a:r>
            <a:r>
              <a:rPr lang="en-US" sz="2800" dirty="0" err="1"/>
              <a:t>tdk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mengubah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menyimpannngi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perUUan</a:t>
            </a:r>
            <a:r>
              <a:rPr lang="en-US" sz="280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; </a:t>
            </a:r>
            <a:r>
              <a:rPr lang="en-US" sz="2800" dirty="0" err="1"/>
              <a:t>pedoman-pedoman</a:t>
            </a:r>
            <a:r>
              <a:rPr lang="en-US" sz="2800" dirty="0"/>
              <a:t>, </a:t>
            </a:r>
            <a:r>
              <a:rPr lang="en-US" sz="2800" dirty="0" err="1"/>
              <a:t>peraturan-peraturan</a:t>
            </a:r>
            <a:r>
              <a:rPr lang="en-US" sz="2800" dirty="0"/>
              <a:t>, </a:t>
            </a:r>
            <a:r>
              <a:rPr lang="en-US" sz="2800" dirty="0" err="1"/>
              <a:t>petunjuk-petunjuk</a:t>
            </a:r>
            <a:r>
              <a:rPr lang="en-US" sz="2800" dirty="0"/>
              <a:t>,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edaran</a:t>
            </a:r>
            <a:r>
              <a:rPr lang="en-US" sz="2800" dirty="0"/>
              <a:t>, nota </a:t>
            </a:r>
            <a:r>
              <a:rPr lang="en-US" sz="2800" dirty="0" err="1"/>
              <a:t>kebijakan</a:t>
            </a:r>
            <a:r>
              <a:rPr lang="en-US" sz="2800" dirty="0"/>
              <a:t>, </a:t>
            </a:r>
            <a:r>
              <a:rPr lang="en-US" sz="2800" dirty="0" err="1"/>
              <a:t>pengumuman-pengumuman</a:t>
            </a:r>
            <a:r>
              <a:rPr lang="en-US" sz="2800" dirty="0"/>
              <a:t>.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7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991600" cy="5943600"/>
          </a:xfrm>
        </p:spPr>
        <p:txBody>
          <a:bodyPr/>
          <a:lstStyle/>
          <a:p>
            <a:pPr algn="just"/>
            <a:r>
              <a:rPr lang="en-US" sz="2200" dirty="0" err="1"/>
              <a:t>Bagir</a:t>
            </a:r>
            <a:r>
              <a:rPr lang="en-US" sz="2200" dirty="0"/>
              <a:t> </a:t>
            </a:r>
            <a:r>
              <a:rPr lang="en-US" sz="2200" dirty="0" err="1"/>
              <a:t>Manan</a:t>
            </a:r>
            <a:r>
              <a:rPr lang="en-US" sz="2200" dirty="0"/>
              <a:t> </a:t>
            </a:r>
            <a:r>
              <a:rPr lang="en-US" sz="2200" dirty="0" err="1"/>
              <a:t>menyebutkan</a:t>
            </a:r>
            <a:r>
              <a:rPr lang="en-US" sz="2200" dirty="0"/>
              <a:t> </a:t>
            </a:r>
            <a:r>
              <a:rPr lang="en-US" sz="2200" dirty="0" err="1"/>
              <a:t>ciri-ciri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 : (</a:t>
            </a:r>
            <a:r>
              <a:rPr lang="en-US" sz="2200" dirty="0" err="1"/>
              <a:t>Bagir</a:t>
            </a:r>
            <a:r>
              <a:rPr lang="en-US" sz="2200" dirty="0"/>
              <a:t> </a:t>
            </a:r>
            <a:r>
              <a:rPr lang="en-US" sz="2200" dirty="0" err="1"/>
              <a:t>Manan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Ridwan</a:t>
            </a:r>
            <a:r>
              <a:rPr lang="en-US" sz="2200" dirty="0"/>
              <a:t> HR 2016 :179)</a:t>
            </a:r>
          </a:p>
          <a:p>
            <a:pPr algn="just"/>
            <a:r>
              <a:rPr lang="en-US" sz="2200" dirty="0"/>
              <a:t>1.	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bukan</a:t>
            </a:r>
            <a:r>
              <a:rPr lang="en-US" sz="2200" dirty="0"/>
              <a:t>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perundang-undangan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/>
              <a:t>2.	</a:t>
            </a:r>
            <a:r>
              <a:rPr lang="en-US" sz="2200" dirty="0" err="1"/>
              <a:t>Asas-asas</a:t>
            </a:r>
            <a:r>
              <a:rPr lang="en-US" sz="2200" dirty="0"/>
              <a:t> </a:t>
            </a:r>
            <a:r>
              <a:rPr lang="en-US" sz="2200" dirty="0" err="1"/>
              <a:t>pembatasan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pengujian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perundang-undangan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diberlakukan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/>
              <a:t>3.	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diuji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wetmategheid</a:t>
            </a:r>
            <a:r>
              <a:rPr lang="en-US" sz="2200" dirty="0"/>
              <a:t>,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memang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dasar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perundang-undangan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membuat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/>
              <a:t>4.	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dibuat</a:t>
            </a:r>
            <a:r>
              <a:rPr lang="en-US" sz="2200" dirty="0"/>
              <a:t> </a:t>
            </a: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dirty="0" err="1"/>
              <a:t>freies</a:t>
            </a:r>
            <a:r>
              <a:rPr lang="en-US" sz="2200" dirty="0"/>
              <a:t> </a:t>
            </a:r>
            <a:r>
              <a:rPr lang="en-US" sz="2200" dirty="0" err="1"/>
              <a:t>ermessen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ketiadaan</a:t>
            </a:r>
            <a:r>
              <a:rPr lang="en-US" sz="2200" dirty="0"/>
              <a:t> </a:t>
            </a:r>
            <a:r>
              <a:rPr lang="en-US" sz="2200" dirty="0" err="1"/>
              <a:t>wewenang</a:t>
            </a:r>
            <a:r>
              <a:rPr lang="en-US" sz="2200" dirty="0"/>
              <a:t> </a:t>
            </a:r>
            <a:r>
              <a:rPr lang="en-US" sz="2200" dirty="0" err="1"/>
              <a:t>administrasi</a:t>
            </a:r>
            <a:r>
              <a:rPr lang="en-US" sz="2200" dirty="0"/>
              <a:t> </a:t>
            </a:r>
            <a:r>
              <a:rPr lang="en-US" sz="2200" dirty="0" err="1"/>
              <a:t>bersangkutan</a:t>
            </a:r>
            <a:r>
              <a:rPr lang="en-US" sz="2200" dirty="0"/>
              <a:t> </a:t>
            </a:r>
            <a:r>
              <a:rPr lang="en-US" sz="2200" dirty="0" err="1"/>
              <a:t>membuat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perundang-undangan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/>
              <a:t>5.	</a:t>
            </a:r>
            <a:r>
              <a:rPr lang="en-US" sz="2200" dirty="0" err="1"/>
              <a:t>Pengujian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 </a:t>
            </a:r>
            <a:r>
              <a:rPr lang="en-US" sz="2200" dirty="0" err="1"/>
              <a:t>peraturan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diserahkan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doelmatigheid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batu</a:t>
            </a:r>
            <a:r>
              <a:rPr lang="en-US" sz="2200" dirty="0"/>
              <a:t> </a:t>
            </a:r>
            <a:r>
              <a:rPr lang="en-US" sz="2200" dirty="0" err="1"/>
              <a:t>ujinya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asas-asas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</a:t>
            </a:r>
            <a:r>
              <a:rPr lang="en-US" sz="2200" dirty="0" err="1"/>
              <a:t>pemerintahan</a:t>
            </a:r>
            <a:r>
              <a:rPr lang="en-US" sz="2200" dirty="0"/>
              <a:t> yang </a:t>
            </a:r>
            <a:r>
              <a:rPr lang="en-US" sz="2200" dirty="0" err="1"/>
              <a:t>baik</a:t>
            </a:r>
            <a:endParaRPr lang="en-US" sz="2200" dirty="0"/>
          </a:p>
          <a:p>
            <a:pPr algn="just"/>
            <a:r>
              <a:rPr lang="en-US" sz="2200" dirty="0"/>
              <a:t>6.	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praktik</a:t>
            </a:r>
            <a:r>
              <a:rPr lang="en-US" sz="2200" dirty="0"/>
              <a:t> </a:t>
            </a:r>
            <a:r>
              <a:rPr lang="en-US" sz="2200" dirty="0" err="1"/>
              <a:t>diberi</a:t>
            </a:r>
            <a:r>
              <a:rPr lang="en-US" sz="2200" dirty="0"/>
              <a:t> format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berbagai</a:t>
            </a:r>
            <a:r>
              <a:rPr lang="en-US" sz="2200" dirty="0"/>
              <a:t> </a:t>
            </a:r>
            <a:r>
              <a:rPr lang="en-US" sz="2200" dirty="0" err="1"/>
              <a:t>bentuk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jenis</a:t>
            </a:r>
            <a:r>
              <a:rPr lang="en-US" sz="2200" dirty="0"/>
              <a:t> </a:t>
            </a:r>
            <a:r>
              <a:rPr lang="en-US" sz="2200" dirty="0" err="1"/>
              <a:t>aturan</a:t>
            </a:r>
            <a:r>
              <a:rPr lang="en-US" sz="2200" dirty="0"/>
              <a:t>, </a:t>
            </a:r>
            <a:r>
              <a:rPr lang="en-US" sz="2200" dirty="0" err="1"/>
              <a:t>yakni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, </a:t>
            </a:r>
            <a:r>
              <a:rPr lang="en-US" sz="2200" dirty="0" err="1"/>
              <a:t>instruksi</a:t>
            </a:r>
            <a:r>
              <a:rPr lang="en-US" sz="2200" dirty="0"/>
              <a:t>, </a:t>
            </a:r>
            <a:r>
              <a:rPr lang="en-US" sz="2200" dirty="0" err="1"/>
              <a:t>surat</a:t>
            </a:r>
            <a:r>
              <a:rPr lang="en-US" sz="2200" dirty="0"/>
              <a:t> </a:t>
            </a:r>
            <a:r>
              <a:rPr lang="en-US" sz="2200" dirty="0" err="1"/>
              <a:t>edaran</a:t>
            </a:r>
            <a:r>
              <a:rPr lang="en-US" sz="2200" dirty="0"/>
              <a:t>, </a:t>
            </a:r>
            <a:r>
              <a:rPr lang="en-US" sz="2200" dirty="0" err="1"/>
              <a:t>pengumuman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lain-lain, </a:t>
            </a:r>
            <a:r>
              <a:rPr lang="en-US" sz="2200" dirty="0" err="1"/>
              <a:t>bahkan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dijumpai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bentuk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18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sz="2600" dirty="0" err="1"/>
              <a:t>Menurut</a:t>
            </a:r>
            <a:r>
              <a:rPr lang="en-US" sz="2600" dirty="0"/>
              <a:t> Hamid </a:t>
            </a:r>
            <a:r>
              <a:rPr lang="en-US" sz="2600" dirty="0" err="1"/>
              <a:t>Attamimi</a:t>
            </a:r>
            <a:r>
              <a:rPr lang="en-US" sz="2600" dirty="0"/>
              <a:t>, </a:t>
            </a:r>
            <a:r>
              <a:rPr lang="en-US" sz="2600" dirty="0" err="1"/>
              <a:t>Persamaan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Perbedaan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dirty="0" err="1"/>
              <a:t>peraturan</a:t>
            </a:r>
            <a:r>
              <a:rPr lang="en-US" sz="2600" dirty="0"/>
              <a:t> </a:t>
            </a:r>
            <a:r>
              <a:rPr lang="en-US" sz="2600" dirty="0" err="1"/>
              <a:t>perundang-undangan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peraturan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. (</a:t>
            </a:r>
            <a:r>
              <a:rPr lang="en-US" sz="2600" dirty="0" err="1"/>
              <a:t>Ridwan</a:t>
            </a:r>
            <a:r>
              <a:rPr lang="en-US" sz="2600" dirty="0"/>
              <a:t> HR 2016 179-181)</a:t>
            </a:r>
          </a:p>
          <a:p>
            <a:pPr algn="just"/>
            <a:r>
              <a:rPr lang="en-US" sz="2600" dirty="0"/>
              <a:t>1.	</a:t>
            </a:r>
            <a:r>
              <a:rPr lang="en-US" sz="2600" dirty="0" err="1"/>
              <a:t>Persamaan</a:t>
            </a:r>
            <a:r>
              <a:rPr lang="en-US" sz="2600" dirty="0"/>
              <a:t>. </a:t>
            </a:r>
          </a:p>
          <a:p>
            <a:pPr algn="just"/>
            <a:r>
              <a:rPr lang="en-US" sz="2600" dirty="0"/>
              <a:t>1)	</a:t>
            </a:r>
            <a:r>
              <a:rPr lang="en-US" sz="2600" dirty="0" err="1"/>
              <a:t>Aturan</a:t>
            </a:r>
            <a:r>
              <a:rPr lang="en-US" sz="2600" dirty="0"/>
              <a:t> yang </a:t>
            </a:r>
            <a:r>
              <a:rPr lang="en-US" sz="2600" dirty="0" err="1"/>
              <a:t>berlaku</a:t>
            </a:r>
            <a:r>
              <a:rPr lang="en-US" sz="2600" dirty="0"/>
              <a:t> </a:t>
            </a:r>
            <a:r>
              <a:rPr lang="en-US" sz="2600" dirty="0" err="1"/>
              <a:t>umum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abstrak</a:t>
            </a:r>
            <a:endParaRPr lang="en-US" sz="2600" dirty="0"/>
          </a:p>
          <a:p>
            <a:pPr algn="just"/>
            <a:r>
              <a:rPr lang="en-US" sz="2600" dirty="0"/>
              <a:t>2)	</a:t>
            </a:r>
            <a:r>
              <a:rPr lang="en-US" sz="2600" dirty="0" err="1"/>
              <a:t>Peraturan</a:t>
            </a:r>
            <a:r>
              <a:rPr lang="en-US" sz="2600" dirty="0"/>
              <a:t> </a:t>
            </a:r>
            <a:r>
              <a:rPr lang="en-US" sz="2600" dirty="0" err="1"/>
              <a:t>perundang-undangan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</a:t>
            </a:r>
            <a:r>
              <a:rPr lang="en-US" sz="2600" dirty="0" err="1"/>
              <a:t>sama-sama</a:t>
            </a:r>
            <a:r>
              <a:rPr lang="en-US" sz="2600" dirty="0"/>
              <a:t> </a:t>
            </a:r>
            <a:r>
              <a:rPr lang="en-US" sz="2600" dirty="0" err="1"/>
              <a:t>berlaku</a:t>
            </a:r>
            <a:r>
              <a:rPr lang="en-US" sz="2600" dirty="0"/>
              <a:t> “</a:t>
            </a:r>
            <a:r>
              <a:rPr lang="en-US" sz="2600" dirty="0" err="1"/>
              <a:t>keluar</a:t>
            </a:r>
            <a:r>
              <a:rPr lang="en-US" sz="2600" dirty="0"/>
              <a:t>”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ditujukan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</a:t>
            </a:r>
            <a:r>
              <a:rPr lang="en-US" sz="2600" dirty="0" err="1"/>
              <a:t>umum</a:t>
            </a:r>
            <a:r>
              <a:rPr lang="en-US" sz="2600" dirty="0"/>
              <a:t> yang </a:t>
            </a:r>
            <a:r>
              <a:rPr lang="en-US" sz="2600" dirty="0" err="1"/>
              <a:t>bersangkutan</a:t>
            </a:r>
            <a:r>
              <a:rPr lang="en-US" sz="2600" dirty="0"/>
              <a:t>.</a:t>
            </a:r>
          </a:p>
          <a:p>
            <a:pPr algn="just"/>
            <a:r>
              <a:rPr lang="en-US" sz="2600" dirty="0"/>
              <a:t>3)	</a:t>
            </a:r>
            <a:r>
              <a:rPr lang="en-US" sz="2600" dirty="0" err="1"/>
              <a:t>Peraturan</a:t>
            </a:r>
            <a:r>
              <a:rPr lang="en-US" sz="2600" dirty="0"/>
              <a:t> </a:t>
            </a:r>
            <a:r>
              <a:rPr lang="en-US" sz="2600" dirty="0" err="1"/>
              <a:t>perundang-undangan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</a:t>
            </a:r>
            <a:r>
              <a:rPr lang="en-US" sz="2600" dirty="0" err="1"/>
              <a:t>ditetapkan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en-US" sz="2600" dirty="0" err="1"/>
              <a:t>lembaga</a:t>
            </a:r>
            <a:r>
              <a:rPr lang="en-US" sz="2600" dirty="0"/>
              <a:t>/</a:t>
            </a:r>
            <a:r>
              <a:rPr lang="en-US" sz="2600" dirty="0" err="1"/>
              <a:t>pejabat</a:t>
            </a:r>
            <a:r>
              <a:rPr lang="en-US" sz="2600" dirty="0"/>
              <a:t> yang </a:t>
            </a:r>
            <a:r>
              <a:rPr lang="en-US" sz="2600" dirty="0" err="1"/>
              <a:t>mempunyai</a:t>
            </a:r>
            <a:r>
              <a:rPr lang="en-US" sz="2600" dirty="0"/>
              <a:t> </a:t>
            </a:r>
            <a:r>
              <a:rPr lang="en-US" sz="2600" dirty="0" err="1"/>
              <a:t>kewenangan</a:t>
            </a:r>
            <a:r>
              <a:rPr lang="en-US" sz="2600" dirty="0"/>
              <a:t> </a:t>
            </a:r>
            <a:r>
              <a:rPr lang="en-US" sz="2600" dirty="0" err="1"/>
              <a:t>bersifat</a:t>
            </a:r>
            <a:r>
              <a:rPr lang="en-US" sz="2600" dirty="0"/>
              <a:t> </a:t>
            </a:r>
            <a:r>
              <a:rPr lang="en-US" sz="2600" dirty="0" err="1"/>
              <a:t>umum</a:t>
            </a:r>
            <a:r>
              <a:rPr lang="en-US" sz="2600" dirty="0"/>
              <a:t>/</a:t>
            </a:r>
            <a:r>
              <a:rPr lang="en-US" sz="2600" dirty="0" err="1"/>
              <a:t>publik</a:t>
            </a:r>
            <a:r>
              <a:rPr lang="en-US" sz="2600" dirty="0"/>
              <a:t>.</a:t>
            </a:r>
          </a:p>
          <a:p>
            <a:pPr algn="l"/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8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Perbedaan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1)	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   (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2)	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3)	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(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/</a:t>
            </a:r>
            <a:r>
              <a:rPr lang="en-US" dirty="0" err="1"/>
              <a:t>beschikkingen</a:t>
            </a:r>
            <a:r>
              <a:rPr lang="en-US" dirty="0"/>
              <a:t>,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,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rencana-rencana</a:t>
            </a:r>
            <a:r>
              <a:rPr lang="en-US" dirty="0"/>
              <a:t> /</a:t>
            </a:r>
            <a:r>
              <a:rPr lang="en-US" dirty="0" err="1"/>
              <a:t>planen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).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(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/ </a:t>
            </a:r>
            <a:r>
              <a:rPr lang="en-US" dirty="0" err="1"/>
              <a:t>suruhan</a:t>
            </a:r>
            <a:r>
              <a:rPr lang="en-US" dirty="0"/>
              <a:t>/</a:t>
            </a:r>
            <a:r>
              <a:rPr lang="en-US" dirty="0" err="1"/>
              <a:t>larangan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pemaksa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4)	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(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pemaksa</a:t>
            </a:r>
            <a:r>
              <a:rPr lang="en-US" dirty="0"/>
              <a:t>,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tegas</a:t>
            </a:r>
            <a:r>
              <a:rPr lang="en-US" dirty="0"/>
              <a:t> </a:t>
            </a:r>
            <a:r>
              <a:rPr lang="en-US" dirty="0" err="1"/>
              <a:t>diatribusikan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).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74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US" b="1" dirty="0" err="1"/>
              <a:t>e.Rencana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1355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 err="1"/>
              <a:t>Bagian</a:t>
            </a:r>
            <a:r>
              <a:rPr lang="en-US" sz="2600" dirty="0"/>
              <a:t> </a:t>
            </a:r>
            <a:r>
              <a:rPr lang="en-US" sz="2600" dirty="0" err="1"/>
              <a:t>tak</a:t>
            </a:r>
            <a:r>
              <a:rPr lang="en-US" sz="2600" dirty="0"/>
              <a:t> </a:t>
            </a:r>
            <a:r>
              <a:rPr lang="en-US" sz="2600" dirty="0" err="1"/>
              <a:t>terelakkan</a:t>
            </a:r>
            <a:r>
              <a:rPr lang="en-US" sz="2600" dirty="0"/>
              <a:t> 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orrganisasi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b="1" dirty="0" err="1"/>
              <a:t>tahap</a:t>
            </a:r>
            <a:r>
              <a:rPr lang="en-US" sz="2600" b="1" dirty="0"/>
              <a:t> </a:t>
            </a:r>
            <a:r>
              <a:rPr lang="en-US" sz="2600" b="1" dirty="0" err="1"/>
              <a:t>awal</a:t>
            </a:r>
            <a:r>
              <a:rPr lang="en-US" sz="2600" b="1" dirty="0"/>
              <a:t> </a:t>
            </a:r>
            <a:r>
              <a:rPr lang="en-US" sz="2600" b="1" dirty="0" err="1"/>
              <a:t>mencapai</a:t>
            </a:r>
            <a:r>
              <a:rPr lang="en-US" sz="2600" b="1" dirty="0"/>
              <a:t> </a:t>
            </a:r>
            <a:r>
              <a:rPr lang="en-US" sz="2600" b="1" dirty="0" err="1"/>
              <a:t>tujuan</a:t>
            </a:r>
            <a:r>
              <a:rPr lang="en-US" sz="2600" b="1" dirty="0"/>
              <a:t>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TUJUAN NASIONAL  DALAM ALINEA KE 4 PEMBUKAAN UUD 1945.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rangka</a:t>
            </a:r>
            <a:r>
              <a:rPr lang="en-US" sz="2600" dirty="0"/>
              <a:t> </a:t>
            </a:r>
            <a:r>
              <a:rPr lang="en-US" sz="2600" dirty="0" err="1"/>
              <a:t>mencapai</a:t>
            </a:r>
            <a:r>
              <a:rPr lang="en-US" sz="2600" dirty="0"/>
              <a:t> </a:t>
            </a: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negara</a:t>
            </a:r>
            <a:r>
              <a:rPr lang="en-US" sz="2600" dirty="0"/>
              <a:t>, </a:t>
            </a:r>
            <a:r>
              <a:rPr lang="en-US" sz="2600" dirty="0" err="1"/>
              <a:t>menjadikan</a:t>
            </a:r>
            <a:r>
              <a:rPr lang="en-US" sz="2600" dirty="0"/>
              <a:t> HAN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aturan</a:t>
            </a:r>
            <a:r>
              <a:rPr lang="en-US" sz="2600" dirty="0"/>
              <a:t> </a:t>
            </a:r>
            <a:r>
              <a:rPr lang="en-US" sz="2600" dirty="0" err="1"/>
              <a:t>kegiatan</a:t>
            </a:r>
            <a:r>
              <a:rPr lang="en-US" sz="2600" dirty="0"/>
              <a:t> </a:t>
            </a:r>
            <a:r>
              <a:rPr lang="en-US" sz="2600" dirty="0" err="1"/>
              <a:t>pemerintahan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memfungsikannya</a:t>
            </a:r>
            <a:r>
              <a:rPr lang="en-US" sz="2600" dirty="0"/>
              <a:t> </a:t>
            </a:r>
            <a:r>
              <a:rPr lang="en-US" sz="2600" dirty="0" err="1"/>
              <a:t>sbg</a:t>
            </a:r>
            <a:r>
              <a:rPr lang="en-US" sz="2600" dirty="0"/>
              <a:t> </a:t>
            </a:r>
            <a:r>
              <a:rPr lang="en-US" sz="2600" dirty="0" err="1"/>
              <a:t>pengarah</a:t>
            </a:r>
            <a:r>
              <a:rPr lang="en-US" sz="2600" dirty="0"/>
              <a:t> </a:t>
            </a:r>
            <a:r>
              <a:rPr lang="en-US" sz="2600" dirty="0" err="1"/>
              <a:t>pencapaian</a:t>
            </a:r>
            <a:r>
              <a:rPr lang="en-US" sz="2600" dirty="0"/>
              <a:t> </a:t>
            </a:r>
            <a:r>
              <a:rPr lang="en-US" sz="2600" dirty="0" err="1"/>
              <a:t>tujuan</a:t>
            </a:r>
            <a:r>
              <a:rPr lang="en-US" sz="2600" dirty="0"/>
              <a:t>, </a:t>
            </a:r>
            <a:r>
              <a:rPr lang="en-US" sz="2600" dirty="0" err="1"/>
              <a:t>yg</a:t>
            </a:r>
            <a:r>
              <a:rPr lang="en-US" sz="2600" dirty="0"/>
              <a:t> </a:t>
            </a:r>
            <a:r>
              <a:rPr lang="en-US" sz="2600" dirty="0" err="1"/>
              <a:t>sebelumnya</a:t>
            </a:r>
            <a:r>
              <a:rPr lang="en-US" sz="2600" dirty="0"/>
              <a:t> </a:t>
            </a:r>
            <a:r>
              <a:rPr lang="en-US" sz="2600" dirty="0" err="1"/>
              <a:t>dituangkan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b="1" dirty="0"/>
              <a:t> RENCANA-RENCANA.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 err="1"/>
              <a:t>Rencana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PERSPEKTIF HAN -&gt;RENCANA </a:t>
            </a:r>
            <a:r>
              <a:rPr lang="en-US" sz="2600" b="1" dirty="0" err="1"/>
              <a:t>dibuat</a:t>
            </a:r>
            <a:r>
              <a:rPr lang="en-US" sz="2600" b="1" dirty="0"/>
              <a:t> </a:t>
            </a:r>
            <a:r>
              <a:rPr lang="en-US" sz="2600" b="1" dirty="0" err="1"/>
              <a:t>oleh</a:t>
            </a:r>
            <a:r>
              <a:rPr lang="en-US" sz="2600" b="1" dirty="0"/>
              <a:t> AN </a:t>
            </a:r>
            <a:r>
              <a:rPr lang="en-US" sz="2600" b="1" dirty="0" err="1"/>
              <a:t>sbg</a:t>
            </a:r>
            <a:r>
              <a:rPr lang="en-US" sz="2600" b="1" dirty="0"/>
              <a:t> </a:t>
            </a:r>
            <a:r>
              <a:rPr lang="en-US" sz="2600" b="1" dirty="0" err="1"/>
              <a:t>salah</a:t>
            </a:r>
            <a:r>
              <a:rPr lang="en-US" sz="2600" b="1" dirty="0"/>
              <a:t> </a:t>
            </a:r>
            <a:r>
              <a:rPr lang="en-US" sz="2600" b="1" dirty="0" err="1"/>
              <a:t>satu</a:t>
            </a:r>
            <a:r>
              <a:rPr lang="en-US" sz="2600" b="1" dirty="0"/>
              <a:t> instrument </a:t>
            </a:r>
            <a:r>
              <a:rPr lang="en-US" sz="2600" b="1" dirty="0" err="1"/>
              <a:t>pemerintahan</a:t>
            </a:r>
            <a:r>
              <a:rPr lang="en-US" sz="2600" b="1" dirty="0"/>
              <a:t>.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8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Rencana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135563"/>
          </a:xfrm>
        </p:spPr>
        <p:txBody>
          <a:bodyPr/>
          <a:lstStyle/>
          <a:p>
            <a:pPr algn="just"/>
            <a:r>
              <a:rPr lang="en-US" sz="2400" dirty="0"/>
              <a:t>1. PERENCANAAN INFORMATIF : RANC </a:t>
            </a:r>
            <a:r>
              <a:rPr lang="en-US" sz="2400" dirty="0" err="1"/>
              <a:t>estimasi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masy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dituangkan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alternatif2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2. PERENCANAAN INDIKATIF : renc2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memuat</a:t>
            </a:r>
            <a:r>
              <a:rPr lang="en-US" sz="2400" dirty="0"/>
              <a:t> kebijakan2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ditempuh</a:t>
            </a:r>
            <a:r>
              <a:rPr lang="en-US" sz="2400" dirty="0"/>
              <a:t> &amp;</a:t>
            </a:r>
            <a:r>
              <a:rPr lang="en-US" sz="2400" dirty="0" err="1"/>
              <a:t>mengindikasikan</a:t>
            </a:r>
            <a:r>
              <a:rPr lang="en-US" sz="2400" dirty="0"/>
              <a:t> </a:t>
            </a:r>
            <a:r>
              <a:rPr lang="en-US" sz="2400" dirty="0" err="1"/>
              <a:t>bhw</a:t>
            </a:r>
            <a:r>
              <a:rPr lang="en-US" sz="2400" dirty="0"/>
              <a:t> </a:t>
            </a:r>
            <a:r>
              <a:rPr lang="en-US" sz="2400" dirty="0" err="1"/>
              <a:t>kebijaksanaan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3. PERENCANAAN OPERASIONAL/NORMATIF : renc2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dr</a:t>
            </a:r>
            <a:r>
              <a:rPr lang="en-US" sz="2400" dirty="0"/>
              <a:t> persiapan2, perj2 &amp; keputusan2. </a:t>
            </a:r>
          </a:p>
          <a:p>
            <a:pPr algn="just"/>
            <a:r>
              <a:rPr lang="en-US" sz="2400" dirty="0"/>
              <a:t>Ex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tata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,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perkotaan</a:t>
            </a:r>
            <a:r>
              <a:rPr lang="en-US" sz="2400" dirty="0"/>
              <a:t>,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pemberian</a:t>
            </a:r>
            <a:r>
              <a:rPr lang="en-US" sz="2400" dirty="0"/>
              <a:t> </a:t>
            </a:r>
            <a:r>
              <a:rPr lang="en-US" sz="2400" dirty="0" err="1"/>
              <a:t>subsidi</a:t>
            </a:r>
            <a:r>
              <a:rPr lang="en-US" sz="2400" dirty="0"/>
              <a:t>.. </a:t>
            </a:r>
            <a:r>
              <a:rPr lang="en-US" sz="2400" dirty="0" err="1"/>
              <a:t>Dll</a:t>
            </a:r>
            <a:r>
              <a:rPr lang="en-US" sz="2400" dirty="0"/>
              <a:t>.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34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/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rencana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TERTULIS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KEPUTUSAN/TINDAKAN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DITUJUKAN UTK WAKTU YG AKAN DATANG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UNSUR2 RENCANA  (SERINGKALI BENTUK TINDAKAN2 &amp; KEPUTUSAN)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MEMILIKI SIFAT YG TIDAK SEJENIS, BERAGAM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KETERKAITAN,SERINGKALI SECARA PRAGMATIS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UNTUK JANGKA WAKTU TERTENTU.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47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/>
            <a:r>
              <a:rPr lang="en-US" dirty="0"/>
              <a:t>e. </a:t>
            </a:r>
            <a:r>
              <a:rPr lang="en-US" dirty="0" err="1"/>
              <a:t>Perizinan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5287963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DISPENSASI TINDK PEM YG MENYEBABKAN SUATU PERATURAN PERUUAN MJD TDK EBRLAKU LAGI SESUATU YG ISTIMEWA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LISENSI : SUATU IZIN UTK MENYELENGGARAKAN HAK UTK MENYELENGGARAKAN SUATU PERUSAHAAN DG IZIN KHUSUS /ISTIMEWA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KONSESI : IZIN BERHUB DGPEKERJAAN BESAR , KEPENT UMUM ERAT SEKALI. SEBENARNYA ITU TUGAS PEM NAMUN  OLEH PEM DIBERIKAN HAK PENYELENGGARAANNYA KPD KONSESIONARIS (PEMEGANG IZIN ) YG BUKAN PEJ PEM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4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28600"/>
            <a:ext cx="8208912" cy="617220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buAutoNum type="alphaUcPeriod"/>
              <a:defRPr/>
            </a:pPr>
            <a:r>
              <a:rPr lang="en-US" sz="2600" dirty="0" err="1" smtClean="0"/>
              <a:t>Instrumen</a:t>
            </a:r>
            <a:r>
              <a:rPr lang="en-US" sz="2600" dirty="0" smtClean="0"/>
              <a:t> </a:t>
            </a:r>
            <a:r>
              <a:rPr lang="en-US" sz="2600" dirty="0" err="1" smtClean="0"/>
              <a:t>Pemerintahan</a:t>
            </a:r>
            <a:endParaRPr lang="en-US" sz="2600" dirty="0" smtClean="0"/>
          </a:p>
          <a:p>
            <a:pPr algn="just"/>
            <a:r>
              <a:rPr lang="en-US" sz="2600" dirty="0" err="1"/>
              <a:t>Pengertian</a:t>
            </a:r>
            <a:r>
              <a:rPr lang="en-US" sz="2600" dirty="0"/>
              <a:t> </a:t>
            </a:r>
          </a:p>
          <a:p>
            <a:pPr marL="0" indent="0" algn="just">
              <a:buNone/>
            </a:pPr>
            <a:r>
              <a:rPr lang="en-US" sz="2600" dirty="0"/>
              <a:t>ALat2 / </a:t>
            </a:r>
            <a:r>
              <a:rPr lang="en-US" sz="2600" dirty="0" err="1"/>
              <a:t>sarana</a:t>
            </a:r>
            <a:r>
              <a:rPr lang="en-US" sz="2600" dirty="0"/>
              <a:t> </a:t>
            </a:r>
            <a:r>
              <a:rPr lang="en-US" sz="2600" dirty="0" err="1"/>
              <a:t>yg</a:t>
            </a:r>
            <a:r>
              <a:rPr lang="en-US" sz="2600" dirty="0"/>
              <a:t> </a:t>
            </a:r>
            <a:r>
              <a:rPr lang="en-US" sz="2600" dirty="0" err="1"/>
              <a:t>menunjang</a:t>
            </a:r>
            <a:r>
              <a:rPr lang="en-US" sz="2600" dirty="0"/>
              <a:t> </a:t>
            </a:r>
            <a:r>
              <a:rPr lang="en-US" sz="2600" dirty="0" err="1"/>
              <a:t>yg</a:t>
            </a:r>
            <a:r>
              <a:rPr lang="en-US" sz="2600" dirty="0"/>
              <a:t> </a:t>
            </a:r>
            <a:r>
              <a:rPr lang="en-US" sz="2600" dirty="0" err="1"/>
              <a:t>digunakan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en-US" sz="2600" dirty="0" err="1"/>
              <a:t>pem</a:t>
            </a:r>
            <a:r>
              <a:rPr lang="en-US" sz="2600" dirty="0"/>
              <a:t>/A.N </a:t>
            </a:r>
            <a:r>
              <a:rPr lang="en-US" sz="2600" dirty="0" err="1"/>
              <a:t>dlm</a:t>
            </a:r>
            <a:r>
              <a:rPr lang="en-US" sz="2600" dirty="0"/>
              <a:t> </a:t>
            </a:r>
            <a:r>
              <a:rPr lang="en-US" sz="2600" dirty="0" err="1"/>
              <a:t>menjalankan</a:t>
            </a:r>
            <a:r>
              <a:rPr lang="en-US" sz="2600" dirty="0"/>
              <a:t> tugas2nya. </a:t>
            </a:r>
          </a:p>
          <a:p>
            <a:pPr marL="0" indent="0" algn="just">
              <a:buNone/>
            </a:pPr>
            <a:r>
              <a:rPr lang="en-US" sz="2600" dirty="0" err="1" smtClean="0"/>
              <a:t>Instrumen</a:t>
            </a:r>
            <a:r>
              <a:rPr lang="en-US" sz="2600" dirty="0" smtClean="0"/>
              <a:t> </a:t>
            </a:r>
            <a:r>
              <a:rPr lang="en-US" sz="2600" dirty="0"/>
              <a:t>/ </a:t>
            </a:r>
            <a:r>
              <a:rPr lang="en-US" sz="2600" dirty="0" err="1"/>
              <a:t>alat</a:t>
            </a:r>
            <a:r>
              <a:rPr lang="en-US" sz="2600" dirty="0"/>
              <a:t>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dirty="0" err="1"/>
              <a:t>didalamnya</a:t>
            </a:r>
            <a:r>
              <a:rPr lang="en-US" sz="2600" dirty="0"/>
              <a:t> </a:t>
            </a:r>
            <a:r>
              <a:rPr lang="en-US" sz="2600" dirty="0" err="1"/>
              <a:t>alat</a:t>
            </a:r>
            <a:r>
              <a:rPr lang="en-US" sz="2600" dirty="0"/>
              <a:t> </a:t>
            </a:r>
            <a:r>
              <a:rPr lang="en-US" sz="2600" dirty="0" err="1" smtClean="0"/>
              <a:t>kelengkapan</a:t>
            </a:r>
            <a:r>
              <a:rPr lang="en-US" sz="2600" dirty="0" smtClean="0"/>
              <a:t> </a:t>
            </a:r>
            <a:r>
              <a:rPr lang="en-US" sz="2600" dirty="0" err="1"/>
              <a:t>kantor</a:t>
            </a:r>
            <a:r>
              <a:rPr lang="en-US" sz="2600" dirty="0"/>
              <a:t> : </a:t>
            </a:r>
            <a:r>
              <a:rPr lang="en-US" sz="2600" dirty="0" err="1"/>
              <a:t>alat</a:t>
            </a:r>
            <a:r>
              <a:rPr lang="en-US" sz="2600" dirty="0"/>
              <a:t> </a:t>
            </a:r>
            <a:r>
              <a:rPr lang="en-US" sz="2600" dirty="0" err="1"/>
              <a:t>tulis</a:t>
            </a:r>
            <a:r>
              <a:rPr lang="en-US" sz="2600" dirty="0"/>
              <a:t>, </a:t>
            </a:r>
            <a:r>
              <a:rPr lang="en-US" sz="2600" dirty="0" err="1"/>
              <a:t>sarana</a:t>
            </a:r>
            <a:r>
              <a:rPr lang="en-US" sz="2600" dirty="0"/>
              <a:t> </a:t>
            </a:r>
            <a:r>
              <a:rPr lang="en-US" sz="2600" dirty="0" err="1"/>
              <a:t>transportasi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komunikasi</a:t>
            </a:r>
            <a:r>
              <a:rPr lang="en-US" sz="2600" dirty="0"/>
              <a:t> , gedung2, (PUBLIK DOMAIN/KEPUNYAAN PUBLIK).</a:t>
            </a:r>
          </a:p>
          <a:p>
            <a:pPr marL="0" indent="0" algn="just">
              <a:buNone/>
            </a:pPr>
            <a:r>
              <a:rPr lang="en-US" sz="2600" dirty="0" err="1"/>
              <a:t>Alat</a:t>
            </a:r>
            <a:r>
              <a:rPr lang="en-US" sz="2600" dirty="0"/>
              <a:t> </a:t>
            </a:r>
            <a:r>
              <a:rPr lang="en-US" sz="2600" dirty="0" err="1"/>
              <a:t>juga</a:t>
            </a:r>
            <a:r>
              <a:rPr lang="en-US" sz="2600" dirty="0"/>
              <a:t> </a:t>
            </a:r>
            <a:r>
              <a:rPr lang="en-US" sz="2600" dirty="0" err="1"/>
              <a:t>termasuk</a:t>
            </a:r>
            <a:r>
              <a:rPr lang="en-US" sz="2600" dirty="0"/>
              <a:t> INSTRUMEN YURIDIS : </a:t>
            </a:r>
            <a:r>
              <a:rPr lang="en-US" sz="2600" dirty="0" err="1"/>
              <a:t>Peraturan</a:t>
            </a:r>
            <a:r>
              <a:rPr lang="en-US" sz="2600" dirty="0"/>
              <a:t> </a:t>
            </a:r>
            <a:r>
              <a:rPr lang="en-US" sz="2600" dirty="0" err="1"/>
              <a:t>PerUUan</a:t>
            </a:r>
            <a:r>
              <a:rPr lang="en-US" sz="2600" dirty="0"/>
              <a:t>, Keputusan2, </a:t>
            </a:r>
            <a:r>
              <a:rPr lang="en-US" sz="2600" dirty="0" err="1"/>
              <a:t>Peraturan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, </a:t>
            </a:r>
            <a:r>
              <a:rPr lang="en-US" sz="2600" dirty="0" err="1"/>
              <a:t>Perizinan</a:t>
            </a:r>
            <a:r>
              <a:rPr lang="en-US" sz="2600" dirty="0"/>
              <a:t> </a:t>
            </a:r>
            <a:r>
              <a:rPr lang="en-US" sz="2600" dirty="0" smtClean="0"/>
              <a:t>DLL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POKOK BAHASAN : </a:t>
            </a:r>
            <a:r>
              <a:rPr lang="en-US" sz="2600" b="1" dirty="0"/>
              <a:t>INSTRUMEN HUKUM YG DIJADIKAN DASAR DAN DIGUNAKAN OLEH PEMERINTAH DLM MENJALANKAN TUGAS DAN WEWENANGNYA.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46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/>
            <a:r>
              <a:rPr lang="en-US" dirty="0"/>
              <a:t>PENGERTIAN IZIN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754563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err="1"/>
              <a:t>Sjachran</a:t>
            </a:r>
            <a:r>
              <a:rPr lang="en-US" sz="2400" dirty="0"/>
              <a:t> </a:t>
            </a:r>
            <a:r>
              <a:rPr lang="en-US" sz="2400" dirty="0" err="1"/>
              <a:t>Basah</a:t>
            </a:r>
            <a:r>
              <a:rPr lang="en-US" sz="2400" dirty="0"/>
              <a:t> : </a:t>
            </a:r>
            <a:r>
              <a:rPr lang="en-US" sz="2400" dirty="0" err="1"/>
              <a:t>adl</a:t>
            </a:r>
            <a:r>
              <a:rPr lang="en-US" sz="2400" dirty="0"/>
              <a:t> </a:t>
            </a:r>
            <a:r>
              <a:rPr lang="en-US" sz="2400" dirty="0" err="1"/>
              <a:t>perbuatan</a:t>
            </a:r>
            <a:r>
              <a:rPr lang="en-US" sz="2400" dirty="0"/>
              <a:t> HAN </a:t>
            </a:r>
            <a:r>
              <a:rPr lang="en-US" sz="2400" dirty="0" err="1"/>
              <a:t>segi</a:t>
            </a:r>
            <a:r>
              <a:rPr lang="en-US" sz="2400" dirty="0"/>
              <a:t> 1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mengaplikasikan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konreto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persyaratan&amp;procedural</a:t>
            </a:r>
            <a:r>
              <a:rPr lang="en-US" sz="2400" dirty="0"/>
              <a:t> </a:t>
            </a:r>
            <a:r>
              <a:rPr lang="en-US" sz="2400" dirty="0" err="1"/>
              <a:t>sebagaimana</a:t>
            </a:r>
            <a:r>
              <a:rPr lang="en-US" sz="2400" dirty="0"/>
              <a:t> </a:t>
            </a:r>
            <a:r>
              <a:rPr lang="en-US" sz="2400" dirty="0" err="1"/>
              <a:t>ditetapkan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ketentuan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per </a:t>
            </a:r>
            <a:r>
              <a:rPr lang="en-US" sz="2400" dirty="0" err="1"/>
              <a:t>uu</a:t>
            </a:r>
            <a:r>
              <a:rPr lang="en-US" sz="2400" dirty="0"/>
              <a:t> an.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E. Utrecht : </a:t>
            </a:r>
            <a:r>
              <a:rPr lang="en-US" sz="2400" dirty="0" err="1"/>
              <a:t>bilamana</a:t>
            </a:r>
            <a:r>
              <a:rPr lang="en-US" sz="2400" dirty="0"/>
              <a:t> </a:t>
            </a:r>
            <a:r>
              <a:rPr lang="en-US" sz="2400" dirty="0" err="1"/>
              <a:t>pembuat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tdk</a:t>
            </a:r>
            <a:r>
              <a:rPr lang="en-US" sz="2400" dirty="0"/>
              <a:t> </a:t>
            </a:r>
            <a:r>
              <a:rPr lang="en-US" sz="2400" dirty="0" err="1"/>
              <a:t>melarang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perbuatan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memperkenannkannya</a:t>
            </a:r>
            <a:r>
              <a:rPr lang="en-US" sz="2400" dirty="0"/>
              <a:t> </a:t>
            </a:r>
            <a:r>
              <a:rPr lang="en-US" sz="2400" dirty="0" err="1"/>
              <a:t>asal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diadakan</a:t>
            </a:r>
            <a:r>
              <a:rPr lang="en-US" sz="2400" dirty="0"/>
              <a:t> </a:t>
            </a:r>
            <a:r>
              <a:rPr lang="en-US" sz="2400" dirty="0" err="1"/>
              <a:t>acara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.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utk</a:t>
            </a:r>
            <a:r>
              <a:rPr lang="en-US" sz="2400" dirty="0"/>
              <a:t> msg2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konkret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adm</a:t>
            </a:r>
            <a:r>
              <a:rPr lang="en-US" sz="2400" dirty="0"/>
              <a:t> </a:t>
            </a:r>
            <a:r>
              <a:rPr lang="en-US" sz="2400" dirty="0" err="1"/>
              <a:t>neg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memperkenankan</a:t>
            </a:r>
            <a:r>
              <a:rPr lang="en-US" sz="2400" dirty="0"/>
              <a:t> </a:t>
            </a:r>
            <a:r>
              <a:rPr lang="en-US" sz="2400" dirty="0" err="1"/>
              <a:t>perb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izin</a:t>
            </a:r>
            <a:r>
              <a:rPr lang="en-US" sz="24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/>
              <a:t>Bagir</a:t>
            </a:r>
            <a:r>
              <a:rPr lang="en-US" sz="2400" dirty="0"/>
              <a:t> </a:t>
            </a:r>
            <a:r>
              <a:rPr lang="en-US" sz="2400" dirty="0" err="1"/>
              <a:t>Manan</a:t>
            </a:r>
            <a:r>
              <a:rPr lang="en-US" sz="2400" dirty="0"/>
              <a:t> : </a:t>
            </a:r>
            <a:r>
              <a:rPr lang="en-US" sz="2400" dirty="0" err="1"/>
              <a:t>izin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LUAS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persetujuan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penguasa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per </a:t>
            </a:r>
            <a:r>
              <a:rPr lang="en-US" sz="2400" dirty="0" err="1"/>
              <a:t>uu</a:t>
            </a:r>
            <a:r>
              <a:rPr lang="en-US" sz="2400" dirty="0"/>
              <a:t> an </a:t>
            </a:r>
            <a:r>
              <a:rPr lang="en-US" sz="2400" dirty="0" err="1"/>
              <a:t>utk</a:t>
            </a:r>
            <a:r>
              <a:rPr lang="en-US" sz="2400" dirty="0"/>
              <a:t> </a:t>
            </a:r>
            <a:r>
              <a:rPr lang="en-US" sz="2400" dirty="0" err="1"/>
              <a:t>memperbolehkan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/</a:t>
            </a:r>
            <a:r>
              <a:rPr lang="en-US" sz="2400" dirty="0" err="1"/>
              <a:t>perb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scr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dilarang</a:t>
            </a:r>
            <a:r>
              <a:rPr lang="en-US" sz="2400" dirty="0"/>
              <a:t>.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30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perizinan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en-US" sz="3200" b="1" dirty="0" err="1"/>
              <a:t>Instrumen</a:t>
            </a:r>
            <a:r>
              <a:rPr lang="en-US" sz="3200" b="1" dirty="0"/>
              <a:t> </a:t>
            </a:r>
            <a:r>
              <a:rPr lang="en-US" sz="3200" b="1" dirty="0" err="1"/>
              <a:t>yuridis</a:t>
            </a:r>
            <a:endParaRPr lang="en-US" sz="3200" b="1" dirty="0"/>
          </a:p>
          <a:p>
            <a:pPr marL="457200" indent="-457200" algn="l">
              <a:buFont typeface="+mj-lt"/>
              <a:buAutoNum type="arabicPeriod"/>
            </a:pPr>
            <a:r>
              <a:rPr lang="en-US" sz="3200" b="1" dirty="0" err="1"/>
              <a:t>Peraturan</a:t>
            </a:r>
            <a:r>
              <a:rPr lang="en-US" sz="3200" b="1" dirty="0"/>
              <a:t> per </a:t>
            </a:r>
            <a:r>
              <a:rPr lang="en-US" sz="3200" b="1" dirty="0" err="1"/>
              <a:t>uu</a:t>
            </a:r>
            <a:r>
              <a:rPr lang="en-US" sz="3200" b="1" dirty="0"/>
              <a:t> an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3200" b="1" dirty="0"/>
              <a:t>Organ </a:t>
            </a:r>
            <a:r>
              <a:rPr lang="en-US" sz="3200" b="1" dirty="0" err="1"/>
              <a:t>pem</a:t>
            </a:r>
            <a:endParaRPr lang="en-US" sz="3200" b="1" dirty="0"/>
          </a:p>
          <a:p>
            <a:pPr marL="457200" indent="-457200" algn="l">
              <a:buFont typeface="+mj-lt"/>
              <a:buAutoNum type="arabicPeriod"/>
            </a:pPr>
            <a:r>
              <a:rPr lang="en-US" sz="3200" b="1" dirty="0" err="1"/>
              <a:t>Peristiwa</a:t>
            </a:r>
            <a:r>
              <a:rPr lang="en-US" sz="3200" b="1" dirty="0"/>
              <a:t> </a:t>
            </a:r>
            <a:r>
              <a:rPr lang="en-US" sz="3200" b="1" dirty="0" err="1"/>
              <a:t>konkret</a:t>
            </a:r>
            <a:endParaRPr lang="en-US" sz="3200" b="1" dirty="0"/>
          </a:p>
          <a:p>
            <a:pPr marL="457200" indent="-457200" algn="l">
              <a:buFont typeface="+mj-lt"/>
              <a:buAutoNum type="arabicPeriod"/>
            </a:pPr>
            <a:r>
              <a:rPr lang="en-US" sz="3200" b="1" dirty="0" err="1"/>
              <a:t>Prosedur</a:t>
            </a:r>
            <a:r>
              <a:rPr lang="en-US" sz="3200" b="1" dirty="0"/>
              <a:t> &amp; </a:t>
            </a:r>
            <a:r>
              <a:rPr lang="en-US" sz="3200" b="1" dirty="0" err="1"/>
              <a:t>persyaratan</a:t>
            </a:r>
            <a:endParaRPr lang="en-US" sz="3200" b="1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1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FUNGSI&amp; TUJ PERIZINAN FUNGSI&amp; TUJ PERIZINAN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FUNGSI UJUNG TOMBAK INSTRUMEN HK SBG PENGARAH, PEREKAYASA, PERANCANG MASY ADIL MAKMUR YG IA JELMAKAN</a:t>
            </a:r>
          </a:p>
          <a:p>
            <a:pPr algn="l"/>
            <a:r>
              <a:rPr lang="en-US" dirty="0"/>
              <a:t>TUJ 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(</a:t>
            </a:r>
            <a:r>
              <a:rPr lang="en-US" dirty="0" err="1"/>
              <a:t>mengendalikan</a:t>
            </a:r>
            <a:r>
              <a:rPr lang="en-US" dirty="0"/>
              <a:t> ) aktivitas2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objek2 </a:t>
            </a:r>
            <a:r>
              <a:rPr lang="en-US" dirty="0" err="1"/>
              <a:t>tertentu</a:t>
            </a:r>
            <a:r>
              <a:rPr lang="en-US" dirty="0"/>
              <a:t>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benda2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sedikit</a:t>
            </a:r>
            <a:endParaRPr lang="en-US" dirty="0"/>
          </a:p>
          <a:p>
            <a:pPr marL="457200" indent="-457200" algn="l">
              <a:buFont typeface="+mj-lt"/>
              <a:buAutoNum type="arabicPeriod"/>
            </a:pPr>
            <a:r>
              <a:rPr lang="en-US" dirty="0" err="1"/>
              <a:t>Pengarahan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menyeleksi</a:t>
            </a:r>
            <a:r>
              <a:rPr lang="en-US" dirty="0"/>
              <a:t> org2 &amp; aktivitas2 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02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izin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135563"/>
          </a:xfrm>
        </p:spPr>
        <p:txBody>
          <a:bodyPr/>
          <a:lstStyle/>
          <a:p>
            <a:pPr algn="l"/>
            <a:r>
              <a:rPr lang="en-US" sz="2800" dirty="0" err="1"/>
              <a:t>Bentuk</a:t>
            </a:r>
            <a:r>
              <a:rPr lang="en-US" sz="2800" dirty="0"/>
              <a:t> TERTULIS, ISI 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/>
              <a:t>Organ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berwenang</a:t>
            </a:r>
            <a:endParaRPr lang="en-US" sz="28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dialamatkan</a:t>
            </a:r>
            <a:endParaRPr lang="en-US" sz="28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/>
              <a:t>Diktum</a:t>
            </a:r>
            <a:r>
              <a:rPr lang="en-US" sz="2800" dirty="0"/>
              <a:t>‘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/>
              <a:t>Ketentuan2, pembatasan2, syarat2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alasan</a:t>
            </a:r>
            <a:endParaRPr lang="en-US" sz="28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/>
              <a:t>Pemberitahun2 </a:t>
            </a:r>
            <a:r>
              <a:rPr lang="en-US" sz="2800" dirty="0" err="1"/>
              <a:t>tambahan</a:t>
            </a:r>
            <a:endParaRPr lang="en-US" sz="28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91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Keperdataan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059363"/>
          </a:xfrm>
        </p:spPr>
        <p:txBody>
          <a:bodyPr/>
          <a:lstStyle/>
          <a:p>
            <a:r>
              <a:rPr lang="en-US" sz="2800" b="1" dirty="0"/>
              <a:t>PENGGUNAAN ISNTRUMEN HK KEPERDATAAN</a:t>
            </a:r>
          </a:p>
          <a:p>
            <a:r>
              <a:rPr lang="en-US" sz="2800" dirty="0"/>
              <a:t>SBG WAKIL DR BADAN HUKUM MELAKUKAN KEGIATAN BERSIFAT PERDATA</a:t>
            </a:r>
          </a:p>
          <a:p>
            <a:r>
              <a:rPr lang="en-US" sz="2800" dirty="0"/>
              <a:t>TINDK HK KEPERDATAAN DILAKUKAN (BUKAN OLEH ORGAN) NAMUNLEH BADAN HUKUMNYA, PEM</a:t>
            </a:r>
          </a:p>
          <a:p>
            <a:r>
              <a:rPr lang="en-US" sz="2800" dirty="0"/>
              <a:t>PEM MEALKUKAN HUB PRIVAT </a:t>
            </a:r>
          </a:p>
          <a:p>
            <a:r>
              <a:rPr lang="en-US" sz="2800" dirty="0"/>
              <a:t>EX PEM MELAKUKAN KEGIATA JUAL BELI , SEWA MENYEWA,  MEMBUAT PERJANJIAN, DAN MEMP HAK MILIK.</a:t>
            </a:r>
          </a:p>
          <a:p>
            <a:r>
              <a:rPr lang="en-US" sz="2800" b="1" u="sng" dirty="0"/>
              <a:t>HUB HK BERSIFAT 2 PIHAK</a:t>
            </a:r>
            <a:r>
              <a:rPr lang="en-US" sz="2800" dirty="0"/>
              <a:t>, BEDA DG HUKUM PUBLIK DIA SATU PIHAK/SEGI 1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95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Instrument </a:t>
            </a:r>
            <a:r>
              <a:rPr lang="en-US" dirty="0" err="1" smtClean="0"/>
              <a:t>Keperdataan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+mj-lt"/>
              <a:buAutoNum type="alphaLcPeriod"/>
            </a:pP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masy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terbiasa</a:t>
            </a:r>
            <a:r>
              <a:rPr lang="en-US" dirty="0"/>
              <a:t> </a:t>
            </a:r>
            <a:r>
              <a:rPr lang="en-US" dirty="0" err="1"/>
              <a:t>berkecimpung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hk</a:t>
            </a:r>
            <a:r>
              <a:rPr lang="en-US" dirty="0"/>
              <a:t> </a:t>
            </a:r>
            <a:r>
              <a:rPr lang="en-US" dirty="0" err="1"/>
              <a:t>perdata</a:t>
            </a:r>
            <a:endParaRPr lang="en-US" dirty="0"/>
          </a:p>
          <a:p>
            <a:pPr marL="457200" indent="-457200" algn="l">
              <a:buFont typeface="+mj-lt"/>
              <a:buAutoNum type="alphaLcPeriod"/>
            </a:pPr>
            <a:r>
              <a:rPr lang="en-US" dirty="0" smtClean="0"/>
              <a:t>Lembaga2 </a:t>
            </a:r>
            <a:r>
              <a:rPr lang="en-US" dirty="0" err="1"/>
              <a:t>keperdataan</a:t>
            </a:r>
            <a:r>
              <a:rPr lang="en-US" dirty="0"/>
              <a:t>,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kemanfataannya</a:t>
            </a:r>
            <a:r>
              <a:rPr lang="en-US" dirty="0"/>
              <a:t>&amp;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bentuk2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dugunakan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per </a:t>
            </a:r>
            <a:r>
              <a:rPr lang="en-US" dirty="0" err="1"/>
              <a:t>uu</a:t>
            </a:r>
            <a:r>
              <a:rPr lang="en-US" dirty="0"/>
              <a:t> an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yurisprudensi</a:t>
            </a:r>
            <a:endParaRPr lang="en-US" dirty="0"/>
          </a:p>
          <a:p>
            <a:pPr marL="457200" indent="-457200" algn="l">
              <a:buFont typeface="+mj-lt"/>
              <a:buAutoNum type="alphaLcPeriod"/>
            </a:pPr>
            <a:r>
              <a:rPr lang="en-US" dirty="0"/>
              <a:t>Lembaga2 </a:t>
            </a:r>
            <a:r>
              <a:rPr lang="en-US" dirty="0" err="1"/>
              <a:t>keperdataan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segaala</a:t>
            </a:r>
            <a:r>
              <a:rPr lang="en-US" dirty="0"/>
              <a:t> </a:t>
            </a:r>
            <a:r>
              <a:rPr lang="en-US" dirty="0" err="1"/>
              <a:t>keperluan&amp;kebutuhan</a:t>
            </a:r>
            <a:r>
              <a:rPr lang="en-US" dirty="0"/>
              <a:t> </a:t>
            </a:r>
            <a:r>
              <a:rPr lang="en-US" dirty="0" err="1"/>
              <a:t>krn</a:t>
            </a:r>
            <a:r>
              <a:rPr lang="en-US" dirty="0"/>
              <a:t> </a:t>
            </a:r>
            <a:r>
              <a:rPr lang="en-US" dirty="0" err="1"/>
              <a:t>sufatnya</a:t>
            </a:r>
            <a:r>
              <a:rPr lang="en-US" dirty="0"/>
              <a:t> </a:t>
            </a:r>
            <a:r>
              <a:rPr lang="en-US" dirty="0" err="1"/>
              <a:t>sgt</a:t>
            </a:r>
            <a:r>
              <a:rPr lang="en-US" dirty="0"/>
              <a:t> </a:t>
            </a:r>
            <a:r>
              <a:rPr lang="en-US" dirty="0" err="1"/>
              <a:t>fleksibel&amp;jls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</a:t>
            </a:r>
            <a:r>
              <a:rPr lang="en-US" dirty="0" err="1"/>
              <a:t>isntrumen</a:t>
            </a:r>
            <a:r>
              <a:rPr lang="en-US" dirty="0"/>
              <a:t> 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US" dirty="0"/>
              <a:t>Lembaga2 </a:t>
            </a:r>
            <a:r>
              <a:rPr lang="en-US" dirty="0" err="1"/>
              <a:t>keperdataan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krn</a:t>
            </a:r>
            <a:r>
              <a:rPr lang="en-US" dirty="0"/>
              <a:t> pihak2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perj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buat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69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e.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hk</a:t>
            </a:r>
            <a:r>
              <a:rPr lang="en-US" dirty="0"/>
              <a:t> public </a:t>
            </a:r>
            <a:r>
              <a:rPr lang="en-US" dirty="0" err="1"/>
              <a:t>menemui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buntu</a:t>
            </a:r>
            <a:r>
              <a:rPr lang="en-US" dirty="0"/>
              <a:t>, </a:t>
            </a:r>
            <a:r>
              <a:rPr lang="en-US" dirty="0" err="1"/>
              <a:t>tp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yuridis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hk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 </a:t>
            </a:r>
            <a:r>
              <a:rPr lang="en-US" dirty="0" err="1"/>
              <a:t>malah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jln</a:t>
            </a:r>
            <a:r>
              <a:rPr lang="en-US" dirty="0"/>
              <a:t> </a:t>
            </a:r>
            <a:r>
              <a:rPr lang="en-US" dirty="0" err="1"/>
              <a:t>keluar</a:t>
            </a:r>
            <a:endParaRPr lang="en-US" dirty="0"/>
          </a:p>
          <a:p>
            <a:pPr algn="l"/>
            <a:r>
              <a:rPr lang="en-US" dirty="0"/>
              <a:t>f.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hyg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sepihak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pem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dikurangi</a:t>
            </a:r>
            <a:endParaRPr lang="en-US" dirty="0"/>
          </a:p>
          <a:p>
            <a:pPr algn="l"/>
            <a:r>
              <a:rPr lang="en-US" dirty="0"/>
              <a:t>g.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tindakan2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sepihak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pem</a:t>
            </a:r>
            <a:r>
              <a:rPr lang="en-US" dirty="0"/>
              <a:t> . Mk tind2 </a:t>
            </a:r>
            <a:r>
              <a:rPr lang="en-US" dirty="0" err="1"/>
              <a:t>mnrt</a:t>
            </a:r>
            <a:r>
              <a:rPr lang="en-US" dirty="0"/>
              <a:t> </a:t>
            </a:r>
            <a:r>
              <a:rPr lang="en-US" dirty="0" err="1"/>
              <a:t>hk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jaminan2 </a:t>
            </a:r>
            <a:r>
              <a:rPr lang="en-US" dirty="0" err="1"/>
              <a:t>kebendaan</a:t>
            </a:r>
            <a:r>
              <a:rPr lang="en-US" dirty="0"/>
              <a:t>, ex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90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hk</a:t>
            </a:r>
            <a:r>
              <a:rPr lang="en-US" dirty="0"/>
              <a:t> </a:t>
            </a:r>
            <a:r>
              <a:rPr lang="en-US" dirty="0" err="1" smtClean="0"/>
              <a:t>Keperdatan</a:t>
            </a:r>
            <a:r>
              <a:rPr lang="en-US" dirty="0" smtClean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dirty="0" err="1" smtClean="0"/>
              <a:t>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+mj-lt"/>
              <a:buAutoNum type="alphaLcPeriod"/>
            </a:pPr>
            <a:r>
              <a:rPr lang="en-US" sz="3200" b="1" dirty="0" err="1"/>
              <a:t>Perj</a:t>
            </a:r>
            <a:r>
              <a:rPr lang="en-US" sz="3200" b="1" dirty="0"/>
              <a:t> </a:t>
            </a:r>
            <a:r>
              <a:rPr lang="en-US" sz="3200" b="1" dirty="0" err="1"/>
              <a:t>perdata</a:t>
            </a:r>
            <a:r>
              <a:rPr lang="en-US" sz="3200" b="1" dirty="0"/>
              <a:t> </a:t>
            </a:r>
            <a:r>
              <a:rPr lang="en-US" sz="3200" b="1" dirty="0" err="1"/>
              <a:t>biasa</a:t>
            </a:r>
            <a:endParaRPr lang="en-US" sz="3200" b="1" dirty="0"/>
          </a:p>
          <a:p>
            <a:pPr marL="457200" indent="-457200" algn="l">
              <a:buFont typeface="+mj-lt"/>
              <a:buAutoNum type="alphaLcPeriod"/>
            </a:pPr>
            <a:r>
              <a:rPr lang="en-US" sz="3200" b="1" dirty="0" err="1"/>
              <a:t>Perj</a:t>
            </a:r>
            <a:r>
              <a:rPr lang="en-US" sz="3200" b="1" dirty="0"/>
              <a:t> </a:t>
            </a:r>
            <a:r>
              <a:rPr lang="en-US" sz="3200" b="1" dirty="0" err="1"/>
              <a:t>perdata</a:t>
            </a:r>
            <a:r>
              <a:rPr lang="en-US" sz="3200" b="1" dirty="0"/>
              <a:t> dg syarat2 </a:t>
            </a:r>
            <a:r>
              <a:rPr lang="en-US" sz="3200" b="1" dirty="0" err="1"/>
              <a:t>standar</a:t>
            </a:r>
            <a:endParaRPr lang="en-US" sz="3200" b="1" dirty="0"/>
          </a:p>
          <a:p>
            <a:pPr marL="457200" indent="-457200" algn="l">
              <a:buFont typeface="+mj-lt"/>
              <a:buAutoNum type="alphaLcPeriod"/>
            </a:pPr>
            <a:r>
              <a:rPr lang="en-US" sz="3200" b="1" dirty="0" err="1"/>
              <a:t>Perj</a:t>
            </a:r>
            <a:r>
              <a:rPr lang="en-US" sz="3200" b="1" dirty="0"/>
              <a:t> </a:t>
            </a:r>
            <a:r>
              <a:rPr lang="en-US" sz="3200" b="1" dirty="0" err="1"/>
              <a:t>mengenai</a:t>
            </a:r>
            <a:r>
              <a:rPr lang="en-US" sz="3200" b="1" dirty="0"/>
              <a:t> </a:t>
            </a:r>
            <a:r>
              <a:rPr lang="en-US" sz="3200" b="1" dirty="0" err="1"/>
              <a:t>kew</a:t>
            </a:r>
            <a:r>
              <a:rPr lang="en-US" sz="3200" b="1" dirty="0"/>
              <a:t> </a:t>
            </a:r>
            <a:r>
              <a:rPr lang="en-US" sz="3200" b="1" dirty="0" err="1"/>
              <a:t>publik</a:t>
            </a:r>
            <a:endParaRPr lang="en-US" sz="3200" b="1" dirty="0"/>
          </a:p>
          <a:p>
            <a:pPr marL="457200" indent="-457200" algn="l">
              <a:buFont typeface="+mj-lt"/>
              <a:buAutoNum type="alphaLcPeriod"/>
            </a:pPr>
            <a:r>
              <a:rPr lang="en-US" sz="3200" b="1" dirty="0" err="1"/>
              <a:t>Perj</a:t>
            </a:r>
            <a:r>
              <a:rPr lang="en-US" sz="3200" b="1" dirty="0"/>
              <a:t> </a:t>
            </a:r>
            <a:r>
              <a:rPr lang="en-US" sz="3200" b="1" dirty="0" err="1"/>
              <a:t>mengenai</a:t>
            </a:r>
            <a:r>
              <a:rPr lang="en-US" sz="3200" b="1" dirty="0"/>
              <a:t> </a:t>
            </a:r>
            <a:r>
              <a:rPr lang="en-US" sz="3200" b="1" dirty="0" err="1"/>
              <a:t>kebijakan</a:t>
            </a:r>
            <a:r>
              <a:rPr lang="en-US" sz="3200" b="1" dirty="0"/>
              <a:t> </a:t>
            </a:r>
            <a:r>
              <a:rPr lang="en-US" sz="3200" b="1" dirty="0" err="1"/>
              <a:t>pem</a:t>
            </a:r>
            <a:endParaRPr lang="en-US" sz="3200" b="1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04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86948" y="2967335"/>
            <a:ext cx="43701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 KASIH</a:t>
            </a:r>
          </a:p>
          <a:p>
            <a:pPr algn="ctr"/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5077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58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/>
              <a:t>STRUKTUR NORMA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INDROHARTO :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err="1"/>
              <a:t>Keseluruhan</a:t>
            </a:r>
            <a:r>
              <a:rPr lang="en-US" sz="2800" dirty="0"/>
              <a:t> Norma TUN (TAP MPR, UU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seterusnya</a:t>
            </a:r>
            <a:r>
              <a:rPr lang="en-US" sz="2800" dirty="0"/>
              <a:t> </a:t>
            </a:r>
            <a:r>
              <a:rPr lang="en-US" sz="2800" dirty="0" err="1"/>
              <a:t>sampai</a:t>
            </a:r>
            <a:r>
              <a:rPr lang="en-US" sz="2800" dirty="0"/>
              <a:t> </a:t>
            </a:r>
            <a:r>
              <a:rPr lang="en-US" sz="2800" dirty="0" err="1"/>
              <a:t>norma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b="1" i="1" dirty="0"/>
              <a:t>INDIVIDUAL-KONKRET /BESCHIKKING</a:t>
            </a:r>
            <a:r>
              <a:rPr lang="en-US" sz="2800" dirty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Pembentukan</a:t>
            </a:r>
            <a:r>
              <a:rPr lang="en-US" sz="2800" dirty="0"/>
              <a:t> norma2 </a:t>
            </a:r>
            <a:r>
              <a:rPr lang="en-US" sz="2800" dirty="0" err="1"/>
              <a:t>hukum</a:t>
            </a:r>
            <a:r>
              <a:rPr lang="en-US" sz="2800" dirty="0"/>
              <a:t> TUN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pembuat</a:t>
            </a:r>
            <a:r>
              <a:rPr lang="en-US" sz="2800" dirty="0"/>
              <a:t> UU/</a:t>
            </a:r>
            <a:r>
              <a:rPr lang="en-US" sz="2800" dirty="0" err="1"/>
              <a:t>tataran</a:t>
            </a:r>
            <a:r>
              <a:rPr lang="en-US" sz="2800" dirty="0"/>
              <a:t> Leg/ badan2 </a:t>
            </a:r>
            <a:r>
              <a:rPr lang="en-US" sz="2800" dirty="0" err="1"/>
              <a:t>peradilan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r>
              <a:rPr lang="en-US" sz="2800" dirty="0"/>
              <a:t> </a:t>
            </a:r>
            <a:r>
              <a:rPr lang="en-US" sz="2800" dirty="0" err="1"/>
              <a:t>tapi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APARAT PEM / JABATAN TUN.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1530229" cy="55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222376"/>
            <a:ext cx="27686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530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71600"/>
            <a:ext cx="8208912" cy="4721225"/>
          </a:xfrm>
        </p:spPr>
        <p:txBody>
          <a:bodyPr/>
          <a:lstStyle/>
          <a:p>
            <a:pPr algn="just"/>
            <a:r>
              <a:rPr lang="en-US" sz="2200" dirty="0" err="1"/>
              <a:t>Segi</a:t>
            </a:r>
            <a:r>
              <a:rPr lang="en-US" sz="2200" dirty="0"/>
              <a:t> </a:t>
            </a:r>
            <a:r>
              <a:rPr lang="en-US" sz="2200" dirty="0" err="1"/>
              <a:t>empat</a:t>
            </a:r>
            <a:r>
              <a:rPr lang="en-US" sz="2200" dirty="0"/>
              <a:t> </a:t>
            </a:r>
            <a:r>
              <a:rPr lang="en-US" sz="2200" dirty="0" err="1"/>
              <a:t>diatas</a:t>
            </a:r>
            <a:r>
              <a:rPr lang="en-US" sz="2200" dirty="0"/>
              <a:t> </a:t>
            </a:r>
            <a:r>
              <a:rPr lang="en-US" sz="2200" dirty="0" err="1"/>
              <a:t>menghasilkan</a:t>
            </a:r>
            <a:r>
              <a:rPr lang="en-US" sz="2200" dirty="0"/>
              <a:t> </a:t>
            </a:r>
            <a:r>
              <a:rPr lang="en-US" sz="2200" dirty="0" err="1"/>
              <a:t>empat</a:t>
            </a:r>
            <a:r>
              <a:rPr lang="en-US" sz="2200" dirty="0"/>
              <a:t> </a:t>
            </a:r>
            <a:r>
              <a:rPr lang="en-US" sz="2200" dirty="0" err="1"/>
              <a:t>macam</a:t>
            </a:r>
            <a:r>
              <a:rPr lang="en-US" sz="2200" dirty="0"/>
              <a:t> </a:t>
            </a:r>
            <a:r>
              <a:rPr lang="en-US" sz="2200" dirty="0" err="1"/>
              <a:t>sifat</a:t>
            </a:r>
            <a:r>
              <a:rPr lang="en-US" sz="2200" dirty="0"/>
              <a:t> </a:t>
            </a:r>
            <a:r>
              <a:rPr lang="en-US" sz="2200" dirty="0" err="1"/>
              <a:t>norma</a:t>
            </a:r>
            <a:r>
              <a:rPr lang="en-US" sz="2200" dirty="0"/>
              <a:t> </a:t>
            </a:r>
            <a:r>
              <a:rPr lang="en-US" sz="2200" dirty="0" err="1"/>
              <a:t>hukum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:</a:t>
            </a:r>
          </a:p>
          <a:p>
            <a:pPr marL="0" indent="0" algn="just">
              <a:buNone/>
            </a:pPr>
            <a:r>
              <a:rPr lang="en-US" sz="2200" dirty="0"/>
              <a:t>1.	</a:t>
            </a:r>
            <a:r>
              <a:rPr lang="en-US" sz="2200" dirty="0" err="1"/>
              <a:t>norma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</a:t>
            </a:r>
            <a:r>
              <a:rPr lang="en-US" sz="2200" dirty="0" err="1"/>
              <a:t>abstrak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undang-undang</a:t>
            </a:r>
            <a:r>
              <a:rPr lang="en-US" sz="2200" dirty="0"/>
              <a:t>;</a:t>
            </a:r>
          </a:p>
          <a:p>
            <a:pPr marL="0" indent="0" algn="just">
              <a:buNone/>
            </a:pPr>
            <a:r>
              <a:rPr lang="en-US" sz="2200" dirty="0"/>
              <a:t>2.	</a:t>
            </a:r>
            <a:r>
              <a:rPr lang="en-US" sz="2200" dirty="0" err="1"/>
              <a:t>norma</a:t>
            </a:r>
            <a:r>
              <a:rPr lang="en-US" sz="2200" dirty="0"/>
              <a:t> individual </a:t>
            </a:r>
            <a:r>
              <a:rPr lang="en-US" sz="2200" dirty="0" err="1"/>
              <a:t>konkrit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tata</a:t>
            </a:r>
            <a:r>
              <a:rPr lang="en-US" sz="2200" dirty="0"/>
              <a:t> </a:t>
            </a:r>
            <a:r>
              <a:rPr lang="en-US" sz="2200" dirty="0" err="1"/>
              <a:t>usaha</a:t>
            </a:r>
            <a:r>
              <a:rPr lang="en-US" sz="2200" dirty="0"/>
              <a:t> </a:t>
            </a:r>
            <a:r>
              <a:rPr lang="en-US" sz="2200" dirty="0" err="1"/>
              <a:t>negara</a:t>
            </a:r>
            <a:r>
              <a:rPr lang="en-US" sz="2200" dirty="0"/>
              <a:t>;</a:t>
            </a:r>
          </a:p>
          <a:p>
            <a:pPr marL="0" indent="0" algn="just">
              <a:buNone/>
            </a:pPr>
            <a:r>
              <a:rPr lang="en-US" sz="2200" dirty="0"/>
              <a:t>3.	</a:t>
            </a:r>
            <a:r>
              <a:rPr lang="en-US" sz="2200" dirty="0" err="1"/>
              <a:t>norma</a:t>
            </a:r>
            <a:r>
              <a:rPr lang="en-US" sz="2200" dirty="0"/>
              <a:t> </a:t>
            </a:r>
            <a:r>
              <a:rPr lang="en-US" sz="2200" dirty="0" err="1"/>
              <a:t>hukum</a:t>
            </a:r>
            <a:r>
              <a:rPr lang="en-US" sz="2200" dirty="0"/>
              <a:t> </a:t>
            </a:r>
            <a:r>
              <a:rPr lang="en-US" sz="2200" dirty="0" err="1"/>
              <a:t>konkrit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rambu-rambu</a:t>
            </a:r>
            <a:r>
              <a:rPr lang="en-US" sz="2200" dirty="0"/>
              <a:t>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lintas</a:t>
            </a:r>
            <a:r>
              <a:rPr lang="en-US" sz="2200" dirty="0"/>
              <a:t> yang </a:t>
            </a:r>
            <a:r>
              <a:rPr lang="en-US" sz="2200" dirty="0" err="1"/>
              <a:t>dipasang</a:t>
            </a:r>
            <a:r>
              <a:rPr lang="en-US" sz="2200" dirty="0"/>
              <a:t> 	di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tempat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/>
              <a:t> (</a:t>
            </a:r>
            <a:r>
              <a:rPr lang="en-US" sz="2200" dirty="0" err="1"/>
              <a:t>rambu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berlaku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pemakai</a:t>
            </a:r>
            <a:r>
              <a:rPr lang="en-US" sz="2200" dirty="0"/>
              <a:t> </a:t>
            </a:r>
            <a:r>
              <a:rPr lang="en-US" sz="2200" dirty="0" err="1"/>
              <a:t>jalan</a:t>
            </a:r>
            <a:r>
              <a:rPr lang="en-US" sz="2200" dirty="0"/>
              <a:t> 	</a:t>
            </a:r>
            <a:r>
              <a:rPr lang="en-US" sz="2200" dirty="0" err="1"/>
              <a:t>namun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berlaku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tempat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);</a:t>
            </a:r>
          </a:p>
          <a:p>
            <a:pPr marL="0" indent="0" algn="just">
              <a:buNone/>
            </a:pPr>
            <a:r>
              <a:rPr lang="en-US" sz="2200" dirty="0"/>
              <a:t>4.	</a:t>
            </a:r>
            <a:r>
              <a:rPr lang="en-US" sz="2200" dirty="0" err="1"/>
              <a:t>norma</a:t>
            </a:r>
            <a:r>
              <a:rPr lang="en-US" sz="2200" dirty="0"/>
              <a:t> individual </a:t>
            </a:r>
            <a:r>
              <a:rPr lang="en-US" sz="2200" dirty="0" err="1"/>
              <a:t>abstrak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izin</a:t>
            </a:r>
            <a:r>
              <a:rPr lang="en-US" sz="2200" dirty="0"/>
              <a:t> </a:t>
            </a:r>
            <a:r>
              <a:rPr lang="en-US" sz="2200" dirty="0" err="1"/>
              <a:t>gangguan</a:t>
            </a:r>
            <a:r>
              <a:rPr lang="en-US" sz="2200" dirty="0"/>
              <a:t>.</a:t>
            </a:r>
          </a:p>
          <a:p>
            <a:pPr marL="0" indent="0" algn="just">
              <a:buNone/>
            </a:pP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praktek</a:t>
            </a:r>
            <a:r>
              <a:rPr lang="en-US" sz="2200" dirty="0"/>
              <a:t> </a:t>
            </a:r>
            <a:r>
              <a:rPr lang="en-US" sz="2200" dirty="0" err="1"/>
              <a:t>pemerintahan</a:t>
            </a:r>
            <a:r>
              <a:rPr lang="en-US" sz="2200" dirty="0"/>
              <a:t> di </a:t>
            </a:r>
            <a:r>
              <a:rPr lang="en-US" sz="2200" dirty="0" err="1"/>
              <a:t>Indoenesia</a:t>
            </a:r>
            <a:r>
              <a:rPr lang="en-US" sz="2200" dirty="0"/>
              <a:t> </a:t>
            </a:r>
            <a:r>
              <a:rPr lang="en-US" sz="2200" dirty="0" err="1"/>
              <a:t>bentuk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tata</a:t>
            </a:r>
            <a:r>
              <a:rPr lang="en-US" sz="2200" dirty="0"/>
              <a:t> </a:t>
            </a:r>
            <a:r>
              <a:rPr lang="en-US" sz="2200" dirty="0" err="1"/>
              <a:t>usaha</a:t>
            </a:r>
            <a:r>
              <a:rPr lang="en-US" sz="2200" dirty="0"/>
              <a:t> </a:t>
            </a:r>
            <a:r>
              <a:rPr lang="en-US" sz="2200" dirty="0" err="1"/>
              <a:t>negara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beraneka</a:t>
            </a:r>
            <a:r>
              <a:rPr lang="en-US" sz="2200" dirty="0"/>
              <a:t> </a:t>
            </a:r>
            <a:r>
              <a:rPr lang="en-US" sz="2200" dirty="0" err="1"/>
              <a:t>ragam</a:t>
            </a:r>
            <a:r>
              <a:rPr lang="en-US" sz="2200" dirty="0"/>
              <a:t>. </a:t>
            </a:r>
            <a:r>
              <a:rPr lang="en-US" sz="2200" dirty="0" err="1"/>
              <a:t>Contoh</a:t>
            </a:r>
            <a:r>
              <a:rPr lang="en-US" sz="2200" dirty="0"/>
              <a:t> SK </a:t>
            </a:r>
            <a:r>
              <a:rPr lang="en-US" sz="2200" dirty="0" err="1"/>
              <a:t>Pengangkatan</a:t>
            </a:r>
            <a:r>
              <a:rPr lang="en-US" sz="2200" dirty="0"/>
              <a:t> </a:t>
            </a:r>
            <a:r>
              <a:rPr lang="en-US" sz="2200" dirty="0" err="1"/>
              <a:t>pegawai</a:t>
            </a:r>
            <a:r>
              <a:rPr lang="en-US" sz="2200" dirty="0"/>
              <a:t>, </a:t>
            </a:r>
            <a:r>
              <a:rPr lang="en-US" sz="2200" dirty="0" err="1"/>
              <a:t>Izin</a:t>
            </a:r>
            <a:r>
              <a:rPr lang="en-US" sz="2200" dirty="0"/>
              <a:t> Usaha </a:t>
            </a:r>
            <a:r>
              <a:rPr lang="en-US" sz="2200" dirty="0" err="1"/>
              <a:t>Insustri</a:t>
            </a:r>
            <a:r>
              <a:rPr lang="en-US" sz="2200" dirty="0"/>
              <a:t>, </a:t>
            </a:r>
            <a:r>
              <a:rPr lang="en-US" sz="2200" dirty="0" err="1"/>
              <a:t>Surat</a:t>
            </a:r>
            <a:r>
              <a:rPr lang="en-US" sz="2200" dirty="0"/>
              <a:t> </a:t>
            </a:r>
            <a:r>
              <a:rPr lang="en-US" sz="2200" dirty="0" err="1"/>
              <a:t>Keterangan</a:t>
            </a:r>
            <a:r>
              <a:rPr lang="en-US" sz="2200" dirty="0"/>
              <a:t> </a:t>
            </a:r>
            <a:r>
              <a:rPr lang="en-US" sz="2200" dirty="0" err="1"/>
              <a:t>Kelakuan</a:t>
            </a:r>
            <a:r>
              <a:rPr lang="en-US" sz="2200" dirty="0"/>
              <a:t> </a:t>
            </a:r>
            <a:r>
              <a:rPr lang="en-US" sz="2200" dirty="0" err="1"/>
              <a:t>Baik</a:t>
            </a:r>
            <a:r>
              <a:rPr lang="en-US" sz="2200" dirty="0"/>
              <a:t>, </a:t>
            </a:r>
            <a:r>
              <a:rPr lang="en-US" sz="2200" dirty="0" err="1"/>
              <a:t>Akte</a:t>
            </a:r>
            <a:r>
              <a:rPr lang="en-US" sz="2200" dirty="0"/>
              <a:t> </a:t>
            </a:r>
            <a:r>
              <a:rPr lang="en-US" sz="2200" dirty="0" err="1"/>
              <a:t>Kelahiran</a:t>
            </a:r>
            <a:r>
              <a:rPr lang="en-US" sz="2200" dirty="0"/>
              <a:t>, </a:t>
            </a:r>
            <a:r>
              <a:rPr lang="en-US" sz="2200" dirty="0" err="1"/>
              <a:t>Surat</a:t>
            </a:r>
            <a:r>
              <a:rPr lang="en-US" sz="2200" dirty="0"/>
              <a:t> </a:t>
            </a:r>
            <a:r>
              <a:rPr lang="en-US" sz="2200" dirty="0" err="1"/>
              <a:t>Izin</a:t>
            </a:r>
            <a:r>
              <a:rPr lang="en-US" sz="2200" dirty="0"/>
              <a:t> </a:t>
            </a:r>
            <a:r>
              <a:rPr lang="en-US" sz="2200" dirty="0" err="1"/>
              <a:t>Mengemudi</a:t>
            </a:r>
            <a:r>
              <a:rPr lang="en-US" sz="2200" dirty="0"/>
              <a:t> (SIM), </a:t>
            </a:r>
            <a:r>
              <a:rPr lang="en-US" sz="2200" dirty="0" err="1"/>
              <a:t>Sertifikat</a:t>
            </a:r>
            <a:r>
              <a:rPr lang="en-US" sz="2200" dirty="0"/>
              <a:t> </a:t>
            </a:r>
            <a:r>
              <a:rPr lang="en-US" sz="2200" dirty="0" err="1"/>
              <a:t>Hak</a:t>
            </a:r>
            <a:r>
              <a:rPr lang="en-US" sz="2200" dirty="0"/>
              <a:t> </a:t>
            </a:r>
            <a:r>
              <a:rPr lang="en-US" sz="2200" dirty="0" err="1"/>
              <a:t>atas</a:t>
            </a:r>
            <a:r>
              <a:rPr lang="en-US" sz="2200" dirty="0"/>
              <a:t> Tanah </a:t>
            </a:r>
            <a:r>
              <a:rPr lang="en-US" sz="2200" dirty="0" err="1"/>
              <a:t>dll</a:t>
            </a:r>
            <a:r>
              <a:rPr lang="en-US" sz="2200" dirty="0"/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a. </a:t>
            </a:r>
            <a:r>
              <a:rPr lang="en-US" sz="2800" b="1" dirty="0" err="1" smtClean="0"/>
              <a:t>PerUUan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err="1"/>
              <a:t>Sifat</a:t>
            </a:r>
            <a:r>
              <a:rPr lang="en-US" sz="2800" dirty="0"/>
              <a:t> 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Umum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komprehensif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Universal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kekuatan</a:t>
            </a:r>
            <a:r>
              <a:rPr lang="en-US" sz="2800" dirty="0"/>
              <a:t> </a:t>
            </a:r>
            <a:r>
              <a:rPr lang="en-US" sz="2800" dirty="0" err="1"/>
              <a:t>utk</a:t>
            </a:r>
            <a:r>
              <a:rPr lang="en-US" sz="2800" dirty="0"/>
              <a:t> </a:t>
            </a:r>
            <a:r>
              <a:rPr lang="en-US" sz="2800" dirty="0" err="1"/>
              <a:t>mengoreksi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/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klausul</a:t>
            </a:r>
            <a:r>
              <a:rPr lang="en-US" sz="2800" dirty="0"/>
              <a:t> </a:t>
            </a:r>
            <a:r>
              <a:rPr lang="en-US" sz="2800" dirty="0" err="1"/>
              <a:t>Peninjauan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endParaRPr lang="en-US" sz="2800" dirty="0"/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58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/>
              <a:t>KONSEP </a:t>
            </a:r>
            <a:r>
              <a:rPr lang="en-US" sz="4000" i="1" dirty="0"/>
              <a:t>WELFARE STATE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447800"/>
            <a:ext cx="8208912" cy="4645025"/>
          </a:xfrm>
        </p:spPr>
        <p:txBody>
          <a:bodyPr/>
          <a:lstStyle/>
          <a:p>
            <a:pPr algn="just"/>
            <a:r>
              <a:rPr lang="en-US" sz="2800" dirty="0" err="1"/>
              <a:t>Neg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kew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menjalan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 (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legislasi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zaman</a:t>
            </a:r>
            <a:r>
              <a:rPr lang="en-US" sz="2800" dirty="0"/>
              <a:t> </a:t>
            </a:r>
            <a:r>
              <a:rPr lang="en-US" sz="2800" dirty="0" err="1"/>
              <a:t>pembuat</a:t>
            </a:r>
            <a:r>
              <a:rPr lang="en-US" sz="2800" dirty="0"/>
              <a:t> </a:t>
            </a:r>
            <a:r>
              <a:rPr lang="en-US" sz="2800" dirty="0" err="1"/>
              <a:t>uu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leg,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eks</a:t>
            </a:r>
            <a:r>
              <a:rPr lang="en-US" sz="2800" dirty="0"/>
              <a:t>..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hal2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b="1" dirty="0"/>
              <a:t>leg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ada</a:t>
            </a:r>
            <a:r>
              <a:rPr lang="en-US" sz="2800" b="1" dirty="0"/>
              <a:t> </a:t>
            </a:r>
            <a:r>
              <a:rPr lang="en-US" sz="2800" b="1" dirty="0" err="1"/>
              <a:t>instrumen</a:t>
            </a:r>
            <a:r>
              <a:rPr lang="en-US" sz="2800" b="1" dirty="0"/>
              <a:t> </a:t>
            </a:r>
            <a:r>
              <a:rPr lang="en-US" sz="2800" b="1" dirty="0" err="1"/>
              <a:t>pelaksana</a:t>
            </a:r>
            <a:r>
              <a:rPr lang="en-US" sz="2800" b="1" dirty="0"/>
              <a:t>, </a:t>
            </a:r>
            <a:r>
              <a:rPr lang="en-US" sz="2800" b="1" dirty="0" err="1"/>
              <a:t>waktus</a:t>
            </a:r>
            <a:r>
              <a:rPr lang="en-US" sz="2800" b="1" dirty="0"/>
              <a:t> </a:t>
            </a:r>
            <a:r>
              <a:rPr lang="en-US" sz="2800" b="1" dirty="0" err="1"/>
              <a:t>serta</a:t>
            </a:r>
            <a:r>
              <a:rPr lang="en-US" sz="2800" b="1" dirty="0"/>
              <a:t> SDM </a:t>
            </a:r>
            <a:r>
              <a:rPr lang="en-US" sz="2800" b="1" dirty="0" err="1"/>
              <a:t>memadai</a:t>
            </a:r>
            <a:r>
              <a:rPr lang="en-US" sz="2800" b="1" dirty="0"/>
              <a:t>.</a:t>
            </a:r>
          </a:p>
          <a:p>
            <a:pPr algn="just"/>
            <a:r>
              <a:rPr lang="en-US" sz="2800" b="1" dirty="0"/>
              <a:t>DALAM KONSEP HAN PENGATURAN YG UMUM –ABSTRAK SUATU PERATURAN DIBUTUHKAN INSTRUMEN YG LEBIH INDIVIDUAL-KONKRIT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28600"/>
            <a:ext cx="8208912" cy="6248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b. </a:t>
            </a:r>
            <a:r>
              <a:rPr lang="en-US" sz="2800" b="1" dirty="0" smtClean="0"/>
              <a:t>KTUN</a:t>
            </a:r>
          </a:p>
          <a:p>
            <a:pPr marL="0" indent="0" algn="just">
              <a:buNone/>
            </a:pPr>
            <a:r>
              <a:rPr lang="en-US" sz="2200" dirty="0"/>
              <a:t>1 </a:t>
            </a:r>
            <a:r>
              <a:rPr lang="en-US" sz="2200" dirty="0" err="1"/>
              <a:t>angka</a:t>
            </a:r>
            <a:r>
              <a:rPr lang="en-US" sz="2200" dirty="0"/>
              <a:t> 3 UU No 5 </a:t>
            </a:r>
            <a:r>
              <a:rPr lang="en-US" sz="2200" dirty="0" err="1"/>
              <a:t>Tahun</a:t>
            </a:r>
            <a:r>
              <a:rPr lang="en-US" sz="2200" dirty="0"/>
              <a:t> 1986,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didefinisikan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, “</a:t>
            </a:r>
            <a:r>
              <a:rPr lang="en-US" sz="2200" b="1" dirty="0" err="1"/>
              <a:t>Suatu</a:t>
            </a:r>
            <a:r>
              <a:rPr lang="en-US" sz="2200" b="1" dirty="0"/>
              <a:t> </a:t>
            </a:r>
            <a:r>
              <a:rPr lang="en-US" sz="2200" b="1" dirty="0" err="1"/>
              <a:t>penetapan</a:t>
            </a:r>
            <a:r>
              <a:rPr lang="en-US" sz="2200" b="1" dirty="0"/>
              <a:t> </a:t>
            </a:r>
            <a:r>
              <a:rPr lang="en-US" sz="2200" b="1" dirty="0" err="1"/>
              <a:t>tertulis</a:t>
            </a:r>
            <a:r>
              <a:rPr lang="en-US" sz="2200" b="1" dirty="0"/>
              <a:t> yang </a:t>
            </a:r>
            <a:r>
              <a:rPr lang="en-US" sz="2200" b="1" dirty="0" err="1"/>
              <a:t>dikeluarkan</a:t>
            </a:r>
            <a:r>
              <a:rPr lang="en-US" sz="2200" b="1" dirty="0"/>
              <a:t> </a:t>
            </a:r>
            <a:r>
              <a:rPr lang="en-US" sz="2200" b="1" dirty="0" err="1"/>
              <a:t>oleh</a:t>
            </a:r>
            <a:r>
              <a:rPr lang="en-US" sz="2200" b="1" dirty="0"/>
              <a:t> </a:t>
            </a:r>
            <a:r>
              <a:rPr lang="en-US" sz="2200" b="1" dirty="0" err="1"/>
              <a:t>Badan</a:t>
            </a:r>
            <a:r>
              <a:rPr lang="en-US" sz="2200" b="1" dirty="0"/>
              <a:t> </a:t>
            </a:r>
            <a:r>
              <a:rPr lang="en-US" sz="2200" b="1" dirty="0" err="1"/>
              <a:t>atau</a:t>
            </a:r>
            <a:r>
              <a:rPr lang="en-US" sz="2200" b="1" dirty="0"/>
              <a:t> </a:t>
            </a:r>
            <a:r>
              <a:rPr lang="en-US" sz="2200" b="1" dirty="0" err="1"/>
              <a:t>Pejabat</a:t>
            </a:r>
            <a:r>
              <a:rPr lang="en-US" sz="2200" b="1" dirty="0"/>
              <a:t> Tata Usaha Negara yang </a:t>
            </a:r>
            <a:r>
              <a:rPr lang="en-US" sz="2200" b="1" dirty="0" err="1"/>
              <a:t>berdasarkan</a:t>
            </a:r>
            <a:r>
              <a:rPr lang="en-US" sz="2200" b="1" dirty="0"/>
              <a:t> </a:t>
            </a:r>
            <a:r>
              <a:rPr lang="en-US" sz="2200" b="1" dirty="0" err="1"/>
              <a:t>peraturan</a:t>
            </a:r>
            <a:r>
              <a:rPr lang="en-US" sz="2200" b="1" dirty="0"/>
              <a:t> </a:t>
            </a:r>
            <a:r>
              <a:rPr lang="en-US" sz="2200" b="1" dirty="0" err="1"/>
              <a:t>perundang-undangan</a:t>
            </a:r>
            <a:r>
              <a:rPr lang="en-US" sz="2200" b="1" dirty="0"/>
              <a:t> yang </a:t>
            </a:r>
            <a:r>
              <a:rPr lang="en-US" sz="2200" b="1" dirty="0" err="1"/>
              <a:t>berlaku</a:t>
            </a:r>
            <a:r>
              <a:rPr lang="en-US" sz="2200" b="1" dirty="0"/>
              <a:t>, yang </a:t>
            </a:r>
            <a:r>
              <a:rPr lang="en-US" sz="2200" b="1" dirty="0" err="1"/>
              <a:t>bersifat</a:t>
            </a:r>
            <a:r>
              <a:rPr lang="en-US" sz="2200" b="1" dirty="0"/>
              <a:t> </a:t>
            </a:r>
            <a:r>
              <a:rPr lang="en-US" sz="2200" b="1" dirty="0" err="1"/>
              <a:t>konkret</a:t>
            </a:r>
            <a:r>
              <a:rPr lang="en-US" sz="2200" b="1" dirty="0"/>
              <a:t>, individual, </a:t>
            </a:r>
            <a:r>
              <a:rPr lang="en-US" sz="2200" b="1" dirty="0" err="1"/>
              <a:t>dan</a:t>
            </a:r>
            <a:r>
              <a:rPr lang="en-US" sz="2200" b="1" dirty="0"/>
              <a:t> final yang </a:t>
            </a:r>
            <a:r>
              <a:rPr lang="en-US" sz="2200" b="1" dirty="0" err="1"/>
              <a:t>menimbulkan</a:t>
            </a:r>
            <a:r>
              <a:rPr lang="en-US" sz="2200" b="1" dirty="0"/>
              <a:t> </a:t>
            </a:r>
            <a:r>
              <a:rPr lang="en-US" sz="2200" b="1" dirty="0" err="1"/>
              <a:t>akibat</a:t>
            </a:r>
            <a:r>
              <a:rPr lang="en-US" sz="2200" b="1" dirty="0"/>
              <a:t> </a:t>
            </a:r>
            <a:r>
              <a:rPr lang="en-US" sz="2200" b="1" dirty="0" err="1"/>
              <a:t>hukum</a:t>
            </a:r>
            <a:r>
              <a:rPr lang="en-US" sz="2200" b="1" dirty="0"/>
              <a:t> </a:t>
            </a:r>
            <a:r>
              <a:rPr lang="en-US" sz="2200" b="1" dirty="0" err="1"/>
              <a:t>bagi</a:t>
            </a:r>
            <a:r>
              <a:rPr lang="en-US" sz="2200" b="1" dirty="0"/>
              <a:t> </a:t>
            </a:r>
            <a:r>
              <a:rPr lang="en-US" sz="2200" b="1" dirty="0" err="1"/>
              <a:t>seseorang</a:t>
            </a:r>
            <a:r>
              <a:rPr lang="en-US" sz="2200" b="1" dirty="0"/>
              <a:t> </a:t>
            </a:r>
            <a:r>
              <a:rPr lang="en-US" sz="2200" b="1" dirty="0" err="1"/>
              <a:t>atau</a:t>
            </a:r>
            <a:r>
              <a:rPr lang="en-US" sz="2200" b="1" dirty="0"/>
              <a:t> </a:t>
            </a:r>
            <a:r>
              <a:rPr lang="en-US" sz="2200" b="1" dirty="0" err="1"/>
              <a:t>badan</a:t>
            </a:r>
            <a:r>
              <a:rPr lang="en-US" sz="2200" b="1" dirty="0"/>
              <a:t> </a:t>
            </a:r>
            <a:r>
              <a:rPr lang="en-US" sz="2200" b="1" dirty="0" err="1"/>
              <a:t>hukum</a:t>
            </a:r>
            <a:r>
              <a:rPr lang="en-US" sz="2200" b="1" dirty="0"/>
              <a:t> </a:t>
            </a:r>
            <a:r>
              <a:rPr lang="en-US" sz="2200" b="1" dirty="0" err="1"/>
              <a:t>perdata</a:t>
            </a:r>
            <a:r>
              <a:rPr lang="en-US" sz="2200" dirty="0"/>
              <a:t>. </a:t>
            </a: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dirty="0" err="1"/>
              <a:t>definisi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tampak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KTUN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unsur-unsur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 :</a:t>
            </a:r>
          </a:p>
          <a:p>
            <a:pPr marL="0" indent="0" algn="just">
              <a:buNone/>
            </a:pPr>
            <a:r>
              <a:rPr lang="en-US" sz="2200" dirty="0"/>
              <a:t>a. </a:t>
            </a:r>
            <a:r>
              <a:rPr lang="en-US" sz="2200" dirty="0" err="1"/>
              <a:t>Penetapan</a:t>
            </a:r>
            <a:r>
              <a:rPr lang="en-US" sz="2200" dirty="0"/>
              <a:t> </a:t>
            </a:r>
            <a:r>
              <a:rPr lang="en-US" sz="2200" b="1" dirty="0" err="1"/>
              <a:t>tertulis</a:t>
            </a:r>
            <a:r>
              <a:rPr lang="en-US" sz="2200" dirty="0"/>
              <a:t>.</a:t>
            </a:r>
          </a:p>
          <a:p>
            <a:pPr marL="0" indent="0" algn="just">
              <a:buNone/>
            </a:pPr>
            <a:r>
              <a:rPr lang="en-US" sz="2200" dirty="0"/>
              <a:t>b.	</a:t>
            </a:r>
            <a:r>
              <a:rPr lang="en-US" sz="2200" dirty="0" err="1"/>
              <a:t>Dikeluarkan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b="1" dirty="0" err="1"/>
              <a:t>Badan</a:t>
            </a:r>
            <a:r>
              <a:rPr lang="en-US" sz="2200" b="1" dirty="0"/>
              <a:t> / </a:t>
            </a:r>
            <a:r>
              <a:rPr lang="en-US" sz="2200" b="1" dirty="0" err="1"/>
              <a:t>pejabat</a:t>
            </a:r>
            <a:r>
              <a:rPr lang="en-US" sz="2200" b="1" dirty="0"/>
              <a:t> TUN.</a:t>
            </a:r>
          </a:p>
          <a:p>
            <a:pPr marL="0" indent="0" algn="just">
              <a:buNone/>
            </a:pPr>
            <a:r>
              <a:rPr lang="en-US" sz="2200" dirty="0"/>
              <a:t>c.	</a:t>
            </a: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b="1" dirty="0" err="1"/>
              <a:t>peraturan</a:t>
            </a:r>
            <a:r>
              <a:rPr lang="en-US" sz="2200" b="1" dirty="0"/>
              <a:t> </a:t>
            </a:r>
            <a:r>
              <a:rPr lang="en-US" sz="2200" b="1" dirty="0" err="1"/>
              <a:t>perundang-undangan</a:t>
            </a:r>
            <a:r>
              <a:rPr lang="en-US" sz="2200" b="1" dirty="0"/>
              <a:t> </a:t>
            </a:r>
            <a:r>
              <a:rPr lang="en-US" sz="2200" dirty="0"/>
              <a:t>yang </a:t>
            </a:r>
            <a:r>
              <a:rPr lang="en-US" sz="2200" dirty="0" err="1"/>
              <a:t>berlaku</a:t>
            </a:r>
            <a:r>
              <a:rPr lang="en-US" sz="2200" dirty="0"/>
              <a:t>.</a:t>
            </a:r>
          </a:p>
          <a:p>
            <a:pPr marL="0" indent="0" algn="just">
              <a:buNone/>
            </a:pPr>
            <a:r>
              <a:rPr lang="en-US" sz="2200" dirty="0"/>
              <a:t>d.	</a:t>
            </a:r>
            <a:r>
              <a:rPr lang="en-US" sz="2200" dirty="0" err="1"/>
              <a:t>Bersifat</a:t>
            </a:r>
            <a:r>
              <a:rPr lang="en-US" sz="2200" dirty="0"/>
              <a:t> </a:t>
            </a:r>
            <a:r>
              <a:rPr lang="en-US" sz="2200" b="1" dirty="0" err="1"/>
              <a:t>konkret</a:t>
            </a:r>
            <a:r>
              <a:rPr lang="en-US" sz="2200" b="1" dirty="0"/>
              <a:t>, individual </a:t>
            </a:r>
            <a:r>
              <a:rPr lang="en-US" sz="2200" b="1" dirty="0" err="1"/>
              <a:t>dan</a:t>
            </a:r>
            <a:r>
              <a:rPr lang="en-US" sz="2200" b="1" dirty="0"/>
              <a:t> final.</a:t>
            </a:r>
          </a:p>
          <a:p>
            <a:pPr marL="0" indent="0" algn="just">
              <a:buNone/>
            </a:pPr>
            <a:r>
              <a:rPr lang="en-US" sz="2200" dirty="0"/>
              <a:t>e.	</a:t>
            </a:r>
            <a:r>
              <a:rPr lang="en-US" sz="2200" dirty="0" err="1"/>
              <a:t>Menimbulkan</a:t>
            </a:r>
            <a:r>
              <a:rPr lang="en-US" sz="2200" dirty="0"/>
              <a:t> </a:t>
            </a:r>
            <a:r>
              <a:rPr lang="en-US" sz="2200" b="1" dirty="0" err="1"/>
              <a:t>akibat</a:t>
            </a:r>
            <a:r>
              <a:rPr lang="en-US" sz="2200" b="1" dirty="0"/>
              <a:t> </a:t>
            </a:r>
            <a:r>
              <a:rPr lang="en-US" sz="2200" b="1" dirty="0" err="1"/>
              <a:t>hukum</a:t>
            </a:r>
            <a:r>
              <a:rPr lang="en-US" sz="2200" b="1" dirty="0"/>
              <a:t>.</a:t>
            </a:r>
          </a:p>
          <a:p>
            <a:pPr marL="0" indent="0" algn="just">
              <a:buNone/>
            </a:pPr>
            <a:r>
              <a:rPr lang="en-US" sz="2200" dirty="0"/>
              <a:t>f.	</a:t>
            </a:r>
            <a:r>
              <a:rPr lang="en-US" sz="2200" b="1" dirty="0" err="1"/>
              <a:t>Seseorang</a:t>
            </a:r>
            <a:r>
              <a:rPr lang="en-US" sz="2200" b="1" dirty="0"/>
              <a:t> </a:t>
            </a:r>
            <a:r>
              <a:rPr lang="en-US" sz="2200" b="1" dirty="0" err="1"/>
              <a:t>atau</a:t>
            </a:r>
            <a:r>
              <a:rPr lang="en-US" sz="2200" b="1" dirty="0"/>
              <a:t> </a:t>
            </a:r>
            <a:r>
              <a:rPr lang="en-US" sz="2200" b="1" dirty="0" err="1"/>
              <a:t>badan</a:t>
            </a:r>
            <a:r>
              <a:rPr lang="en-US" sz="2200" b="1" dirty="0"/>
              <a:t> </a:t>
            </a:r>
            <a:r>
              <a:rPr lang="en-US" sz="2200" b="1" dirty="0" err="1"/>
              <a:t>hukum</a:t>
            </a:r>
            <a:r>
              <a:rPr lang="en-US" sz="2200" b="1" dirty="0"/>
              <a:t> </a:t>
            </a:r>
            <a:r>
              <a:rPr lang="en-US" sz="2200" b="1" dirty="0" err="1"/>
              <a:t>perdata</a:t>
            </a:r>
            <a:r>
              <a:rPr lang="en-US" sz="2200" b="1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9496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3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71600"/>
            <a:ext cx="8208912" cy="47212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err="1"/>
              <a:t>Macam</a:t>
            </a:r>
            <a:r>
              <a:rPr lang="en-US" sz="2800" dirty="0"/>
              <a:t> – </a:t>
            </a:r>
            <a:r>
              <a:rPr lang="en-US" sz="2800" dirty="0" err="1"/>
              <a:t>Macam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Deklaratoir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Konstitutif</a:t>
            </a:r>
            <a:r>
              <a:rPr lang="en-US" sz="2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err="1"/>
              <a:t>Keputusan</a:t>
            </a:r>
            <a:r>
              <a:rPr lang="en-US" sz="2800" dirty="0"/>
              <a:t> yang </a:t>
            </a:r>
            <a:r>
              <a:rPr lang="en-US" sz="2800" dirty="0" err="1"/>
              <a:t>Menguntungkan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yang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Beban</a:t>
            </a:r>
            <a:r>
              <a:rPr lang="en-US" sz="2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nl-NL" sz="2800" dirty="0"/>
              <a:t>Keputusan Enmalig dan Keputusan yang Permanen.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nl-NL" sz="2800" dirty="0"/>
              <a:t>Keputusan yang Bebas dan Terikat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Negatif</a:t>
            </a:r>
            <a:r>
              <a:rPr lang="en-US" sz="2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Perorangan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Kebendaan</a:t>
            </a:r>
            <a:r>
              <a:rPr lang="en-US" sz="28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0244785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248</TotalTime>
  <Words>1350</Words>
  <Application>Microsoft Office PowerPoint</Application>
  <PresentationFormat>On-screen Show (4:3)</PresentationFormat>
  <Paragraphs>143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0-Blanko-PPT-sesi-2-14 baru (1)</vt:lpstr>
      <vt:lpstr>ADHINING P.R, SH,MH</vt:lpstr>
      <vt:lpstr>PowerPoint Presentation</vt:lpstr>
      <vt:lpstr>STRUKTUR NORMA</vt:lpstr>
      <vt:lpstr>PowerPoint Presentation</vt:lpstr>
      <vt:lpstr>PowerPoint Presentation</vt:lpstr>
      <vt:lpstr>PowerPoint Presentation</vt:lpstr>
      <vt:lpstr>KONSEP WELFARE STATE</vt:lpstr>
      <vt:lpstr>PowerPoint Presentation</vt:lpstr>
      <vt:lpstr>PowerPoint Presentation</vt:lpstr>
      <vt:lpstr>PowerPoint Presentation</vt:lpstr>
      <vt:lpstr>PowerPoint Presentation</vt:lpstr>
      <vt:lpstr>d. Peraturan Kebijakan</vt:lpstr>
      <vt:lpstr>PowerPoint Presentation</vt:lpstr>
      <vt:lpstr>PowerPoint Presentation</vt:lpstr>
      <vt:lpstr>PowerPoint Presentation</vt:lpstr>
      <vt:lpstr>e.Rencana</vt:lpstr>
      <vt:lpstr>Kategori Rencana</vt:lpstr>
      <vt:lpstr>Unsur rencana</vt:lpstr>
      <vt:lpstr>e. Perizinan</vt:lpstr>
      <vt:lpstr>PENGERTIAN IZIN</vt:lpstr>
      <vt:lpstr>Unsur perizinan </vt:lpstr>
      <vt:lpstr>FUNGSI&amp; TUJ PERIZINAN FUNGSI&amp; TUJ PERIZINAN </vt:lpstr>
      <vt:lpstr>Bentuk dan isi izin</vt:lpstr>
      <vt:lpstr>Instrumen Hukum Keperdataan</vt:lpstr>
      <vt:lpstr>Keuntungan Penggunaan Instrument Keperdataan</vt:lpstr>
      <vt:lpstr>PowerPoint Presentation</vt:lpstr>
      <vt:lpstr>Instrumen hk Keperdatan yg dpt digunakan Pem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Adhining</cp:lastModifiedBy>
  <cp:revision>19</cp:revision>
  <dcterms:created xsi:type="dcterms:W3CDTF">2019-09-17T08:28:18Z</dcterms:created>
  <dcterms:modified xsi:type="dcterms:W3CDTF">2019-10-09T02:21:31Z</dcterms:modified>
</cp:coreProperties>
</file>