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62"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PENGENDALIAN TERHADAP STRATEGI YANG BERBEDA</a:t>
            </a:r>
            <a:endParaRPr lang="en-US" sz="3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smtClean="0">
                <a:solidFill>
                  <a:schemeClr val="bg1"/>
                </a:solidFill>
                <a:effectLst>
                  <a:outerShdw blurRad="38100" dist="38100" dir="2700000" algn="tl">
                    <a:srgbClr val="000000">
                      <a:alpha val="43137"/>
                    </a:srgbClr>
                  </a:outerShdw>
                </a:effectLst>
              </a:rPr>
              <a:t>FAKULTAS EKONOMI DAN BISNIS</a:t>
            </a:r>
          </a:p>
          <a:p>
            <a:r>
              <a:rPr lang="en-US" sz="1800" b="1" dirty="0" smtClean="0">
                <a:solidFill>
                  <a:schemeClr val="bg1"/>
                </a:solidFill>
                <a:effectLst>
                  <a:outerShdw blurRad="38100" dist="38100" dir="2700000" algn="tl">
                    <a:srgbClr val="000000">
                      <a:alpha val="43137"/>
                    </a:srgbClr>
                  </a:outerShdw>
                </a:effectLst>
              </a:rPr>
              <a:t> </a:t>
            </a:r>
            <a:r>
              <a:rPr lang="en-US" sz="1800" b="1" dirty="0" smtClean="0">
                <a:solidFill>
                  <a:schemeClr val="bg1"/>
                </a:solidFill>
                <a:effectLst>
                  <a:outerShdw blurRad="38100" dist="38100" dir="2700000" algn="tl">
                    <a:srgbClr val="000000">
                      <a:alpha val="43137"/>
                    </a:srgbClr>
                  </a:outerShdw>
                </a:effectLst>
              </a:rPr>
              <a:t>UNIVERSITAS 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EBA 504</a:t>
            </a:r>
            <a:endParaRPr lang="en-US" sz="2000" dirty="0" smtClean="0"/>
          </a:p>
          <a:p>
            <a:endParaRPr lang="id-ID" sz="2000" dirty="0" smtClean="0"/>
          </a:p>
          <a:p>
            <a:endParaRPr lang="id-ID" sz="2000" dirty="0"/>
          </a:p>
          <a:p>
            <a:r>
              <a:rPr lang="en-US" sz="2000" dirty="0" smtClean="0"/>
              <a:t>SPM</a:t>
            </a:r>
            <a:endParaRPr lang="en-US" sz="2000" dirty="0" smtClean="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a:t>
            </a:r>
            <a:r>
              <a:rPr lang="en-US" b="1" dirty="0" smtClean="0">
                <a:effectLst>
                  <a:outerShdw blurRad="38100" dist="38100" dir="2700000" algn="tl">
                    <a:srgbClr val="000000">
                      <a:alpha val="43137"/>
                    </a:srgbClr>
                  </a:outerShdw>
                </a:effectLst>
              </a:rPr>
              <a:t>#11</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1625"/>
            <a:ext cx="7772400" cy="841375"/>
          </a:xfrm>
        </p:spPr>
        <p:txBody>
          <a:bodyPr/>
          <a:lstStyle/>
          <a:p>
            <a:r>
              <a:rPr lang="en-US" sz="2800" smtClean="0">
                <a:solidFill>
                  <a:srgbClr val="FFC000"/>
                </a:solidFill>
              </a:rPr>
              <a:t>Misi dan ketidakpastian</a:t>
            </a:r>
          </a:p>
        </p:txBody>
      </p:sp>
      <p:sp>
        <p:nvSpPr>
          <p:cNvPr id="11267" name="Content Placeholder 2"/>
          <p:cNvSpPr>
            <a:spLocks noGrp="1"/>
          </p:cNvSpPr>
          <p:nvPr>
            <p:ph idx="1"/>
          </p:nvPr>
        </p:nvSpPr>
        <p:spPr>
          <a:xfrm>
            <a:off x="685800" y="1214438"/>
            <a:ext cx="7772400" cy="4881562"/>
          </a:xfrm>
        </p:spPr>
        <p:txBody>
          <a:bodyPr/>
          <a:lstStyle/>
          <a:p>
            <a:r>
              <a:rPr lang="en-US" sz="1400" smtClean="0"/>
              <a:t>Unit yang membangun biasanya memiliki ketidakpastian dibandingkan dengan unit yang memanen karena :</a:t>
            </a:r>
          </a:p>
          <a:p>
            <a:pPr>
              <a:buFontTx/>
              <a:buNone/>
            </a:pPr>
            <a:endParaRPr lang="en-US" sz="1400" smtClean="0"/>
          </a:p>
          <a:p>
            <a:pPr>
              <a:buFontTx/>
              <a:buNone/>
            </a:pPr>
            <a:r>
              <a:rPr lang="en-US" sz="1400" smtClean="0"/>
              <a:t>	- strategi membangun secara kas dilaksanakan pada tahap pertumbuhan    siklus hidup produk, sedangkan memanen dilaksanakan pada tahap matang</a:t>
            </a:r>
          </a:p>
          <a:p>
            <a:pPr>
              <a:buFontTx/>
              <a:buNone/>
            </a:pPr>
            <a:endParaRPr lang="en-US" sz="1400" smtClean="0"/>
          </a:p>
          <a:p>
            <a:pPr>
              <a:buFontTx/>
              <a:buNone/>
            </a:pPr>
            <a:r>
              <a:rPr lang="en-US" sz="1400" smtClean="0"/>
              <a:t>	- tujuan dari unit usaha membangun adalah untuk meningkatkan pangsa pasar </a:t>
            </a:r>
          </a:p>
          <a:p>
            <a:pPr>
              <a:buFontTx/>
              <a:buNone/>
            </a:pPr>
            <a:endParaRPr lang="en-US" sz="1400" smtClean="0"/>
          </a:p>
          <a:p>
            <a:pPr>
              <a:buFontTx/>
              <a:buNone/>
            </a:pPr>
            <a:r>
              <a:rPr lang="en-US" sz="1400" smtClean="0"/>
              <a:t>	- pada sisi masukan dan keluaran para manajer “membangun” cenderung mengalami ketergantungan yang lebih besar atas individual eksternal dan organisasi</a:t>
            </a:r>
          </a:p>
          <a:p>
            <a:pPr>
              <a:buFontTx/>
              <a:buNone/>
            </a:pPr>
            <a:endParaRPr lang="en-US" sz="1400" smtClean="0"/>
          </a:p>
          <a:p>
            <a:pPr>
              <a:buFontTx/>
              <a:buNone/>
            </a:pPr>
            <a:r>
              <a:rPr lang="en-US" sz="1400" smtClean="0"/>
              <a:t>	- karena unit usaha membangun seringkali terjadi pada industri baru dan sedang berjalan, manajer berkemungkinan mempunyai pengalaman yang lebih sedikit dalam industri mereka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1625"/>
            <a:ext cx="7772400" cy="769938"/>
          </a:xfrm>
        </p:spPr>
        <p:txBody>
          <a:bodyPr/>
          <a:lstStyle/>
          <a:p>
            <a:r>
              <a:rPr lang="en-US" sz="2800" smtClean="0">
                <a:solidFill>
                  <a:srgbClr val="FFC000"/>
                </a:solidFill>
              </a:rPr>
              <a:t>Perbedaan Misi Strategi : perencahaan strategi</a:t>
            </a:r>
          </a:p>
        </p:txBody>
      </p:sp>
      <p:sp>
        <p:nvSpPr>
          <p:cNvPr id="12291" name="Content Placeholder 2"/>
          <p:cNvSpPr>
            <a:spLocks noGrp="1"/>
          </p:cNvSpPr>
          <p:nvPr>
            <p:ph idx="1"/>
          </p:nvPr>
        </p:nvSpPr>
        <p:spPr/>
        <p:txBody>
          <a:bodyPr/>
          <a:lstStyle/>
          <a:p>
            <a:endParaRPr lang="en-US" smtClean="0"/>
          </a:p>
        </p:txBody>
      </p:sp>
      <p:sp>
        <p:nvSpPr>
          <p:cNvPr id="4" name="Rectangle 3"/>
          <p:cNvSpPr txBox="1">
            <a:spLocks noChangeArrowheads="1"/>
          </p:cNvSpPr>
          <p:nvPr/>
        </p:nvSpPr>
        <p:spPr bwMode="auto">
          <a:xfrm>
            <a:off x="285750" y="1357313"/>
            <a:ext cx="8643938" cy="5072062"/>
          </a:xfrm>
          <a:prstGeom prst="rect">
            <a:avLst/>
          </a:prstGeom>
          <a:solidFill>
            <a:schemeClr val="accent3">
              <a:lumMod val="60000"/>
              <a:lumOff val="40000"/>
            </a:schemeClr>
          </a:solidFill>
          <a:ln w="9525">
            <a:noFill/>
            <a:miter lim="800000"/>
            <a:headEnd/>
            <a:tailEnd/>
          </a:ln>
        </p:spPr>
        <p:txBody>
          <a:bodyPr/>
          <a:lstStyle/>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membangun</a:t>
            </a:r>
            <a:r>
              <a:rPr lang="en-US" sz="1400" kern="0" dirty="0">
                <a:solidFill>
                  <a:schemeClr val="bg2"/>
                </a:solidFill>
                <a:latin typeface="+mn-lt"/>
              </a:rPr>
              <a:t>	</a:t>
            </a:r>
            <a:r>
              <a:rPr lang="en-US" sz="1400" kern="0" dirty="0" err="1">
                <a:solidFill>
                  <a:schemeClr val="bg2"/>
                </a:solidFill>
                <a:latin typeface="+mn-lt"/>
              </a:rPr>
              <a:t>menahan</a:t>
            </a:r>
            <a:r>
              <a:rPr lang="en-US" sz="1400" kern="0" dirty="0">
                <a:solidFill>
                  <a:schemeClr val="bg2"/>
                </a:solidFill>
                <a:latin typeface="+mn-lt"/>
              </a:rPr>
              <a:t>		</a:t>
            </a:r>
            <a:r>
              <a:rPr lang="en-US" sz="1400" kern="0" dirty="0" err="1">
                <a:solidFill>
                  <a:schemeClr val="bg2"/>
                </a:solidFill>
                <a:latin typeface="+mn-lt"/>
              </a:rPr>
              <a:t>memanen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pentingnya</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Strategi</a:t>
            </a:r>
            <a:r>
              <a:rPr lang="en-US" sz="1400" kern="0" dirty="0">
                <a:solidFill>
                  <a:schemeClr val="bg2"/>
                </a:solidFill>
                <a:latin typeface="+mn-lt"/>
              </a:rPr>
              <a:t> </a:t>
            </a:r>
            <a:r>
              <a:rPr lang="en-US" sz="1400" kern="0" dirty="0" err="1">
                <a:solidFill>
                  <a:schemeClr val="bg2"/>
                </a:solidFill>
                <a:latin typeface="+mn-lt"/>
              </a:rPr>
              <a:t>perusahaan</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Formulasi</a:t>
            </a:r>
            <a:r>
              <a:rPr lang="en-US" sz="1400" kern="0" dirty="0">
                <a:solidFill>
                  <a:schemeClr val="bg2"/>
                </a:solidFill>
                <a:latin typeface="+mn-lt"/>
              </a:rPr>
              <a:t> </a:t>
            </a:r>
            <a:r>
              <a:rPr lang="en-US" sz="1400" kern="0" dirty="0" err="1">
                <a:solidFill>
                  <a:schemeClr val="bg2"/>
                </a:solidFill>
                <a:latin typeface="+mn-lt"/>
              </a:rPr>
              <a:t>keputusan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Pengeluaran</a:t>
            </a:r>
            <a:r>
              <a:rPr lang="en-US" sz="1400" kern="0" dirty="0">
                <a:solidFill>
                  <a:schemeClr val="bg2"/>
                </a:solidFill>
                <a:latin typeface="+mn-lt"/>
              </a:rPr>
              <a:t>		</a:t>
            </a:r>
            <a:r>
              <a:rPr lang="en-US" sz="1400" kern="0" dirty="0" err="1">
                <a:solidFill>
                  <a:schemeClr val="bg2"/>
                </a:solidFill>
                <a:latin typeface="+mn-lt"/>
              </a:rPr>
              <a:t>kurang</a:t>
            </a:r>
            <a:r>
              <a:rPr lang="en-US" sz="1400" kern="0" dirty="0">
                <a:solidFill>
                  <a:schemeClr val="bg2"/>
                </a:solidFill>
                <a:latin typeface="+mn-lt"/>
              </a:rPr>
              <a:t> formal			</a:t>
            </a:r>
            <a:r>
              <a:rPr lang="en-US" sz="1400" kern="0" dirty="0" err="1">
                <a:solidFill>
                  <a:schemeClr val="bg2"/>
                </a:solidFill>
                <a:latin typeface="+mn-lt"/>
              </a:rPr>
              <a:t>lebih</a:t>
            </a:r>
            <a:r>
              <a:rPr lang="en-US" sz="1400" kern="0" dirty="0">
                <a:solidFill>
                  <a:schemeClr val="bg2"/>
                </a:solidFill>
                <a:latin typeface="+mn-lt"/>
              </a:rPr>
              <a:t> formal</a:t>
            </a: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Kriteria</a:t>
            </a:r>
            <a:r>
              <a:rPr lang="en-US" sz="1400" kern="0" dirty="0">
                <a:solidFill>
                  <a:schemeClr val="bg2"/>
                </a:solidFill>
                <a:latin typeface="+mn-lt"/>
              </a:rPr>
              <a:t> </a:t>
            </a:r>
            <a:r>
              <a:rPr lang="en-US" sz="1400" kern="0" dirty="0" err="1">
                <a:solidFill>
                  <a:schemeClr val="bg2"/>
                </a:solidFill>
                <a:latin typeface="+mn-lt"/>
              </a:rPr>
              <a:t>evaluasi</a:t>
            </a:r>
            <a:r>
              <a:rPr lang="en-US" sz="1400" kern="0" dirty="0">
                <a:solidFill>
                  <a:schemeClr val="bg2"/>
                </a:solidFill>
                <a:latin typeface="+mn-lt"/>
              </a:rPr>
              <a:t> 		</a:t>
            </a:r>
            <a:r>
              <a:rPr lang="en-US" sz="1400" kern="0" dirty="0" err="1">
                <a:solidFill>
                  <a:schemeClr val="bg2"/>
                </a:solidFill>
              </a:rPr>
              <a:t>penekanan</a:t>
            </a:r>
            <a:r>
              <a:rPr lang="en-US" sz="1400" kern="0" dirty="0">
                <a:solidFill>
                  <a:schemeClr val="bg2"/>
                </a:solidFill>
              </a:rPr>
              <a:t> data			</a:t>
            </a:r>
            <a:r>
              <a:rPr lang="en-US" sz="1400" kern="0" dirty="0" err="1">
                <a:solidFill>
                  <a:schemeClr val="bg2"/>
                </a:solidFill>
              </a:rPr>
              <a:t>data</a:t>
            </a:r>
            <a:r>
              <a:rPr lang="en-US" sz="1400" kern="0" dirty="0">
                <a:solidFill>
                  <a:schemeClr val="bg2"/>
                </a:solidFill>
              </a:rPr>
              <a:t> </a:t>
            </a:r>
            <a:r>
              <a:rPr lang="en-US" sz="1400" kern="0" dirty="0" err="1">
                <a:solidFill>
                  <a:schemeClr val="bg2"/>
                </a:solidFill>
              </a:rPr>
              <a:t>keuangan</a:t>
            </a:r>
            <a:r>
              <a:rPr lang="en-US" sz="1400" kern="0" dirty="0">
                <a:solidFill>
                  <a:schemeClr val="bg2"/>
                </a:solidFill>
              </a:rPr>
              <a:t> </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Pengeluaran</a:t>
            </a:r>
            <a:r>
              <a:rPr lang="en-US" sz="1400" kern="0" dirty="0">
                <a:solidFill>
                  <a:schemeClr val="bg2"/>
                </a:solidFill>
                <a:latin typeface="+mn-lt"/>
              </a:rPr>
              <a:t> modal	non </a:t>
            </a:r>
            <a:r>
              <a:rPr lang="en-US" sz="1400" kern="0" dirty="0" err="1">
                <a:solidFill>
                  <a:schemeClr val="bg2"/>
                </a:solidFill>
                <a:latin typeface="+mn-lt"/>
              </a:rPr>
              <a:t>keuangan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Bunga</a:t>
            </a:r>
            <a:r>
              <a:rPr lang="en-US" sz="1400" kern="0" dirty="0">
                <a:solidFill>
                  <a:schemeClr val="bg2"/>
                </a:solidFill>
                <a:latin typeface="+mn-lt"/>
              </a:rPr>
              <a:t> </a:t>
            </a:r>
            <a:r>
              <a:rPr lang="en-US" sz="1400" kern="0" dirty="0" err="1">
                <a:solidFill>
                  <a:schemeClr val="bg2"/>
                </a:solidFill>
                <a:latin typeface="+mn-lt"/>
              </a:rPr>
              <a:t>diskonto</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Analisis</a:t>
            </a:r>
            <a:r>
              <a:rPr lang="en-US" sz="1400" kern="0" dirty="0">
                <a:solidFill>
                  <a:schemeClr val="bg2"/>
                </a:solidFill>
                <a:latin typeface="+mn-lt"/>
              </a:rPr>
              <a:t> modal </a:t>
            </a:r>
            <a:r>
              <a:rPr lang="en-US" sz="1400" kern="0" dirty="0" err="1">
                <a:solidFill>
                  <a:schemeClr val="bg2"/>
                </a:solidFill>
                <a:latin typeface="+mn-lt"/>
              </a:rPr>
              <a:t>investasi</a:t>
            </a:r>
            <a:r>
              <a:rPr lang="en-US" sz="1400" kern="0" dirty="0">
                <a:solidFill>
                  <a:schemeClr val="bg2"/>
                </a:solidFill>
                <a:latin typeface="+mn-lt"/>
              </a:rPr>
              <a:t>	</a:t>
            </a:r>
            <a:r>
              <a:rPr lang="en-US" sz="1400" kern="0" dirty="0" err="1">
                <a:solidFill>
                  <a:schemeClr val="bg2"/>
                </a:solidFill>
                <a:latin typeface="+mn-lt"/>
              </a:rPr>
              <a:t>subyektif</a:t>
            </a:r>
            <a:r>
              <a:rPr lang="en-US" sz="1400" kern="0" dirty="0">
                <a:solidFill>
                  <a:schemeClr val="bg2"/>
                </a:solidFill>
                <a:latin typeface="+mn-lt"/>
              </a:rPr>
              <a:t> </a:t>
            </a:r>
            <a:r>
              <a:rPr lang="en-US" sz="1400" kern="0" dirty="0" err="1">
                <a:solidFill>
                  <a:schemeClr val="bg2"/>
                </a:solidFill>
                <a:latin typeface="+mn-lt"/>
              </a:rPr>
              <a:t>kualitatif</a:t>
            </a:r>
            <a:r>
              <a:rPr lang="en-US" sz="1400" kern="0" dirty="0">
                <a:solidFill>
                  <a:schemeClr val="bg2"/>
                </a:solidFill>
                <a:latin typeface="+mn-lt"/>
              </a:rPr>
              <a:t>		</a:t>
            </a:r>
            <a:r>
              <a:rPr lang="en-US" sz="1400" kern="0" dirty="0" err="1">
                <a:solidFill>
                  <a:schemeClr val="bg2"/>
                </a:solidFill>
                <a:latin typeface="+mn-lt"/>
              </a:rPr>
              <a:t>obyektif</a:t>
            </a:r>
            <a:r>
              <a:rPr lang="en-US" sz="1400" kern="0" dirty="0">
                <a:solidFill>
                  <a:schemeClr val="bg2"/>
                </a:solidFill>
                <a:latin typeface="+mn-lt"/>
              </a:rPr>
              <a:t> </a:t>
            </a:r>
            <a:r>
              <a:rPr lang="en-US" sz="1400" kern="0" dirty="0" err="1">
                <a:solidFill>
                  <a:schemeClr val="bg2"/>
                </a:solidFill>
                <a:latin typeface="+mn-lt"/>
              </a:rPr>
              <a:t>kuantitatif</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Persetujuan</a:t>
            </a:r>
            <a:r>
              <a:rPr lang="en-US" sz="1400" kern="0" dirty="0">
                <a:solidFill>
                  <a:schemeClr val="bg2"/>
                </a:solidFill>
                <a:latin typeface="+mn-lt"/>
              </a:rPr>
              <a:t> </a:t>
            </a:r>
            <a:r>
              <a:rPr lang="en-US" sz="1400" kern="0" dirty="0" err="1">
                <a:solidFill>
                  <a:schemeClr val="bg2"/>
                </a:solidFill>
                <a:latin typeface="+mn-lt"/>
              </a:rPr>
              <a:t>proyek</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Membatasi</a:t>
            </a:r>
            <a:r>
              <a:rPr lang="en-US" sz="1400" kern="0" dirty="0">
                <a:solidFill>
                  <a:schemeClr val="bg2"/>
                </a:solidFill>
                <a:latin typeface="+mn-lt"/>
              </a:rPr>
              <a:t> </a:t>
            </a:r>
            <a:r>
              <a:rPr lang="en-US" sz="1400" kern="0" dirty="0" err="1">
                <a:solidFill>
                  <a:schemeClr val="bg2"/>
                </a:solidFill>
                <a:latin typeface="+mn-lt"/>
              </a:rPr>
              <a:t>tingkat</a:t>
            </a:r>
            <a:r>
              <a:rPr lang="en-US" sz="1400" kern="0" dirty="0">
                <a:solidFill>
                  <a:schemeClr val="bg2"/>
                </a:solidFill>
                <a:latin typeface="+mn-lt"/>
              </a:rPr>
              <a:t> unit </a:t>
            </a:r>
          </a:p>
          <a:p>
            <a:pPr marL="342900" indent="-342900" eaLnBrk="1" hangingPunct="1">
              <a:lnSpc>
                <a:spcPct val="80000"/>
              </a:lnSpc>
              <a:spcBef>
                <a:spcPct val="20000"/>
              </a:spcBef>
              <a:buClr>
                <a:schemeClr val="hlink"/>
              </a:buClr>
              <a:defRPr/>
            </a:pPr>
            <a:r>
              <a:rPr lang="en-US" sz="1400" kern="0" dirty="0">
                <a:solidFill>
                  <a:schemeClr val="bg2"/>
                </a:solidFill>
                <a:latin typeface="+mn-lt"/>
              </a:rPr>
              <a:t>Usaha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a:solidFill>
                  <a:schemeClr val="bg2"/>
                </a:solidFill>
                <a:latin typeface="+mn-lt"/>
              </a:rPr>
              <a:t>				</a:t>
            </a:r>
          </a:p>
        </p:txBody>
      </p:sp>
      <p:cxnSp>
        <p:nvCxnSpPr>
          <p:cNvPr id="12293" name="Straight Arrow Connector 5"/>
          <p:cNvCxnSpPr>
            <a:cxnSpLocks noChangeShapeType="1"/>
          </p:cNvCxnSpPr>
          <p:nvPr/>
        </p:nvCxnSpPr>
        <p:spPr bwMode="auto">
          <a:xfrm>
            <a:off x="4643438" y="2071688"/>
            <a:ext cx="1285875" cy="1587"/>
          </a:xfrm>
          <a:prstGeom prst="straightConnector1">
            <a:avLst/>
          </a:prstGeom>
          <a:noFill/>
          <a:ln w="9525" algn="ctr">
            <a:solidFill>
              <a:schemeClr val="bg1"/>
            </a:solidFill>
            <a:round/>
            <a:headEnd/>
            <a:tailEnd type="arrow" w="med" len="med"/>
          </a:ln>
        </p:spPr>
      </p:cxnSp>
      <p:cxnSp>
        <p:nvCxnSpPr>
          <p:cNvPr id="12294" name="Straight Arrow Connector 6"/>
          <p:cNvCxnSpPr>
            <a:cxnSpLocks noChangeShapeType="1"/>
          </p:cNvCxnSpPr>
          <p:nvPr/>
        </p:nvCxnSpPr>
        <p:spPr bwMode="auto">
          <a:xfrm>
            <a:off x="4714875" y="2714625"/>
            <a:ext cx="1285875" cy="1588"/>
          </a:xfrm>
          <a:prstGeom prst="straightConnector1">
            <a:avLst/>
          </a:prstGeom>
          <a:noFill/>
          <a:ln w="9525" algn="ctr">
            <a:solidFill>
              <a:schemeClr val="bg1"/>
            </a:solidFill>
            <a:round/>
            <a:headEnd/>
            <a:tailEnd type="arrow" w="med" len="med"/>
          </a:ln>
        </p:spPr>
      </p:cxnSp>
      <p:cxnSp>
        <p:nvCxnSpPr>
          <p:cNvPr id="12295" name="Straight Arrow Connector 7"/>
          <p:cNvCxnSpPr>
            <a:cxnSpLocks noChangeShapeType="1"/>
          </p:cNvCxnSpPr>
          <p:nvPr/>
        </p:nvCxnSpPr>
        <p:spPr bwMode="auto">
          <a:xfrm>
            <a:off x="5072063" y="4286250"/>
            <a:ext cx="1285875" cy="1588"/>
          </a:xfrm>
          <a:prstGeom prst="straightConnector1">
            <a:avLst/>
          </a:prstGeom>
          <a:noFill/>
          <a:ln w="9525" algn="ctr">
            <a:solidFill>
              <a:schemeClr val="bg1"/>
            </a:solidFill>
            <a:round/>
            <a:headEnd/>
            <a:tailEnd type="arrow" w="med" len="med"/>
          </a:ln>
        </p:spPr>
      </p:cxnSp>
      <p:cxnSp>
        <p:nvCxnSpPr>
          <p:cNvPr id="12296" name="Straight Arrow Connector 8"/>
          <p:cNvCxnSpPr>
            <a:cxnSpLocks noChangeShapeType="1"/>
          </p:cNvCxnSpPr>
          <p:nvPr/>
        </p:nvCxnSpPr>
        <p:spPr bwMode="auto">
          <a:xfrm>
            <a:off x="4929188" y="3786188"/>
            <a:ext cx="1285875" cy="1587"/>
          </a:xfrm>
          <a:prstGeom prst="straightConnector1">
            <a:avLst/>
          </a:prstGeom>
          <a:noFill/>
          <a:ln w="9525" algn="ctr">
            <a:solidFill>
              <a:schemeClr val="bg1"/>
            </a:solidFill>
            <a:round/>
            <a:headEnd/>
            <a:tailEnd type="arrow" w="med" len="med"/>
          </a:ln>
        </p:spPr>
      </p:cxnSp>
      <p:cxnSp>
        <p:nvCxnSpPr>
          <p:cNvPr id="12297" name="Straight Arrow Connector 9"/>
          <p:cNvCxnSpPr>
            <a:cxnSpLocks noChangeShapeType="1"/>
          </p:cNvCxnSpPr>
          <p:nvPr/>
        </p:nvCxnSpPr>
        <p:spPr bwMode="auto">
          <a:xfrm>
            <a:off x="4857750" y="3214688"/>
            <a:ext cx="1285875" cy="1587"/>
          </a:xfrm>
          <a:prstGeom prst="straightConnector1">
            <a:avLst/>
          </a:prstGeom>
          <a:noFill/>
          <a:ln w="9525" algn="ctr">
            <a:solidFill>
              <a:schemeClr val="bg1"/>
            </a:solidFill>
            <a:round/>
            <a:headEnd/>
            <a:tailEnd type="arrow" w="med" len="med"/>
          </a:ln>
        </p:spPr>
      </p:cxnSp>
      <p:cxnSp>
        <p:nvCxnSpPr>
          <p:cNvPr id="12298" name="Straight Arrow Connector 10"/>
          <p:cNvCxnSpPr>
            <a:cxnSpLocks noChangeShapeType="1"/>
          </p:cNvCxnSpPr>
          <p:nvPr/>
        </p:nvCxnSpPr>
        <p:spPr bwMode="auto">
          <a:xfrm>
            <a:off x="5214938" y="5072063"/>
            <a:ext cx="1285875" cy="1587"/>
          </a:xfrm>
          <a:prstGeom prst="straightConnector1">
            <a:avLst/>
          </a:prstGeom>
          <a:noFill/>
          <a:ln w="9525" algn="ctr">
            <a:solidFill>
              <a:schemeClr val="bg1"/>
            </a:solidFill>
            <a:round/>
            <a:headEnd/>
            <a:tailEnd type="arrow"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1625"/>
            <a:ext cx="7772400" cy="698500"/>
          </a:xfrm>
        </p:spPr>
        <p:txBody>
          <a:bodyPr/>
          <a:lstStyle/>
          <a:p>
            <a:r>
              <a:rPr lang="en-US" sz="2800" smtClean="0">
                <a:solidFill>
                  <a:srgbClr val="FFC000"/>
                </a:solidFill>
              </a:rPr>
              <a:t>Perbedaan Misi Strategi : peran anggaran</a:t>
            </a:r>
            <a:endParaRPr lang="en-US" sz="2800" smtClean="0"/>
          </a:p>
        </p:txBody>
      </p:sp>
      <p:sp>
        <p:nvSpPr>
          <p:cNvPr id="4" name="Rectangle 3"/>
          <p:cNvSpPr txBox="1">
            <a:spLocks noChangeArrowheads="1"/>
          </p:cNvSpPr>
          <p:nvPr/>
        </p:nvSpPr>
        <p:spPr bwMode="auto">
          <a:xfrm>
            <a:off x="285750" y="1143000"/>
            <a:ext cx="8643938" cy="5286375"/>
          </a:xfrm>
          <a:prstGeom prst="rect">
            <a:avLst/>
          </a:prstGeom>
          <a:solidFill>
            <a:schemeClr val="accent3">
              <a:lumMod val="60000"/>
              <a:lumOff val="40000"/>
            </a:schemeClr>
          </a:solidFill>
          <a:ln w="9525">
            <a:noFill/>
            <a:miter lim="800000"/>
            <a:headEnd/>
            <a:tailEnd/>
          </a:ln>
        </p:spPr>
        <p:txBody>
          <a:bodyPr/>
          <a:lstStyle/>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membangun</a:t>
            </a:r>
            <a:r>
              <a:rPr lang="en-US" sz="1400" kern="0" dirty="0">
                <a:solidFill>
                  <a:schemeClr val="bg2"/>
                </a:solidFill>
                <a:latin typeface="+mn-lt"/>
              </a:rPr>
              <a:t>	</a:t>
            </a:r>
            <a:r>
              <a:rPr lang="en-US" sz="1400" kern="0" dirty="0" err="1">
                <a:solidFill>
                  <a:schemeClr val="bg2"/>
                </a:solidFill>
                <a:latin typeface="+mn-lt"/>
              </a:rPr>
              <a:t>menahan</a:t>
            </a:r>
            <a:r>
              <a:rPr lang="en-US" sz="1400" kern="0" dirty="0">
                <a:solidFill>
                  <a:schemeClr val="bg2"/>
                </a:solidFill>
                <a:latin typeface="+mn-lt"/>
              </a:rPr>
              <a:t>		</a:t>
            </a:r>
            <a:r>
              <a:rPr lang="en-US" sz="1400" kern="0" dirty="0" err="1">
                <a:solidFill>
                  <a:schemeClr val="bg2"/>
                </a:solidFill>
                <a:latin typeface="+mn-lt"/>
              </a:rPr>
              <a:t>memanen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Peran</a:t>
            </a:r>
            <a:r>
              <a:rPr lang="en-US" sz="1400" kern="0" dirty="0">
                <a:solidFill>
                  <a:schemeClr val="bg2"/>
                </a:solidFill>
                <a:latin typeface="+mn-lt"/>
              </a:rPr>
              <a:t> </a:t>
            </a:r>
            <a:r>
              <a:rPr lang="en-US" sz="1400" kern="0" dirty="0" err="1">
                <a:solidFill>
                  <a:schemeClr val="bg2"/>
                </a:solidFill>
                <a:latin typeface="+mn-lt"/>
              </a:rPr>
              <a:t>anggaran</a:t>
            </a:r>
            <a:r>
              <a:rPr lang="en-US" sz="1400" kern="0" dirty="0">
                <a:solidFill>
                  <a:schemeClr val="bg2"/>
                </a:solidFill>
                <a:latin typeface="+mn-lt"/>
              </a:rPr>
              <a:t>		</a:t>
            </a:r>
            <a:r>
              <a:rPr lang="en-US" sz="1400" kern="0" dirty="0" err="1">
                <a:solidFill>
                  <a:schemeClr val="bg2"/>
                </a:solidFill>
                <a:latin typeface="+mn-lt"/>
              </a:rPr>
              <a:t>perencanaan</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janga</a:t>
            </a:r>
            <a:r>
              <a:rPr lang="en-US" sz="1400" kern="0" dirty="0">
                <a:solidFill>
                  <a:schemeClr val="bg2"/>
                </a:solidFill>
                <a:latin typeface="+mn-lt"/>
              </a:rPr>
              <a:t> </a:t>
            </a:r>
            <a:r>
              <a:rPr lang="en-US" sz="1400" kern="0" dirty="0" err="1">
                <a:solidFill>
                  <a:schemeClr val="bg2"/>
                </a:solidFill>
                <a:latin typeface="+mn-lt"/>
              </a:rPr>
              <a:t>pendek</a:t>
            </a:r>
            <a:r>
              <a:rPr lang="en-US" sz="1400" kern="0" dirty="0">
                <a:solidFill>
                  <a:schemeClr val="bg2"/>
                </a:solidFill>
                <a:latin typeface="+mn-lt"/>
              </a:rPr>
              <a:t>			</a:t>
            </a:r>
            <a:r>
              <a:rPr lang="en-US" sz="1400" kern="0" dirty="0" err="1">
                <a:solidFill>
                  <a:schemeClr val="bg2"/>
                </a:solidFill>
                <a:latin typeface="+mn-lt"/>
              </a:rPr>
              <a:t>alat</a:t>
            </a:r>
            <a:r>
              <a:rPr lang="en-US" sz="1400" kern="0" dirty="0">
                <a:solidFill>
                  <a:schemeClr val="bg2"/>
                </a:solidFill>
                <a:latin typeface="+mn-lt"/>
              </a:rPr>
              <a:t> </a:t>
            </a:r>
            <a:r>
              <a:rPr lang="en-US" sz="1400" kern="0" dirty="0" err="1">
                <a:solidFill>
                  <a:schemeClr val="bg2"/>
                </a:solidFill>
                <a:latin typeface="+mn-lt"/>
              </a:rPr>
              <a:t>pengendalian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Pengaruh</a:t>
            </a:r>
            <a:r>
              <a:rPr lang="en-US" sz="1400" kern="0" dirty="0">
                <a:solidFill>
                  <a:schemeClr val="bg2"/>
                </a:solidFill>
                <a:latin typeface="+mn-lt"/>
              </a:rPr>
              <a:t> </a:t>
            </a:r>
            <a:r>
              <a:rPr lang="en-US" sz="1400" kern="0" dirty="0" err="1">
                <a:solidFill>
                  <a:schemeClr val="bg2"/>
                </a:solidFill>
                <a:latin typeface="+mn-lt"/>
              </a:rPr>
              <a:t>manajer</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Dlm</a:t>
            </a:r>
            <a:r>
              <a:rPr lang="en-US" sz="1400" kern="0" dirty="0">
                <a:solidFill>
                  <a:schemeClr val="bg2"/>
                </a:solidFill>
                <a:latin typeface="+mn-lt"/>
              </a:rPr>
              <a:t> </a:t>
            </a:r>
            <a:r>
              <a:rPr lang="en-US" sz="1400" kern="0" dirty="0" err="1">
                <a:solidFill>
                  <a:schemeClr val="bg2"/>
                </a:solidFill>
                <a:latin typeface="+mn-lt"/>
              </a:rPr>
              <a:t>penyiapan</a:t>
            </a:r>
            <a:r>
              <a:rPr lang="en-US" sz="1400" kern="0" dirty="0">
                <a:solidFill>
                  <a:schemeClr val="bg2"/>
                </a:solidFill>
                <a:latin typeface="+mn-lt"/>
              </a:rPr>
              <a:t> </a:t>
            </a:r>
            <a:r>
              <a:rPr lang="en-US" sz="1400" kern="0" dirty="0" err="1">
                <a:solidFill>
                  <a:schemeClr val="bg2"/>
                </a:solidFill>
                <a:latin typeface="+mn-lt"/>
              </a:rPr>
              <a:t>anggaran</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Perubahan</a:t>
            </a:r>
            <a:r>
              <a:rPr lang="en-US" sz="1400" kern="0" dirty="0">
                <a:solidFill>
                  <a:schemeClr val="bg2"/>
                </a:solidFill>
                <a:latin typeface="+mn-lt"/>
              </a:rPr>
              <a:t> </a:t>
            </a:r>
            <a:r>
              <a:rPr lang="en-US" sz="1400" kern="0" dirty="0" err="1">
                <a:solidFill>
                  <a:schemeClr val="bg2"/>
                </a:solidFill>
                <a:latin typeface="+mn-lt"/>
              </a:rPr>
              <a:t>anggaran</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mudah</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susah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Frekuensi</a:t>
            </a:r>
            <a:r>
              <a:rPr lang="en-US" sz="1400" kern="0" dirty="0">
                <a:solidFill>
                  <a:schemeClr val="bg2"/>
                </a:solidFill>
                <a:latin typeface="+mn-lt"/>
              </a:rPr>
              <a:t> </a:t>
            </a:r>
            <a:r>
              <a:rPr lang="en-US" sz="1400" kern="0" dirty="0" err="1">
                <a:solidFill>
                  <a:schemeClr val="bg2"/>
                </a:solidFill>
                <a:latin typeface="+mn-lt"/>
              </a:rPr>
              <a:t>pelaporan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Informal </a:t>
            </a:r>
            <a:r>
              <a:rPr lang="en-US" sz="1400" kern="0" dirty="0" err="1">
                <a:solidFill>
                  <a:schemeClr val="bg2"/>
                </a:solidFill>
                <a:latin typeface="+mn-lt"/>
              </a:rPr>
              <a:t>dan</a:t>
            </a:r>
            <a:r>
              <a:rPr lang="en-US" sz="1400" kern="0" dirty="0">
                <a:solidFill>
                  <a:schemeClr val="bg2"/>
                </a:solidFill>
                <a:latin typeface="+mn-lt"/>
              </a:rPr>
              <a:t> </a:t>
            </a:r>
            <a:r>
              <a:rPr lang="en-US" sz="1400" kern="0" dirty="0" err="1">
                <a:solidFill>
                  <a:schemeClr val="bg2"/>
                </a:solidFill>
                <a:latin typeface="+mn-lt"/>
              </a:rPr>
              <a:t>hubungan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Dengan</a:t>
            </a:r>
            <a:r>
              <a:rPr lang="en-US" sz="1400" kern="0" dirty="0">
                <a:solidFill>
                  <a:schemeClr val="bg2"/>
                </a:solidFill>
                <a:latin typeface="+mn-lt"/>
              </a:rPr>
              <a:t> </a:t>
            </a:r>
            <a:r>
              <a:rPr lang="en-US" sz="1400" kern="0" dirty="0" err="1">
                <a:solidFill>
                  <a:schemeClr val="bg2"/>
                </a:solidFill>
                <a:latin typeface="+mn-lt"/>
              </a:rPr>
              <a:t>atasan</a:t>
            </a:r>
            <a:r>
              <a:rPr lang="en-US" sz="1400" kern="0" dirty="0">
                <a:solidFill>
                  <a:schemeClr val="bg2"/>
                </a:solidFill>
                <a:latin typeface="+mn-lt"/>
              </a:rPr>
              <a:t>		</a:t>
            </a:r>
            <a:r>
              <a:rPr lang="en-US" sz="1400" kern="0" dirty="0" err="1">
                <a:solidFill>
                  <a:schemeClr val="bg2"/>
                </a:solidFill>
                <a:latin typeface="+mn-lt"/>
              </a:rPr>
              <a:t>sering</a:t>
            </a:r>
            <a:r>
              <a:rPr lang="en-US" sz="1400" kern="0" dirty="0">
                <a:solidFill>
                  <a:schemeClr val="bg2"/>
                </a:solidFill>
                <a:latin typeface="+mn-lt"/>
              </a:rPr>
              <a:t>				</a:t>
            </a:r>
            <a:r>
              <a:rPr lang="en-US" sz="1400" kern="0" dirty="0" err="1">
                <a:solidFill>
                  <a:schemeClr val="bg2"/>
                </a:solidFill>
                <a:latin typeface="+mn-lt"/>
              </a:rPr>
              <a:t>kurang</a:t>
            </a:r>
            <a:r>
              <a:rPr lang="en-US" sz="1400" kern="0" dirty="0">
                <a:solidFill>
                  <a:schemeClr val="bg2"/>
                </a:solidFill>
                <a:latin typeface="+mn-lt"/>
              </a:rPr>
              <a:t> </a:t>
            </a:r>
            <a:r>
              <a:rPr lang="en-US" sz="1400" kern="0" dirty="0" err="1">
                <a:solidFill>
                  <a:schemeClr val="bg2"/>
                </a:solidFill>
                <a:latin typeface="+mn-lt"/>
              </a:rPr>
              <a:t>sering</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Kekerapan</a:t>
            </a:r>
            <a:r>
              <a:rPr lang="en-US" sz="1400" kern="0" dirty="0">
                <a:solidFill>
                  <a:schemeClr val="bg2"/>
                </a:solidFill>
                <a:latin typeface="+mn-lt"/>
              </a:rPr>
              <a:t> </a:t>
            </a:r>
            <a:r>
              <a:rPr lang="en-US" sz="1400" kern="0" dirty="0" err="1">
                <a:solidFill>
                  <a:schemeClr val="bg2"/>
                </a:solidFill>
                <a:latin typeface="+mn-lt"/>
              </a:rPr>
              <a:t>umpan</a:t>
            </a:r>
            <a:r>
              <a:rPr lang="en-US" sz="1400" kern="0" dirty="0">
                <a:solidFill>
                  <a:schemeClr val="bg2"/>
                </a:solidFill>
                <a:latin typeface="+mn-lt"/>
              </a:rPr>
              <a:t> </a:t>
            </a:r>
            <a:r>
              <a:rPr lang="en-US" sz="1400" kern="0" dirty="0" err="1">
                <a:solidFill>
                  <a:schemeClr val="bg2"/>
                </a:solidFill>
                <a:latin typeface="+mn-lt"/>
              </a:rPr>
              <a:t>balik</a:t>
            </a:r>
            <a:r>
              <a:rPr lang="en-US" sz="1400" kern="0" dirty="0">
                <a:solidFill>
                  <a:schemeClr val="bg2"/>
                </a:solidFill>
                <a:latin typeface="+mn-lt"/>
              </a:rPr>
              <a:t>	</a:t>
            </a:r>
            <a:r>
              <a:rPr lang="en-US" sz="1400" kern="0" dirty="0" err="1">
                <a:solidFill>
                  <a:schemeClr val="bg2"/>
                </a:solidFill>
                <a:latin typeface="+mn-lt"/>
              </a:rPr>
              <a:t>kurang</a:t>
            </a:r>
            <a:r>
              <a:rPr lang="en-US" sz="1400" kern="0" dirty="0">
                <a:solidFill>
                  <a:schemeClr val="bg2"/>
                </a:solidFill>
                <a:latin typeface="+mn-lt"/>
              </a:rPr>
              <a:t> </a:t>
            </a:r>
            <a:r>
              <a:rPr lang="en-US" sz="1400" kern="0" dirty="0" err="1">
                <a:solidFill>
                  <a:schemeClr val="bg2"/>
                </a:solidFill>
                <a:latin typeface="+mn-lt"/>
              </a:rPr>
              <a:t>sering</a:t>
            </a:r>
            <a:r>
              <a:rPr lang="en-US" sz="1400" kern="0" dirty="0">
                <a:solidFill>
                  <a:schemeClr val="bg2"/>
                </a:solidFill>
                <a:latin typeface="+mn-lt"/>
              </a:rPr>
              <a:t>			</a:t>
            </a:r>
            <a:r>
              <a:rPr lang="en-US" sz="1400" kern="0" dirty="0" err="1">
                <a:solidFill>
                  <a:schemeClr val="bg2"/>
                </a:solidFill>
                <a:latin typeface="+mn-lt"/>
              </a:rPr>
              <a:t>sering</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Batas </a:t>
            </a:r>
            <a:r>
              <a:rPr lang="en-US" sz="1400" kern="0" dirty="0" err="1">
                <a:solidFill>
                  <a:schemeClr val="bg2"/>
                </a:solidFill>
                <a:latin typeface="+mn-lt"/>
              </a:rPr>
              <a:t>pengendalian</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Pentingnya</a:t>
            </a:r>
            <a:r>
              <a:rPr lang="en-US" sz="1400" kern="0" dirty="0">
                <a:solidFill>
                  <a:schemeClr val="bg2"/>
                </a:solidFill>
                <a:latin typeface="+mn-lt"/>
              </a:rPr>
              <a:t> </a:t>
            </a:r>
            <a:r>
              <a:rPr lang="en-US" sz="1400" kern="0" dirty="0" err="1">
                <a:solidFill>
                  <a:schemeClr val="bg2"/>
                </a:solidFill>
                <a:latin typeface="+mn-lt"/>
              </a:rPr>
              <a:t>dilampirkan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Untuk</a:t>
            </a:r>
            <a:r>
              <a:rPr lang="en-US" sz="1400" kern="0" dirty="0">
                <a:solidFill>
                  <a:schemeClr val="bg2"/>
                </a:solidFill>
                <a:latin typeface="+mn-lt"/>
              </a:rPr>
              <a:t> </a:t>
            </a:r>
            <a:r>
              <a:rPr lang="en-US" sz="1400" kern="0" dirty="0" err="1">
                <a:solidFill>
                  <a:schemeClr val="bg2"/>
                </a:solidFill>
                <a:latin typeface="+mn-lt"/>
              </a:rPr>
              <a:t>mencapai</a:t>
            </a:r>
            <a:r>
              <a:rPr lang="en-US" sz="1400" kern="0" dirty="0">
                <a:solidFill>
                  <a:schemeClr val="bg2"/>
                </a:solidFill>
                <a:latin typeface="+mn-lt"/>
              </a:rPr>
              <a:t> </a:t>
            </a:r>
            <a:r>
              <a:rPr lang="en-US" sz="1400" kern="0" dirty="0" err="1">
                <a:solidFill>
                  <a:schemeClr val="bg2"/>
                </a:solidFill>
                <a:latin typeface="+mn-lt"/>
              </a:rPr>
              <a:t>anggaran</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re</a:t>
            </a:r>
            <a:r>
              <a:rPr lang="en-US" sz="1400" kern="0" dirty="0" err="1">
                <a:solidFill>
                  <a:schemeClr val="bg2"/>
                </a:solidFill>
                <a:latin typeface="+mn-lt"/>
              </a:rPr>
              <a:t>ndah</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Keluaran</a:t>
            </a:r>
            <a:r>
              <a:rPr lang="en-US" sz="1400" kern="0" dirty="0">
                <a:solidFill>
                  <a:schemeClr val="bg2"/>
                </a:solidFill>
                <a:latin typeface="+mn-lt"/>
              </a:rPr>
              <a:t> versus </a:t>
            </a:r>
            <a:r>
              <a:rPr lang="en-US" sz="1400" kern="0" dirty="0" err="1">
                <a:solidFill>
                  <a:schemeClr val="bg2"/>
                </a:solidFill>
                <a:latin typeface="+mn-lt"/>
              </a:rPr>
              <a:t>pengendalian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Tingkah</a:t>
            </a:r>
            <a:r>
              <a:rPr lang="en-US" sz="1400" kern="0" dirty="0">
                <a:solidFill>
                  <a:schemeClr val="bg2"/>
                </a:solidFill>
                <a:latin typeface="+mn-lt"/>
              </a:rPr>
              <a:t> </a:t>
            </a:r>
            <a:r>
              <a:rPr lang="en-US" sz="1400" kern="0" dirty="0" err="1">
                <a:solidFill>
                  <a:schemeClr val="bg2"/>
                </a:solidFill>
                <a:latin typeface="+mn-lt"/>
              </a:rPr>
              <a:t>laku</a:t>
            </a:r>
            <a:r>
              <a:rPr lang="en-US" sz="1400" kern="0" dirty="0">
                <a:solidFill>
                  <a:schemeClr val="bg2"/>
                </a:solidFill>
                <a:latin typeface="+mn-lt"/>
              </a:rPr>
              <a:t>		</a:t>
            </a:r>
            <a:r>
              <a:rPr lang="en-US" sz="1400" kern="0" dirty="0" err="1">
                <a:solidFill>
                  <a:schemeClr val="bg2"/>
                </a:solidFill>
                <a:latin typeface="+mn-lt"/>
              </a:rPr>
              <a:t>pengendalian</a:t>
            </a:r>
            <a:r>
              <a:rPr lang="en-US" sz="1400" kern="0" dirty="0">
                <a:solidFill>
                  <a:schemeClr val="bg2"/>
                </a:solidFill>
                <a:latin typeface="+mn-lt"/>
              </a:rPr>
              <a:t> </a:t>
            </a:r>
            <a:r>
              <a:rPr lang="en-US" sz="1400" kern="0" dirty="0" err="1">
                <a:solidFill>
                  <a:schemeClr val="bg2"/>
                </a:solidFill>
                <a:latin typeface="+mn-lt"/>
              </a:rPr>
              <a:t>tingkah</a:t>
            </a:r>
            <a:r>
              <a:rPr lang="en-US" sz="1400" kern="0" dirty="0">
                <a:solidFill>
                  <a:schemeClr val="bg2"/>
                </a:solidFill>
                <a:latin typeface="+mn-lt"/>
              </a:rPr>
              <a:t> </a:t>
            </a:r>
            <a:r>
              <a:rPr lang="en-US" sz="1400" kern="0" dirty="0" err="1">
                <a:solidFill>
                  <a:schemeClr val="bg2"/>
                </a:solidFill>
                <a:latin typeface="+mn-lt"/>
              </a:rPr>
              <a:t>laku</a:t>
            </a:r>
            <a:r>
              <a:rPr lang="en-US" sz="1400" kern="0" dirty="0">
                <a:solidFill>
                  <a:schemeClr val="bg2"/>
                </a:solidFill>
                <a:latin typeface="+mn-lt"/>
              </a:rPr>
              <a:t>		</a:t>
            </a:r>
            <a:r>
              <a:rPr lang="en-US" sz="1400" kern="0" dirty="0" err="1">
                <a:solidFill>
                  <a:schemeClr val="bg2"/>
                </a:solidFill>
                <a:latin typeface="+mn-lt"/>
              </a:rPr>
              <a:t>pengendalian</a:t>
            </a:r>
            <a:r>
              <a:rPr lang="en-US" sz="1400" kern="0" dirty="0">
                <a:solidFill>
                  <a:schemeClr val="bg2"/>
                </a:solidFill>
                <a:latin typeface="+mn-lt"/>
              </a:rPr>
              <a:t> 								</a:t>
            </a:r>
            <a:r>
              <a:rPr lang="en-US" sz="1400" kern="0" dirty="0" err="1">
                <a:solidFill>
                  <a:schemeClr val="bg2"/>
                </a:solidFill>
                <a:latin typeface="+mn-lt"/>
              </a:rPr>
              <a:t>keluaran</a:t>
            </a:r>
            <a:r>
              <a:rPr lang="en-US" sz="1400" kern="0" dirty="0">
                <a:solidFill>
                  <a:schemeClr val="bg2"/>
                </a:solidFill>
                <a:latin typeface="+mn-lt"/>
              </a:rPr>
              <a:t>	</a:t>
            </a:r>
          </a:p>
        </p:txBody>
      </p:sp>
      <p:cxnSp>
        <p:nvCxnSpPr>
          <p:cNvPr id="13316" name="Straight Arrow Connector 5"/>
          <p:cNvCxnSpPr>
            <a:cxnSpLocks noChangeShapeType="1"/>
          </p:cNvCxnSpPr>
          <p:nvPr/>
        </p:nvCxnSpPr>
        <p:spPr bwMode="auto">
          <a:xfrm>
            <a:off x="5000625" y="1857375"/>
            <a:ext cx="1000125" cy="1588"/>
          </a:xfrm>
          <a:prstGeom prst="straightConnector1">
            <a:avLst/>
          </a:prstGeom>
          <a:noFill/>
          <a:ln w="9525" algn="ctr">
            <a:solidFill>
              <a:schemeClr val="bg1"/>
            </a:solidFill>
            <a:round/>
            <a:headEnd/>
            <a:tailEnd type="arrow" w="med" len="med"/>
          </a:ln>
        </p:spPr>
      </p:cxnSp>
      <p:cxnSp>
        <p:nvCxnSpPr>
          <p:cNvPr id="13317" name="Straight Arrow Connector 8"/>
          <p:cNvCxnSpPr>
            <a:cxnSpLocks noChangeShapeType="1"/>
          </p:cNvCxnSpPr>
          <p:nvPr/>
        </p:nvCxnSpPr>
        <p:spPr bwMode="auto">
          <a:xfrm>
            <a:off x="5072063" y="2571750"/>
            <a:ext cx="1071562" cy="1588"/>
          </a:xfrm>
          <a:prstGeom prst="straightConnector1">
            <a:avLst/>
          </a:prstGeom>
          <a:noFill/>
          <a:ln w="9525" algn="ctr">
            <a:solidFill>
              <a:schemeClr val="bg1"/>
            </a:solidFill>
            <a:round/>
            <a:headEnd/>
            <a:tailEnd type="arrow" w="med" len="med"/>
          </a:ln>
        </p:spPr>
      </p:cxnSp>
      <p:cxnSp>
        <p:nvCxnSpPr>
          <p:cNvPr id="13318" name="Straight Arrow Connector 10"/>
          <p:cNvCxnSpPr>
            <a:cxnSpLocks noChangeShapeType="1"/>
          </p:cNvCxnSpPr>
          <p:nvPr/>
        </p:nvCxnSpPr>
        <p:spPr bwMode="auto">
          <a:xfrm>
            <a:off x="5000625" y="3000375"/>
            <a:ext cx="1143000" cy="1588"/>
          </a:xfrm>
          <a:prstGeom prst="straightConnector1">
            <a:avLst/>
          </a:prstGeom>
          <a:noFill/>
          <a:ln w="9525" algn="ctr">
            <a:solidFill>
              <a:schemeClr val="bg1"/>
            </a:solidFill>
            <a:round/>
            <a:headEnd/>
            <a:tailEnd type="arrow" w="med" len="med"/>
          </a:ln>
        </p:spPr>
      </p:cxnSp>
      <p:cxnSp>
        <p:nvCxnSpPr>
          <p:cNvPr id="13319" name="Straight Arrow Connector 13"/>
          <p:cNvCxnSpPr>
            <a:cxnSpLocks noChangeShapeType="1"/>
          </p:cNvCxnSpPr>
          <p:nvPr/>
        </p:nvCxnSpPr>
        <p:spPr bwMode="auto">
          <a:xfrm>
            <a:off x="5072063" y="3786188"/>
            <a:ext cx="1071562" cy="1587"/>
          </a:xfrm>
          <a:prstGeom prst="straightConnector1">
            <a:avLst/>
          </a:prstGeom>
          <a:noFill/>
          <a:ln w="9525" algn="ctr">
            <a:solidFill>
              <a:schemeClr val="bg1"/>
            </a:solidFill>
            <a:round/>
            <a:headEnd/>
            <a:tailEnd type="arrow" w="med" len="med"/>
          </a:ln>
        </p:spPr>
      </p:cxnSp>
      <p:cxnSp>
        <p:nvCxnSpPr>
          <p:cNvPr id="13320" name="Straight Arrow Connector 15"/>
          <p:cNvCxnSpPr>
            <a:cxnSpLocks noChangeShapeType="1"/>
          </p:cNvCxnSpPr>
          <p:nvPr/>
        </p:nvCxnSpPr>
        <p:spPr bwMode="auto">
          <a:xfrm>
            <a:off x="5286375" y="4286250"/>
            <a:ext cx="785813" cy="1588"/>
          </a:xfrm>
          <a:prstGeom prst="straightConnector1">
            <a:avLst/>
          </a:prstGeom>
          <a:noFill/>
          <a:ln w="9525" algn="ctr">
            <a:solidFill>
              <a:schemeClr val="bg1"/>
            </a:solidFill>
            <a:round/>
            <a:headEnd/>
            <a:tailEnd type="arrow" w="med" len="med"/>
          </a:ln>
        </p:spPr>
      </p:cxnSp>
      <p:cxnSp>
        <p:nvCxnSpPr>
          <p:cNvPr id="13321" name="Straight Arrow Connector 17"/>
          <p:cNvCxnSpPr>
            <a:cxnSpLocks noChangeShapeType="1"/>
          </p:cNvCxnSpPr>
          <p:nvPr/>
        </p:nvCxnSpPr>
        <p:spPr bwMode="auto">
          <a:xfrm>
            <a:off x="5143500" y="4714875"/>
            <a:ext cx="1143000" cy="1588"/>
          </a:xfrm>
          <a:prstGeom prst="straightConnector1">
            <a:avLst/>
          </a:prstGeom>
          <a:noFill/>
          <a:ln w="9525" algn="ctr">
            <a:solidFill>
              <a:schemeClr val="bg1"/>
            </a:solidFill>
            <a:round/>
            <a:headEnd/>
            <a:tailEnd type="arrow" w="med" len="med"/>
          </a:ln>
        </p:spPr>
      </p:cxnSp>
      <p:cxnSp>
        <p:nvCxnSpPr>
          <p:cNvPr id="13322" name="Straight Arrow Connector 19"/>
          <p:cNvCxnSpPr>
            <a:cxnSpLocks noChangeShapeType="1"/>
          </p:cNvCxnSpPr>
          <p:nvPr/>
        </p:nvCxnSpPr>
        <p:spPr bwMode="auto">
          <a:xfrm>
            <a:off x="5357813" y="5286375"/>
            <a:ext cx="1214437" cy="1588"/>
          </a:xfrm>
          <a:prstGeom prst="straightConnector1">
            <a:avLst/>
          </a:prstGeom>
          <a:noFill/>
          <a:ln w="9525" algn="ctr">
            <a:solidFill>
              <a:schemeClr val="bg1"/>
            </a:solidFill>
            <a:round/>
            <a:headEnd/>
            <a:tailEnd type="arrow" w="med" len="med"/>
          </a:ln>
        </p:spPr>
      </p:cxnSp>
      <p:cxnSp>
        <p:nvCxnSpPr>
          <p:cNvPr id="13323" name="Straight Arrow Connector 21"/>
          <p:cNvCxnSpPr>
            <a:cxnSpLocks noChangeShapeType="1"/>
          </p:cNvCxnSpPr>
          <p:nvPr/>
        </p:nvCxnSpPr>
        <p:spPr bwMode="auto">
          <a:xfrm>
            <a:off x="5929313" y="6000750"/>
            <a:ext cx="642937" cy="1588"/>
          </a:xfrm>
          <a:prstGeom prst="straightConnector1">
            <a:avLst/>
          </a:prstGeom>
          <a:noFill/>
          <a:ln w="9525" algn="ctr">
            <a:solidFill>
              <a:schemeClr val="bg1"/>
            </a:solidFill>
            <a:round/>
            <a:headEnd/>
            <a:tailEnd type="arrow"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1625"/>
            <a:ext cx="7772400" cy="984250"/>
          </a:xfrm>
        </p:spPr>
        <p:txBody>
          <a:bodyPr/>
          <a:lstStyle/>
          <a:p>
            <a:r>
              <a:rPr lang="en-US" sz="2800" smtClean="0">
                <a:solidFill>
                  <a:srgbClr val="FFC000"/>
                </a:solidFill>
              </a:rPr>
              <a:t>Perbedaan Misi Strategi : kompensasi insentif</a:t>
            </a:r>
            <a:endParaRPr lang="en-US" sz="2800" smtClean="0"/>
          </a:p>
        </p:txBody>
      </p:sp>
      <p:sp>
        <p:nvSpPr>
          <p:cNvPr id="14339" name="Content Placeholder 2"/>
          <p:cNvSpPr>
            <a:spLocks noGrp="1"/>
          </p:cNvSpPr>
          <p:nvPr>
            <p:ph idx="1"/>
          </p:nvPr>
        </p:nvSpPr>
        <p:spPr/>
        <p:txBody>
          <a:bodyPr/>
          <a:lstStyle/>
          <a:p>
            <a:endParaRPr lang="en-US" smtClean="0"/>
          </a:p>
        </p:txBody>
      </p:sp>
      <p:sp>
        <p:nvSpPr>
          <p:cNvPr id="4" name="Rectangle 3"/>
          <p:cNvSpPr txBox="1">
            <a:spLocks noChangeArrowheads="1"/>
          </p:cNvSpPr>
          <p:nvPr/>
        </p:nvSpPr>
        <p:spPr bwMode="auto">
          <a:xfrm>
            <a:off x="285750" y="1143000"/>
            <a:ext cx="8643938" cy="5286375"/>
          </a:xfrm>
          <a:prstGeom prst="rect">
            <a:avLst/>
          </a:prstGeom>
          <a:solidFill>
            <a:schemeClr val="accent3">
              <a:lumMod val="60000"/>
              <a:lumOff val="40000"/>
            </a:schemeClr>
          </a:solidFill>
          <a:ln w="9525">
            <a:noFill/>
            <a:miter lim="800000"/>
            <a:headEnd/>
            <a:tailEnd/>
          </a:ln>
        </p:spPr>
        <p:txBody>
          <a:bodyPr/>
          <a:lstStyle/>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membangun</a:t>
            </a:r>
            <a:r>
              <a:rPr lang="en-US" sz="1400" kern="0" dirty="0">
                <a:solidFill>
                  <a:schemeClr val="bg2"/>
                </a:solidFill>
                <a:latin typeface="+mn-lt"/>
              </a:rPr>
              <a:t>	</a:t>
            </a:r>
            <a:r>
              <a:rPr lang="en-US" sz="1400" kern="0" dirty="0" err="1">
                <a:solidFill>
                  <a:schemeClr val="bg2"/>
                </a:solidFill>
                <a:latin typeface="+mn-lt"/>
              </a:rPr>
              <a:t>menahan</a:t>
            </a:r>
            <a:r>
              <a:rPr lang="en-US" sz="1400" kern="0" dirty="0">
                <a:solidFill>
                  <a:schemeClr val="bg2"/>
                </a:solidFill>
                <a:latin typeface="+mn-lt"/>
              </a:rPr>
              <a:t>		</a:t>
            </a:r>
            <a:r>
              <a:rPr lang="en-US" sz="1400" kern="0" dirty="0" err="1">
                <a:solidFill>
                  <a:schemeClr val="bg2"/>
                </a:solidFill>
                <a:latin typeface="+mn-lt"/>
              </a:rPr>
              <a:t>memanen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Prosentase</a:t>
            </a:r>
            <a:r>
              <a:rPr lang="en-US" sz="1400" kern="0" dirty="0">
                <a:solidFill>
                  <a:schemeClr val="bg2"/>
                </a:solidFill>
                <a:latin typeface="+mn-lt"/>
              </a:rPr>
              <a:t> </a:t>
            </a:r>
            <a:r>
              <a:rPr lang="en-US" sz="1400" kern="0" dirty="0" err="1">
                <a:solidFill>
                  <a:schemeClr val="bg2"/>
                </a:solidFill>
                <a:latin typeface="+mn-lt"/>
              </a:rPr>
              <a:t>Kompensasi</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Sebagai</a:t>
            </a:r>
            <a:r>
              <a:rPr lang="en-US" sz="1400" kern="0" dirty="0">
                <a:solidFill>
                  <a:schemeClr val="bg2"/>
                </a:solidFill>
                <a:latin typeface="+mn-lt"/>
              </a:rPr>
              <a:t> bonus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rendah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Kriteria</a:t>
            </a:r>
            <a:r>
              <a:rPr lang="en-US" sz="1400" kern="0" dirty="0">
                <a:solidFill>
                  <a:schemeClr val="bg2"/>
                </a:solidFill>
                <a:latin typeface="+mn-lt"/>
              </a:rPr>
              <a:t> bonus		</a:t>
            </a:r>
            <a:r>
              <a:rPr lang="en-US" sz="1400" kern="0" dirty="0" err="1">
                <a:solidFill>
                  <a:schemeClr val="bg2"/>
                </a:solidFill>
                <a:latin typeface="+mn-lt"/>
              </a:rPr>
              <a:t>lebih</a:t>
            </a:r>
            <a:r>
              <a:rPr lang="en-US" sz="1400" kern="0" dirty="0">
                <a:solidFill>
                  <a:schemeClr val="bg2"/>
                </a:solidFill>
                <a:latin typeface="+mn-lt"/>
              </a:rPr>
              <a:t> </a:t>
            </a:r>
            <a:r>
              <a:rPr lang="en-US" sz="1400" kern="0" dirty="0" err="1">
                <a:solidFill>
                  <a:schemeClr val="bg2"/>
                </a:solidFill>
                <a:latin typeface="+mn-lt"/>
              </a:rPr>
              <a:t>menekan</a:t>
            </a:r>
            <a:r>
              <a:rPr lang="en-US" sz="1400" kern="0" dirty="0">
                <a:solidFill>
                  <a:schemeClr val="bg2"/>
                </a:solidFill>
                <a:latin typeface="+mn-lt"/>
              </a:rPr>
              <a:t> 			</a:t>
            </a:r>
            <a:r>
              <a:rPr lang="en-US" sz="1400" kern="0" dirty="0" err="1">
                <a:solidFill>
                  <a:schemeClr val="bg2"/>
                </a:solidFill>
                <a:latin typeface="+mn-lt"/>
              </a:rPr>
              <a:t>lebih</a:t>
            </a:r>
            <a:r>
              <a:rPr lang="en-US" sz="1400" kern="0" dirty="0">
                <a:solidFill>
                  <a:schemeClr val="bg2"/>
                </a:solidFill>
                <a:latin typeface="+mn-lt"/>
              </a:rPr>
              <a:t> </a:t>
            </a:r>
            <a:r>
              <a:rPr lang="en-US" sz="1400" kern="0" dirty="0" err="1">
                <a:solidFill>
                  <a:schemeClr val="bg2"/>
                </a:solidFill>
                <a:latin typeface="+mn-lt"/>
              </a:rPr>
              <a:t>menekan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pada</a:t>
            </a:r>
            <a:r>
              <a:rPr lang="en-US" sz="1400" kern="0" dirty="0">
                <a:solidFill>
                  <a:schemeClr val="bg2"/>
                </a:solidFill>
                <a:latin typeface="+mn-lt"/>
              </a:rPr>
              <a:t> </a:t>
            </a:r>
            <a:r>
              <a:rPr lang="en-US" sz="1400" kern="0" dirty="0" err="1">
                <a:solidFill>
                  <a:schemeClr val="bg2"/>
                </a:solidFill>
                <a:latin typeface="+mn-lt"/>
              </a:rPr>
              <a:t>kriteria</a:t>
            </a:r>
            <a:r>
              <a:rPr lang="en-US" sz="1400" kern="0" dirty="0">
                <a:solidFill>
                  <a:schemeClr val="bg2"/>
                </a:solidFill>
                <a:latin typeface="+mn-lt"/>
              </a:rPr>
              <a:t> 			</a:t>
            </a:r>
            <a:r>
              <a:rPr lang="en-US" sz="1400" kern="0" dirty="0" err="1">
                <a:solidFill>
                  <a:schemeClr val="bg2"/>
                </a:solidFill>
                <a:latin typeface="+mn-lt"/>
              </a:rPr>
              <a:t>pada</a:t>
            </a:r>
            <a:r>
              <a:rPr lang="en-US" sz="1400" kern="0" dirty="0">
                <a:solidFill>
                  <a:schemeClr val="bg2"/>
                </a:solidFill>
                <a:latin typeface="+mn-lt"/>
              </a:rPr>
              <a:t> </a:t>
            </a:r>
            <a:r>
              <a:rPr lang="en-US" sz="1400" kern="0" dirty="0" err="1">
                <a:solidFill>
                  <a:schemeClr val="bg2"/>
                </a:solidFill>
                <a:latin typeface="+mn-lt"/>
              </a:rPr>
              <a:t>kriteria</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a:solidFill>
                  <a:schemeClr val="bg2"/>
                </a:solidFill>
                <a:latin typeface="+mn-lt"/>
              </a:rPr>
              <a:t>				non </a:t>
            </a:r>
            <a:r>
              <a:rPr lang="en-US" sz="1400" kern="0" dirty="0" err="1">
                <a:solidFill>
                  <a:schemeClr val="bg2"/>
                </a:solidFill>
                <a:latin typeface="+mn-lt"/>
              </a:rPr>
              <a:t>keuangan</a:t>
            </a:r>
            <a:r>
              <a:rPr lang="en-US" sz="1400" kern="0" dirty="0">
                <a:solidFill>
                  <a:schemeClr val="bg2"/>
                </a:solidFill>
                <a:latin typeface="+mn-lt"/>
              </a:rPr>
              <a:t>			</a:t>
            </a:r>
            <a:r>
              <a:rPr lang="en-US" sz="1400" kern="0" dirty="0" err="1">
                <a:solidFill>
                  <a:schemeClr val="bg2"/>
                </a:solidFill>
                <a:latin typeface="+mn-lt"/>
              </a:rPr>
              <a:t>keuangn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Pendekatan</a:t>
            </a:r>
            <a:r>
              <a:rPr lang="en-US" sz="1400" kern="0" dirty="0">
                <a:solidFill>
                  <a:schemeClr val="bg2"/>
                </a:solidFill>
                <a:latin typeface="+mn-lt"/>
              </a:rPr>
              <a:t> </a:t>
            </a:r>
            <a:r>
              <a:rPr lang="en-US" sz="1400" kern="0" dirty="0" err="1">
                <a:solidFill>
                  <a:schemeClr val="bg2"/>
                </a:solidFill>
                <a:latin typeface="+mn-lt"/>
              </a:rPr>
              <a:t>penentuan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Bonus			</a:t>
            </a:r>
            <a:r>
              <a:rPr lang="en-US" sz="1400" kern="0" dirty="0" err="1">
                <a:solidFill>
                  <a:schemeClr val="bg2"/>
                </a:solidFill>
                <a:latin typeface="+mn-lt"/>
              </a:rPr>
              <a:t>lebih</a:t>
            </a:r>
            <a:r>
              <a:rPr lang="en-US" sz="1400" kern="0" dirty="0">
                <a:solidFill>
                  <a:schemeClr val="bg2"/>
                </a:solidFill>
                <a:latin typeface="+mn-lt"/>
              </a:rPr>
              <a:t> </a:t>
            </a:r>
            <a:r>
              <a:rPr lang="en-US" sz="1400" kern="0" dirty="0" err="1">
                <a:solidFill>
                  <a:schemeClr val="bg2"/>
                </a:solidFill>
                <a:latin typeface="+mn-lt"/>
              </a:rPr>
              <a:t>subyektif</a:t>
            </a:r>
            <a:r>
              <a:rPr lang="en-US" sz="1400" kern="0" dirty="0">
                <a:solidFill>
                  <a:schemeClr val="bg2"/>
                </a:solidFill>
                <a:latin typeface="+mn-lt"/>
              </a:rPr>
              <a:t>			</a:t>
            </a:r>
            <a:r>
              <a:rPr lang="en-US" sz="1400" kern="0" dirty="0" err="1">
                <a:solidFill>
                  <a:schemeClr val="bg2"/>
                </a:solidFill>
                <a:latin typeface="+mn-lt"/>
              </a:rPr>
              <a:t>lebih</a:t>
            </a:r>
            <a:r>
              <a:rPr lang="en-US" sz="1400" kern="0" dirty="0">
                <a:solidFill>
                  <a:schemeClr val="bg2"/>
                </a:solidFill>
                <a:latin typeface="+mn-lt"/>
              </a:rPr>
              <a:t> </a:t>
            </a:r>
            <a:r>
              <a:rPr lang="en-US" sz="1400" kern="0" dirty="0" err="1">
                <a:solidFill>
                  <a:schemeClr val="bg2"/>
                </a:solidFill>
                <a:latin typeface="+mn-lt"/>
              </a:rPr>
              <a:t>dasar</a:t>
            </a:r>
            <a:r>
              <a:rPr lang="en-US" sz="1400" kern="0" dirty="0">
                <a:solidFill>
                  <a:schemeClr val="bg2"/>
                </a:solidFill>
                <a:latin typeface="+mn-lt"/>
              </a:rPr>
              <a:t> formula</a:t>
            </a: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Frekuensi</a:t>
            </a:r>
            <a:r>
              <a:rPr lang="en-US" sz="1400" kern="0" dirty="0">
                <a:solidFill>
                  <a:schemeClr val="bg2"/>
                </a:solidFill>
                <a:latin typeface="+mn-lt"/>
              </a:rPr>
              <a:t> </a:t>
            </a:r>
            <a:r>
              <a:rPr lang="en-US" sz="1400" kern="0" dirty="0" err="1">
                <a:solidFill>
                  <a:schemeClr val="bg2"/>
                </a:solidFill>
                <a:latin typeface="+mn-lt"/>
              </a:rPr>
              <a:t>pada</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Pembayaran</a:t>
            </a:r>
            <a:r>
              <a:rPr lang="en-US" sz="1400" kern="0" dirty="0">
                <a:solidFill>
                  <a:schemeClr val="bg2"/>
                </a:solidFill>
                <a:latin typeface="+mn-lt"/>
              </a:rPr>
              <a:t> bonus	</a:t>
            </a:r>
            <a:r>
              <a:rPr lang="en-US" sz="1400" kern="0" dirty="0" err="1">
                <a:solidFill>
                  <a:schemeClr val="bg2"/>
                </a:solidFill>
                <a:latin typeface="+mn-lt"/>
              </a:rPr>
              <a:t>kurang</a:t>
            </a:r>
            <a:r>
              <a:rPr lang="en-US" sz="1400" kern="0" dirty="0">
                <a:solidFill>
                  <a:schemeClr val="bg2"/>
                </a:solidFill>
                <a:latin typeface="+mn-lt"/>
              </a:rPr>
              <a:t> </a:t>
            </a:r>
            <a:r>
              <a:rPr lang="en-US" sz="1400" kern="0" dirty="0" err="1">
                <a:solidFill>
                  <a:schemeClr val="bg2"/>
                </a:solidFill>
                <a:latin typeface="+mn-lt"/>
              </a:rPr>
              <a:t>sering</a:t>
            </a:r>
            <a:r>
              <a:rPr lang="en-US" sz="1400" kern="0" dirty="0">
                <a:solidFill>
                  <a:schemeClr val="bg2"/>
                </a:solidFill>
                <a:latin typeface="+mn-lt"/>
              </a:rPr>
              <a:t>			</a:t>
            </a:r>
            <a:r>
              <a:rPr lang="en-US" sz="1400" kern="0" dirty="0" err="1">
                <a:solidFill>
                  <a:schemeClr val="bg2"/>
                </a:solidFill>
                <a:latin typeface="+mn-lt"/>
              </a:rPr>
              <a:t>lebih</a:t>
            </a:r>
            <a:r>
              <a:rPr lang="en-US" sz="1400" kern="0" dirty="0">
                <a:solidFill>
                  <a:schemeClr val="bg2"/>
                </a:solidFill>
                <a:latin typeface="+mn-lt"/>
              </a:rPr>
              <a:t> </a:t>
            </a:r>
            <a:r>
              <a:rPr lang="en-US" sz="1400" kern="0" dirty="0" err="1">
                <a:solidFill>
                  <a:schemeClr val="bg2"/>
                </a:solidFill>
                <a:latin typeface="+mn-lt"/>
              </a:rPr>
              <a:t>sering</a:t>
            </a:r>
            <a:endParaRPr lang="en-US" sz="1400" kern="0" dirty="0">
              <a:solidFill>
                <a:schemeClr val="bg2"/>
              </a:solidFill>
              <a:latin typeface="+mn-lt"/>
            </a:endParaRPr>
          </a:p>
        </p:txBody>
      </p:sp>
      <p:cxnSp>
        <p:nvCxnSpPr>
          <p:cNvPr id="14341" name="Straight Arrow Connector 5"/>
          <p:cNvCxnSpPr>
            <a:cxnSpLocks noChangeShapeType="1"/>
          </p:cNvCxnSpPr>
          <p:nvPr/>
        </p:nvCxnSpPr>
        <p:spPr bwMode="auto">
          <a:xfrm>
            <a:off x="5143500" y="2071688"/>
            <a:ext cx="928688" cy="1587"/>
          </a:xfrm>
          <a:prstGeom prst="straightConnector1">
            <a:avLst/>
          </a:prstGeom>
          <a:noFill/>
          <a:ln w="9525" algn="ctr">
            <a:solidFill>
              <a:schemeClr val="bg1"/>
            </a:solidFill>
            <a:round/>
            <a:headEnd/>
            <a:tailEnd type="arrow" w="med" len="med"/>
          </a:ln>
        </p:spPr>
      </p:cxnSp>
      <p:cxnSp>
        <p:nvCxnSpPr>
          <p:cNvPr id="14342" name="Straight Arrow Connector 7"/>
          <p:cNvCxnSpPr>
            <a:cxnSpLocks noChangeShapeType="1"/>
          </p:cNvCxnSpPr>
          <p:nvPr/>
        </p:nvCxnSpPr>
        <p:spPr bwMode="auto">
          <a:xfrm>
            <a:off x="5143500" y="2714625"/>
            <a:ext cx="928688" cy="1588"/>
          </a:xfrm>
          <a:prstGeom prst="straightConnector1">
            <a:avLst/>
          </a:prstGeom>
          <a:noFill/>
          <a:ln w="9525" algn="ctr">
            <a:solidFill>
              <a:schemeClr val="bg1"/>
            </a:solidFill>
            <a:round/>
            <a:headEnd/>
            <a:tailEnd type="arrow" w="med" len="med"/>
          </a:ln>
        </p:spPr>
      </p:cxnSp>
      <p:cxnSp>
        <p:nvCxnSpPr>
          <p:cNvPr id="14343" name="Straight Arrow Connector 9"/>
          <p:cNvCxnSpPr>
            <a:cxnSpLocks noChangeShapeType="1"/>
          </p:cNvCxnSpPr>
          <p:nvPr/>
        </p:nvCxnSpPr>
        <p:spPr bwMode="auto">
          <a:xfrm>
            <a:off x="5072063" y="3714750"/>
            <a:ext cx="1285875" cy="1588"/>
          </a:xfrm>
          <a:prstGeom prst="straightConnector1">
            <a:avLst/>
          </a:prstGeom>
          <a:noFill/>
          <a:ln w="9525" algn="ctr">
            <a:solidFill>
              <a:schemeClr val="bg1"/>
            </a:solidFill>
            <a:round/>
            <a:headEnd/>
            <a:tailEnd type="arrow" w="med" len="med"/>
          </a:ln>
        </p:spPr>
      </p:cxnSp>
      <p:cxnSp>
        <p:nvCxnSpPr>
          <p:cNvPr id="14344" name="Straight Arrow Connector 11"/>
          <p:cNvCxnSpPr>
            <a:cxnSpLocks noChangeShapeType="1"/>
          </p:cNvCxnSpPr>
          <p:nvPr/>
        </p:nvCxnSpPr>
        <p:spPr bwMode="auto">
          <a:xfrm>
            <a:off x="5286375" y="4643438"/>
            <a:ext cx="1071563" cy="1587"/>
          </a:xfrm>
          <a:prstGeom prst="straightConnector1">
            <a:avLst/>
          </a:prstGeom>
          <a:noFill/>
          <a:ln w="9525" algn="ctr">
            <a:solidFill>
              <a:schemeClr val="bg1"/>
            </a:solidFill>
            <a:round/>
            <a:headEnd/>
            <a:tailEnd type="arrow"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01625"/>
            <a:ext cx="7772400" cy="912813"/>
          </a:xfrm>
        </p:spPr>
        <p:txBody>
          <a:bodyPr/>
          <a:lstStyle/>
          <a:p>
            <a:r>
              <a:rPr lang="en-US" sz="2800" smtClean="0">
                <a:solidFill>
                  <a:srgbClr val="FFC000"/>
                </a:solidFill>
              </a:rPr>
              <a:t>Gaya manajemen puncak</a:t>
            </a:r>
          </a:p>
        </p:txBody>
      </p:sp>
      <p:sp>
        <p:nvSpPr>
          <p:cNvPr id="15363" name="Content Placeholder 2"/>
          <p:cNvSpPr>
            <a:spLocks noGrp="1"/>
          </p:cNvSpPr>
          <p:nvPr>
            <p:ph idx="1"/>
          </p:nvPr>
        </p:nvSpPr>
        <p:spPr>
          <a:xfrm>
            <a:off x="685800" y="1357313"/>
            <a:ext cx="7772400" cy="4738687"/>
          </a:xfrm>
        </p:spPr>
        <p:txBody>
          <a:bodyPr/>
          <a:lstStyle/>
          <a:p>
            <a:endParaRPr lang="en-US" sz="1800" smtClean="0"/>
          </a:p>
          <a:p>
            <a:endParaRPr lang="en-US" sz="1800" smtClean="0"/>
          </a:p>
          <a:p>
            <a:r>
              <a:rPr lang="en-US" sz="1800" smtClean="0"/>
              <a:t>Perbedaan gaya manajemen</a:t>
            </a:r>
          </a:p>
          <a:p>
            <a:pPr marL="342900" lvl="1" indent="-342900">
              <a:buClr>
                <a:schemeClr val="hlink"/>
              </a:buClr>
              <a:buFontTx/>
              <a:buNone/>
            </a:pPr>
            <a:r>
              <a:rPr lang="en-US" sz="1800" smtClean="0"/>
              <a:t>	Gaya manajemen sangat dipengaruhi olej latar belakang dan personalia</a:t>
            </a:r>
          </a:p>
          <a:p>
            <a:pPr>
              <a:buFontTx/>
              <a:buNone/>
            </a:pPr>
            <a:endParaRPr lang="en-US" sz="1800" smtClean="0"/>
          </a:p>
          <a:p>
            <a:r>
              <a:rPr lang="en-US" sz="1800" smtClean="0"/>
              <a:t>Implikasi bagi pengendalian</a:t>
            </a:r>
          </a:p>
          <a:p>
            <a:pPr>
              <a:buFontTx/>
              <a:buNone/>
            </a:pPr>
            <a:r>
              <a:rPr lang="en-US" sz="1800" smtClean="0"/>
              <a:t>	gaya manajemen mempengaruhi proses pengendalian manajemen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15</a:t>
            </a:fld>
            <a:endParaRPr lang="en-US"/>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en-US" dirty="0" err="1"/>
              <a:t>Mahasiswa</a:t>
            </a:r>
            <a:r>
              <a:rPr lang="en-US" dirty="0"/>
              <a:t> </a:t>
            </a:r>
            <a:r>
              <a:rPr lang="en-US" dirty="0" err="1"/>
              <a:t>mampu</a:t>
            </a:r>
            <a:r>
              <a:rPr lang="en-US" dirty="0"/>
              <a:t> </a:t>
            </a:r>
            <a:r>
              <a:rPr lang="en-US" dirty="0" err="1"/>
              <a:t>memahami</a:t>
            </a:r>
            <a:r>
              <a:rPr lang="en-US" dirty="0"/>
              <a:t>, </a:t>
            </a:r>
            <a:r>
              <a:rPr lang="en-US" dirty="0" err="1"/>
              <a:t>menguraikan</a:t>
            </a:r>
            <a:r>
              <a:rPr lang="en-US" dirty="0"/>
              <a:t>, </a:t>
            </a:r>
            <a:r>
              <a:rPr lang="en-US" dirty="0" err="1"/>
              <a:t>dan</a:t>
            </a:r>
            <a:r>
              <a:rPr lang="en-US" dirty="0"/>
              <a:t> </a:t>
            </a:r>
            <a:r>
              <a:rPr lang="en-US" dirty="0" err="1"/>
              <a:t>menjelaskan</a:t>
            </a:r>
            <a:r>
              <a:rPr lang="en-US" dirty="0"/>
              <a:t> </a:t>
            </a:r>
            <a:r>
              <a:rPr lang="en-US" dirty="0" err="1"/>
              <a:t>konsep</a:t>
            </a:r>
            <a:r>
              <a:rPr lang="en-US" dirty="0"/>
              <a:t> </a:t>
            </a:r>
            <a:r>
              <a:rPr lang="en-US" dirty="0" err="1"/>
              <a:t>strategi</a:t>
            </a:r>
            <a:r>
              <a:rPr lang="en-US" dirty="0"/>
              <a:t> </a:t>
            </a:r>
            <a:r>
              <a:rPr lang="en-US" dirty="0" err="1"/>
              <a:t>terdiferensiasi</a:t>
            </a:r>
            <a:r>
              <a:rPr lang="en-US" dirty="0"/>
              <a:t> </a:t>
            </a:r>
            <a:r>
              <a:rPr lang="en-US" dirty="0" err="1"/>
              <a:t>dan</a:t>
            </a:r>
            <a:r>
              <a:rPr lang="en-US" dirty="0"/>
              <a:t> </a:t>
            </a:r>
            <a:r>
              <a:rPr lang="en-US" dirty="0" err="1"/>
              <a:t>bagaimana</a:t>
            </a:r>
            <a:r>
              <a:rPr lang="en-US" dirty="0"/>
              <a:t> </a:t>
            </a:r>
            <a:r>
              <a:rPr lang="en-US" dirty="0" err="1"/>
              <a:t>melakukan</a:t>
            </a:r>
            <a:r>
              <a:rPr lang="en-US" dirty="0"/>
              <a:t> </a:t>
            </a:r>
            <a:r>
              <a:rPr lang="en-US" dirty="0" err="1"/>
              <a:t>pengendalian</a:t>
            </a:r>
            <a:r>
              <a:rPr lang="en-US" dirty="0"/>
              <a:t> yang </a:t>
            </a:r>
            <a:r>
              <a:rPr lang="en-US" dirty="0" err="1"/>
              <a:t>tepat</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a:t>
            </a:fld>
            <a:endParaRPr lang="en-US"/>
          </a:p>
        </p:txBody>
      </p:sp>
    </p:spTree>
    <p:extLst>
      <p:ext uri="{BB962C8B-B14F-4D97-AF65-F5344CB8AC3E}">
        <p14:creationId xmlns:p14="http://schemas.microsoft.com/office/powerpoint/2010/main" val="374394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738187"/>
          </a:xfrm>
        </p:spPr>
        <p:txBody>
          <a:bodyPr>
            <a:normAutofit fontScale="90000"/>
          </a:bodyPr>
          <a:lstStyle/>
          <a:p>
            <a:pPr algn="ctr" eaLnBrk="1" hangingPunct="1"/>
            <a:r>
              <a:rPr lang="en-US" sz="2800" smtClean="0">
                <a:solidFill>
                  <a:schemeClr val="tx1"/>
                </a:solidFill>
              </a:rPr>
              <a:t>Hubungan Antara Pengendalian dan Strategi Perusahaan </a:t>
            </a:r>
          </a:p>
        </p:txBody>
      </p:sp>
      <p:sp>
        <p:nvSpPr>
          <p:cNvPr id="4099" name="Rectangle 3"/>
          <p:cNvSpPr>
            <a:spLocks noGrp="1" noChangeArrowheads="1"/>
          </p:cNvSpPr>
          <p:nvPr>
            <p:ph type="body" idx="1"/>
          </p:nvPr>
        </p:nvSpPr>
        <p:spPr>
          <a:xfrm>
            <a:off x="611188" y="1143000"/>
            <a:ext cx="8064500" cy="5238750"/>
          </a:xfrm>
        </p:spPr>
        <p:txBody>
          <a:bodyPr/>
          <a:lstStyle/>
          <a:p>
            <a:pPr>
              <a:buFontTx/>
              <a:buChar char="-"/>
            </a:pPr>
            <a:endParaRPr lang="en-US" sz="1800" smtClean="0"/>
          </a:p>
          <a:p>
            <a:pPr>
              <a:buFontTx/>
              <a:buChar char="-"/>
            </a:pPr>
            <a:r>
              <a:rPr lang="en-US" sz="1800" smtClean="0"/>
              <a:t>Organisasi yang berbeda umumnya beroperasi dalam konteks strategi yang berbeda</a:t>
            </a:r>
          </a:p>
          <a:p>
            <a:pPr>
              <a:buFontTx/>
              <a:buNone/>
            </a:pPr>
            <a:endParaRPr lang="en-US" sz="1800" smtClean="0"/>
          </a:p>
          <a:p>
            <a:pPr>
              <a:buFontTx/>
              <a:buChar char="-"/>
            </a:pPr>
            <a:r>
              <a:rPr lang="en-US" sz="1800" smtClean="0"/>
              <a:t>Perbedaan strategi memerlukan perbedaan prioritas tugas</a:t>
            </a:r>
          </a:p>
          <a:p>
            <a:pPr>
              <a:buFontTx/>
              <a:buNone/>
            </a:pPr>
            <a:endParaRPr lang="en-US" sz="1800" smtClean="0"/>
          </a:p>
          <a:p>
            <a:pPr>
              <a:buFontTx/>
              <a:buChar char="-"/>
            </a:pPr>
            <a:r>
              <a:rPr lang="en-US" sz="1800" smtClean="0"/>
              <a:t>Sistem pengendalian adalah sistem  pengukur yang mempengaruhi perilaku orang dimana aktivitas-aktivitasnya sedang diukur</a:t>
            </a:r>
          </a:p>
          <a:p>
            <a:pPr>
              <a:buFontTx/>
              <a:buNone/>
            </a:pPr>
            <a:endParaRPr lang="en-US" sz="1800" smtClean="0"/>
          </a:p>
          <a:p>
            <a:pPr>
              <a:buFontTx/>
              <a:buChar char="-"/>
            </a:pPr>
            <a:r>
              <a:rPr lang="en-US" sz="1800" smtClean="0"/>
              <a:t>Oleh karenanya perhatian yang terus menerus dalam mendesain sistem pengendalian harus berupa apakah perilaku yang dipengaruhi oleh sistem tetap konsisten terhadap strategi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1625"/>
            <a:ext cx="7702550" cy="823913"/>
          </a:xfrm>
        </p:spPr>
        <p:txBody>
          <a:bodyPr/>
          <a:lstStyle/>
          <a:p>
            <a:pPr marL="838200" indent="-838200" algn="ctr" eaLnBrk="1" hangingPunct="1"/>
            <a:r>
              <a:rPr lang="en-US" sz="2400" b="1" smtClean="0">
                <a:solidFill>
                  <a:schemeClr val="tx1"/>
                </a:solidFill>
              </a:rPr>
              <a:t>Konsep strategi perusahaan</a:t>
            </a:r>
          </a:p>
        </p:txBody>
      </p:sp>
      <p:sp>
        <p:nvSpPr>
          <p:cNvPr id="5123" name="Rectangle 4"/>
          <p:cNvSpPr>
            <a:spLocks noGrp="1" noChangeArrowheads="1"/>
          </p:cNvSpPr>
          <p:nvPr>
            <p:ph type="body" idx="1"/>
          </p:nvPr>
        </p:nvSpPr>
        <p:spPr>
          <a:xfrm>
            <a:off x="468313" y="1214438"/>
            <a:ext cx="8351837" cy="4881562"/>
          </a:xfrm>
        </p:spPr>
        <p:txBody>
          <a:bodyPr/>
          <a:lstStyle/>
          <a:p>
            <a:endParaRPr lang="en-US" sz="1600" smtClean="0"/>
          </a:p>
          <a:p>
            <a:r>
              <a:rPr lang="en-US" sz="1600" smtClean="0"/>
              <a:t>Strategi perusahaan </a:t>
            </a:r>
          </a:p>
          <a:p>
            <a:pPr>
              <a:buFontTx/>
              <a:buNone/>
            </a:pPr>
            <a:r>
              <a:rPr lang="en-US" sz="1600" b="1" smtClean="0"/>
              <a:t>	adalah tentang berada pada campuran bisnis yang tepat.</a:t>
            </a:r>
          </a:p>
          <a:p>
            <a:pPr>
              <a:buFontTx/>
              <a:buNone/>
            </a:pPr>
            <a:r>
              <a:rPr lang="en-US" sz="1600" b="1" smtClean="0"/>
              <a:t>	yaitu :</a:t>
            </a:r>
          </a:p>
          <a:p>
            <a:pPr>
              <a:buFontTx/>
              <a:buNone/>
            </a:pPr>
            <a:r>
              <a:rPr lang="en-US" sz="1600" b="1" smtClean="0"/>
              <a:t>	- definisi bisnis dimana perusahaan akan berpartisipasi</a:t>
            </a:r>
          </a:p>
          <a:p>
            <a:pPr>
              <a:buFontTx/>
              <a:buNone/>
            </a:pPr>
            <a:endParaRPr lang="en-US" sz="1600" b="1" smtClean="0"/>
          </a:p>
          <a:p>
            <a:pPr>
              <a:buFontTx/>
              <a:buNone/>
            </a:pPr>
            <a:r>
              <a:rPr lang="en-US" sz="1600" b="1" smtClean="0"/>
              <a:t>	- penyebaran sumber daya diantara bisnis itu</a:t>
            </a:r>
          </a:p>
          <a:p>
            <a:pPr>
              <a:buFontTx/>
              <a:buNone/>
            </a:pPr>
            <a:endParaRPr lang="en-US" sz="1600" b="1" smtClean="0"/>
          </a:p>
          <a:p>
            <a:pPr>
              <a:buFontTx/>
              <a:buNone/>
            </a:pPr>
            <a:r>
              <a:rPr lang="en-US" sz="1600" b="1" smtClean="0"/>
              <a:t> Perusahaan diklasifikasikan :</a:t>
            </a:r>
          </a:p>
          <a:p>
            <a:pPr>
              <a:buFontTx/>
              <a:buNone/>
            </a:pPr>
            <a:r>
              <a:rPr lang="en-US" sz="1600" b="1" smtClean="0"/>
              <a:t>	-  industri tunggal</a:t>
            </a:r>
          </a:p>
          <a:p>
            <a:pPr>
              <a:buFontTx/>
              <a:buNone/>
            </a:pPr>
            <a:r>
              <a:rPr lang="en-US" sz="1600" b="1" smtClean="0"/>
              <a:t>	   yaitu : perusahaan yang beroperasi pada satu jalur  bisnis</a:t>
            </a:r>
          </a:p>
          <a:p>
            <a:pPr>
              <a:buFontTx/>
              <a:buNone/>
            </a:pPr>
            <a:endParaRPr lang="en-US" sz="1600" b="1" smtClean="0"/>
          </a:p>
          <a:p>
            <a:pPr>
              <a:buFontTx/>
              <a:buNone/>
            </a:pPr>
            <a:r>
              <a:rPr lang="en-US" sz="1600" b="1" smtClean="0"/>
              <a:t>	-  diversifikasi yang berhubungan</a:t>
            </a:r>
          </a:p>
          <a:p>
            <a:pPr>
              <a:buFontTx/>
              <a:buNone/>
            </a:pPr>
            <a:endParaRPr lang="en-US" sz="1600" b="1" smtClean="0"/>
          </a:p>
          <a:p>
            <a:pPr>
              <a:buFontTx/>
              <a:buNone/>
            </a:pPr>
            <a:r>
              <a:rPr lang="en-US" sz="1600" b="1" smtClean="0"/>
              <a:t>	-  kategori bisnis tidak berhubungan</a:t>
            </a:r>
            <a:endParaRPr lang="en-US" sz="16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1625"/>
            <a:ext cx="7772400" cy="627063"/>
          </a:xfrm>
        </p:spPr>
        <p:txBody>
          <a:bodyPr/>
          <a:lstStyle/>
          <a:p>
            <a:pPr algn="ctr" eaLnBrk="1" hangingPunct="1"/>
            <a:r>
              <a:rPr lang="en-US" sz="3200" smtClean="0">
                <a:solidFill>
                  <a:srgbClr val="FFC000"/>
                </a:solidFill>
              </a:rPr>
              <a:t>Perbedaan Strategi Perusahaan</a:t>
            </a:r>
            <a:endParaRPr lang="en-US" sz="3200" b="1" smtClean="0">
              <a:solidFill>
                <a:srgbClr val="FFC000"/>
              </a:solidFill>
            </a:endParaRPr>
          </a:p>
        </p:txBody>
      </p:sp>
      <p:sp>
        <p:nvSpPr>
          <p:cNvPr id="6147" name="Rectangle 3"/>
          <p:cNvSpPr>
            <a:spLocks noGrp="1" noChangeArrowheads="1"/>
          </p:cNvSpPr>
          <p:nvPr>
            <p:ph type="body" idx="1"/>
          </p:nvPr>
        </p:nvSpPr>
        <p:spPr>
          <a:xfrm>
            <a:off x="285750" y="1071563"/>
            <a:ext cx="8643938" cy="5357812"/>
          </a:xfrm>
          <a:solidFill>
            <a:schemeClr val="accent3">
              <a:lumMod val="60000"/>
              <a:lumOff val="40000"/>
            </a:schemeClr>
          </a:solidFill>
        </p:spPr>
        <p:txBody>
          <a:bodyPr/>
          <a:lstStyle/>
          <a:p>
            <a:pPr eaLnBrk="1" hangingPunct="1">
              <a:lnSpc>
                <a:spcPct val="80000"/>
              </a:lnSpc>
              <a:buFontTx/>
              <a:buNone/>
              <a:defRPr/>
            </a:pPr>
            <a:r>
              <a:rPr lang="en-US" sz="1400" dirty="0" smtClean="0">
                <a:solidFill>
                  <a:schemeClr val="bg2"/>
                </a:solidFill>
              </a:rPr>
              <a:t>				</a:t>
            </a:r>
            <a:r>
              <a:rPr lang="en-US" sz="1400" dirty="0" err="1" smtClean="0">
                <a:solidFill>
                  <a:schemeClr val="bg2"/>
                </a:solidFill>
              </a:rPr>
              <a:t>industri</a:t>
            </a:r>
            <a:r>
              <a:rPr lang="en-US" sz="1400" dirty="0" smtClean="0">
                <a:solidFill>
                  <a:schemeClr val="bg2"/>
                </a:solidFill>
              </a:rPr>
              <a:t> 		</a:t>
            </a:r>
            <a:r>
              <a:rPr lang="en-US" sz="1400" dirty="0" err="1" smtClean="0">
                <a:solidFill>
                  <a:schemeClr val="bg2"/>
                </a:solidFill>
              </a:rPr>
              <a:t>diversifikasi</a:t>
            </a:r>
            <a:r>
              <a:rPr lang="en-US" sz="1400" dirty="0" smtClean="0">
                <a:solidFill>
                  <a:schemeClr val="bg2"/>
                </a:solidFill>
              </a:rPr>
              <a:t>	</a:t>
            </a:r>
            <a:r>
              <a:rPr lang="en-US" sz="1400" dirty="0" err="1" smtClean="0">
                <a:solidFill>
                  <a:schemeClr val="bg2"/>
                </a:solidFill>
              </a:rPr>
              <a:t>diversifikasi</a:t>
            </a:r>
            <a:endParaRPr lang="en-US" sz="1400" dirty="0" smtClean="0">
              <a:solidFill>
                <a:schemeClr val="bg2"/>
              </a:solidFill>
            </a:endParaRPr>
          </a:p>
          <a:p>
            <a:pPr eaLnBrk="1" hangingPunct="1">
              <a:lnSpc>
                <a:spcPct val="80000"/>
              </a:lnSpc>
              <a:buFontTx/>
              <a:buNone/>
              <a:defRPr/>
            </a:pPr>
            <a:r>
              <a:rPr lang="en-US" sz="1400" dirty="0" smtClean="0">
                <a:solidFill>
                  <a:schemeClr val="bg2"/>
                </a:solidFill>
              </a:rPr>
              <a:t>				</a:t>
            </a:r>
            <a:r>
              <a:rPr lang="en-US" sz="1400" dirty="0" err="1" smtClean="0">
                <a:solidFill>
                  <a:schemeClr val="bg2"/>
                </a:solidFill>
              </a:rPr>
              <a:t>tunggal</a:t>
            </a:r>
            <a:r>
              <a:rPr lang="en-US" sz="1400" dirty="0" smtClean="0">
                <a:solidFill>
                  <a:schemeClr val="bg2"/>
                </a:solidFill>
              </a:rPr>
              <a:t>		</a:t>
            </a:r>
            <a:r>
              <a:rPr lang="en-US" sz="1400" dirty="0" err="1" smtClean="0">
                <a:solidFill>
                  <a:schemeClr val="bg2"/>
                </a:solidFill>
              </a:rPr>
              <a:t>terhubung</a:t>
            </a:r>
            <a:r>
              <a:rPr lang="en-US" sz="1400" dirty="0" smtClean="0">
                <a:solidFill>
                  <a:schemeClr val="bg2"/>
                </a:solidFill>
              </a:rPr>
              <a:t>	</a:t>
            </a:r>
            <a:r>
              <a:rPr lang="en-US" sz="1400" dirty="0" err="1" smtClean="0">
                <a:solidFill>
                  <a:schemeClr val="bg2"/>
                </a:solidFill>
              </a:rPr>
              <a:t>tidak</a:t>
            </a:r>
            <a:r>
              <a:rPr lang="en-US" sz="1400" dirty="0" smtClean="0">
                <a:solidFill>
                  <a:schemeClr val="bg2"/>
                </a:solidFill>
              </a:rPr>
              <a:t> </a:t>
            </a:r>
            <a:r>
              <a:rPr lang="en-US" sz="1400" dirty="0" err="1" smtClean="0">
                <a:solidFill>
                  <a:schemeClr val="bg2"/>
                </a:solidFill>
              </a:rPr>
              <a:t>terhubung</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Struktur</a:t>
            </a:r>
            <a:r>
              <a:rPr lang="en-US" sz="1400" dirty="0" smtClean="0">
                <a:solidFill>
                  <a:schemeClr val="bg2"/>
                </a:solidFill>
              </a:rPr>
              <a:t> </a:t>
            </a:r>
            <a:r>
              <a:rPr lang="en-US" sz="1400" dirty="0" err="1" smtClean="0">
                <a:solidFill>
                  <a:schemeClr val="bg2"/>
                </a:solidFill>
              </a:rPr>
              <a:t>organisasi</a:t>
            </a:r>
            <a:r>
              <a:rPr lang="en-US" sz="1400" dirty="0" smtClean="0">
                <a:solidFill>
                  <a:schemeClr val="bg2"/>
                </a:solidFill>
              </a:rPr>
              <a:t>	</a:t>
            </a:r>
            <a:r>
              <a:rPr lang="en-US" sz="1400" dirty="0" err="1" smtClean="0">
                <a:solidFill>
                  <a:schemeClr val="bg2"/>
                </a:solidFill>
              </a:rPr>
              <a:t>fungsional</a:t>
            </a:r>
            <a:r>
              <a:rPr lang="en-US" sz="1400" dirty="0" smtClean="0">
                <a:solidFill>
                  <a:schemeClr val="bg2"/>
                </a:solidFill>
              </a:rPr>
              <a:t>	unit </a:t>
            </a:r>
            <a:r>
              <a:rPr lang="en-US" sz="1400" dirty="0" err="1" smtClean="0">
                <a:solidFill>
                  <a:schemeClr val="bg2"/>
                </a:solidFill>
              </a:rPr>
              <a:t>usaha</a:t>
            </a:r>
            <a:r>
              <a:rPr lang="en-US" sz="1400" dirty="0" smtClean="0">
                <a:solidFill>
                  <a:schemeClr val="bg2"/>
                </a:solidFill>
              </a:rPr>
              <a:t>	</a:t>
            </a:r>
            <a:r>
              <a:rPr lang="en-US" sz="1400" dirty="0" err="1" smtClean="0">
                <a:solidFill>
                  <a:schemeClr val="bg2"/>
                </a:solidFill>
              </a:rPr>
              <a:t>perusahaan</a:t>
            </a:r>
            <a:r>
              <a:rPr lang="en-US" sz="1400" dirty="0" smtClean="0">
                <a:solidFill>
                  <a:schemeClr val="bg2"/>
                </a:solidFill>
              </a:rPr>
              <a:t> </a:t>
            </a:r>
            <a:r>
              <a:rPr lang="en-US" sz="1400" dirty="0" err="1" smtClean="0">
                <a:solidFill>
                  <a:schemeClr val="bg2"/>
                </a:solidFill>
              </a:rPr>
              <a:t>induk</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Keakraban</a:t>
            </a:r>
            <a:r>
              <a:rPr lang="en-US" sz="1400" dirty="0" smtClean="0">
                <a:solidFill>
                  <a:schemeClr val="bg2"/>
                </a:solidFill>
              </a:rPr>
              <a:t> </a:t>
            </a:r>
            <a:r>
              <a:rPr lang="en-US" sz="1400" dirty="0" err="1" smtClean="0">
                <a:solidFill>
                  <a:schemeClr val="bg2"/>
                </a:solidFill>
              </a:rPr>
              <a:t>industri</a:t>
            </a:r>
            <a:r>
              <a:rPr lang="en-US" sz="1400" dirty="0" smtClean="0">
                <a:solidFill>
                  <a:schemeClr val="bg2"/>
                </a:solidFill>
              </a:rPr>
              <a:t> 	</a:t>
            </a:r>
            <a:r>
              <a:rPr lang="en-US" sz="1400" dirty="0" err="1" smtClean="0">
                <a:solidFill>
                  <a:schemeClr val="bg2"/>
                </a:solidFill>
              </a:rPr>
              <a:t>tinggi</a:t>
            </a:r>
            <a:r>
              <a:rPr lang="en-US" sz="1400" dirty="0" smtClean="0">
                <a:solidFill>
                  <a:schemeClr val="bg2"/>
                </a:solidFill>
              </a:rPr>
              <a:t>					</a:t>
            </a:r>
            <a:r>
              <a:rPr lang="en-US" sz="1400" dirty="0" err="1" smtClean="0">
                <a:solidFill>
                  <a:schemeClr val="bg2"/>
                </a:solidFill>
              </a:rPr>
              <a:t>rendah</a:t>
            </a: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pada</a:t>
            </a:r>
            <a:r>
              <a:rPr lang="en-US" sz="1400" dirty="0" smtClean="0">
                <a:solidFill>
                  <a:schemeClr val="bg2"/>
                </a:solidFill>
              </a:rPr>
              <a:t> </a:t>
            </a:r>
            <a:r>
              <a:rPr lang="en-US" sz="1400" dirty="0" err="1" smtClean="0">
                <a:solidFill>
                  <a:schemeClr val="bg2"/>
                </a:solidFill>
              </a:rPr>
              <a:t>mnj</a:t>
            </a:r>
            <a:r>
              <a:rPr lang="en-US" sz="1400" dirty="0" smtClean="0">
                <a:solidFill>
                  <a:schemeClr val="bg2"/>
                </a:solidFill>
              </a:rPr>
              <a:t> </a:t>
            </a:r>
            <a:r>
              <a:rPr lang="en-US" sz="1400" dirty="0" err="1" smtClean="0">
                <a:solidFill>
                  <a:schemeClr val="bg2"/>
                </a:solidFill>
              </a:rPr>
              <a:t>perusahaan</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Latar</a:t>
            </a:r>
            <a:r>
              <a:rPr lang="en-US" sz="1400" dirty="0" smtClean="0">
                <a:solidFill>
                  <a:schemeClr val="bg2"/>
                </a:solidFill>
              </a:rPr>
              <a:t> </a:t>
            </a:r>
            <a:r>
              <a:rPr lang="en-US" sz="1400" dirty="0" err="1" smtClean="0">
                <a:solidFill>
                  <a:schemeClr val="bg2"/>
                </a:solidFill>
              </a:rPr>
              <a:t>belakang</a:t>
            </a:r>
            <a:r>
              <a:rPr lang="en-US" sz="1400" dirty="0" smtClean="0">
                <a:solidFill>
                  <a:schemeClr val="bg2"/>
                </a:solidFill>
              </a:rPr>
              <a:t> </a:t>
            </a:r>
            <a:r>
              <a:rPr lang="en-US" sz="1400" dirty="0" err="1" smtClean="0">
                <a:solidFill>
                  <a:schemeClr val="bg2"/>
                </a:solidFill>
              </a:rPr>
              <a:t>fungsi</a:t>
            </a:r>
            <a:r>
              <a:rPr lang="en-US" sz="1400" dirty="0" smtClean="0">
                <a:solidFill>
                  <a:schemeClr val="bg2"/>
                </a:solidFill>
              </a:rPr>
              <a:t>	</a:t>
            </a:r>
            <a:r>
              <a:rPr lang="en-US" sz="1400" dirty="0" err="1" smtClean="0">
                <a:solidFill>
                  <a:schemeClr val="bg2"/>
                </a:solidFill>
              </a:rPr>
              <a:t>pengalaman</a:t>
            </a:r>
            <a:r>
              <a:rPr lang="en-US" sz="1400" dirty="0" smtClean="0">
                <a:solidFill>
                  <a:schemeClr val="bg2"/>
                </a:solidFill>
              </a:rPr>
              <a:t> </a:t>
            </a:r>
            <a:r>
              <a:rPr lang="en-US" sz="1400" dirty="0" err="1" smtClean="0">
                <a:solidFill>
                  <a:schemeClr val="bg2"/>
                </a:solidFill>
              </a:rPr>
              <a:t>operasi</a:t>
            </a:r>
            <a:r>
              <a:rPr lang="en-US" sz="1400" dirty="0" smtClean="0">
                <a:solidFill>
                  <a:schemeClr val="bg2"/>
                </a:solidFill>
              </a:rPr>
              <a:t>		</a:t>
            </a:r>
            <a:r>
              <a:rPr lang="en-US" sz="1400" dirty="0" err="1" smtClean="0">
                <a:solidFill>
                  <a:schemeClr val="bg2"/>
                </a:solidFill>
              </a:rPr>
              <a:t>utamanya</a:t>
            </a:r>
            <a:r>
              <a:rPr lang="en-US" sz="1400" dirty="0" smtClean="0">
                <a:solidFill>
                  <a:schemeClr val="bg2"/>
                </a:solidFill>
              </a:rPr>
              <a:t> </a:t>
            </a:r>
            <a:r>
              <a:rPr lang="en-US" sz="1400" dirty="0" err="1" smtClean="0">
                <a:solidFill>
                  <a:schemeClr val="bg2"/>
                </a:solidFill>
              </a:rPr>
              <a:t>keuangan</a:t>
            </a: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mnj</a:t>
            </a:r>
            <a:r>
              <a:rPr lang="en-US" sz="1400" dirty="0" smtClean="0">
                <a:solidFill>
                  <a:schemeClr val="bg2"/>
                </a:solidFill>
              </a:rPr>
              <a:t> </a:t>
            </a:r>
            <a:r>
              <a:rPr lang="en-US" sz="1400" dirty="0" err="1" smtClean="0">
                <a:solidFill>
                  <a:schemeClr val="bg2"/>
                </a:solidFill>
              </a:rPr>
              <a:t>perush</a:t>
            </a:r>
            <a:r>
              <a:rPr lang="en-US" sz="1400" dirty="0" smtClean="0">
                <a:solidFill>
                  <a:schemeClr val="bg2"/>
                </a:solidFill>
              </a:rPr>
              <a:t>		</a:t>
            </a:r>
            <a:r>
              <a:rPr lang="en-US" sz="1400" dirty="0" err="1" smtClean="0">
                <a:solidFill>
                  <a:schemeClr val="bg2"/>
                </a:solidFill>
              </a:rPr>
              <a:t>yg</a:t>
            </a:r>
            <a:r>
              <a:rPr lang="en-US" sz="1400" dirty="0" smtClean="0">
                <a:solidFill>
                  <a:schemeClr val="bg2"/>
                </a:solidFill>
              </a:rPr>
              <a:t> </a:t>
            </a:r>
            <a:r>
              <a:rPr lang="en-US" sz="1400" dirty="0" err="1" smtClean="0">
                <a:solidFill>
                  <a:schemeClr val="bg2"/>
                </a:solidFill>
              </a:rPr>
              <a:t>relevan</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Otoritas</a:t>
            </a:r>
            <a:r>
              <a:rPr lang="en-US" sz="1400" dirty="0" smtClean="0">
                <a:solidFill>
                  <a:schemeClr val="bg2"/>
                </a:solidFill>
              </a:rPr>
              <a:t> </a:t>
            </a:r>
            <a:r>
              <a:rPr lang="en-US" sz="1400" dirty="0" err="1" smtClean="0">
                <a:solidFill>
                  <a:schemeClr val="bg2"/>
                </a:solidFill>
              </a:rPr>
              <a:t>pembuat</a:t>
            </a:r>
            <a:r>
              <a:rPr lang="en-US" sz="1400" dirty="0" smtClean="0">
                <a:solidFill>
                  <a:schemeClr val="bg2"/>
                </a:solidFill>
              </a:rPr>
              <a:t> 		</a:t>
            </a:r>
            <a:r>
              <a:rPr lang="en-US" sz="1400" dirty="0" err="1" smtClean="0">
                <a:solidFill>
                  <a:schemeClr val="bg2"/>
                </a:solidFill>
              </a:rPr>
              <a:t>lebih</a:t>
            </a:r>
            <a:r>
              <a:rPr lang="en-US" sz="1400" dirty="0" smtClean="0">
                <a:solidFill>
                  <a:schemeClr val="bg2"/>
                </a:solidFill>
              </a:rPr>
              <a:t> </a:t>
            </a:r>
            <a:r>
              <a:rPr lang="en-US" sz="1400" dirty="0" err="1" smtClean="0">
                <a:solidFill>
                  <a:schemeClr val="bg2"/>
                </a:solidFill>
              </a:rPr>
              <a:t>terpusatkan</a:t>
            </a:r>
            <a:r>
              <a:rPr lang="en-US" sz="1400" dirty="0" smtClean="0">
                <a:solidFill>
                  <a:schemeClr val="bg2"/>
                </a:solidFill>
              </a:rPr>
              <a:t>			</a:t>
            </a:r>
            <a:r>
              <a:rPr lang="en-US" sz="1400" dirty="0" err="1" smtClean="0">
                <a:solidFill>
                  <a:schemeClr val="bg2"/>
                </a:solidFill>
              </a:rPr>
              <a:t>tidak</a:t>
            </a:r>
            <a:r>
              <a:rPr lang="en-US" sz="1400" dirty="0" smtClean="0">
                <a:solidFill>
                  <a:schemeClr val="bg2"/>
                </a:solidFill>
              </a:rPr>
              <a:t> </a:t>
            </a:r>
            <a:r>
              <a:rPr lang="en-US" sz="1400" dirty="0" err="1" smtClean="0">
                <a:solidFill>
                  <a:schemeClr val="bg2"/>
                </a:solidFill>
              </a:rPr>
              <a:t>terpusatkan</a:t>
            </a: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keputusan</a:t>
            </a:r>
            <a:r>
              <a:rPr lang="en-US" sz="1400" dirty="0" smtClean="0">
                <a:solidFill>
                  <a:schemeClr val="bg2"/>
                </a:solidFill>
              </a:rPr>
              <a:t>	</a:t>
            </a: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Ukuran</a:t>
            </a:r>
            <a:r>
              <a:rPr lang="en-US" sz="1400" dirty="0" smtClean="0">
                <a:solidFill>
                  <a:schemeClr val="bg2"/>
                </a:solidFill>
              </a:rPr>
              <a:t> </a:t>
            </a:r>
            <a:r>
              <a:rPr lang="en-US" sz="1400" dirty="0" err="1" smtClean="0">
                <a:solidFill>
                  <a:schemeClr val="bg2"/>
                </a:solidFill>
              </a:rPr>
              <a:t>karyawan</a:t>
            </a:r>
            <a:r>
              <a:rPr lang="en-US" sz="1400" dirty="0" smtClean="0">
                <a:solidFill>
                  <a:schemeClr val="bg2"/>
                </a:solidFill>
              </a:rPr>
              <a:t>		</a:t>
            </a:r>
            <a:r>
              <a:rPr lang="en-US" sz="1400" dirty="0" err="1" smtClean="0">
                <a:solidFill>
                  <a:schemeClr val="bg2"/>
                </a:solidFill>
              </a:rPr>
              <a:t>tinggi</a:t>
            </a:r>
            <a:r>
              <a:rPr lang="en-US" sz="1400" dirty="0" smtClean="0">
                <a:solidFill>
                  <a:schemeClr val="bg2"/>
                </a:solidFill>
              </a:rPr>
              <a:t>				</a:t>
            </a:r>
            <a:r>
              <a:rPr lang="en-US" sz="1400" dirty="0" err="1" smtClean="0">
                <a:solidFill>
                  <a:schemeClr val="bg2"/>
                </a:solidFill>
              </a:rPr>
              <a:t>rendah</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Kepercayaan</a:t>
            </a:r>
            <a:r>
              <a:rPr lang="en-US" sz="1400" dirty="0" smtClean="0">
                <a:solidFill>
                  <a:schemeClr val="bg2"/>
                </a:solidFill>
              </a:rPr>
              <a:t> </a:t>
            </a:r>
            <a:r>
              <a:rPr lang="en-US" sz="1400" dirty="0" err="1" smtClean="0">
                <a:solidFill>
                  <a:schemeClr val="bg2"/>
                </a:solidFill>
              </a:rPr>
              <a:t>dlm</a:t>
            </a: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Promosi</a:t>
            </a:r>
            <a:r>
              <a:rPr lang="en-US" sz="1400" dirty="0" smtClean="0">
                <a:solidFill>
                  <a:schemeClr val="bg2"/>
                </a:solidFill>
              </a:rPr>
              <a:t> internal		</a:t>
            </a:r>
            <a:r>
              <a:rPr lang="en-US" sz="1400" dirty="0" err="1" smtClean="0">
                <a:solidFill>
                  <a:schemeClr val="bg2"/>
                </a:solidFill>
              </a:rPr>
              <a:t>tinggi</a:t>
            </a:r>
            <a:r>
              <a:rPr lang="en-US" sz="1400" dirty="0" smtClean="0">
                <a:solidFill>
                  <a:schemeClr val="bg2"/>
                </a:solidFill>
              </a:rPr>
              <a:t>				</a:t>
            </a:r>
            <a:r>
              <a:rPr lang="en-US" sz="1400" dirty="0" err="1" smtClean="0">
                <a:solidFill>
                  <a:schemeClr val="bg2"/>
                </a:solidFill>
              </a:rPr>
              <a:t>rendah</a:t>
            </a:r>
            <a:endParaRPr lang="en-US" sz="1400" dirty="0" smtClean="0">
              <a:solidFill>
                <a:schemeClr val="bg2"/>
              </a:solidFill>
            </a:endParaRP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Menggunakan</a:t>
            </a:r>
            <a:r>
              <a:rPr lang="en-US" sz="1400" dirty="0" smtClean="0">
                <a:solidFill>
                  <a:schemeClr val="bg2"/>
                </a:solidFill>
              </a:rPr>
              <a:t> 		</a:t>
            </a:r>
            <a:r>
              <a:rPr lang="en-US" sz="1400" dirty="0" err="1" smtClean="0">
                <a:solidFill>
                  <a:schemeClr val="bg2"/>
                </a:solidFill>
              </a:rPr>
              <a:t>tinggi</a:t>
            </a:r>
            <a:r>
              <a:rPr lang="en-US" sz="1400" dirty="0" smtClean="0">
                <a:solidFill>
                  <a:schemeClr val="bg2"/>
                </a:solidFill>
              </a:rPr>
              <a:t>				</a:t>
            </a:r>
            <a:r>
              <a:rPr lang="en-US" sz="1400" dirty="0" err="1" smtClean="0">
                <a:solidFill>
                  <a:schemeClr val="bg2"/>
                </a:solidFill>
              </a:rPr>
              <a:t>rendah</a:t>
            </a: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Pemindahan</a:t>
            </a:r>
            <a:r>
              <a:rPr lang="en-US" sz="1400" dirty="0" smtClean="0">
                <a:solidFill>
                  <a:schemeClr val="bg2"/>
                </a:solidFill>
              </a:rPr>
              <a:t> lateral</a:t>
            </a:r>
          </a:p>
          <a:p>
            <a:pPr eaLnBrk="1" hangingPunct="1">
              <a:lnSpc>
                <a:spcPct val="80000"/>
              </a:lnSpc>
              <a:buFontTx/>
              <a:buNone/>
              <a:defRPr/>
            </a:pPr>
            <a:endParaRPr lang="en-US" sz="1400" dirty="0" smtClean="0">
              <a:solidFill>
                <a:schemeClr val="bg2"/>
              </a:solidFill>
            </a:endParaRPr>
          </a:p>
          <a:p>
            <a:pPr eaLnBrk="1" hangingPunct="1">
              <a:lnSpc>
                <a:spcPct val="80000"/>
              </a:lnSpc>
              <a:buFontTx/>
              <a:buNone/>
              <a:defRPr/>
            </a:pPr>
            <a:r>
              <a:rPr lang="en-US" sz="1400" dirty="0" err="1" smtClean="0">
                <a:solidFill>
                  <a:schemeClr val="bg2"/>
                </a:solidFill>
              </a:rPr>
              <a:t>Budaya</a:t>
            </a:r>
            <a:r>
              <a:rPr lang="en-US" sz="1400" dirty="0" smtClean="0">
                <a:solidFill>
                  <a:schemeClr val="bg2"/>
                </a:solidFill>
              </a:rPr>
              <a:t> </a:t>
            </a:r>
            <a:r>
              <a:rPr lang="en-US" sz="1400" dirty="0" err="1" smtClean="0">
                <a:solidFill>
                  <a:schemeClr val="bg2"/>
                </a:solidFill>
              </a:rPr>
              <a:t>perusahaan</a:t>
            </a:r>
            <a:r>
              <a:rPr lang="en-US" sz="1400" dirty="0" smtClean="0">
                <a:solidFill>
                  <a:schemeClr val="bg2"/>
                </a:solidFill>
              </a:rPr>
              <a:t>	</a:t>
            </a:r>
            <a:r>
              <a:rPr lang="en-US" sz="1400" dirty="0" err="1" smtClean="0">
                <a:solidFill>
                  <a:schemeClr val="bg2"/>
                </a:solidFill>
              </a:rPr>
              <a:t>kuat</a:t>
            </a:r>
            <a:r>
              <a:rPr lang="en-US" sz="1400" dirty="0" smtClean="0">
                <a:solidFill>
                  <a:schemeClr val="bg2"/>
                </a:solidFill>
              </a:rPr>
              <a:t>				</a:t>
            </a:r>
            <a:r>
              <a:rPr lang="en-US" sz="1400" dirty="0" err="1" smtClean="0">
                <a:solidFill>
                  <a:schemeClr val="bg2"/>
                </a:solidFill>
              </a:rPr>
              <a:t>lemah</a:t>
            </a:r>
            <a:endParaRPr lang="en-US" sz="1400" dirty="0" smtClean="0">
              <a:solidFill>
                <a:schemeClr val="bg2"/>
              </a:solidFill>
            </a:endParaRPr>
          </a:p>
        </p:txBody>
      </p:sp>
      <p:cxnSp>
        <p:nvCxnSpPr>
          <p:cNvPr id="5" name="Straight Arrow Connector 4"/>
          <p:cNvCxnSpPr/>
          <p:nvPr/>
        </p:nvCxnSpPr>
        <p:spPr bwMode="auto">
          <a:xfrm>
            <a:off x="4857750" y="2286000"/>
            <a:ext cx="1928813" cy="1588"/>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6" name="Straight Arrow Connector 5"/>
          <p:cNvCxnSpPr/>
          <p:nvPr/>
        </p:nvCxnSpPr>
        <p:spPr bwMode="auto">
          <a:xfrm>
            <a:off x="5286375" y="2857500"/>
            <a:ext cx="1285875" cy="1588"/>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10" name="Straight Arrow Connector 9"/>
          <p:cNvCxnSpPr/>
          <p:nvPr/>
        </p:nvCxnSpPr>
        <p:spPr bwMode="auto">
          <a:xfrm>
            <a:off x="5286375" y="3571875"/>
            <a:ext cx="1285875" cy="1588"/>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11" name="Straight Arrow Connector 10"/>
          <p:cNvCxnSpPr/>
          <p:nvPr/>
        </p:nvCxnSpPr>
        <p:spPr bwMode="auto">
          <a:xfrm>
            <a:off x="5286375" y="4143375"/>
            <a:ext cx="1285875" cy="1588"/>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12" name="Straight Arrow Connector 11"/>
          <p:cNvCxnSpPr/>
          <p:nvPr/>
        </p:nvCxnSpPr>
        <p:spPr bwMode="auto">
          <a:xfrm>
            <a:off x="5214938" y="4786313"/>
            <a:ext cx="1285875" cy="1587"/>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13" name="Straight Arrow Connector 12"/>
          <p:cNvCxnSpPr/>
          <p:nvPr/>
        </p:nvCxnSpPr>
        <p:spPr bwMode="auto">
          <a:xfrm>
            <a:off x="5143500" y="5214938"/>
            <a:ext cx="1285875" cy="1587"/>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cxnSp>
        <p:nvCxnSpPr>
          <p:cNvPr id="14" name="Straight Arrow Connector 13"/>
          <p:cNvCxnSpPr/>
          <p:nvPr/>
        </p:nvCxnSpPr>
        <p:spPr bwMode="auto">
          <a:xfrm>
            <a:off x="5143500" y="5929313"/>
            <a:ext cx="1285875" cy="1587"/>
          </a:xfrm>
          <a:prstGeom prst="straightConnector1">
            <a:avLst/>
          </a:prstGeom>
          <a:solidFill>
            <a:schemeClr val="accent1"/>
          </a:solidFill>
          <a:ln w="9525" cap="flat" cmpd="sng" algn="ctr">
            <a:solidFill>
              <a:schemeClr val="bg1">
                <a:lumMod val="95000"/>
                <a:lumOff val="5000"/>
              </a:schemeClr>
            </a:solidFill>
            <a:prstDash val="solid"/>
            <a:round/>
            <a:headEnd type="none" w="med" len="med"/>
            <a:tailEnd type="arrow"/>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2938" y="571500"/>
            <a:ext cx="7772400" cy="450850"/>
          </a:xfrm>
        </p:spPr>
        <p:txBody>
          <a:bodyPr/>
          <a:lstStyle/>
          <a:p>
            <a:pPr marL="838200" indent="-838200" algn="ctr" eaLnBrk="1" hangingPunct="1"/>
            <a:r>
              <a:rPr lang="en-US" sz="2000" b="1" smtClean="0">
                <a:solidFill>
                  <a:srgbClr val="FFC000"/>
                </a:solidFill>
              </a:rPr>
              <a:t>Implikasi dari pengendalian manajemen</a:t>
            </a:r>
            <a:endParaRPr lang="en-US" sz="2000" smtClean="0">
              <a:solidFill>
                <a:srgbClr val="FFC000"/>
              </a:solidFill>
            </a:endParaRPr>
          </a:p>
        </p:txBody>
      </p:sp>
      <p:sp>
        <p:nvSpPr>
          <p:cNvPr id="7171" name="Rectangle 3"/>
          <p:cNvSpPr>
            <a:spLocks noGrp="1" noChangeArrowheads="1"/>
          </p:cNvSpPr>
          <p:nvPr>
            <p:ph type="body" idx="1"/>
          </p:nvPr>
        </p:nvSpPr>
        <p:spPr>
          <a:xfrm>
            <a:off x="685800" y="1357313"/>
            <a:ext cx="7772400" cy="4951412"/>
          </a:xfrm>
        </p:spPr>
        <p:txBody>
          <a:bodyPr/>
          <a:lstStyle/>
          <a:p>
            <a:pPr>
              <a:buFontTx/>
              <a:buChar char="-"/>
            </a:pPr>
            <a:endParaRPr lang="en-US" sz="1600" b="1" smtClean="0"/>
          </a:p>
          <a:p>
            <a:pPr>
              <a:buFontTx/>
              <a:buChar char="-"/>
            </a:pPr>
            <a:r>
              <a:rPr lang="en-US" sz="1600" b="1" smtClean="0"/>
              <a:t>Seiring dengan perusahaan menjadi lebih diversifikasi, para manajer tingkat korporat mungkin tidak mempunyai tingkat pengetahuan yang signifikan tentang pengalaman dalam bidang aktivitas berbagai unit perusahaan. Maka untuk perusahaan yang sangat tinggi diversifikasinya tidak dapat mengharapkan mengawasi perbedaan bisnis berdasarkan pengetahuan yang mendalam terhadap aktivitas mereka</a:t>
            </a:r>
          </a:p>
          <a:p>
            <a:pPr>
              <a:buFontTx/>
              <a:buNone/>
            </a:pPr>
            <a:endParaRPr lang="en-US" sz="1600" b="1" smtClean="0"/>
          </a:p>
          <a:p>
            <a:pPr>
              <a:buFontTx/>
              <a:buChar char="-"/>
            </a:pPr>
            <a:r>
              <a:rPr lang="en-US" sz="1600" b="1" smtClean="0"/>
              <a:t>Perusahaan industri tunggal dan diversifikasi yang berhubungan memiliki kompetensi inti perusahaan yang luas dimana strategi dari unit usaha yang paling banyak didasarkan.</a:t>
            </a:r>
            <a:endParaRPr lang="sv-SE" sz="16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42938" y="285750"/>
            <a:ext cx="7772400" cy="966788"/>
          </a:xfrm>
        </p:spPr>
        <p:txBody>
          <a:bodyPr/>
          <a:lstStyle/>
          <a:p>
            <a:pPr eaLnBrk="1" hangingPunct="1"/>
            <a:r>
              <a:rPr lang="en-US" sz="2400" smtClean="0">
                <a:solidFill>
                  <a:srgbClr val="FFC000"/>
                </a:solidFill>
              </a:rPr>
              <a:t>Perbedaan Strategi perusahaan : implikasi manajemen pengendalian</a:t>
            </a:r>
            <a:endParaRPr lang="en-US" sz="2400" smtClean="0">
              <a:solidFill>
                <a:schemeClr val="tx1"/>
              </a:solidFill>
            </a:endParaRPr>
          </a:p>
        </p:txBody>
      </p:sp>
      <p:sp>
        <p:nvSpPr>
          <p:cNvPr id="8195" name="Rectangle 3"/>
          <p:cNvSpPr>
            <a:spLocks noGrp="1" noChangeArrowheads="1"/>
          </p:cNvSpPr>
          <p:nvPr>
            <p:ph type="body" idx="1"/>
          </p:nvPr>
        </p:nvSpPr>
        <p:spPr>
          <a:xfrm>
            <a:off x="685800" y="1928813"/>
            <a:ext cx="7772400" cy="4167187"/>
          </a:xfrm>
        </p:spPr>
        <p:txBody>
          <a:bodyPr/>
          <a:lstStyle/>
          <a:p>
            <a:endParaRPr lang="en-US" sz="1800" smtClean="0"/>
          </a:p>
        </p:txBody>
      </p:sp>
      <p:sp>
        <p:nvSpPr>
          <p:cNvPr id="4" name="Rectangle 3"/>
          <p:cNvSpPr txBox="1">
            <a:spLocks noChangeArrowheads="1"/>
          </p:cNvSpPr>
          <p:nvPr/>
        </p:nvSpPr>
        <p:spPr bwMode="auto">
          <a:xfrm>
            <a:off x="285750" y="1357313"/>
            <a:ext cx="8643938" cy="5072062"/>
          </a:xfrm>
          <a:prstGeom prst="rect">
            <a:avLst/>
          </a:prstGeom>
          <a:solidFill>
            <a:schemeClr val="accent3">
              <a:lumMod val="60000"/>
              <a:lumOff val="40000"/>
            </a:schemeClr>
          </a:solidFill>
          <a:ln w="9525">
            <a:noFill/>
            <a:miter lim="800000"/>
            <a:headEnd/>
            <a:tailEnd/>
          </a:ln>
        </p:spPr>
        <p:txBody>
          <a:bodyPr/>
          <a:lstStyle/>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industri</a:t>
            </a:r>
            <a:r>
              <a:rPr lang="en-US" sz="1400" kern="0" dirty="0">
                <a:solidFill>
                  <a:schemeClr val="bg2"/>
                </a:solidFill>
                <a:latin typeface="+mn-lt"/>
              </a:rPr>
              <a:t> 		</a:t>
            </a:r>
            <a:r>
              <a:rPr lang="en-US" sz="1400" kern="0" dirty="0" err="1">
                <a:solidFill>
                  <a:schemeClr val="bg2"/>
                </a:solidFill>
                <a:latin typeface="+mn-lt"/>
              </a:rPr>
              <a:t>diversifikasi</a:t>
            </a:r>
            <a:r>
              <a:rPr lang="en-US" sz="1400" kern="0" dirty="0">
                <a:solidFill>
                  <a:schemeClr val="bg2"/>
                </a:solidFill>
                <a:latin typeface="+mn-lt"/>
              </a:rPr>
              <a:t>	</a:t>
            </a:r>
            <a:r>
              <a:rPr lang="en-US" sz="1400" kern="0" dirty="0" err="1">
                <a:solidFill>
                  <a:schemeClr val="bg2"/>
                </a:solidFill>
                <a:latin typeface="+mn-lt"/>
              </a:rPr>
              <a:t>diversifikasi</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				</a:t>
            </a:r>
            <a:r>
              <a:rPr lang="en-US" sz="1400" kern="0" dirty="0" err="1">
                <a:solidFill>
                  <a:schemeClr val="bg2"/>
                </a:solidFill>
                <a:latin typeface="+mn-lt"/>
              </a:rPr>
              <a:t>tunggal</a:t>
            </a:r>
            <a:r>
              <a:rPr lang="en-US" sz="1400" kern="0" dirty="0">
                <a:solidFill>
                  <a:schemeClr val="bg2"/>
                </a:solidFill>
                <a:latin typeface="+mn-lt"/>
              </a:rPr>
              <a:t>		</a:t>
            </a:r>
            <a:r>
              <a:rPr lang="en-US" sz="1400" kern="0" dirty="0" err="1">
                <a:solidFill>
                  <a:schemeClr val="bg2"/>
                </a:solidFill>
                <a:latin typeface="+mn-lt"/>
              </a:rPr>
              <a:t>terhubung</a:t>
            </a:r>
            <a:r>
              <a:rPr lang="en-US" sz="1400" kern="0" dirty="0">
                <a:solidFill>
                  <a:schemeClr val="bg2"/>
                </a:solidFill>
                <a:latin typeface="+mn-lt"/>
              </a:rPr>
              <a:t>	</a:t>
            </a:r>
            <a:r>
              <a:rPr lang="en-US" sz="1400" kern="0" dirty="0" err="1">
                <a:solidFill>
                  <a:schemeClr val="bg2"/>
                </a:solidFill>
                <a:latin typeface="+mn-lt"/>
              </a:rPr>
              <a:t>tidak</a:t>
            </a:r>
            <a:r>
              <a:rPr lang="en-US" sz="1400" kern="0" dirty="0">
                <a:solidFill>
                  <a:schemeClr val="bg2"/>
                </a:solidFill>
                <a:latin typeface="+mn-lt"/>
              </a:rPr>
              <a:t> </a:t>
            </a:r>
            <a:r>
              <a:rPr lang="en-US" sz="1400" kern="0" dirty="0" err="1">
                <a:solidFill>
                  <a:schemeClr val="bg2"/>
                </a:solidFill>
                <a:latin typeface="+mn-lt"/>
              </a:rPr>
              <a:t>terhubung</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Strategiperusahaan</a:t>
            </a:r>
            <a:r>
              <a:rPr lang="en-US" sz="1400" kern="0" dirty="0">
                <a:solidFill>
                  <a:schemeClr val="bg2"/>
                </a:solidFill>
                <a:latin typeface="+mn-lt"/>
              </a:rPr>
              <a:t>	</a:t>
            </a:r>
            <a:r>
              <a:rPr lang="en-US" sz="1400" kern="0" dirty="0" err="1">
                <a:solidFill>
                  <a:schemeClr val="bg2"/>
                </a:solidFill>
                <a:latin typeface="+mn-lt"/>
              </a:rPr>
              <a:t>vertikal</a:t>
            </a:r>
            <a:r>
              <a:rPr lang="en-US" sz="1400" kern="0" dirty="0">
                <a:solidFill>
                  <a:schemeClr val="bg2"/>
                </a:solidFill>
                <a:latin typeface="+mn-lt"/>
              </a:rPr>
              <a:t>				</a:t>
            </a:r>
            <a:r>
              <a:rPr lang="en-US" sz="1400" kern="0" dirty="0" err="1">
                <a:solidFill>
                  <a:schemeClr val="bg2"/>
                </a:solidFill>
                <a:latin typeface="+mn-lt"/>
              </a:rPr>
              <a:t>vertikal</a:t>
            </a:r>
            <a:r>
              <a:rPr lang="en-US" sz="1400" kern="0" dirty="0">
                <a:solidFill>
                  <a:schemeClr val="bg2"/>
                </a:solidFill>
                <a:latin typeface="+mn-lt"/>
              </a:rPr>
              <a:t> </a:t>
            </a:r>
            <a:r>
              <a:rPr lang="en-US" sz="1400" kern="0" dirty="0" err="1">
                <a:solidFill>
                  <a:schemeClr val="bg2"/>
                </a:solidFill>
                <a:latin typeface="+mn-lt"/>
              </a:rPr>
              <a:t>saja</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a:solidFill>
                  <a:schemeClr val="bg2"/>
                </a:solidFill>
                <a:latin typeface="+mn-lt"/>
              </a:rPr>
              <a:t>				horizontal</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Penganggaran</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kontrol</a:t>
            </a:r>
            <a:r>
              <a:rPr lang="en-US" sz="1400" kern="0" dirty="0">
                <a:solidFill>
                  <a:schemeClr val="bg2"/>
                </a:solidFill>
                <a:latin typeface="+mn-lt"/>
              </a:rPr>
              <a:t> </a:t>
            </a:r>
            <a:r>
              <a:rPr lang="en-US" sz="1400" kern="0" dirty="0" err="1">
                <a:solidFill>
                  <a:schemeClr val="bg2"/>
                </a:solidFill>
                <a:latin typeface="+mn-lt"/>
              </a:rPr>
              <a:t>relatif</a:t>
            </a:r>
            <a:r>
              <a:rPr lang="en-US" sz="1400" kern="0" dirty="0">
                <a:solidFill>
                  <a:schemeClr val="bg2"/>
                </a:solidFill>
                <a:latin typeface="+mn-lt"/>
              </a:rPr>
              <a:t> </a:t>
            </a:r>
            <a:r>
              <a:rPr lang="en-US" sz="1400" kern="0" dirty="0" err="1">
                <a:solidFill>
                  <a:schemeClr val="bg2"/>
                </a:solidFill>
                <a:latin typeface="+mn-lt"/>
              </a:rPr>
              <a:t>oleh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manajer</a:t>
            </a:r>
            <a:r>
              <a:rPr lang="en-US" sz="1400" kern="0" dirty="0">
                <a:solidFill>
                  <a:schemeClr val="bg2"/>
                </a:solidFill>
                <a:latin typeface="+mn-lt"/>
              </a:rPr>
              <a:t> unit </a:t>
            </a:r>
            <a:r>
              <a:rPr lang="en-US" sz="1400" kern="0" dirty="0" err="1">
                <a:solidFill>
                  <a:schemeClr val="bg2"/>
                </a:solidFill>
                <a:latin typeface="+mn-lt"/>
              </a:rPr>
              <a:t>usaha</a:t>
            </a:r>
            <a:r>
              <a:rPr lang="en-US" sz="1400" kern="0" dirty="0">
                <a:solidFill>
                  <a:schemeClr val="bg2"/>
                </a:solidFill>
                <a:latin typeface="+mn-lt"/>
              </a:rPr>
              <a:t>	</a:t>
            </a:r>
            <a:r>
              <a:rPr lang="en-US" sz="1400" kern="0" dirty="0" err="1">
                <a:solidFill>
                  <a:schemeClr val="bg2"/>
                </a:solidFill>
                <a:latin typeface="+mn-lt"/>
              </a:rPr>
              <a:t>rendah</a:t>
            </a:r>
            <a:r>
              <a:rPr lang="en-US" sz="1400" kern="0" dirty="0">
                <a:solidFill>
                  <a:schemeClr val="bg2"/>
                </a:solidFill>
                <a:latin typeface="+mn-lt"/>
              </a:rPr>
              <a:t>				</a:t>
            </a:r>
            <a:r>
              <a:rPr lang="en-US" sz="1400" kern="0" dirty="0" err="1">
                <a:solidFill>
                  <a:schemeClr val="bg2"/>
                </a:solidFill>
                <a:latin typeface="+mn-lt"/>
              </a:rPr>
              <a:t>tinggi</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Pentingnya</a:t>
            </a:r>
            <a:r>
              <a:rPr lang="en-US" sz="1400" kern="0" dirty="0">
                <a:solidFill>
                  <a:schemeClr val="bg2"/>
                </a:solidFill>
                <a:latin typeface="+mn-lt"/>
              </a:rPr>
              <a:t> </a:t>
            </a:r>
            <a:r>
              <a:rPr lang="en-US" sz="1400" kern="0" dirty="0" err="1">
                <a:solidFill>
                  <a:schemeClr val="bg2"/>
                </a:solidFill>
                <a:latin typeface="+mn-lt"/>
              </a:rPr>
              <a:t>dilampirkan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Utk</a:t>
            </a:r>
            <a:r>
              <a:rPr lang="en-US" sz="1400" kern="0" dirty="0">
                <a:solidFill>
                  <a:schemeClr val="bg2"/>
                </a:solidFill>
                <a:latin typeface="+mn-lt"/>
              </a:rPr>
              <a:t> </a:t>
            </a:r>
            <a:r>
              <a:rPr lang="en-US" sz="1400" kern="0" dirty="0" err="1">
                <a:solidFill>
                  <a:schemeClr val="bg2"/>
                </a:solidFill>
                <a:latin typeface="+mn-lt"/>
              </a:rPr>
              <a:t>mencapai</a:t>
            </a:r>
            <a:r>
              <a:rPr lang="en-US" sz="1400" kern="0" dirty="0">
                <a:solidFill>
                  <a:schemeClr val="bg2"/>
                </a:solidFill>
                <a:latin typeface="+mn-lt"/>
              </a:rPr>
              <a:t> </a:t>
            </a:r>
            <a:r>
              <a:rPr lang="en-US" sz="1400" kern="0" dirty="0" err="1">
                <a:solidFill>
                  <a:schemeClr val="bg2"/>
                </a:solidFill>
                <a:latin typeface="+mn-lt"/>
              </a:rPr>
              <a:t>anggaran</a:t>
            </a:r>
            <a:r>
              <a:rPr lang="en-US" sz="1400" kern="0" dirty="0">
                <a:solidFill>
                  <a:schemeClr val="bg2"/>
                </a:solidFill>
                <a:latin typeface="+mn-lt"/>
              </a:rPr>
              <a:t>	</a:t>
            </a:r>
            <a:r>
              <a:rPr lang="en-US" sz="1400" kern="0" dirty="0" err="1">
                <a:solidFill>
                  <a:schemeClr val="bg2"/>
                </a:solidFill>
                <a:latin typeface="+mn-lt"/>
              </a:rPr>
              <a:t>rendah</a:t>
            </a:r>
            <a:r>
              <a:rPr lang="en-US" sz="1400" kern="0" dirty="0">
                <a:solidFill>
                  <a:schemeClr val="bg2"/>
                </a:solidFill>
                <a:latin typeface="+mn-lt"/>
              </a:rPr>
              <a:t>				</a:t>
            </a:r>
            <a:r>
              <a:rPr lang="en-US" sz="1400" kern="0" dirty="0" err="1">
                <a:solidFill>
                  <a:schemeClr val="bg2"/>
                </a:solidFill>
                <a:latin typeface="+mn-lt"/>
              </a:rPr>
              <a:t>tinggi</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Harga</a:t>
            </a:r>
            <a:r>
              <a:rPr lang="en-US" sz="1400" kern="0" dirty="0">
                <a:solidFill>
                  <a:schemeClr val="bg2"/>
                </a:solidFill>
                <a:latin typeface="+mn-lt"/>
              </a:rPr>
              <a:t> transfer		</a:t>
            </a:r>
            <a:r>
              <a:rPr lang="en-US" sz="1400" kern="0" dirty="0" err="1">
                <a:solidFill>
                  <a:schemeClr val="bg2"/>
                </a:solidFill>
                <a:latin typeface="+mn-lt"/>
              </a:rPr>
              <a:t>tinggi</a:t>
            </a:r>
            <a:r>
              <a:rPr lang="en-US" sz="1400" kern="0" dirty="0">
                <a:solidFill>
                  <a:schemeClr val="bg2"/>
                </a:solidFill>
                <a:latin typeface="+mn-lt"/>
              </a:rPr>
              <a:t>				</a:t>
            </a:r>
            <a:r>
              <a:rPr lang="en-US" sz="1400" kern="0" dirty="0" err="1">
                <a:solidFill>
                  <a:schemeClr val="bg2"/>
                </a:solidFill>
                <a:latin typeface="+mn-lt"/>
              </a:rPr>
              <a:t>rendah</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Fleksibilitas</a:t>
            </a:r>
            <a:r>
              <a:rPr lang="en-US" sz="1400" kern="0" dirty="0">
                <a:solidFill>
                  <a:schemeClr val="bg2"/>
                </a:solidFill>
                <a:latin typeface="+mn-lt"/>
              </a:rPr>
              <a:t> </a:t>
            </a:r>
            <a:r>
              <a:rPr lang="en-US" sz="1400" kern="0" dirty="0" err="1">
                <a:solidFill>
                  <a:schemeClr val="bg2"/>
                </a:solidFill>
                <a:latin typeface="+mn-lt"/>
              </a:rPr>
              <a:t>sumber</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Masukan</a:t>
            </a:r>
            <a:r>
              <a:rPr lang="en-US" sz="1400" kern="0" dirty="0">
                <a:solidFill>
                  <a:schemeClr val="bg2"/>
                </a:solidFill>
                <a:latin typeface="+mn-lt"/>
              </a:rPr>
              <a:t>			</a:t>
            </a:r>
            <a:r>
              <a:rPr lang="en-US" sz="1400" kern="0" dirty="0" err="1">
                <a:solidFill>
                  <a:schemeClr val="bg2"/>
                </a:solidFill>
                <a:latin typeface="+mn-lt"/>
              </a:rPr>
              <a:t>jarak</a:t>
            </a:r>
            <a:r>
              <a:rPr lang="en-US" sz="1400" kern="0" dirty="0">
                <a:solidFill>
                  <a:schemeClr val="bg2"/>
                </a:solidFill>
                <a:latin typeface="+mn-lt"/>
              </a:rPr>
              <a:t>				</a:t>
            </a:r>
            <a:r>
              <a:rPr lang="en-US" sz="1400" kern="0" dirty="0" err="1">
                <a:solidFill>
                  <a:schemeClr val="bg2"/>
                </a:solidFill>
                <a:latin typeface="+mn-lt"/>
              </a:rPr>
              <a:t>harga</a:t>
            </a:r>
            <a:r>
              <a:rPr lang="en-US" sz="1400" kern="0" dirty="0">
                <a:solidFill>
                  <a:schemeClr val="bg2"/>
                </a:solidFill>
                <a:latin typeface="+mn-lt"/>
              </a:rPr>
              <a:t> </a:t>
            </a:r>
            <a:r>
              <a:rPr lang="en-US" sz="1400" kern="0" dirty="0" err="1">
                <a:solidFill>
                  <a:schemeClr val="bg2"/>
                </a:solidFill>
                <a:latin typeface="+mn-lt"/>
              </a:rPr>
              <a:t>pasar</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Kompensasi</a:t>
            </a:r>
            <a:r>
              <a:rPr lang="en-US" sz="1400" kern="0" dirty="0">
                <a:solidFill>
                  <a:schemeClr val="bg2"/>
                </a:solidFill>
                <a:latin typeface="+mn-lt"/>
              </a:rPr>
              <a:t> </a:t>
            </a:r>
            <a:r>
              <a:rPr lang="en-US" sz="1400" kern="0" dirty="0" err="1">
                <a:solidFill>
                  <a:schemeClr val="bg2"/>
                </a:solidFill>
                <a:latin typeface="+mn-lt"/>
              </a:rPr>
              <a:t>insentif</a:t>
            </a:r>
            <a:r>
              <a:rPr lang="en-US" sz="1400" kern="0" dirty="0">
                <a:solidFill>
                  <a:schemeClr val="bg2"/>
                </a:solidFill>
                <a:latin typeface="+mn-lt"/>
              </a:rPr>
              <a:t>	</a:t>
            </a:r>
            <a:r>
              <a:rPr lang="en-US" sz="1400" kern="0" dirty="0" err="1">
                <a:solidFill>
                  <a:schemeClr val="bg2"/>
                </a:solidFill>
                <a:latin typeface="+mn-lt"/>
              </a:rPr>
              <a:t>kriteria</a:t>
            </a:r>
            <a:r>
              <a:rPr lang="en-US" sz="1400" kern="0" dirty="0">
                <a:solidFill>
                  <a:schemeClr val="bg2"/>
                </a:solidFill>
                <a:latin typeface="+mn-lt"/>
              </a:rPr>
              <a:t> </a:t>
            </a:r>
            <a:r>
              <a:rPr lang="en-US" sz="1400" kern="0" dirty="0" err="1">
                <a:solidFill>
                  <a:schemeClr val="bg2"/>
                </a:solidFill>
                <a:latin typeface="+mn-lt"/>
              </a:rPr>
              <a:t>keu</a:t>
            </a:r>
            <a:r>
              <a:rPr lang="en-US" sz="1400" kern="0" dirty="0">
                <a:solidFill>
                  <a:schemeClr val="bg2"/>
                </a:solidFill>
                <a:latin typeface="+mn-lt"/>
              </a:rPr>
              <a:t>			</a:t>
            </a:r>
          </a:p>
          <a:p>
            <a:pPr marL="342900" indent="-342900" eaLnBrk="1" hangingPunct="1">
              <a:lnSpc>
                <a:spcPct val="80000"/>
              </a:lnSpc>
              <a:spcBef>
                <a:spcPct val="20000"/>
              </a:spcBef>
              <a:buClr>
                <a:schemeClr val="hlink"/>
              </a:buClr>
              <a:defRPr/>
            </a:pPr>
            <a:r>
              <a:rPr lang="en-US" sz="1400" kern="0" dirty="0">
                <a:solidFill>
                  <a:schemeClr val="bg2"/>
                </a:solidFill>
                <a:latin typeface="+mn-lt"/>
              </a:rPr>
              <a:t>				non </a:t>
            </a:r>
            <a:r>
              <a:rPr lang="en-US" sz="1400" kern="0" dirty="0" err="1">
                <a:solidFill>
                  <a:schemeClr val="bg2"/>
                </a:solidFill>
                <a:latin typeface="+mn-lt"/>
              </a:rPr>
              <a:t>keu</a:t>
            </a:r>
            <a:r>
              <a:rPr lang="en-US" sz="1400" kern="0" dirty="0">
                <a:solidFill>
                  <a:schemeClr val="bg2"/>
                </a:solidFill>
                <a:latin typeface="+mn-lt"/>
              </a:rPr>
              <a:t>				</a:t>
            </a:r>
            <a:r>
              <a:rPr lang="en-US" sz="1400" kern="0" dirty="0" err="1">
                <a:solidFill>
                  <a:schemeClr val="bg2"/>
                </a:solidFill>
                <a:latin typeface="+mn-lt"/>
              </a:rPr>
              <a:t>keuangan</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Ketentuan</a:t>
            </a:r>
            <a:r>
              <a:rPr lang="en-US" sz="1400" kern="0" dirty="0">
                <a:solidFill>
                  <a:schemeClr val="bg2"/>
                </a:solidFill>
                <a:latin typeface="+mn-lt"/>
              </a:rPr>
              <a:t> bonus		</a:t>
            </a:r>
            <a:r>
              <a:rPr lang="en-US" sz="1400" kern="0" dirty="0" err="1">
                <a:solidFill>
                  <a:schemeClr val="bg2"/>
                </a:solidFill>
                <a:latin typeface="+mn-lt"/>
              </a:rPr>
              <a:t>subyektif</a:t>
            </a:r>
            <a:r>
              <a:rPr lang="en-US" sz="1400" kern="0" dirty="0">
                <a:solidFill>
                  <a:schemeClr val="bg2"/>
                </a:solidFill>
                <a:latin typeface="+mn-lt"/>
              </a:rPr>
              <a:t>				formula </a:t>
            </a:r>
            <a:r>
              <a:rPr lang="en-US" sz="1400" kern="0" dirty="0" err="1">
                <a:solidFill>
                  <a:schemeClr val="bg2"/>
                </a:solidFill>
                <a:latin typeface="+mn-lt"/>
              </a:rPr>
              <a:t>pokok</a:t>
            </a: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endParaRPr lang="en-US" sz="1400" kern="0" dirty="0">
              <a:solidFill>
                <a:schemeClr val="bg2"/>
              </a:solidFill>
              <a:latin typeface="+mn-lt"/>
            </a:endParaRPr>
          </a:p>
          <a:p>
            <a:pPr marL="342900" indent="-342900" eaLnBrk="1" hangingPunct="1">
              <a:lnSpc>
                <a:spcPct val="80000"/>
              </a:lnSpc>
              <a:spcBef>
                <a:spcPct val="20000"/>
              </a:spcBef>
              <a:buClr>
                <a:schemeClr val="hlink"/>
              </a:buClr>
              <a:defRPr/>
            </a:pPr>
            <a:r>
              <a:rPr lang="en-US" sz="1400" kern="0" dirty="0" err="1">
                <a:solidFill>
                  <a:schemeClr val="bg2"/>
                </a:solidFill>
                <a:latin typeface="+mn-lt"/>
              </a:rPr>
              <a:t>Dasar</a:t>
            </a:r>
            <a:r>
              <a:rPr lang="en-US" sz="1400" kern="0" dirty="0">
                <a:solidFill>
                  <a:schemeClr val="bg2"/>
                </a:solidFill>
                <a:latin typeface="+mn-lt"/>
              </a:rPr>
              <a:t> bonus		unit </a:t>
            </a:r>
            <a:r>
              <a:rPr lang="en-US" sz="1400" kern="0" dirty="0" err="1">
                <a:solidFill>
                  <a:schemeClr val="bg2"/>
                </a:solidFill>
                <a:latin typeface="+mn-lt"/>
              </a:rPr>
              <a:t>usaha&amp;kinerja</a:t>
            </a:r>
            <a:r>
              <a:rPr lang="en-US" sz="1400" kern="0" dirty="0">
                <a:solidFill>
                  <a:schemeClr val="bg2"/>
                </a:solidFill>
                <a:latin typeface="+mn-lt"/>
              </a:rPr>
              <a:t>		</a:t>
            </a:r>
            <a:r>
              <a:rPr lang="en-US" sz="1400" kern="0" dirty="0" err="1">
                <a:solidFill>
                  <a:schemeClr val="bg2"/>
                </a:solidFill>
                <a:latin typeface="+mn-lt"/>
              </a:rPr>
              <a:t>kinerja</a:t>
            </a:r>
            <a:r>
              <a:rPr lang="en-US" sz="1400" kern="0" dirty="0">
                <a:solidFill>
                  <a:schemeClr val="bg2"/>
                </a:solidFill>
                <a:latin typeface="+mn-lt"/>
              </a:rPr>
              <a:t> unit </a:t>
            </a:r>
            <a:r>
              <a:rPr lang="en-US" sz="1400" kern="0" dirty="0" err="1">
                <a:solidFill>
                  <a:schemeClr val="bg2"/>
                </a:solidFill>
                <a:latin typeface="+mn-lt"/>
              </a:rPr>
              <a:t>usaha</a:t>
            </a:r>
            <a:endParaRPr lang="en-US" sz="1400" kern="0" dirty="0">
              <a:solidFill>
                <a:schemeClr val="bg2"/>
              </a:solidFill>
              <a:latin typeface="+mn-lt"/>
            </a:endParaRPr>
          </a:p>
        </p:txBody>
      </p:sp>
      <p:cxnSp>
        <p:nvCxnSpPr>
          <p:cNvPr id="8197" name="Straight Arrow Connector 5"/>
          <p:cNvCxnSpPr>
            <a:cxnSpLocks noChangeShapeType="1"/>
          </p:cNvCxnSpPr>
          <p:nvPr/>
        </p:nvCxnSpPr>
        <p:spPr bwMode="auto">
          <a:xfrm>
            <a:off x="4500563" y="2214563"/>
            <a:ext cx="1571625" cy="1587"/>
          </a:xfrm>
          <a:prstGeom prst="straightConnector1">
            <a:avLst/>
          </a:prstGeom>
          <a:noFill/>
          <a:ln w="9525" algn="ctr">
            <a:solidFill>
              <a:schemeClr val="bg1"/>
            </a:solidFill>
            <a:round/>
            <a:headEnd/>
            <a:tailEnd type="arrow" w="med" len="med"/>
          </a:ln>
        </p:spPr>
      </p:cxnSp>
      <p:cxnSp>
        <p:nvCxnSpPr>
          <p:cNvPr id="8198" name="Straight Arrow Connector 6"/>
          <p:cNvCxnSpPr>
            <a:cxnSpLocks noChangeShapeType="1"/>
          </p:cNvCxnSpPr>
          <p:nvPr/>
        </p:nvCxnSpPr>
        <p:spPr bwMode="auto">
          <a:xfrm>
            <a:off x="4572000" y="4714875"/>
            <a:ext cx="1571625" cy="1588"/>
          </a:xfrm>
          <a:prstGeom prst="straightConnector1">
            <a:avLst/>
          </a:prstGeom>
          <a:noFill/>
          <a:ln w="9525" algn="ctr">
            <a:solidFill>
              <a:schemeClr val="bg1"/>
            </a:solidFill>
            <a:round/>
            <a:headEnd/>
            <a:tailEnd type="arrow" w="med" len="med"/>
          </a:ln>
        </p:spPr>
      </p:cxnSp>
      <p:cxnSp>
        <p:nvCxnSpPr>
          <p:cNvPr id="8199" name="Straight Arrow Connector 7"/>
          <p:cNvCxnSpPr>
            <a:cxnSpLocks noChangeShapeType="1"/>
          </p:cNvCxnSpPr>
          <p:nvPr/>
        </p:nvCxnSpPr>
        <p:spPr bwMode="auto">
          <a:xfrm>
            <a:off x="4643438" y="4071938"/>
            <a:ext cx="1571625" cy="1587"/>
          </a:xfrm>
          <a:prstGeom prst="straightConnector1">
            <a:avLst/>
          </a:prstGeom>
          <a:noFill/>
          <a:ln w="9525" algn="ctr">
            <a:solidFill>
              <a:schemeClr val="bg1"/>
            </a:solidFill>
            <a:round/>
            <a:headEnd/>
            <a:tailEnd type="arrow" w="med" len="med"/>
          </a:ln>
        </p:spPr>
      </p:cxnSp>
      <p:cxnSp>
        <p:nvCxnSpPr>
          <p:cNvPr id="8200" name="Straight Arrow Connector 8"/>
          <p:cNvCxnSpPr>
            <a:cxnSpLocks noChangeShapeType="1"/>
          </p:cNvCxnSpPr>
          <p:nvPr/>
        </p:nvCxnSpPr>
        <p:spPr bwMode="auto">
          <a:xfrm>
            <a:off x="4714875" y="3643313"/>
            <a:ext cx="1571625" cy="1587"/>
          </a:xfrm>
          <a:prstGeom prst="straightConnector1">
            <a:avLst/>
          </a:prstGeom>
          <a:noFill/>
          <a:ln w="9525" algn="ctr">
            <a:solidFill>
              <a:schemeClr val="bg1"/>
            </a:solidFill>
            <a:round/>
            <a:headEnd/>
            <a:tailEnd type="arrow" w="med" len="med"/>
          </a:ln>
        </p:spPr>
      </p:cxnSp>
      <p:cxnSp>
        <p:nvCxnSpPr>
          <p:cNvPr id="8201" name="Straight Arrow Connector 9"/>
          <p:cNvCxnSpPr>
            <a:cxnSpLocks noChangeShapeType="1"/>
          </p:cNvCxnSpPr>
          <p:nvPr/>
        </p:nvCxnSpPr>
        <p:spPr bwMode="auto">
          <a:xfrm>
            <a:off x="4714875" y="2928938"/>
            <a:ext cx="1571625" cy="1587"/>
          </a:xfrm>
          <a:prstGeom prst="straightConnector1">
            <a:avLst/>
          </a:prstGeom>
          <a:noFill/>
          <a:ln w="9525" algn="ctr">
            <a:solidFill>
              <a:schemeClr val="bg1"/>
            </a:solidFill>
            <a:round/>
            <a:headEnd/>
            <a:tailEnd type="arrow" w="med" len="med"/>
          </a:ln>
        </p:spPr>
      </p:cxnSp>
      <p:cxnSp>
        <p:nvCxnSpPr>
          <p:cNvPr id="8202" name="Straight Arrow Connector 10"/>
          <p:cNvCxnSpPr>
            <a:cxnSpLocks noChangeShapeType="1"/>
          </p:cNvCxnSpPr>
          <p:nvPr/>
        </p:nvCxnSpPr>
        <p:spPr bwMode="auto">
          <a:xfrm>
            <a:off x="4714875" y="5214938"/>
            <a:ext cx="1571625" cy="1587"/>
          </a:xfrm>
          <a:prstGeom prst="straightConnector1">
            <a:avLst/>
          </a:prstGeom>
          <a:noFill/>
          <a:ln w="9525" algn="ctr">
            <a:solidFill>
              <a:schemeClr val="bg1"/>
            </a:solidFill>
            <a:round/>
            <a:headEnd/>
            <a:tailEnd type="arrow" w="med" len="med"/>
          </a:ln>
        </p:spPr>
      </p:cxnSp>
      <p:cxnSp>
        <p:nvCxnSpPr>
          <p:cNvPr id="8203" name="Straight Arrow Connector 11"/>
          <p:cNvCxnSpPr>
            <a:cxnSpLocks noChangeShapeType="1"/>
          </p:cNvCxnSpPr>
          <p:nvPr/>
        </p:nvCxnSpPr>
        <p:spPr bwMode="auto">
          <a:xfrm>
            <a:off x="4643438" y="5715000"/>
            <a:ext cx="1571625" cy="1588"/>
          </a:xfrm>
          <a:prstGeom prst="straightConnector1">
            <a:avLst/>
          </a:prstGeom>
          <a:noFill/>
          <a:ln w="9525" algn="ctr">
            <a:solidFill>
              <a:schemeClr val="bg1"/>
            </a:solidFill>
            <a:round/>
            <a:headEnd/>
            <a:tailEnd type="arrow" w="med" len="med"/>
          </a:ln>
        </p:spPr>
      </p:cxnSp>
      <p:cxnSp>
        <p:nvCxnSpPr>
          <p:cNvPr id="8204" name="Straight Arrow Connector 12"/>
          <p:cNvCxnSpPr>
            <a:cxnSpLocks noChangeShapeType="1"/>
          </p:cNvCxnSpPr>
          <p:nvPr/>
        </p:nvCxnSpPr>
        <p:spPr bwMode="auto">
          <a:xfrm>
            <a:off x="5072063" y="6143625"/>
            <a:ext cx="1143000" cy="1588"/>
          </a:xfrm>
          <a:prstGeom prst="straightConnector1">
            <a:avLst/>
          </a:prstGeom>
          <a:noFill/>
          <a:ln w="9525" algn="ctr">
            <a:solidFill>
              <a:schemeClr val="bg1"/>
            </a:solidFill>
            <a:round/>
            <a:headEnd/>
            <a:tailEnd type="arrow"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1625"/>
            <a:ext cx="7772400" cy="769938"/>
          </a:xfrm>
        </p:spPr>
        <p:txBody>
          <a:bodyPr/>
          <a:lstStyle/>
          <a:p>
            <a:r>
              <a:rPr lang="en-US" sz="2800" smtClean="0">
                <a:solidFill>
                  <a:srgbClr val="FFC000"/>
                </a:solidFill>
              </a:rPr>
              <a:t>Strategi Unit Usaha</a:t>
            </a:r>
          </a:p>
        </p:txBody>
      </p:sp>
      <p:sp>
        <p:nvSpPr>
          <p:cNvPr id="9219" name="Content Placeholder 2"/>
          <p:cNvSpPr>
            <a:spLocks noGrp="1"/>
          </p:cNvSpPr>
          <p:nvPr>
            <p:ph idx="1"/>
          </p:nvPr>
        </p:nvSpPr>
        <p:spPr>
          <a:xfrm>
            <a:off x="685800" y="928688"/>
            <a:ext cx="7772400" cy="5167312"/>
          </a:xfrm>
        </p:spPr>
        <p:txBody>
          <a:bodyPr/>
          <a:lstStyle/>
          <a:p>
            <a:r>
              <a:rPr lang="en-US" sz="1400" smtClean="0"/>
              <a:t>Konsep strategi unit usaha :</a:t>
            </a:r>
          </a:p>
          <a:p>
            <a:pPr lvl="1"/>
            <a:r>
              <a:rPr lang="en-US" sz="1400" smtClean="0"/>
              <a:t>Membangun</a:t>
            </a:r>
          </a:p>
          <a:p>
            <a:pPr lvl="1">
              <a:buFontTx/>
              <a:buNone/>
            </a:pPr>
            <a:r>
              <a:rPr lang="en-US" sz="1400" smtClean="0"/>
              <a:t>	bertujuan peningkatan pangsa pasar</a:t>
            </a:r>
          </a:p>
          <a:p>
            <a:pPr lvl="1">
              <a:buFontTx/>
              <a:buNone/>
            </a:pPr>
            <a:endParaRPr lang="en-US" sz="1400" smtClean="0"/>
          </a:p>
          <a:p>
            <a:pPr lvl="1"/>
            <a:r>
              <a:rPr lang="en-US" sz="1400" smtClean="0"/>
              <a:t>Mempertahankan</a:t>
            </a:r>
          </a:p>
          <a:p>
            <a:pPr lvl="1">
              <a:buFontTx/>
              <a:buNone/>
            </a:pPr>
            <a:r>
              <a:rPr lang="en-US" sz="1400" smtClean="0"/>
              <a:t>	menyesuaikan atau mengadaptasi kepada proteksi pangsa pasar unit usaha dan potensi pesaing</a:t>
            </a:r>
          </a:p>
          <a:p>
            <a:pPr lvl="1">
              <a:buFontTx/>
              <a:buNone/>
            </a:pPr>
            <a:endParaRPr lang="en-US" sz="1400" smtClean="0"/>
          </a:p>
          <a:p>
            <a:pPr lvl="1"/>
            <a:r>
              <a:rPr lang="en-US" sz="1400" smtClean="0"/>
              <a:t>Memanen</a:t>
            </a:r>
          </a:p>
          <a:p>
            <a:pPr lvl="1">
              <a:buFontTx/>
              <a:buNone/>
            </a:pPr>
            <a:r>
              <a:rPr lang="en-US" sz="1400" smtClean="0"/>
              <a:t>	memaksimumkan pendapatan jangka pendek dan arus kas</a:t>
            </a:r>
          </a:p>
          <a:p>
            <a:pPr lvl="1">
              <a:buFontTx/>
              <a:buNone/>
            </a:pPr>
            <a:endParaRPr lang="en-US" sz="1400" smtClean="0"/>
          </a:p>
          <a:p>
            <a:pPr lvl="1"/>
            <a:r>
              <a:rPr lang="en-US" sz="1400" smtClean="0"/>
              <a:t>Melepas</a:t>
            </a:r>
          </a:p>
          <a:p>
            <a:pPr lvl="1">
              <a:buFontTx/>
              <a:buNone/>
            </a:pPr>
            <a:r>
              <a:rPr lang="en-US" sz="1400" smtClean="0"/>
              <a:t>	menarik dari perdagangan</a:t>
            </a:r>
          </a:p>
          <a:p>
            <a:pPr lvl="1">
              <a:buFontTx/>
              <a:buNone/>
            </a:pPr>
            <a:endParaRPr lang="en-US" sz="1400" smtClean="0"/>
          </a:p>
          <a:p>
            <a:pPr lvl="1"/>
            <a:r>
              <a:rPr lang="en-US" sz="1400" smtClean="0"/>
              <a:t>Biaya rendah</a:t>
            </a:r>
          </a:p>
          <a:p>
            <a:pPr lvl="1">
              <a:buFontTx/>
              <a:buNone/>
            </a:pPr>
            <a:r>
              <a:rPr lang="en-US" sz="1400" smtClean="0"/>
              <a:t>	 kepemimpinan biaya</a:t>
            </a:r>
          </a:p>
          <a:p>
            <a:pPr lvl="1">
              <a:buFontTx/>
              <a:buNone/>
            </a:pPr>
            <a:endParaRPr lang="en-US" sz="1400" smtClean="0"/>
          </a:p>
          <a:p>
            <a:pPr lvl="1"/>
            <a:r>
              <a:rPr lang="en-US" sz="1400" smtClean="0"/>
              <a:t>Diferensiasi</a:t>
            </a:r>
          </a:p>
          <a:p>
            <a:pPr lvl="1">
              <a:buFontTx/>
              <a:buNone/>
            </a:pPr>
            <a:r>
              <a:rPr lang="en-US" sz="1400" smtClean="0"/>
              <a:t>	mendiferensiasikan produk yang ditawarkan unit usaha</a:t>
            </a:r>
          </a:p>
          <a:p>
            <a:pPr lvl="1">
              <a:buFontTx/>
              <a:buNone/>
            </a:pPr>
            <a:endParaRPr lang="en-US" sz="1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01625"/>
            <a:ext cx="7772400" cy="841375"/>
          </a:xfrm>
        </p:spPr>
        <p:txBody>
          <a:bodyPr/>
          <a:lstStyle/>
          <a:p>
            <a:r>
              <a:rPr lang="en-US" sz="3200" smtClean="0">
                <a:solidFill>
                  <a:srgbClr val="FFC000"/>
                </a:solidFill>
              </a:rPr>
              <a:t>Misi</a:t>
            </a:r>
          </a:p>
        </p:txBody>
      </p:sp>
      <p:sp>
        <p:nvSpPr>
          <p:cNvPr id="10243" name="Content Placeholder 2"/>
          <p:cNvSpPr>
            <a:spLocks noGrp="1"/>
          </p:cNvSpPr>
          <p:nvPr>
            <p:ph idx="1"/>
          </p:nvPr>
        </p:nvSpPr>
        <p:spPr>
          <a:xfrm>
            <a:off x="685800" y="1285875"/>
            <a:ext cx="7772400" cy="4810125"/>
          </a:xfrm>
        </p:spPr>
        <p:txBody>
          <a:bodyPr/>
          <a:lstStyle/>
          <a:p>
            <a:r>
              <a:rPr lang="en-US" sz="1600" smtClean="0"/>
              <a:t>Misi unit usaha mempengaruhi ketidakpastian bahwa manajer umum menghadapi trade off jangka panjang, jangka pendek yang mereka buat</a:t>
            </a:r>
          </a:p>
          <a:p>
            <a:endParaRPr lang="en-US" sz="1600" smtClean="0"/>
          </a:p>
          <a:p>
            <a:r>
              <a:rPr lang="en-US" sz="1600" smtClean="0"/>
              <a:t>Sistem pengendalian manajemen dapat secara sistematis bervariasi untuk menolong memotivasi manajer mengatasi secara efektif ketidakpastian dan membuat trade off jangka panjang dan jangka pendek yang memadai</a:t>
            </a:r>
          </a:p>
          <a:p>
            <a:endParaRPr lang="en-US" sz="1600" smtClean="0"/>
          </a:p>
          <a:p>
            <a:r>
              <a:rPr lang="en-US" sz="1600" smtClean="0"/>
              <a:t>Misi yang berbeda sering memerlukan perbedaan sistematis sistem  pengendalian manajemen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314</Words>
  <Application>Microsoft Office PowerPoint</Application>
  <PresentationFormat>On-screen Show (4:3)</PresentationFormat>
  <Paragraphs>200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PENGENDALIAN TERHADAP STRATEGI YANG BERBEDA</vt:lpstr>
      <vt:lpstr>KEMAMPUAN AKHIR YANG DIHARAPKAN</vt:lpstr>
      <vt:lpstr>Hubungan Antara Pengendalian dan Strategi Perusahaan </vt:lpstr>
      <vt:lpstr>Konsep strategi perusahaan</vt:lpstr>
      <vt:lpstr>Perbedaan Strategi Perusahaan</vt:lpstr>
      <vt:lpstr>Implikasi dari pengendalian manajemen</vt:lpstr>
      <vt:lpstr>Perbedaan Strategi perusahaan : implikasi manajemen pengendalian</vt:lpstr>
      <vt:lpstr>Strategi Unit Usaha</vt:lpstr>
      <vt:lpstr>Misi</vt:lpstr>
      <vt:lpstr>Misi dan ketidakpastian</vt:lpstr>
      <vt:lpstr>Perbedaan Misi Strategi : perencahaan strategi</vt:lpstr>
      <vt:lpstr>Perbedaan Misi Strategi : peran anggaran</vt:lpstr>
      <vt:lpstr>Perbedaan Misi Strategi : kompensasi insentif</vt:lpstr>
      <vt:lpstr>Gaya manajemen puncak</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root</cp:lastModifiedBy>
  <cp:revision>19</cp:revision>
  <dcterms:created xsi:type="dcterms:W3CDTF">2017-09-09T11:34:57Z</dcterms:created>
  <dcterms:modified xsi:type="dcterms:W3CDTF">2017-09-19T22:48:00Z</dcterms:modified>
</cp:coreProperties>
</file>