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99" r:id="rId3"/>
    <p:sldId id="301" r:id="rId4"/>
    <p:sldId id="302" r:id="rId5"/>
    <p:sldId id="303" r:id="rId6"/>
    <p:sldId id="300" r:id="rId7"/>
    <p:sldId id="305" r:id="rId8"/>
    <p:sldId id="306" r:id="rId9"/>
    <p:sldId id="307" r:id="rId10"/>
    <p:sldId id="308" r:id="rId11"/>
    <p:sldId id="309" r:id="rId12"/>
    <p:sldId id="310" r:id="rId13"/>
    <p:sldId id="311" r:id="rId14"/>
    <p:sldId id="313" r:id="rId15"/>
    <p:sldId id="314" r:id="rId16"/>
    <p:sldId id="28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64" autoAdjust="0"/>
    <p:restoredTop sz="94660"/>
  </p:normalViewPr>
  <p:slideViewPr>
    <p:cSldViewPr showGuides="1">
      <p:cViewPr varScale="1">
        <p:scale>
          <a:sx n="73" d="100"/>
          <a:sy n="73" d="100"/>
        </p:scale>
        <p:origin x="-696" y="-1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02D7BD-AF62-0C4F-93E7-C8DD61015D94}" type="datetimeFigureOut">
              <a:rPr lang="en-US" smtClean="0"/>
              <a:t>6/30/19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363D2B-BB6F-9046-9648-31DA315E6268}" type="slidenum">
              <a:rPr lang="en-US" smtClean="0"/>
              <a:t>‹#›</a:t>
            </a:fld>
            <a:endParaRPr lang="en-US"/>
          </a:p>
        </p:txBody>
      </p:sp>
    </p:spTree>
    <p:extLst>
      <p:ext uri="{BB962C8B-B14F-4D97-AF65-F5344CB8AC3E}">
        <p14:creationId xmlns:p14="http://schemas.microsoft.com/office/powerpoint/2010/main" val="14926969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AFB87D-38D7-4FEC-AC0F-7D539262653F}" type="datetimeFigureOut">
              <a:rPr lang="en-US" smtClean="0"/>
              <a:t>6/30/19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2478549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AFB87D-38D7-4FEC-AC0F-7D539262653F}" type="datetimeFigureOut">
              <a:rPr lang="en-US" smtClean="0"/>
              <a:t>6/30/19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911576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AFB87D-38D7-4FEC-AC0F-7D539262653F}" type="datetimeFigureOut">
              <a:rPr lang="en-US" smtClean="0"/>
              <a:t>6/30/19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1290381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AFB87D-38D7-4FEC-AC0F-7D539262653F}" type="datetimeFigureOut">
              <a:rPr lang="en-US" smtClean="0"/>
              <a:t>6/30/19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2517578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AFB87D-38D7-4FEC-AC0F-7D539262653F}" type="datetimeFigureOut">
              <a:rPr lang="en-US" smtClean="0"/>
              <a:t>6/30/19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2819839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AFB87D-38D7-4FEC-AC0F-7D539262653F}" type="datetimeFigureOut">
              <a:rPr lang="en-US" smtClean="0"/>
              <a:t>6/30/19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3523881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AFB87D-38D7-4FEC-AC0F-7D539262653F}" type="datetimeFigureOut">
              <a:rPr lang="en-US" smtClean="0"/>
              <a:t>6/30/19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1256887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AFB87D-38D7-4FEC-AC0F-7D539262653F}" type="datetimeFigureOut">
              <a:rPr lang="en-US" smtClean="0"/>
              <a:t>6/30/19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178773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AFB87D-38D7-4FEC-AC0F-7D539262653F}" type="datetimeFigureOut">
              <a:rPr lang="en-US" smtClean="0"/>
              <a:t>6/30/19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3924346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AFB87D-38D7-4FEC-AC0F-7D539262653F}" type="datetimeFigureOut">
              <a:rPr lang="en-US" smtClean="0"/>
              <a:t>6/30/19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4145465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AFB87D-38D7-4FEC-AC0F-7D539262653F}" type="datetimeFigureOut">
              <a:rPr lang="en-US" smtClean="0"/>
              <a:t>6/30/19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396723390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AFB87D-38D7-4FEC-AC0F-7D539262653F}" type="datetimeFigureOut">
              <a:rPr lang="en-US" smtClean="0"/>
              <a:t>6/30/19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998C16-3685-40E2-B16C-428ED1DC65B6}" type="slidenum">
              <a:rPr lang="en-US" smtClean="0"/>
              <a:t>‹#›</a:t>
            </a:fld>
            <a:endParaRPr lang="en-US"/>
          </a:p>
        </p:txBody>
      </p:sp>
    </p:spTree>
    <p:extLst>
      <p:ext uri="{BB962C8B-B14F-4D97-AF65-F5344CB8AC3E}">
        <p14:creationId xmlns:p14="http://schemas.microsoft.com/office/powerpoint/2010/main" val="3927037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2" descr="C:\Users\arsil\Desktop\Smartcreative.jpg"/>
          <p:cNvPicPr>
            <a:picLocks noChangeAspect="1" noChangeArrowheads="1"/>
          </p:cNvPicPr>
          <p:nvPr/>
        </p:nvPicPr>
        <p:blipFill>
          <a:blip r:embed="rId2">
            <a:extLst>
              <a:ext uri="{28A0092B-C50C-407E-A947-70E740481C1C}">
                <a14:useLocalDpi xmlns:a14="http://schemas.microsoft.com/office/drawing/2010/main" val="0"/>
              </a:ext>
            </a:extLst>
          </a:blip>
          <a:srcRect l="1051" r="800" b="504"/>
          <a:stretch>
            <a:fillRect/>
          </a:stretch>
        </p:blipFill>
        <p:spPr bwMode="auto">
          <a:xfrm>
            <a:off x="0" y="0"/>
            <a:ext cx="9144000" cy="684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1"/>
          <p:cNvSpPr txBox="1">
            <a:spLocks noChangeArrowheads="1"/>
          </p:cNvSpPr>
          <p:nvPr/>
        </p:nvSpPr>
        <p:spPr bwMode="auto">
          <a:xfrm>
            <a:off x="3276600" y="3352800"/>
            <a:ext cx="563880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2200" b="1" smtClean="0">
                <a:solidFill>
                  <a:schemeClr val="bg1"/>
                </a:solidFill>
              </a:rPr>
              <a:t>GIZI KEBUGARAN</a:t>
            </a:r>
            <a:endParaRPr lang="en-US" sz="2200" b="1" dirty="0" smtClean="0">
              <a:solidFill>
                <a:schemeClr val="bg1"/>
              </a:solidFill>
            </a:endParaRPr>
          </a:p>
          <a:p>
            <a:pPr algn="ctr" eaLnBrk="1" hangingPunct="1"/>
            <a:r>
              <a:rPr lang="en-US" sz="2200" b="1" dirty="0" smtClean="0">
                <a:solidFill>
                  <a:schemeClr val="bg1"/>
                </a:solidFill>
              </a:rPr>
              <a:t>PERTEMUAN IX</a:t>
            </a:r>
            <a:endParaRPr lang="en-US" sz="2200" b="1" dirty="0">
              <a:solidFill>
                <a:schemeClr val="bg1"/>
              </a:solidFill>
            </a:endParaRPr>
          </a:p>
          <a:p>
            <a:pPr algn="ctr" eaLnBrk="1" hangingPunct="1"/>
            <a:r>
              <a:rPr lang="en-US" sz="2200" b="1" dirty="0" smtClean="0">
                <a:solidFill>
                  <a:schemeClr val="bg1"/>
                </a:solidFill>
              </a:rPr>
              <a:t>Program </a:t>
            </a:r>
            <a:r>
              <a:rPr lang="en-US" sz="2200" b="1" dirty="0" err="1" smtClean="0">
                <a:solidFill>
                  <a:schemeClr val="bg1"/>
                </a:solidFill>
              </a:rPr>
              <a:t>Studi</a:t>
            </a:r>
            <a:r>
              <a:rPr lang="en-US" sz="2200" b="1" dirty="0" smtClean="0">
                <a:solidFill>
                  <a:schemeClr val="bg1"/>
                </a:solidFill>
              </a:rPr>
              <a:t> </a:t>
            </a:r>
            <a:r>
              <a:rPr lang="en-US" sz="2200" b="1" dirty="0" err="1">
                <a:solidFill>
                  <a:schemeClr val="bg1"/>
                </a:solidFill>
              </a:rPr>
              <a:t>Gizi</a:t>
            </a:r>
            <a:r>
              <a:rPr lang="en-US" sz="2200" b="1" dirty="0">
                <a:solidFill>
                  <a:schemeClr val="bg1"/>
                </a:solidFill>
              </a:rPr>
              <a:t> </a:t>
            </a:r>
            <a:endParaRPr lang="en-US" sz="2200" b="1" dirty="0" smtClean="0">
              <a:solidFill>
                <a:schemeClr val="bg1"/>
              </a:solidFill>
            </a:endParaRPr>
          </a:p>
          <a:p>
            <a:pPr algn="ctr" eaLnBrk="1" hangingPunct="1"/>
            <a:r>
              <a:rPr lang="en-US" sz="2200" b="1" dirty="0" err="1" smtClean="0">
                <a:solidFill>
                  <a:schemeClr val="bg1"/>
                </a:solidFill>
              </a:rPr>
              <a:t>Fakultas</a:t>
            </a:r>
            <a:r>
              <a:rPr lang="en-US" sz="2200" b="1" dirty="0" smtClean="0">
                <a:solidFill>
                  <a:schemeClr val="bg1"/>
                </a:solidFill>
              </a:rPr>
              <a:t> </a:t>
            </a:r>
            <a:r>
              <a:rPr lang="en-US" sz="2200" b="1" dirty="0" err="1" smtClean="0">
                <a:solidFill>
                  <a:schemeClr val="bg1"/>
                </a:solidFill>
              </a:rPr>
              <a:t>Ilmu-ilmu</a:t>
            </a:r>
            <a:r>
              <a:rPr lang="en-US" sz="2200" b="1" dirty="0" smtClean="0">
                <a:solidFill>
                  <a:schemeClr val="bg1"/>
                </a:solidFill>
              </a:rPr>
              <a:t> </a:t>
            </a:r>
            <a:r>
              <a:rPr lang="en-US" sz="2200" b="1" dirty="0" err="1" smtClean="0">
                <a:solidFill>
                  <a:schemeClr val="bg1"/>
                </a:solidFill>
              </a:rPr>
              <a:t>Kesehatan</a:t>
            </a:r>
            <a:endParaRPr lang="en-US" sz="2200" b="1" dirty="0">
              <a:solidFill>
                <a:schemeClr val="bg1"/>
              </a:solidFill>
            </a:endParaRPr>
          </a:p>
        </p:txBody>
      </p:sp>
    </p:spTree>
    <p:extLst>
      <p:ext uri="{BB962C8B-B14F-4D97-AF65-F5344CB8AC3E}">
        <p14:creationId xmlns:p14="http://schemas.microsoft.com/office/powerpoint/2010/main" val="69926287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14400"/>
          </a:xfrm>
        </p:spPr>
        <p:txBody>
          <a:bodyPr>
            <a:normAutofit fontScale="90000"/>
          </a:bodyPr>
          <a:lstStyle/>
          <a:p>
            <a:r>
              <a:rPr lang="en-US" b="1" dirty="0">
                <a:latin typeface="Tw Cen MT"/>
                <a:cs typeface="Tw Cen MT"/>
              </a:rPr>
              <a:t>Nutritionally Related Problems Studied in Gymnasts </a:t>
            </a:r>
            <a:endParaRPr lang="en-US" dirty="0">
              <a:latin typeface="Tw Cen MT"/>
              <a:cs typeface="Tw Cen MT"/>
            </a:endParaRPr>
          </a:p>
        </p:txBody>
      </p:sp>
      <p:sp>
        <p:nvSpPr>
          <p:cNvPr id="3" name="Content Placeholder 2"/>
          <p:cNvSpPr>
            <a:spLocks noGrp="1"/>
          </p:cNvSpPr>
          <p:nvPr>
            <p:ph idx="1"/>
          </p:nvPr>
        </p:nvSpPr>
        <p:spPr>
          <a:xfrm>
            <a:off x="457200" y="2286000"/>
            <a:ext cx="8229600" cy="3840163"/>
          </a:xfrm>
        </p:spPr>
        <p:txBody>
          <a:bodyPr>
            <a:normAutofit/>
          </a:bodyPr>
          <a:lstStyle/>
          <a:p>
            <a:r>
              <a:rPr lang="en-US" sz="2400" b="1" dirty="0">
                <a:latin typeface="Tw Cen MT"/>
                <a:cs typeface="Tw Cen MT"/>
              </a:rPr>
              <a:t>Female Athlete Triad </a:t>
            </a:r>
            <a:r>
              <a:rPr lang="en-US" sz="2400" b="1" dirty="0" smtClean="0">
                <a:latin typeface="Tw Cen MT"/>
                <a:cs typeface="Tw Cen MT"/>
              </a:rPr>
              <a:t>(</a:t>
            </a:r>
            <a:r>
              <a:rPr lang="en-US" sz="2400" dirty="0" smtClean="0">
                <a:latin typeface="Tw Cen MT"/>
                <a:cs typeface="Tw Cen MT"/>
              </a:rPr>
              <a:t>anorexia </a:t>
            </a:r>
            <a:r>
              <a:rPr lang="en-US" sz="2400" dirty="0">
                <a:latin typeface="Tw Cen MT"/>
                <a:cs typeface="Tw Cen MT"/>
              </a:rPr>
              <a:t>nervosa, anorexia </a:t>
            </a:r>
            <a:r>
              <a:rPr lang="en-US" sz="2400" dirty="0" smtClean="0">
                <a:latin typeface="Tw Cen MT"/>
                <a:cs typeface="Tw Cen MT"/>
              </a:rPr>
              <a:t>athletic, </a:t>
            </a:r>
            <a:r>
              <a:rPr lang="en-US" sz="2400" dirty="0">
                <a:latin typeface="Tw Cen MT"/>
                <a:cs typeface="Tw Cen MT"/>
              </a:rPr>
              <a:t>bulimia, and other restrictive eating behaviors), amenorrhea (both primary and secondary), and early </a:t>
            </a:r>
            <a:r>
              <a:rPr lang="en-US" sz="2400" dirty="0" smtClean="0">
                <a:latin typeface="Tw Cen MT"/>
                <a:cs typeface="Tw Cen MT"/>
              </a:rPr>
              <a:t>development </a:t>
            </a:r>
            <a:r>
              <a:rPr lang="en-US" sz="2400" dirty="0">
                <a:latin typeface="Tw Cen MT"/>
                <a:cs typeface="Tw Cen MT"/>
              </a:rPr>
              <a:t>of </a:t>
            </a:r>
            <a:r>
              <a:rPr lang="en-US" sz="2400" dirty="0" smtClean="0">
                <a:latin typeface="Tw Cen MT"/>
                <a:cs typeface="Tw Cen MT"/>
              </a:rPr>
              <a:t>osteoporosis. </a:t>
            </a:r>
          </a:p>
          <a:p>
            <a:r>
              <a:rPr lang="en-US" sz="2400" b="1" dirty="0">
                <a:latin typeface="Tw Cen MT"/>
                <a:cs typeface="Tw Cen MT"/>
              </a:rPr>
              <a:t>Gymnastics Injuries </a:t>
            </a:r>
            <a:endParaRPr lang="en-US" sz="2400" b="1" dirty="0" smtClean="0">
              <a:latin typeface="Tw Cen MT"/>
              <a:cs typeface="Tw Cen MT"/>
            </a:endParaRPr>
          </a:p>
          <a:p>
            <a:r>
              <a:rPr lang="en-US" sz="2400" b="1" dirty="0">
                <a:latin typeface="Tw Cen MT"/>
                <a:cs typeface="Tw Cen MT"/>
              </a:rPr>
              <a:t>Attainment of Ideal Weight and Body Composition </a:t>
            </a:r>
            <a:endParaRPr lang="en-US" sz="2400" b="1" dirty="0" smtClean="0">
              <a:latin typeface="Tw Cen MT"/>
              <a:cs typeface="Tw Cen MT"/>
            </a:endParaRPr>
          </a:p>
          <a:p>
            <a:r>
              <a:rPr lang="en-US" sz="2400" b="1" dirty="0">
                <a:latin typeface="Tw Cen MT"/>
                <a:cs typeface="Tw Cen MT"/>
              </a:rPr>
              <a:t>Growth Retardation </a:t>
            </a:r>
            <a:endParaRPr lang="en-US" sz="2400" dirty="0">
              <a:latin typeface="Tw Cen MT"/>
              <a:cs typeface="Tw Cen MT"/>
            </a:endParaRPr>
          </a:p>
          <a:p>
            <a:endParaRPr lang="en-US" sz="2400" dirty="0">
              <a:latin typeface="Tw Cen MT"/>
              <a:cs typeface="Tw Cen MT"/>
            </a:endParaRPr>
          </a:p>
          <a:p>
            <a:endParaRPr lang="en-US" sz="2400" dirty="0">
              <a:latin typeface="Tw Cen MT"/>
              <a:cs typeface="Tw Cen MT"/>
            </a:endParaRPr>
          </a:p>
          <a:p>
            <a:endParaRPr lang="en-US" sz="2400" dirty="0">
              <a:latin typeface="Tw Cen MT"/>
              <a:cs typeface="Tw Cen MT"/>
            </a:endParaRPr>
          </a:p>
          <a:p>
            <a:endParaRPr lang="en-US" sz="2400" dirty="0">
              <a:latin typeface="Tw Cen MT"/>
              <a:cs typeface="Tw Cen MT"/>
            </a:endParaRPr>
          </a:p>
        </p:txBody>
      </p:sp>
    </p:spTree>
    <p:extLst>
      <p:ext uri="{BB962C8B-B14F-4D97-AF65-F5344CB8AC3E}">
        <p14:creationId xmlns:p14="http://schemas.microsoft.com/office/powerpoint/2010/main" val="55446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14400"/>
          </a:xfrm>
        </p:spPr>
        <p:txBody>
          <a:bodyPr>
            <a:noAutofit/>
          </a:bodyPr>
          <a:lstStyle/>
          <a:p>
            <a:r>
              <a:rPr lang="en-US" sz="3600" b="1" dirty="0">
                <a:latin typeface="Tw Cen MT"/>
                <a:cs typeface="Tw Cen MT"/>
              </a:rPr>
              <a:t>Summary </a:t>
            </a:r>
            <a:r>
              <a:rPr lang="en-US" sz="3600" b="1" dirty="0" smtClean="0">
                <a:latin typeface="Tw Cen MT"/>
                <a:cs typeface="Tw Cen MT"/>
              </a:rPr>
              <a:t>Recommendations:</a:t>
            </a:r>
            <a:br>
              <a:rPr lang="en-US" sz="3600" b="1" dirty="0" smtClean="0">
                <a:latin typeface="Tw Cen MT"/>
                <a:cs typeface="Tw Cen MT"/>
              </a:rPr>
            </a:br>
            <a:r>
              <a:rPr lang="en-US" sz="3600" b="1" dirty="0" smtClean="0">
                <a:latin typeface="Tw Cen MT"/>
                <a:cs typeface="Tw Cen MT"/>
              </a:rPr>
              <a:t>General </a:t>
            </a:r>
            <a:r>
              <a:rPr lang="en-US" sz="3600" b="1" dirty="0">
                <a:latin typeface="Tw Cen MT"/>
                <a:cs typeface="Tw Cen MT"/>
              </a:rPr>
              <a:t>Guidelines </a:t>
            </a:r>
            <a:endParaRPr lang="en-US" sz="3600" dirty="0">
              <a:latin typeface="Tw Cen MT"/>
              <a:cs typeface="Tw Cen MT"/>
            </a:endParaRPr>
          </a:p>
        </p:txBody>
      </p:sp>
      <p:sp>
        <p:nvSpPr>
          <p:cNvPr id="3" name="Content Placeholder 2"/>
          <p:cNvSpPr>
            <a:spLocks noGrp="1"/>
          </p:cNvSpPr>
          <p:nvPr>
            <p:ph idx="1"/>
          </p:nvPr>
        </p:nvSpPr>
        <p:spPr>
          <a:xfrm>
            <a:off x="304800" y="1981201"/>
            <a:ext cx="8458200" cy="4191000"/>
          </a:xfrm>
        </p:spPr>
        <p:txBody>
          <a:bodyPr>
            <a:normAutofit/>
          </a:bodyPr>
          <a:lstStyle/>
          <a:p>
            <a:r>
              <a:rPr lang="en-US" sz="2400" dirty="0">
                <a:latin typeface="Tw Cen MT"/>
                <a:cs typeface="Tw Cen MT"/>
              </a:rPr>
              <a:t>Gymnastics training coupled with proper energy/ nutrient intake can have a positive impact on health and performance. </a:t>
            </a:r>
          </a:p>
          <a:p>
            <a:r>
              <a:rPr lang="en-US" sz="2400" dirty="0">
                <a:latin typeface="Tw Cen MT"/>
                <a:cs typeface="Tw Cen MT"/>
              </a:rPr>
              <a:t>Gymnasts should consume sufficient energy for activity plus the needs of growth, and should consume sufficient fluids to assure adequate hydration. Adequate energy availability is a key factor in reducing health risks in all athletes, including </a:t>
            </a:r>
            <a:r>
              <a:rPr lang="en-US" sz="2400" dirty="0" smtClean="0">
                <a:latin typeface="Tw Cen MT"/>
                <a:cs typeface="Tw Cen MT"/>
              </a:rPr>
              <a:t>gymnasts.</a:t>
            </a:r>
          </a:p>
          <a:p>
            <a:r>
              <a:rPr lang="en-US" sz="2400" dirty="0">
                <a:latin typeface="Tw Cen MT"/>
                <a:cs typeface="Tw Cen MT"/>
              </a:rPr>
              <a:t>Complex carbohydrate foods should be a large part of the diet, but the consumption of fibrous </a:t>
            </a:r>
            <a:r>
              <a:rPr lang="en-US" sz="2400" dirty="0" smtClean="0">
                <a:latin typeface="Tw Cen MT"/>
                <a:cs typeface="Tw Cen MT"/>
              </a:rPr>
              <a:t>vegetables </a:t>
            </a:r>
            <a:r>
              <a:rPr lang="en-US" sz="2400" dirty="0">
                <a:latin typeface="Tw Cen MT"/>
                <a:cs typeface="Tw Cen MT"/>
              </a:rPr>
              <a:t>should be avoided for several hours before training or </a:t>
            </a:r>
            <a:r>
              <a:rPr lang="en-US" sz="2400" dirty="0" smtClean="0">
                <a:latin typeface="Tw Cen MT"/>
                <a:cs typeface="Tw Cen MT"/>
              </a:rPr>
              <a:t>competition.</a:t>
            </a:r>
            <a:endParaRPr lang="en-US" sz="2400" dirty="0">
              <a:latin typeface="Tw Cen MT"/>
              <a:cs typeface="Tw Cen MT"/>
            </a:endParaRPr>
          </a:p>
          <a:p>
            <a:endParaRPr lang="en-US" sz="2400" dirty="0">
              <a:latin typeface="Tw Cen MT"/>
              <a:cs typeface="Tw Cen MT"/>
            </a:endParaRPr>
          </a:p>
        </p:txBody>
      </p:sp>
    </p:spTree>
    <p:extLst>
      <p:ext uri="{BB962C8B-B14F-4D97-AF65-F5344CB8AC3E}">
        <p14:creationId xmlns:p14="http://schemas.microsoft.com/office/powerpoint/2010/main" val="852433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fontScale="90000"/>
          </a:bodyPr>
          <a:lstStyle/>
          <a:p>
            <a:r>
              <a:rPr lang="en-US" b="1" dirty="0">
                <a:latin typeface="Tw Cen MT"/>
                <a:cs typeface="Tw Cen MT"/>
              </a:rPr>
              <a:t>Pre-competition/</a:t>
            </a:r>
            <a:r>
              <a:rPr lang="en-US" b="1" dirty="0" smtClean="0">
                <a:latin typeface="Tw Cen MT"/>
                <a:cs typeface="Tw Cen MT"/>
              </a:rPr>
              <a:t>Pre-training </a:t>
            </a:r>
            <a:r>
              <a:rPr lang="en-US" b="1" dirty="0">
                <a:latin typeface="Tw Cen MT"/>
                <a:cs typeface="Tw Cen MT"/>
              </a:rPr>
              <a:t>Eating </a:t>
            </a:r>
            <a:endParaRPr lang="en-US" dirty="0">
              <a:latin typeface="Tw Cen MT"/>
              <a:cs typeface="Tw Cen MT"/>
            </a:endParaRPr>
          </a:p>
        </p:txBody>
      </p:sp>
      <p:sp>
        <p:nvSpPr>
          <p:cNvPr id="3" name="Content Placeholder 2"/>
          <p:cNvSpPr>
            <a:spLocks noGrp="1"/>
          </p:cNvSpPr>
          <p:nvPr>
            <p:ph idx="1"/>
          </p:nvPr>
        </p:nvSpPr>
        <p:spPr/>
        <p:txBody>
          <a:bodyPr>
            <a:normAutofit/>
          </a:bodyPr>
          <a:lstStyle/>
          <a:p>
            <a:pPr marL="0" indent="0">
              <a:buNone/>
            </a:pPr>
            <a:r>
              <a:rPr lang="en-US" sz="2800" dirty="0" smtClean="0">
                <a:latin typeface="Tw Cen MT"/>
                <a:cs typeface="Tw Cen MT"/>
              </a:rPr>
              <a:t>The </a:t>
            </a:r>
            <a:r>
              <a:rPr lang="en-US" sz="2800" dirty="0">
                <a:latin typeface="Tw Cen MT"/>
                <a:cs typeface="Tw Cen MT"/>
              </a:rPr>
              <a:t>two main goals for the pre-competition/pre- training </a:t>
            </a:r>
            <a:r>
              <a:rPr lang="en-US" sz="2800" dirty="0" smtClean="0">
                <a:latin typeface="Tw Cen MT"/>
                <a:cs typeface="Tw Cen MT"/>
              </a:rPr>
              <a:t>eating:</a:t>
            </a:r>
          </a:p>
          <a:p>
            <a:pPr marL="514350" indent="-514350">
              <a:buFont typeface="+mj-lt"/>
              <a:buAutoNum type="arabicPeriod"/>
            </a:pPr>
            <a:r>
              <a:rPr lang="en-US" sz="2800" dirty="0">
                <a:latin typeface="Tw Cen MT"/>
                <a:cs typeface="Tw Cen MT"/>
              </a:rPr>
              <a:t>T</a:t>
            </a:r>
            <a:r>
              <a:rPr lang="en-US" sz="2800" dirty="0" smtClean="0">
                <a:latin typeface="Tw Cen MT"/>
                <a:cs typeface="Tw Cen MT"/>
              </a:rPr>
              <a:t>he </a:t>
            </a:r>
            <a:r>
              <a:rPr lang="en-US" sz="2800" dirty="0">
                <a:latin typeface="Tw Cen MT"/>
                <a:cs typeface="Tw Cen MT"/>
              </a:rPr>
              <a:t>provision of energy to see the athlete through a significant </a:t>
            </a:r>
            <a:r>
              <a:rPr lang="en-US" sz="2800" dirty="0" smtClean="0">
                <a:latin typeface="Tw Cen MT"/>
                <a:cs typeface="Tw Cen MT"/>
              </a:rPr>
              <a:t>portion</a:t>
            </a:r>
            <a:endParaRPr lang="en-US" sz="2800" dirty="0">
              <a:latin typeface="Tw Cen MT"/>
              <a:cs typeface="Tw Cen MT"/>
            </a:endParaRPr>
          </a:p>
          <a:p>
            <a:pPr marL="514350" indent="-514350">
              <a:buFont typeface="+mj-lt"/>
              <a:buAutoNum type="arabicPeriod"/>
            </a:pPr>
            <a:r>
              <a:rPr lang="en-US" sz="2800" dirty="0">
                <a:latin typeface="Tw Cen MT"/>
                <a:cs typeface="Tw Cen MT"/>
              </a:rPr>
              <a:t>S</a:t>
            </a:r>
            <a:r>
              <a:rPr lang="en-US" sz="2800" dirty="0" smtClean="0">
                <a:latin typeface="Tw Cen MT"/>
                <a:cs typeface="Tw Cen MT"/>
              </a:rPr>
              <a:t>ufficient </a:t>
            </a:r>
            <a:r>
              <a:rPr lang="en-US" sz="2800" dirty="0">
                <a:latin typeface="Tw Cen MT"/>
                <a:cs typeface="Tw Cen MT"/>
              </a:rPr>
              <a:t>fluid to assure </a:t>
            </a:r>
            <a:r>
              <a:rPr lang="en-US" sz="2800" dirty="0" smtClean="0">
                <a:latin typeface="Tw Cen MT"/>
                <a:cs typeface="Tw Cen MT"/>
              </a:rPr>
              <a:t>optimally </a:t>
            </a:r>
            <a:r>
              <a:rPr lang="en-US" sz="2800" dirty="0">
                <a:latin typeface="Tw Cen MT"/>
                <a:cs typeface="Tw Cen MT"/>
              </a:rPr>
              <a:t>hydrated muscles </a:t>
            </a:r>
          </a:p>
          <a:p>
            <a:endParaRPr lang="en-US" sz="2800" dirty="0">
              <a:latin typeface="Tw Cen MT"/>
              <a:cs typeface="Tw Cen MT"/>
            </a:endParaRPr>
          </a:p>
        </p:txBody>
      </p:sp>
    </p:spTree>
    <p:extLst>
      <p:ext uri="{BB962C8B-B14F-4D97-AF65-F5344CB8AC3E}">
        <p14:creationId xmlns:p14="http://schemas.microsoft.com/office/powerpoint/2010/main" val="2001904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382000" cy="5059363"/>
          </a:xfrm>
        </p:spPr>
        <p:txBody>
          <a:bodyPr>
            <a:normAutofit lnSpcReduction="10000"/>
          </a:bodyPr>
          <a:lstStyle/>
          <a:p>
            <a:r>
              <a:rPr lang="en-US" sz="2400" dirty="0">
                <a:latin typeface="Tw Cen MT"/>
                <a:cs typeface="Tw Cen MT"/>
              </a:rPr>
              <a:t>There should be adequate opportunity for gastric emptying before the initiation of exercise. Because fats cause a delay in gastric emptying, fat intake for the PCPTE should be kept as low as </a:t>
            </a:r>
            <a:r>
              <a:rPr lang="en-US" sz="2400" dirty="0" smtClean="0">
                <a:latin typeface="Tw Cen MT"/>
                <a:cs typeface="Tw Cen MT"/>
              </a:rPr>
              <a:t>possible.</a:t>
            </a:r>
          </a:p>
          <a:p>
            <a:r>
              <a:rPr lang="en-US" sz="2400" dirty="0" smtClean="0">
                <a:latin typeface="Tw Cen MT"/>
                <a:cs typeface="Tw Cen MT"/>
              </a:rPr>
              <a:t>If </a:t>
            </a:r>
            <a:r>
              <a:rPr lang="en-US" sz="2400" dirty="0">
                <a:latin typeface="Tw Cen MT"/>
                <a:cs typeface="Tw Cen MT"/>
              </a:rPr>
              <a:t>the meal consumed is large, it should be completed 3.5–4.0 hours prior to the start of training or com- </a:t>
            </a:r>
            <a:r>
              <a:rPr lang="en-US" sz="2400" dirty="0" smtClean="0">
                <a:latin typeface="Tw Cen MT"/>
                <a:cs typeface="Tw Cen MT"/>
              </a:rPr>
              <a:t>petition.</a:t>
            </a:r>
          </a:p>
          <a:p>
            <a:r>
              <a:rPr lang="en-US" sz="2400" dirty="0" smtClean="0">
                <a:latin typeface="Tw Cen MT"/>
                <a:cs typeface="Tw Cen MT"/>
              </a:rPr>
              <a:t>Small </a:t>
            </a:r>
            <a:r>
              <a:rPr lang="en-US" sz="2400" dirty="0">
                <a:latin typeface="Tw Cen MT"/>
                <a:cs typeface="Tw Cen MT"/>
              </a:rPr>
              <a:t>meals can be completed 2–3 hours before exercise. Light carbohydrate snacks (</a:t>
            </a:r>
            <a:r>
              <a:rPr lang="en-US" sz="2400" dirty="0" smtClean="0">
                <a:latin typeface="Tw Cen MT"/>
                <a:cs typeface="Tw Cen MT"/>
              </a:rPr>
              <a:t>crackers</a:t>
            </a:r>
            <a:r>
              <a:rPr lang="en-US" sz="2400" dirty="0">
                <a:latin typeface="Tw Cen MT"/>
                <a:cs typeface="Tw Cen MT"/>
              </a:rPr>
              <a:t>, etc.) may be consumed within 1 hour of </a:t>
            </a:r>
            <a:r>
              <a:rPr lang="en-US" sz="2400" dirty="0" smtClean="0">
                <a:latin typeface="Tw Cen MT"/>
                <a:cs typeface="Tw Cen MT"/>
              </a:rPr>
              <a:t>exercise</a:t>
            </a:r>
            <a:r>
              <a:rPr lang="en-US" sz="2400" dirty="0">
                <a:latin typeface="Tw Cen MT"/>
                <a:cs typeface="Tw Cen MT"/>
              </a:rPr>
              <a:t>, but solid foods should always be consumed with fluids. </a:t>
            </a:r>
            <a:endParaRPr lang="en-US" sz="2400" dirty="0" smtClean="0">
              <a:latin typeface="Tw Cen MT"/>
              <a:cs typeface="Tw Cen MT"/>
            </a:endParaRPr>
          </a:p>
          <a:p>
            <a:r>
              <a:rPr lang="en-US" sz="2400" dirty="0" smtClean="0">
                <a:latin typeface="Tw Cen MT"/>
                <a:cs typeface="Tw Cen MT"/>
              </a:rPr>
              <a:t>The </a:t>
            </a:r>
            <a:r>
              <a:rPr lang="en-US" sz="2400" dirty="0">
                <a:latin typeface="Tw Cen MT"/>
                <a:cs typeface="Tw Cen MT"/>
              </a:rPr>
              <a:t>usual recommendation is the consumption of 5–7 ml of fluid/kg body weight at least 4 hours prior to physical activity (American Dietetic </a:t>
            </a:r>
            <a:r>
              <a:rPr lang="en-US" sz="2400" dirty="0" smtClean="0">
                <a:latin typeface="Tw Cen MT"/>
                <a:cs typeface="Tw Cen MT"/>
              </a:rPr>
              <a:t>Association)</a:t>
            </a:r>
            <a:endParaRPr lang="en-US" sz="2400" dirty="0">
              <a:latin typeface="Tw Cen MT"/>
              <a:cs typeface="Tw Cen MT"/>
            </a:endParaRPr>
          </a:p>
          <a:p>
            <a:endParaRPr lang="en-US" sz="2400" dirty="0">
              <a:latin typeface="Tw Cen MT"/>
              <a:cs typeface="Tw Cen MT"/>
            </a:endParaRPr>
          </a:p>
          <a:p>
            <a:endParaRPr lang="en-US" sz="2400" dirty="0">
              <a:latin typeface="Tw Cen MT"/>
              <a:cs typeface="Tw Cen MT"/>
            </a:endParaRPr>
          </a:p>
        </p:txBody>
      </p:sp>
    </p:spTree>
    <p:extLst>
      <p:ext uri="{BB962C8B-B14F-4D97-AF65-F5344CB8AC3E}">
        <p14:creationId xmlns:p14="http://schemas.microsoft.com/office/powerpoint/2010/main" val="4148581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fontScale="90000"/>
          </a:bodyPr>
          <a:lstStyle/>
          <a:p>
            <a:r>
              <a:rPr lang="en-US" b="1" dirty="0">
                <a:latin typeface="Tw Cen MT"/>
                <a:cs typeface="Tw Cen MT"/>
              </a:rPr>
              <a:t>Eating During Competition/Practice </a:t>
            </a:r>
            <a:endParaRPr lang="en-US" dirty="0">
              <a:latin typeface="Tw Cen MT"/>
              <a:cs typeface="Tw Cen MT"/>
            </a:endParaRPr>
          </a:p>
        </p:txBody>
      </p:sp>
      <p:sp>
        <p:nvSpPr>
          <p:cNvPr id="3" name="Content Placeholder 2"/>
          <p:cNvSpPr>
            <a:spLocks noGrp="1"/>
          </p:cNvSpPr>
          <p:nvPr>
            <p:ph idx="1"/>
          </p:nvPr>
        </p:nvSpPr>
        <p:spPr>
          <a:xfrm>
            <a:off x="457200" y="1646237"/>
            <a:ext cx="8458200" cy="4525963"/>
          </a:xfrm>
        </p:spPr>
        <p:txBody>
          <a:bodyPr>
            <a:normAutofit/>
          </a:bodyPr>
          <a:lstStyle/>
          <a:p>
            <a:r>
              <a:rPr lang="en-US" sz="2400" dirty="0">
                <a:latin typeface="Tw Cen MT"/>
                <a:cs typeface="Tw Cen MT"/>
              </a:rPr>
              <a:t>One strategy is to sip on a sports beverage that contains carbohydrate energy throughout the practice. Consumption of ∼115 to 235 ml of a beverage containing 6–8% carbohydrate every 15–20 minutes is the generally accepted recommendation </a:t>
            </a:r>
            <a:r>
              <a:rPr lang="en-US" sz="2400" dirty="0" smtClean="0">
                <a:latin typeface="Tw Cen MT"/>
                <a:cs typeface="Tw Cen MT"/>
              </a:rPr>
              <a:t>(American </a:t>
            </a:r>
            <a:r>
              <a:rPr lang="en-US" sz="2400" dirty="0">
                <a:latin typeface="Tw Cen MT"/>
                <a:cs typeface="Tw Cen MT"/>
              </a:rPr>
              <a:t>Dietetic </a:t>
            </a:r>
            <a:r>
              <a:rPr lang="en-US" sz="2400" dirty="0" smtClean="0">
                <a:latin typeface="Tw Cen MT"/>
                <a:cs typeface="Tw Cen MT"/>
              </a:rPr>
              <a:t>Association)</a:t>
            </a:r>
            <a:r>
              <a:rPr lang="en-US" sz="2400" dirty="0">
                <a:latin typeface="Tw Cen MT"/>
                <a:cs typeface="Tw Cen MT"/>
              </a:rPr>
              <a:t>, but the amount should be adjusted </a:t>
            </a:r>
            <a:r>
              <a:rPr lang="en-US" sz="2400" dirty="0" smtClean="0">
                <a:latin typeface="Tw Cen MT"/>
                <a:cs typeface="Tw Cen MT"/>
              </a:rPr>
              <a:t>according </a:t>
            </a:r>
            <a:r>
              <a:rPr lang="en-US" sz="2400" dirty="0">
                <a:latin typeface="Tw Cen MT"/>
                <a:cs typeface="Tw Cen MT"/>
              </a:rPr>
              <a:t>to the size of the gymnast and environmental heat and humidity. It is useful to consume a </a:t>
            </a:r>
            <a:r>
              <a:rPr lang="en-US" sz="2400" dirty="0" smtClean="0">
                <a:latin typeface="Tw Cen MT"/>
                <a:cs typeface="Tw Cen MT"/>
              </a:rPr>
              <a:t>beverage </a:t>
            </a:r>
            <a:r>
              <a:rPr lang="en-US" sz="2400" dirty="0">
                <a:latin typeface="Tw Cen MT"/>
                <a:cs typeface="Tw Cen MT"/>
              </a:rPr>
              <a:t>that also contains sodium at a concentration of 200–400 mg/l. </a:t>
            </a:r>
          </a:p>
          <a:p>
            <a:endParaRPr lang="en-US" sz="2400" dirty="0">
              <a:latin typeface="Tw Cen MT"/>
              <a:cs typeface="Tw Cen MT"/>
            </a:endParaRPr>
          </a:p>
        </p:txBody>
      </p:sp>
    </p:spTree>
    <p:extLst>
      <p:ext uri="{BB962C8B-B14F-4D97-AF65-F5344CB8AC3E}">
        <p14:creationId xmlns:p14="http://schemas.microsoft.com/office/powerpoint/2010/main" val="2997750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noAutofit/>
          </a:bodyPr>
          <a:lstStyle/>
          <a:p>
            <a:r>
              <a:rPr lang="en-US" sz="3600" b="1" dirty="0">
                <a:latin typeface="Tw Cen MT"/>
                <a:cs typeface="Tw Cen MT"/>
              </a:rPr>
              <a:t>Post-competition/Post-practice Eating </a:t>
            </a:r>
            <a:r>
              <a:rPr lang="en-US" sz="3600" dirty="0">
                <a:latin typeface="Tw Cen MT"/>
                <a:cs typeface="Tw Cen MT"/>
              </a:rPr>
              <a:t/>
            </a:r>
            <a:br>
              <a:rPr lang="en-US" sz="3600" dirty="0">
                <a:latin typeface="Tw Cen MT"/>
                <a:cs typeface="Tw Cen MT"/>
              </a:rPr>
            </a:br>
            <a:endParaRPr lang="en-US" sz="3600" dirty="0">
              <a:latin typeface="Tw Cen MT"/>
              <a:cs typeface="Tw Cen MT"/>
            </a:endParaRPr>
          </a:p>
        </p:txBody>
      </p:sp>
      <p:sp>
        <p:nvSpPr>
          <p:cNvPr id="3" name="Content Placeholder 2"/>
          <p:cNvSpPr>
            <a:spLocks noGrp="1"/>
          </p:cNvSpPr>
          <p:nvPr>
            <p:ph idx="1"/>
          </p:nvPr>
        </p:nvSpPr>
        <p:spPr/>
        <p:txBody>
          <a:bodyPr>
            <a:normAutofit fontScale="77500" lnSpcReduction="20000"/>
          </a:bodyPr>
          <a:lstStyle/>
          <a:p>
            <a:r>
              <a:rPr lang="en-US" dirty="0">
                <a:latin typeface="Tw Cen MT"/>
                <a:cs typeface="Tw Cen MT"/>
              </a:rPr>
              <a:t>Muscles are receptive to replacing glycogen within the first hour following strenuous activity. </a:t>
            </a:r>
          </a:p>
          <a:p>
            <a:r>
              <a:rPr lang="en-US" dirty="0">
                <a:latin typeface="Tw Cen MT"/>
                <a:cs typeface="Tw Cen MT"/>
              </a:rPr>
              <a:t>Therefore, gymnasts should have carbohydrate snacks available to consume immediately </a:t>
            </a:r>
            <a:r>
              <a:rPr lang="en-US" dirty="0" smtClean="0">
                <a:latin typeface="Tw Cen MT"/>
                <a:cs typeface="Tw Cen MT"/>
              </a:rPr>
              <a:t>following </a:t>
            </a:r>
            <a:r>
              <a:rPr lang="en-US" dirty="0">
                <a:latin typeface="Tw Cen MT"/>
                <a:cs typeface="Tw Cen MT"/>
              </a:rPr>
              <a:t>training and competition. Ideally, the gymnast should consume 840–1670 kJ (200–400 kcal</a:t>
            </a:r>
            <a:r>
              <a:rPr lang="en-US" dirty="0" smtClean="0">
                <a:latin typeface="Tw Cen MT"/>
                <a:cs typeface="Tw Cen MT"/>
              </a:rPr>
              <a:t>), </a:t>
            </a:r>
            <a:r>
              <a:rPr lang="en-US" dirty="0">
                <a:latin typeface="Tw Cen MT"/>
                <a:cs typeface="Tw Cen MT"/>
              </a:rPr>
              <a:t>and then consume an additional 840–1260 kJ (200–300 kcal) of carbohydrate within the next several hours. </a:t>
            </a:r>
            <a:endParaRPr lang="en-US" dirty="0" smtClean="0">
              <a:latin typeface="Tw Cen MT"/>
              <a:cs typeface="Tw Cen MT"/>
            </a:endParaRPr>
          </a:p>
          <a:p>
            <a:r>
              <a:rPr lang="en-US" dirty="0" smtClean="0">
                <a:latin typeface="Tw Cen MT"/>
                <a:cs typeface="Tw Cen MT"/>
              </a:rPr>
              <a:t>As </a:t>
            </a:r>
            <a:r>
              <a:rPr lang="en-US" dirty="0">
                <a:latin typeface="Tw Cen MT"/>
                <a:cs typeface="Tw Cen MT"/>
              </a:rPr>
              <a:t>always, fluids should be consumed when solid foods are consumed. </a:t>
            </a:r>
            <a:r>
              <a:rPr lang="en-US" dirty="0" smtClean="0">
                <a:latin typeface="Tw Cen MT"/>
                <a:cs typeface="Tw Cen MT"/>
              </a:rPr>
              <a:t>Rehydration </a:t>
            </a:r>
            <a:r>
              <a:rPr lang="en-US" dirty="0">
                <a:latin typeface="Tw Cen MT"/>
                <a:cs typeface="Tw Cen MT"/>
              </a:rPr>
              <a:t>can be achieved by drinking ∼1.5 liters of fluid for every 1 kg (24 </a:t>
            </a:r>
            <a:r>
              <a:rPr lang="en-US" dirty="0" err="1">
                <a:latin typeface="Tw Cen MT"/>
                <a:cs typeface="Tw Cen MT"/>
              </a:rPr>
              <a:t>oz</a:t>
            </a:r>
            <a:r>
              <a:rPr lang="en-US" dirty="0">
                <a:latin typeface="Tw Cen MT"/>
                <a:cs typeface="Tw Cen MT"/>
              </a:rPr>
              <a:t> for every pound) of body weight lost during exercise (American Dietetic </a:t>
            </a:r>
            <a:r>
              <a:rPr lang="en-US" dirty="0" smtClean="0">
                <a:latin typeface="Tw Cen MT"/>
                <a:cs typeface="Tw Cen MT"/>
              </a:rPr>
              <a:t>Association) </a:t>
            </a:r>
            <a:endParaRPr lang="en-US" dirty="0">
              <a:latin typeface="Tw Cen MT"/>
              <a:cs typeface="Tw Cen MT"/>
            </a:endParaRPr>
          </a:p>
          <a:p>
            <a:endParaRPr lang="en-US" dirty="0">
              <a:latin typeface="Tw Cen MT"/>
              <a:cs typeface="Tw Cen MT"/>
            </a:endParaRPr>
          </a:p>
        </p:txBody>
      </p:sp>
    </p:spTree>
    <p:extLst>
      <p:ext uri="{BB962C8B-B14F-4D97-AF65-F5344CB8AC3E}">
        <p14:creationId xmlns:p14="http://schemas.microsoft.com/office/powerpoint/2010/main" val="41277493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1828800"/>
            <a:ext cx="6858000" cy="1323439"/>
          </a:xfrm>
          <a:prstGeom prst="rect">
            <a:avLst/>
          </a:prstGeom>
          <a:noFill/>
        </p:spPr>
        <p:txBody>
          <a:bodyPr wrap="square" rtlCol="0">
            <a:spAutoFit/>
          </a:bodyPr>
          <a:lstStyle/>
          <a:p>
            <a:r>
              <a:rPr lang="en-US" sz="8000" b="1" dirty="0" smtClean="0">
                <a:solidFill>
                  <a:srgbClr val="1F497D"/>
                </a:solidFill>
                <a:latin typeface="Calibri"/>
                <a:cs typeface="Calibri"/>
              </a:rPr>
              <a:t>TERIMA KASIH</a:t>
            </a:r>
            <a:endParaRPr lang="en-US" sz="8000" b="1" dirty="0">
              <a:solidFill>
                <a:srgbClr val="1F497D"/>
              </a:solidFill>
              <a:latin typeface="Calibri"/>
              <a:cs typeface="Calibri"/>
            </a:endParaRPr>
          </a:p>
        </p:txBody>
      </p:sp>
    </p:spTree>
    <p:extLst>
      <p:ext uri="{BB962C8B-B14F-4D97-AF65-F5344CB8AC3E}">
        <p14:creationId xmlns:p14="http://schemas.microsoft.com/office/powerpoint/2010/main" val="28310195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828800"/>
            <a:ext cx="8229600" cy="2286000"/>
          </a:xfrm>
        </p:spPr>
        <p:txBody>
          <a:bodyPr>
            <a:normAutofit/>
          </a:bodyPr>
          <a:lstStyle/>
          <a:p>
            <a:r>
              <a:rPr lang="en-US" sz="5400" b="1" dirty="0" smtClean="0">
                <a:solidFill>
                  <a:srgbClr val="1F497D"/>
                </a:solidFill>
                <a:latin typeface="Tw Cen MT"/>
                <a:cs typeface="Tw Cen MT"/>
              </a:rPr>
              <a:t>NUTRITION </a:t>
            </a:r>
            <a:br>
              <a:rPr lang="en-US" sz="5400" b="1" dirty="0" smtClean="0">
                <a:solidFill>
                  <a:srgbClr val="1F497D"/>
                </a:solidFill>
                <a:latin typeface="Tw Cen MT"/>
                <a:cs typeface="Tw Cen MT"/>
              </a:rPr>
            </a:br>
            <a:r>
              <a:rPr lang="en-US" sz="5400" b="1" dirty="0" smtClean="0">
                <a:solidFill>
                  <a:srgbClr val="1F497D"/>
                </a:solidFill>
                <a:latin typeface="Tw Cen MT"/>
                <a:cs typeface="Tw Cen MT"/>
              </a:rPr>
              <a:t>FOR </a:t>
            </a:r>
            <a:r>
              <a:rPr lang="en-US" sz="5400" dirty="0">
                <a:latin typeface="Tw Cen MT"/>
                <a:cs typeface="Tw Cen MT"/>
              </a:rPr>
              <a:t>Gymnastics </a:t>
            </a:r>
            <a:endParaRPr lang="en-US" sz="5400" b="1" dirty="0">
              <a:solidFill>
                <a:srgbClr val="1F497D"/>
              </a:solidFill>
              <a:latin typeface="Tw Cen MT"/>
              <a:cs typeface="Tw Cen MT"/>
            </a:endParaRPr>
          </a:p>
        </p:txBody>
      </p:sp>
    </p:spTree>
    <p:extLst>
      <p:ext uri="{BB962C8B-B14F-4D97-AF65-F5344CB8AC3E}">
        <p14:creationId xmlns:p14="http://schemas.microsoft.com/office/powerpoint/2010/main" val="61690605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pPr algn="l"/>
            <a:r>
              <a:rPr lang="en-US" dirty="0" err="1" smtClean="0">
                <a:latin typeface="Tw Cen MT"/>
                <a:cs typeface="Tw Cen MT"/>
              </a:rPr>
              <a:t>Backgorund</a:t>
            </a:r>
            <a:endParaRPr lang="en-US" dirty="0">
              <a:latin typeface="Tw Cen MT"/>
              <a:cs typeface="Tw Cen MT"/>
            </a:endParaRPr>
          </a:p>
        </p:txBody>
      </p:sp>
      <p:sp>
        <p:nvSpPr>
          <p:cNvPr id="3" name="Content Placeholder 2"/>
          <p:cNvSpPr>
            <a:spLocks noGrp="1"/>
          </p:cNvSpPr>
          <p:nvPr>
            <p:ph idx="1"/>
          </p:nvPr>
        </p:nvSpPr>
        <p:spPr>
          <a:xfrm>
            <a:off x="304800" y="1447800"/>
            <a:ext cx="8610600" cy="4678363"/>
          </a:xfrm>
        </p:spPr>
        <p:txBody>
          <a:bodyPr>
            <a:normAutofit fontScale="85000" lnSpcReduction="20000"/>
          </a:bodyPr>
          <a:lstStyle/>
          <a:p>
            <a:r>
              <a:rPr lang="en-US" dirty="0">
                <a:latin typeface="Tw Cen MT"/>
                <a:cs typeface="Tw Cen MT"/>
              </a:rPr>
              <a:t>The traditional paradigm in gymnastics is to develop gymnasts who are small, and gymnasts themselves commonly view a small body as the ideal for their </a:t>
            </a:r>
            <a:r>
              <a:rPr lang="en-US" dirty="0" smtClean="0">
                <a:latin typeface="Tw Cen MT"/>
                <a:cs typeface="Tw Cen MT"/>
              </a:rPr>
              <a:t>sport.</a:t>
            </a:r>
          </a:p>
          <a:p>
            <a:r>
              <a:rPr lang="en-US" dirty="0" smtClean="0">
                <a:latin typeface="Tw Cen MT"/>
                <a:cs typeface="Tw Cen MT"/>
              </a:rPr>
              <a:t>Weight </a:t>
            </a:r>
            <a:r>
              <a:rPr lang="en-US" dirty="0">
                <a:latin typeface="Tw Cen MT"/>
                <a:cs typeface="Tw Cen MT"/>
              </a:rPr>
              <a:t>is, therefore, a prevailing theme regardless of the gymnastics discipline. In both men’s and women’s artistic gymnastics and in rhythmic gymnastics, it is commonly suggested that energy intake should be reduced to achieve lower weight, and that this is an appropriate and desired act if a gymnast is to achieve success </a:t>
            </a:r>
            <a:endParaRPr lang="en-US" dirty="0" smtClean="0">
              <a:latin typeface="Tw Cen MT"/>
              <a:cs typeface="Tw Cen MT"/>
            </a:endParaRPr>
          </a:p>
          <a:p>
            <a:r>
              <a:rPr lang="en-US" dirty="0" smtClean="0">
                <a:latin typeface="Tw Cen MT"/>
                <a:cs typeface="Tw Cen MT"/>
              </a:rPr>
              <a:t>Therefore</a:t>
            </a:r>
            <a:r>
              <a:rPr lang="en-US" dirty="0">
                <a:latin typeface="Tw Cen MT"/>
                <a:cs typeface="Tw Cen MT"/>
              </a:rPr>
              <a:t>, health assessments should include an </a:t>
            </a:r>
            <a:r>
              <a:rPr lang="en-US" dirty="0" smtClean="0">
                <a:latin typeface="Tw Cen MT"/>
                <a:cs typeface="Tw Cen MT"/>
              </a:rPr>
              <a:t>evaluation </a:t>
            </a:r>
            <a:r>
              <a:rPr lang="en-US" dirty="0">
                <a:latin typeface="Tw Cen MT"/>
                <a:cs typeface="Tw Cen MT"/>
              </a:rPr>
              <a:t>of </a:t>
            </a:r>
            <a:r>
              <a:rPr lang="en-US" dirty="0">
                <a:solidFill>
                  <a:srgbClr val="FF0000"/>
                </a:solidFill>
                <a:latin typeface="Tw Cen MT"/>
                <a:cs typeface="Tw Cen MT"/>
              </a:rPr>
              <a:t>growth velocity, weight, body composition, bone density, eating behavior, menstrual status, and other developmentally important factors</a:t>
            </a:r>
            <a:r>
              <a:rPr lang="en-US" dirty="0">
                <a:latin typeface="Tw Cen MT"/>
                <a:cs typeface="Tw Cen MT"/>
              </a:rPr>
              <a:t>. </a:t>
            </a:r>
          </a:p>
          <a:p>
            <a:endParaRPr lang="en-US" dirty="0">
              <a:latin typeface="Tw Cen MT"/>
              <a:cs typeface="Tw Cen MT"/>
            </a:endParaRPr>
          </a:p>
        </p:txBody>
      </p:sp>
    </p:spTree>
    <p:extLst>
      <p:ext uri="{BB962C8B-B14F-4D97-AF65-F5344CB8AC3E}">
        <p14:creationId xmlns:p14="http://schemas.microsoft.com/office/powerpoint/2010/main" val="1292447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55638"/>
          </a:xfrm>
        </p:spPr>
        <p:txBody>
          <a:bodyPr>
            <a:normAutofit/>
          </a:bodyPr>
          <a:lstStyle/>
          <a:p>
            <a:pPr algn="l"/>
            <a:r>
              <a:rPr lang="en-US" sz="3600" b="1" dirty="0">
                <a:latin typeface="Tw Cen MT"/>
                <a:cs typeface="Tw Cen MT"/>
              </a:rPr>
              <a:t>Elite level gymnastics has four disciplines: </a:t>
            </a:r>
          </a:p>
        </p:txBody>
      </p:sp>
      <p:sp>
        <p:nvSpPr>
          <p:cNvPr id="3" name="Content Placeholder 2"/>
          <p:cNvSpPr>
            <a:spLocks noGrp="1"/>
          </p:cNvSpPr>
          <p:nvPr>
            <p:ph idx="1"/>
          </p:nvPr>
        </p:nvSpPr>
        <p:spPr>
          <a:xfrm>
            <a:off x="457200" y="1600200"/>
            <a:ext cx="8458200" cy="4525963"/>
          </a:xfrm>
        </p:spPr>
        <p:txBody>
          <a:bodyPr>
            <a:normAutofit fontScale="70000" lnSpcReduction="20000"/>
          </a:bodyPr>
          <a:lstStyle/>
          <a:p>
            <a:pPr>
              <a:lnSpc>
                <a:spcPct val="120000"/>
              </a:lnSpc>
            </a:pPr>
            <a:r>
              <a:rPr lang="en-US" b="1" i="1" dirty="0">
                <a:solidFill>
                  <a:srgbClr val="FF0000"/>
                </a:solidFill>
                <a:latin typeface="Tw Cen MT"/>
                <a:cs typeface="Tw Cen MT"/>
              </a:rPr>
              <a:t>Men’s artistic gymnastics</a:t>
            </a:r>
            <a:r>
              <a:rPr lang="en-US" i="1" dirty="0">
                <a:latin typeface="Tw Cen MT"/>
                <a:cs typeface="Tw Cen MT"/>
              </a:rPr>
              <a:t>: </a:t>
            </a:r>
            <a:r>
              <a:rPr lang="en-US" dirty="0">
                <a:latin typeface="Tw Cen MT"/>
                <a:cs typeface="Tw Cen MT"/>
              </a:rPr>
              <a:t>Competitions include six different events, including the floor exercise, side horse, horse vault, rings, parallel bars, and </a:t>
            </a:r>
            <a:r>
              <a:rPr lang="en-US" dirty="0" smtClean="0">
                <a:latin typeface="Tw Cen MT"/>
                <a:cs typeface="Tw Cen MT"/>
              </a:rPr>
              <a:t>horizontal </a:t>
            </a:r>
            <a:r>
              <a:rPr lang="en-US" dirty="0">
                <a:latin typeface="Tw Cen MT"/>
                <a:cs typeface="Tw Cen MT"/>
              </a:rPr>
              <a:t>bar. </a:t>
            </a:r>
          </a:p>
          <a:p>
            <a:pPr>
              <a:lnSpc>
                <a:spcPct val="120000"/>
              </a:lnSpc>
            </a:pPr>
            <a:r>
              <a:rPr lang="en-US" b="1" i="1" dirty="0" smtClean="0">
                <a:solidFill>
                  <a:srgbClr val="FF0000"/>
                </a:solidFill>
                <a:latin typeface="Tw Cen MT"/>
                <a:cs typeface="Tw Cen MT"/>
              </a:rPr>
              <a:t>Women’s </a:t>
            </a:r>
            <a:r>
              <a:rPr lang="en-US" b="1" i="1" dirty="0">
                <a:solidFill>
                  <a:srgbClr val="FF0000"/>
                </a:solidFill>
                <a:latin typeface="Tw Cen MT"/>
                <a:cs typeface="Tw Cen MT"/>
              </a:rPr>
              <a:t>artistic gymnastics</a:t>
            </a:r>
            <a:r>
              <a:rPr lang="en-US" i="1" dirty="0">
                <a:latin typeface="Tw Cen MT"/>
                <a:cs typeface="Tw Cen MT"/>
              </a:rPr>
              <a:t>: </a:t>
            </a:r>
            <a:r>
              <a:rPr lang="en-US" dirty="0">
                <a:latin typeface="Tw Cen MT"/>
                <a:cs typeface="Tw Cen MT"/>
              </a:rPr>
              <a:t>Competitions include four different events, including the floor exercise, vault, uneven bars, and balance beam. </a:t>
            </a:r>
          </a:p>
          <a:p>
            <a:pPr>
              <a:lnSpc>
                <a:spcPct val="120000"/>
              </a:lnSpc>
            </a:pPr>
            <a:r>
              <a:rPr lang="en-US" b="1" i="1" dirty="0" smtClean="0">
                <a:solidFill>
                  <a:srgbClr val="FF0000"/>
                </a:solidFill>
                <a:latin typeface="Tw Cen MT"/>
                <a:cs typeface="Tw Cen MT"/>
              </a:rPr>
              <a:t>Women’s </a:t>
            </a:r>
            <a:r>
              <a:rPr lang="en-US" b="1" i="1" dirty="0">
                <a:solidFill>
                  <a:srgbClr val="FF0000"/>
                </a:solidFill>
                <a:latin typeface="Tw Cen MT"/>
                <a:cs typeface="Tw Cen MT"/>
              </a:rPr>
              <a:t>rhythmic sportive gymnastics</a:t>
            </a:r>
            <a:r>
              <a:rPr lang="en-US" i="1" dirty="0">
                <a:latin typeface="Tw Cen MT"/>
                <a:cs typeface="Tw Cen MT"/>
              </a:rPr>
              <a:t>: </a:t>
            </a:r>
            <a:r>
              <a:rPr lang="en-US" dirty="0">
                <a:latin typeface="Tw Cen MT"/>
                <a:cs typeface="Tw Cen MT"/>
              </a:rPr>
              <a:t>Competitions include four different routines, each performed as a floor exercise, with four of the five rhythmic apparatus (clubs, hoop, rope, ribbon, and balls)</a:t>
            </a:r>
            <a:r>
              <a:rPr lang="en-US" dirty="0" smtClean="0">
                <a:latin typeface="Tw Cen MT"/>
                <a:cs typeface="Tw Cen MT"/>
              </a:rPr>
              <a:t>.</a:t>
            </a:r>
          </a:p>
          <a:p>
            <a:pPr>
              <a:lnSpc>
                <a:spcPct val="120000"/>
              </a:lnSpc>
            </a:pPr>
            <a:r>
              <a:rPr lang="en-US" b="1" i="1" dirty="0" smtClean="0">
                <a:solidFill>
                  <a:srgbClr val="FF0000"/>
                </a:solidFill>
                <a:latin typeface="Tw Cen MT"/>
                <a:cs typeface="Tw Cen MT"/>
              </a:rPr>
              <a:t>Women’s </a:t>
            </a:r>
            <a:r>
              <a:rPr lang="en-US" b="1" i="1" dirty="0">
                <a:solidFill>
                  <a:srgbClr val="FF0000"/>
                </a:solidFill>
                <a:latin typeface="Tw Cen MT"/>
                <a:cs typeface="Tw Cen MT"/>
              </a:rPr>
              <a:t>rhythmic group gymnastics</a:t>
            </a:r>
            <a:r>
              <a:rPr lang="en-US" i="1" dirty="0">
                <a:latin typeface="Tw Cen MT"/>
                <a:cs typeface="Tw Cen MT"/>
              </a:rPr>
              <a:t>: </a:t>
            </a:r>
            <a:r>
              <a:rPr lang="en-US" dirty="0" smtClean="0">
                <a:latin typeface="Tw Cen MT"/>
                <a:cs typeface="Tw Cen MT"/>
              </a:rPr>
              <a:t>Competitions </a:t>
            </a:r>
            <a:r>
              <a:rPr lang="en-US" dirty="0">
                <a:latin typeface="Tw Cen MT"/>
                <a:cs typeface="Tw Cen MT"/>
              </a:rPr>
              <a:t>include two different routines performed by teams of six gymnasts. Each routine is per- formed with a combination of rhythmic </a:t>
            </a:r>
            <a:r>
              <a:rPr lang="en-US" dirty="0" smtClean="0">
                <a:latin typeface="Tw Cen MT"/>
                <a:cs typeface="Tw Cen MT"/>
              </a:rPr>
              <a:t>apparatus </a:t>
            </a:r>
            <a:r>
              <a:rPr lang="en-US" dirty="0">
                <a:latin typeface="Tw Cen MT"/>
                <a:cs typeface="Tw Cen MT"/>
              </a:rPr>
              <a:t>(clubs, hoop, rope, ribbon, and balls)</a:t>
            </a:r>
            <a:r>
              <a:rPr lang="en-US" dirty="0" smtClean="0">
                <a:latin typeface="Tw Cen MT"/>
                <a:cs typeface="Tw Cen MT"/>
              </a:rPr>
              <a:t>.</a:t>
            </a:r>
            <a:endParaRPr lang="en-US" dirty="0">
              <a:latin typeface="Tw Cen MT"/>
              <a:cs typeface="Tw Cen MT"/>
            </a:endParaRPr>
          </a:p>
          <a:p>
            <a:pPr>
              <a:lnSpc>
                <a:spcPct val="120000"/>
              </a:lnSpc>
            </a:pPr>
            <a:endParaRPr lang="en-US" dirty="0">
              <a:latin typeface="Tw Cen MT"/>
              <a:cs typeface="Tw Cen MT"/>
            </a:endParaRPr>
          </a:p>
        </p:txBody>
      </p:sp>
    </p:spTree>
    <p:extLst>
      <p:ext uri="{BB962C8B-B14F-4D97-AF65-F5344CB8AC3E}">
        <p14:creationId xmlns:p14="http://schemas.microsoft.com/office/powerpoint/2010/main" val="3623012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a:bodyPr>
          <a:lstStyle/>
          <a:p>
            <a:r>
              <a:rPr lang="en-US" sz="2800" dirty="0">
                <a:latin typeface="Tw Cen MT"/>
                <a:cs typeface="Tw Cen MT"/>
              </a:rPr>
              <a:t>Gymnastics training at the elite or aspirational levels typically takes place 5 or 6 days per week, for 3–5 hours each day, and for up to 30 hours of </a:t>
            </a:r>
            <a:r>
              <a:rPr lang="en-US" sz="2800" dirty="0" smtClean="0">
                <a:latin typeface="Tw Cen MT"/>
                <a:cs typeface="Tw Cen MT"/>
              </a:rPr>
              <a:t>practice </a:t>
            </a:r>
            <a:r>
              <a:rPr lang="en-US" sz="2800" dirty="0">
                <a:latin typeface="Tw Cen MT"/>
                <a:cs typeface="Tw Cen MT"/>
              </a:rPr>
              <a:t>each </a:t>
            </a:r>
            <a:r>
              <a:rPr lang="en-US" sz="2800" dirty="0" smtClean="0">
                <a:latin typeface="Tw Cen MT"/>
                <a:cs typeface="Tw Cen MT"/>
              </a:rPr>
              <a:t>week.</a:t>
            </a:r>
          </a:p>
          <a:p>
            <a:r>
              <a:rPr lang="en-US" sz="2800" dirty="0" smtClean="0">
                <a:latin typeface="Tw Cen MT"/>
                <a:cs typeface="Tw Cen MT"/>
              </a:rPr>
              <a:t>Practice </a:t>
            </a:r>
            <a:r>
              <a:rPr lang="en-US" sz="2800" dirty="0">
                <a:latin typeface="Tw Cen MT"/>
                <a:cs typeface="Tw Cen MT"/>
              </a:rPr>
              <a:t>involves repeated bouts of highly intense, short-duration activity, and </a:t>
            </a:r>
            <a:r>
              <a:rPr lang="en-US" sz="2800" dirty="0" smtClean="0">
                <a:latin typeface="Tw Cen MT"/>
                <a:cs typeface="Tw Cen MT"/>
              </a:rPr>
              <a:t>gymnasts </a:t>
            </a:r>
            <a:r>
              <a:rPr lang="en-US" sz="2800" dirty="0">
                <a:latin typeface="Tw Cen MT"/>
                <a:cs typeface="Tw Cen MT"/>
              </a:rPr>
              <a:t>rest after each practice bout to regenerate the phosphocreatine needed for repeated high strength bouts of </a:t>
            </a:r>
            <a:r>
              <a:rPr lang="en-US" sz="2800" dirty="0" smtClean="0">
                <a:latin typeface="Tw Cen MT"/>
                <a:cs typeface="Tw Cen MT"/>
              </a:rPr>
              <a:t>activity</a:t>
            </a:r>
            <a:endParaRPr lang="en-US" sz="2800" dirty="0">
              <a:latin typeface="Tw Cen MT"/>
              <a:cs typeface="Tw Cen MT"/>
            </a:endParaRPr>
          </a:p>
          <a:p>
            <a:endParaRPr lang="en-US" sz="2800" dirty="0">
              <a:latin typeface="Tw Cen MT"/>
              <a:cs typeface="Tw Cen MT"/>
            </a:endParaRPr>
          </a:p>
        </p:txBody>
      </p:sp>
    </p:spTree>
    <p:extLst>
      <p:ext uri="{BB962C8B-B14F-4D97-AF65-F5344CB8AC3E}">
        <p14:creationId xmlns:p14="http://schemas.microsoft.com/office/powerpoint/2010/main" val="4042578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fontScale="90000"/>
          </a:bodyPr>
          <a:lstStyle/>
          <a:p>
            <a:r>
              <a:rPr lang="en-US" b="1" dirty="0">
                <a:latin typeface="Tw Cen MT"/>
                <a:cs typeface="Tw Cen MT"/>
              </a:rPr>
              <a:t>Energy and Nutrient Intakes </a:t>
            </a:r>
            <a:endParaRPr lang="en-US" dirty="0">
              <a:latin typeface="Tw Cen MT"/>
              <a:cs typeface="Tw Cen MT"/>
            </a:endParaRPr>
          </a:p>
        </p:txBody>
      </p:sp>
      <p:sp>
        <p:nvSpPr>
          <p:cNvPr id="3" name="Content Placeholder 2"/>
          <p:cNvSpPr>
            <a:spLocks noGrp="1"/>
          </p:cNvSpPr>
          <p:nvPr>
            <p:ph idx="1"/>
          </p:nvPr>
        </p:nvSpPr>
        <p:spPr>
          <a:xfrm>
            <a:off x="457200" y="1600200"/>
            <a:ext cx="8458200" cy="4525963"/>
          </a:xfrm>
        </p:spPr>
        <p:txBody>
          <a:bodyPr>
            <a:normAutofit fontScale="85000" lnSpcReduction="10000"/>
          </a:bodyPr>
          <a:lstStyle/>
          <a:p>
            <a:r>
              <a:rPr lang="en-US" dirty="0">
                <a:latin typeface="Tw Cen MT"/>
                <a:cs typeface="Tw Cen MT"/>
              </a:rPr>
              <a:t>Elite gymnasts often demonstrate an inadequate intake of energy and several nutrients, primarily iron and </a:t>
            </a:r>
            <a:r>
              <a:rPr lang="en-US" dirty="0" smtClean="0">
                <a:latin typeface="Tw Cen MT"/>
                <a:cs typeface="Tw Cen MT"/>
              </a:rPr>
              <a:t>calcium.</a:t>
            </a:r>
          </a:p>
          <a:p>
            <a:r>
              <a:rPr lang="en-US" dirty="0" smtClean="0">
                <a:latin typeface="Tw Cen MT"/>
                <a:cs typeface="Tw Cen MT"/>
              </a:rPr>
              <a:t>A </a:t>
            </a:r>
            <a:r>
              <a:rPr lang="en-US" dirty="0">
                <a:latin typeface="Tw Cen MT"/>
                <a:cs typeface="Tw Cen MT"/>
              </a:rPr>
              <a:t>low intake of calcium, coupled with a low vitamin D exposure/intake may pre</a:t>
            </a:r>
            <a:r>
              <a:rPr lang="en-US" dirty="0" smtClean="0">
                <a:latin typeface="Tw Cen MT"/>
                <a:cs typeface="Tw Cen MT"/>
              </a:rPr>
              <a:t>-dispose </a:t>
            </a:r>
            <a:r>
              <a:rPr lang="en-US" dirty="0">
                <a:latin typeface="Tw Cen MT"/>
                <a:cs typeface="Tw Cen MT"/>
              </a:rPr>
              <a:t>gymnasts to stress </a:t>
            </a:r>
            <a:r>
              <a:rPr lang="en-US" dirty="0" smtClean="0">
                <a:latin typeface="Tw Cen MT"/>
                <a:cs typeface="Tw Cen MT"/>
              </a:rPr>
              <a:t>fractures.</a:t>
            </a:r>
          </a:p>
          <a:p>
            <a:r>
              <a:rPr lang="en-US" dirty="0" smtClean="0">
                <a:latin typeface="Tw Cen MT"/>
                <a:cs typeface="Tw Cen MT"/>
              </a:rPr>
              <a:t>Inadequate </a:t>
            </a:r>
            <a:r>
              <a:rPr lang="en-US" dirty="0">
                <a:latin typeface="Tw Cen MT"/>
                <a:cs typeface="Tw Cen MT"/>
              </a:rPr>
              <a:t>iron intake is associated with anemia, which is a risk factor in the development of </a:t>
            </a:r>
            <a:r>
              <a:rPr lang="en-US" dirty="0" smtClean="0">
                <a:latin typeface="Tw Cen MT"/>
                <a:cs typeface="Tw Cen MT"/>
              </a:rPr>
              <a:t>amenorrhea.</a:t>
            </a:r>
          </a:p>
          <a:p>
            <a:r>
              <a:rPr lang="en-US" dirty="0" smtClean="0">
                <a:latin typeface="Tw Cen MT"/>
                <a:cs typeface="Tw Cen MT"/>
              </a:rPr>
              <a:t>Inadequate </a:t>
            </a:r>
            <a:r>
              <a:rPr lang="en-US" dirty="0">
                <a:latin typeface="Tw Cen MT"/>
                <a:cs typeface="Tw Cen MT"/>
              </a:rPr>
              <a:t>energy intake is implicated in a number of poor health and performance outcomes, including low bone density, an inability to sustain the muscle mass, and amenorrhea. </a:t>
            </a:r>
          </a:p>
          <a:p>
            <a:endParaRPr lang="en-US" dirty="0">
              <a:latin typeface="Tw Cen MT"/>
              <a:cs typeface="Tw Cen MT"/>
            </a:endParaRPr>
          </a:p>
        </p:txBody>
      </p:sp>
    </p:spTree>
    <p:extLst>
      <p:ext uri="{BB962C8B-B14F-4D97-AF65-F5344CB8AC3E}">
        <p14:creationId xmlns:p14="http://schemas.microsoft.com/office/powerpoint/2010/main" val="3988602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a:bodyPr>
          <a:lstStyle/>
          <a:p>
            <a:pPr algn="l"/>
            <a:r>
              <a:rPr lang="en-US" b="1" dirty="0">
                <a:latin typeface="Tw Cen MT"/>
                <a:cs typeface="Tw Cen MT"/>
              </a:rPr>
              <a:t>Energy Intake </a:t>
            </a:r>
            <a:endParaRPr lang="en-US" dirty="0">
              <a:latin typeface="Tw Cen MT"/>
              <a:cs typeface="Tw Cen MT"/>
            </a:endParaRPr>
          </a:p>
        </p:txBody>
      </p:sp>
      <p:sp>
        <p:nvSpPr>
          <p:cNvPr id="3" name="Content Placeholder 2"/>
          <p:cNvSpPr>
            <a:spLocks noGrp="1"/>
          </p:cNvSpPr>
          <p:nvPr>
            <p:ph idx="1"/>
          </p:nvPr>
        </p:nvSpPr>
        <p:spPr>
          <a:xfrm>
            <a:off x="304800" y="1524000"/>
            <a:ext cx="8610600" cy="4648200"/>
          </a:xfrm>
        </p:spPr>
        <p:txBody>
          <a:bodyPr>
            <a:normAutofit fontScale="70000" lnSpcReduction="20000"/>
          </a:bodyPr>
          <a:lstStyle/>
          <a:p>
            <a:pPr>
              <a:lnSpc>
                <a:spcPct val="120000"/>
              </a:lnSpc>
            </a:pPr>
            <a:r>
              <a:rPr lang="en-US" dirty="0">
                <a:latin typeface="Tw Cen MT"/>
                <a:cs typeface="Tw Cen MT"/>
              </a:rPr>
              <a:t>The intake of energy substrates in gymnastics should be based on usage rate and the association of different energy substrates with other needed nutrients. Because gymnastics activity is primarily anaerobic, there is a heavy reliance on glycogen and </a:t>
            </a:r>
            <a:r>
              <a:rPr lang="en-US" dirty="0" smtClean="0">
                <a:latin typeface="Tw Cen MT"/>
                <a:cs typeface="Tw Cen MT"/>
              </a:rPr>
              <a:t>phosphocreatine </a:t>
            </a:r>
            <a:r>
              <a:rPr lang="en-US" dirty="0">
                <a:latin typeface="Tw Cen MT"/>
                <a:cs typeface="Tw Cen MT"/>
              </a:rPr>
              <a:t>as fuels. </a:t>
            </a:r>
            <a:endParaRPr lang="en-US" dirty="0" smtClean="0">
              <a:latin typeface="Tw Cen MT"/>
              <a:cs typeface="Tw Cen MT"/>
            </a:endParaRPr>
          </a:p>
          <a:p>
            <a:pPr>
              <a:lnSpc>
                <a:spcPct val="120000"/>
              </a:lnSpc>
            </a:pPr>
            <a:r>
              <a:rPr lang="en-US" dirty="0" smtClean="0">
                <a:latin typeface="Tw Cen MT"/>
                <a:cs typeface="Tw Cen MT"/>
              </a:rPr>
              <a:t>Glycogen </a:t>
            </a:r>
            <a:r>
              <a:rPr lang="en-US" dirty="0">
                <a:latin typeface="Tw Cen MT"/>
                <a:cs typeface="Tw Cen MT"/>
              </a:rPr>
              <a:t>storage is best accomplished on diets that are relatively high in starchy </a:t>
            </a:r>
            <a:r>
              <a:rPr lang="en-US" dirty="0" smtClean="0">
                <a:latin typeface="Tw Cen MT"/>
                <a:cs typeface="Tw Cen MT"/>
              </a:rPr>
              <a:t>carbohydrates</a:t>
            </a:r>
            <a:r>
              <a:rPr lang="en-US" dirty="0">
                <a:latin typeface="Tw Cen MT"/>
                <a:cs typeface="Tw Cen MT"/>
              </a:rPr>
              <a:t>, while </a:t>
            </a:r>
            <a:r>
              <a:rPr lang="en-US" dirty="0" err="1" smtClean="0">
                <a:latin typeface="Tw Cen MT"/>
                <a:cs typeface="Tw Cen MT"/>
              </a:rPr>
              <a:t>creatin</a:t>
            </a:r>
            <a:r>
              <a:rPr lang="en-US" dirty="0" smtClean="0">
                <a:latin typeface="Tw Cen MT"/>
                <a:cs typeface="Tw Cen MT"/>
              </a:rPr>
              <a:t> </a:t>
            </a:r>
            <a:r>
              <a:rPr lang="en-US" dirty="0">
                <a:latin typeface="Tw Cen MT"/>
                <a:cs typeface="Tw Cen MT"/>
              </a:rPr>
              <a:t>storage is best achieved through consumption of sufficient meat-based protein foods and adequate energy intake</a:t>
            </a:r>
            <a:r>
              <a:rPr lang="en-US" dirty="0" smtClean="0">
                <a:latin typeface="Tw Cen MT"/>
                <a:cs typeface="Tw Cen MT"/>
              </a:rPr>
              <a:t>.</a:t>
            </a:r>
          </a:p>
          <a:p>
            <a:pPr>
              <a:lnSpc>
                <a:spcPct val="120000"/>
              </a:lnSpc>
            </a:pPr>
            <a:r>
              <a:rPr lang="en-US" dirty="0" smtClean="0">
                <a:latin typeface="Tw Cen MT"/>
                <a:cs typeface="Tw Cen MT"/>
              </a:rPr>
              <a:t>Energy </a:t>
            </a:r>
            <a:r>
              <a:rPr lang="en-US" dirty="0">
                <a:latin typeface="Tw Cen MT"/>
                <a:cs typeface="Tw Cen MT"/>
              </a:rPr>
              <a:t>substrates for gymnasts should, therefore, be </a:t>
            </a:r>
            <a:r>
              <a:rPr lang="en-US" dirty="0" smtClean="0">
                <a:latin typeface="Tw Cen MT"/>
                <a:cs typeface="Tw Cen MT"/>
              </a:rPr>
              <a:t>distributed </a:t>
            </a:r>
            <a:r>
              <a:rPr lang="en-US" dirty="0">
                <a:latin typeface="Tw Cen MT"/>
                <a:cs typeface="Tw Cen MT"/>
              </a:rPr>
              <a:t>as follows: </a:t>
            </a:r>
            <a:r>
              <a:rPr lang="en-US" dirty="0">
                <a:solidFill>
                  <a:srgbClr val="FF0000"/>
                </a:solidFill>
                <a:latin typeface="Tw Cen MT"/>
                <a:cs typeface="Tw Cen MT"/>
              </a:rPr>
              <a:t>20–25% of total energy from fat</a:t>
            </a:r>
            <a:r>
              <a:rPr lang="en-US" dirty="0">
                <a:latin typeface="Tw Cen MT"/>
                <a:cs typeface="Tw Cen MT"/>
              </a:rPr>
              <a:t>, </a:t>
            </a:r>
            <a:r>
              <a:rPr lang="en-US" dirty="0">
                <a:solidFill>
                  <a:srgbClr val="FF0000"/>
                </a:solidFill>
                <a:latin typeface="Tw Cen MT"/>
                <a:cs typeface="Tw Cen MT"/>
              </a:rPr>
              <a:t>15% (∼1.2 to 1.7 g/kg) of total energy from </a:t>
            </a:r>
            <a:r>
              <a:rPr lang="en-US" dirty="0" smtClean="0">
                <a:solidFill>
                  <a:srgbClr val="FF0000"/>
                </a:solidFill>
                <a:latin typeface="Tw Cen MT"/>
                <a:cs typeface="Tw Cen MT"/>
              </a:rPr>
              <a:t>protein</a:t>
            </a:r>
            <a:r>
              <a:rPr lang="en-US" dirty="0">
                <a:latin typeface="Tw Cen MT"/>
                <a:cs typeface="Tw Cen MT"/>
              </a:rPr>
              <a:t>, and </a:t>
            </a:r>
            <a:r>
              <a:rPr lang="en-US" dirty="0">
                <a:solidFill>
                  <a:srgbClr val="FF0000"/>
                </a:solidFill>
                <a:latin typeface="Tw Cen MT"/>
                <a:cs typeface="Tw Cen MT"/>
              </a:rPr>
              <a:t>60–65% (∼6 to 8 g/kg) of total energy from carbohydrate</a:t>
            </a:r>
            <a:r>
              <a:rPr lang="en-US" dirty="0" smtClean="0">
                <a:latin typeface="Tw Cen MT"/>
                <a:cs typeface="Tw Cen MT"/>
              </a:rPr>
              <a:t>.</a:t>
            </a:r>
            <a:endParaRPr lang="en-US" dirty="0">
              <a:latin typeface="Tw Cen MT"/>
              <a:cs typeface="Tw Cen MT"/>
            </a:endParaRPr>
          </a:p>
        </p:txBody>
      </p:sp>
    </p:spTree>
    <p:extLst>
      <p:ext uri="{BB962C8B-B14F-4D97-AF65-F5344CB8AC3E}">
        <p14:creationId xmlns:p14="http://schemas.microsoft.com/office/powerpoint/2010/main" val="2060755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85800"/>
          </a:xfrm>
        </p:spPr>
        <p:txBody>
          <a:bodyPr>
            <a:noAutofit/>
          </a:bodyPr>
          <a:lstStyle/>
          <a:p>
            <a:r>
              <a:rPr lang="en-US" sz="2400" dirty="0">
                <a:latin typeface="Tw Cen MT"/>
                <a:cs typeface="Tw Cen MT"/>
              </a:rPr>
              <a:t>Comparison of energy intakes versus </a:t>
            </a:r>
            <a:r>
              <a:rPr lang="en-US" sz="2400" dirty="0" smtClean="0">
                <a:latin typeface="Tw Cen MT"/>
                <a:cs typeface="Tw Cen MT"/>
              </a:rPr>
              <a:t>requirements of </a:t>
            </a:r>
            <a:r>
              <a:rPr lang="en-US" sz="2400" dirty="0">
                <a:latin typeface="Tw Cen MT"/>
                <a:cs typeface="Tw Cen MT"/>
              </a:rPr>
              <a:t>different artistic gymnastic populations </a:t>
            </a:r>
            <a:br>
              <a:rPr lang="en-US" sz="2400" dirty="0">
                <a:latin typeface="Tw Cen MT"/>
                <a:cs typeface="Tw Cen MT"/>
              </a:rPr>
            </a:br>
            <a:endParaRPr lang="en-US" sz="2400" dirty="0">
              <a:latin typeface="Tw Cen MT"/>
              <a:cs typeface="Tw Cen MT"/>
            </a:endParaRPr>
          </a:p>
        </p:txBody>
      </p:sp>
      <p:pic>
        <p:nvPicPr>
          <p:cNvPr id="4" name="Picture 3" descr="Screen Shot 2019-05-20 at 9.30.32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1600200"/>
            <a:ext cx="7791644" cy="4267200"/>
          </a:xfrm>
          <a:prstGeom prst="rect">
            <a:avLst/>
          </a:prstGeom>
        </p:spPr>
      </p:pic>
    </p:spTree>
    <p:extLst>
      <p:ext uri="{BB962C8B-B14F-4D97-AF65-F5344CB8AC3E}">
        <p14:creationId xmlns:p14="http://schemas.microsoft.com/office/powerpoint/2010/main" val="3060135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fontScale="90000"/>
          </a:bodyPr>
          <a:lstStyle/>
          <a:p>
            <a:pPr algn="l"/>
            <a:r>
              <a:rPr lang="en-US" dirty="0" smtClean="0">
                <a:latin typeface="Tw Cen MT"/>
                <a:cs typeface="Tw Cen MT"/>
              </a:rPr>
              <a:t>Energy</a:t>
            </a:r>
            <a:endParaRPr lang="en-US" dirty="0">
              <a:latin typeface="Tw Cen MT"/>
              <a:cs typeface="Tw Cen MT"/>
            </a:endParaRPr>
          </a:p>
        </p:txBody>
      </p:sp>
      <p:sp>
        <p:nvSpPr>
          <p:cNvPr id="3" name="Content Placeholder 2"/>
          <p:cNvSpPr>
            <a:spLocks noGrp="1"/>
          </p:cNvSpPr>
          <p:nvPr>
            <p:ph idx="1"/>
          </p:nvPr>
        </p:nvSpPr>
        <p:spPr/>
        <p:txBody>
          <a:bodyPr>
            <a:normAutofit/>
          </a:bodyPr>
          <a:lstStyle/>
          <a:p>
            <a:r>
              <a:rPr lang="en-US" sz="2400" dirty="0">
                <a:solidFill>
                  <a:srgbClr val="FF0000"/>
                </a:solidFill>
                <a:latin typeface="Tw Cen MT"/>
                <a:cs typeface="Tw Cen MT"/>
              </a:rPr>
              <a:t>Artistic gymnasts </a:t>
            </a:r>
            <a:r>
              <a:rPr lang="en-US" sz="2400" dirty="0">
                <a:latin typeface="Tw Cen MT"/>
                <a:cs typeface="Tw Cen MT"/>
              </a:rPr>
              <a:t>consume </a:t>
            </a:r>
            <a:r>
              <a:rPr lang="en-US" sz="2400" dirty="0">
                <a:solidFill>
                  <a:srgbClr val="FF0000"/>
                </a:solidFill>
                <a:latin typeface="Tw Cen MT"/>
                <a:cs typeface="Tw Cen MT"/>
              </a:rPr>
              <a:t>more carbohydrate </a:t>
            </a:r>
            <a:r>
              <a:rPr lang="en-US" sz="2400" dirty="0">
                <a:latin typeface="Tw Cen MT"/>
                <a:cs typeface="Tw Cen MT"/>
              </a:rPr>
              <a:t>(∼57% of total energy) than </a:t>
            </a:r>
            <a:r>
              <a:rPr lang="en-US" sz="2400" dirty="0">
                <a:solidFill>
                  <a:srgbClr val="FF0000"/>
                </a:solidFill>
                <a:latin typeface="Tw Cen MT"/>
                <a:cs typeface="Tw Cen MT"/>
              </a:rPr>
              <a:t>rhythmic gymnasts</a:t>
            </a:r>
            <a:r>
              <a:rPr lang="en-US" sz="2400" dirty="0">
                <a:latin typeface="Tw Cen MT"/>
                <a:cs typeface="Tw Cen MT"/>
              </a:rPr>
              <a:t> (∼48% of total energy); and relative to body weight artistic gymnasts consume more carbohydrate (∼9.1 g/kg) than rhythmic gymnasts (∼5.6 g/kg) (</a:t>
            </a:r>
            <a:r>
              <a:rPr lang="en-US" sz="2400" dirty="0" err="1">
                <a:latin typeface="Tw Cen MT"/>
                <a:cs typeface="Tw Cen MT"/>
              </a:rPr>
              <a:t>Soric</a:t>
            </a:r>
            <a:r>
              <a:rPr lang="en-US" sz="2400" dirty="0">
                <a:latin typeface="Tw Cen MT"/>
                <a:cs typeface="Tw Cen MT"/>
              </a:rPr>
              <a:t> et al., 2008). </a:t>
            </a:r>
            <a:endParaRPr lang="en-US" sz="2400" dirty="0" smtClean="0">
              <a:latin typeface="Tw Cen MT"/>
              <a:cs typeface="Tw Cen MT"/>
            </a:endParaRPr>
          </a:p>
          <a:p>
            <a:r>
              <a:rPr lang="en-US" sz="2400" dirty="0" smtClean="0">
                <a:latin typeface="Tw Cen MT"/>
                <a:cs typeface="Tw Cen MT"/>
              </a:rPr>
              <a:t>Despite </a:t>
            </a:r>
            <a:r>
              <a:rPr lang="en-US" sz="2400" dirty="0">
                <a:latin typeface="Tw Cen MT"/>
                <a:cs typeface="Tw Cen MT"/>
              </a:rPr>
              <a:t>the higher carbohydrate consumption, the artistic gymnasts had lower body fat percent than the rhythmic gymnasts (</a:t>
            </a:r>
            <a:r>
              <a:rPr lang="en-US" sz="2400" dirty="0" err="1">
                <a:latin typeface="Tw Cen MT"/>
                <a:cs typeface="Tw Cen MT"/>
              </a:rPr>
              <a:t>Deutz</a:t>
            </a:r>
            <a:r>
              <a:rPr lang="en-US" sz="2400" dirty="0">
                <a:latin typeface="Tw Cen MT"/>
                <a:cs typeface="Tw Cen MT"/>
              </a:rPr>
              <a:t> et al., 2000). </a:t>
            </a:r>
          </a:p>
          <a:p>
            <a:endParaRPr lang="en-US" sz="2400" dirty="0">
              <a:latin typeface="Tw Cen MT"/>
              <a:cs typeface="Tw Cen MT"/>
            </a:endParaRPr>
          </a:p>
        </p:txBody>
      </p:sp>
    </p:spTree>
    <p:extLst>
      <p:ext uri="{BB962C8B-B14F-4D97-AF65-F5344CB8AC3E}">
        <p14:creationId xmlns:p14="http://schemas.microsoft.com/office/powerpoint/2010/main" val="23743042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6366</TotalTime>
  <Words>1215</Words>
  <Application>Microsoft Macintosh PowerPoint</Application>
  <PresentationFormat>On-screen Show (4:3)</PresentationFormat>
  <Paragraphs>55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NUTRITION  FOR Gymnastics </vt:lpstr>
      <vt:lpstr>Backgorund</vt:lpstr>
      <vt:lpstr>Elite level gymnastics has four disciplines: </vt:lpstr>
      <vt:lpstr>PowerPoint Presentation</vt:lpstr>
      <vt:lpstr>Energy and Nutrient Intakes </vt:lpstr>
      <vt:lpstr>Energy Intake </vt:lpstr>
      <vt:lpstr>Comparison of energy intakes versus requirements of different artistic gymnastic populations  </vt:lpstr>
      <vt:lpstr>Energy</vt:lpstr>
      <vt:lpstr>Nutritionally Related Problems Studied in Gymnasts </vt:lpstr>
      <vt:lpstr>Summary Recommendations: General Guidelines </vt:lpstr>
      <vt:lpstr>Pre-competition/Pre-training Eating </vt:lpstr>
      <vt:lpstr>PowerPoint Presentation</vt:lpstr>
      <vt:lpstr>Eating During Competition/Practice </vt:lpstr>
      <vt:lpstr>Post-competition/Post-practice Eating  </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ismail - [2010]</dc:creator>
  <cp:lastModifiedBy>Nazhif Gifari</cp:lastModifiedBy>
  <cp:revision>166</cp:revision>
  <cp:lastPrinted>2019-05-20T02:39:05Z</cp:lastPrinted>
  <dcterms:created xsi:type="dcterms:W3CDTF">2018-03-13T02:49:38Z</dcterms:created>
  <dcterms:modified xsi:type="dcterms:W3CDTF">2019-06-30T16:58:48Z</dcterms:modified>
</cp:coreProperties>
</file>