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heme/themeOverride1.xml" ContentType="application/vnd.openxmlformats-officedocument.themeOverr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theme/themeOverride19.xml" ContentType="application/vnd.openxmlformats-officedocument.themeOverride+xml"/>
  <Override PartName="/ppt/charts/chart7.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theme/themeOverride1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theme/themeOverride18.xml" ContentType="application/vnd.openxmlformats-officedocument.themeOverride+xml"/>
  <Override PartName="/ppt/charts/chart4.xml" ContentType="application/vnd.openxmlformats-officedocument.drawingml.chart+xml"/>
  <Override PartName="/ppt/theme/themeOverride16.xml" ContentType="application/vnd.openxmlformats-officedocument.themeOverride+xml"/>
  <Override PartName="/ppt/slides/slide8.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46" r:id="rId3"/>
    <p:sldId id="447" r:id="rId4"/>
    <p:sldId id="448" r:id="rId5"/>
    <p:sldId id="449" r:id="rId6"/>
    <p:sldId id="450" r:id="rId7"/>
    <p:sldId id="451" r:id="rId8"/>
    <p:sldId id="452" r:id="rId9"/>
    <p:sldId id="453" r:id="rId10"/>
    <p:sldId id="454" r:id="rId11"/>
    <p:sldId id="455" r:id="rId12"/>
    <p:sldId id="293" r:id="rId13"/>
    <p:sldId id="423" r:id="rId14"/>
    <p:sldId id="419" r:id="rId15"/>
    <p:sldId id="415" r:id="rId16"/>
    <p:sldId id="425" r:id="rId17"/>
    <p:sldId id="418" r:id="rId18"/>
    <p:sldId id="429" r:id="rId19"/>
    <p:sldId id="430" r:id="rId20"/>
    <p:sldId id="440" r:id="rId21"/>
    <p:sldId id="431" r:id="rId22"/>
    <p:sldId id="376" r:id="rId23"/>
    <p:sldId id="381" r:id="rId24"/>
    <p:sldId id="382" r:id="rId25"/>
    <p:sldId id="439" r:id="rId26"/>
    <p:sldId id="384" r:id="rId27"/>
    <p:sldId id="408" r:id="rId28"/>
    <p:sldId id="386" r:id="rId29"/>
    <p:sldId id="387" r:id="rId30"/>
    <p:sldId id="416" r:id="rId31"/>
    <p:sldId id="441" r:id="rId32"/>
    <p:sldId id="413" r:id="rId33"/>
    <p:sldId id="393" r:id="rId34"/>
    <p:sldId id="417" r:id="rId35"/>
    <p:sldId id="390" r:id="rId36"/>
    <p:sldId id="391" r:id="rId37"/>
    <p:sldId id="392" r:id="rId38"/>
    <p:sldId id="412" r:id="rId39"/>
    <p:sldId id="395" r:id="rId40"/>
    <p:sldId id="398" r:id="rId41"/>
    <p:sldId id="397" r:id="rId42"/>
    <p:sldId id="432" r:id="rId43"/>
    <p:sldId id="400" r:id="rId44"/>
    <p:sldId id="401" r:id="rId45"/>
    <p:sldId id="459" r:id="rId46"/>
    <p:sldId id="460" r:id="rId47"/>
    <p:sldId id="461" r:id="rId48"/>
  </p:sldIdLst>
  <p:sldSz cx="9144000" cy="6858000" type="screen4x3"/>
  <p:notesSz cx="6858000" cy="9144000"/>
  <p:defaultTextStyle>
    <a:defPPr>
      <a:defRPr lang="id-ID"/>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FF99"/>
    <a:srgbClr val="00FF00"/>
    <a:srgbClr val="FFFF99"/>
    <a:srgbClr val="FF0000"/>
    <a:srgbClr val="FF6600"/>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6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01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F:\data_rkd_23sep\freq_data_akhir.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F:\Kespro_18okt\komponen%20anc.xls"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F:\Kespro_18okt\1_kespro_29\ANC_29OKT.xls"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F:\Kespro_18okt\1_kespro_29\ANC_29OKT.xls"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F:\data_rkd_23sep\kespro_add_sort.xls"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F:\data_rkd_23sep\kespro_add_sort.xls"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F:\Kespro_18okt\1_kespro_29\ANC_29OKT.xls"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F:\Kespro_18okt\1_kespro_29\ANC_29OKT.xls"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F:\data_rkd_23sep\kespro_add_sort.xls"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F:\data_rkd_23sep\kespro_add_sort.xls"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F:\data_rkd_23sep\kespro_add_sort.xls"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F:\data_rkd_23sep\freq_data_akhir.xls"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F:\data_rkd_23sep\kespro_add_sort.xls"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F:\data_rkd_23sep\freq_data_akhir.xls" TargetMode="External"/><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2" Type="http://schemas.openxmlformats.org/officeDocument/2006/relationships/oleObject" Target="file:///F:\data_rkd_23sep\freq_data_akhir.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F:\data_rkd_23sep\kespro_add_sort.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F:\data_rkd_23sep\kespro_add_sort.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F:\data_rkd_23sep\kespro_add.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F:\data_rkd_23sep\anc_lain2.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F:\data_rkd_23sep\anc_lain2.xls"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F:\Kespro_18okt\1_kespro_29\ANC_29OKT.xls"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2545608358330623"/>
          <c:y val="4.1129368490197278E-2"/>
          <c:w val="0.85837673128911662"/>
          <c:h val="0.62783058544667769"/>
        </c:manualLayout>
      </c:layout>
      <c:barChart>
        <c:barDir val="col"/>
        <c:grouping val="clustered"/>
        <c:ser>
          <c:idx val="0"/>
          <c:order val="0"/>
          <c:tx>
            <c:strRef>
              <c:f>haid!$B$2</c:f>
              <c:strCache>
                <c:ptCount val="1"/>
                <c:pt idx="0">
                  <c:v>%</c:v>
                </c:pt>
              </c:strCache>
            </c:strRef>
          </c:tx>
          <c:dLbls>
            <c:txPr>
              <a:bodyPr/>
              <a:lstStyle/>
              <a:p>
                <a:pPr>
                  <a:defRPr lang="en-US"/>
                </a:pPr>
                <a:endParaRPr lang="en-US"/>
              </a:p>
            </c:txPr>
            <c:showVal val="1"/>
          </c:dLbls>
          <c:cat>
            <c:strRef>
              <c:f>haid!$A$3:$A$19</c:f>
              <c:strCache>
                <c:ptCount val="17"/>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Belum haid</c:v>
                </c:pt>
                <c:pt idx="16">
                  <c:v>Tdk jawab/lupa</c:v>
                </c:pt>
              </c:strCache>
            </c:strRef>
          </c:cat>
          <c:val>
            <c:numRef>
              <c:f>haid!$B$3:$B$19</c:f>
              <c:numCache>
                <c:formatCode>0.0</c:formatCode>
                <c:ptCount val="17"/>
                <c:pt idx="0">
                  <c:v>3.2657421652605837E-3</c:v>
                </c:pt>
                <c:pt idx="1">
                  <c:v>1.6367518709433523E-2</c:v>
                </c:pt>
                <c:pt idx="2">
                  <c:v>4.2347560470880563E-2</c:v>
                </c:pt>
                <c:pt idx="3">
                  <c:v>0.32569360051135404</c:v>
                </c:pt>
                <c:pt idx="4">
                  <c:v>1.1849215439577427</c:v>
                </c:pt>
                <c:pt idx="5">
                  <c:v>3.7329667268845479</c:v>
                </c:pt>
                <c:pt idx="6">
                  <c:v>17.150283653434531</c:v>
                </c:pt>
                <c:pt idx="7">
                  <c:v>19.958811688505619</c:v>
                </c:pt>
                <c:pt idx="8">
                  <c:v>17.513108577329529</c:v>
                </c:pt>
                <c:pt idx="9">
                  <c:v>15.244303251474248</c:v>
                </c:pt>
                <c:pt idx="10">
                  <c:v>4.5656470967326124</c:v>
                </c:pt>
                <c:pt idx="11">
                  <c:v>3.0309292481780812</c:v>
                </c:pt>
                <c:pt idx="12">
                  <c:v>1.0032718386250312</c:v>
                </c:pt>
                <c:pt idx="13">
                  <c:v>0.24239521403001221</c:v>
                </c:pt>
                <c:pt idx="14">
                  <c:v>0.27749819218452348</c:v>
                </c:pt>
                <c:pt idx="15">
                  <c:v>7.8324716344731824</c:v>
                </c:pt>
                <c:pt idx="16">
                  <c:v>7.8757169123334165</c:v>
                </c:pt>
              </c:numCache>
            </c:numRef>
          </c:val>
        </c:ser>
        <c:gapWidth val="52"/>
        <c:axId val="84610432"/>
        <c:axId val="121333632"/>
      </c:barChart>
      <c:catAx>
        <c:axId val="84610432"/>
        <c:scaling>
          <c:orientation val="minMax"/>
        </c:scaling>
        <c:axPos val="b"/>
        <c:title>
          <c:tx>
            <c:rich>
              <a:bodyPr/>
              <a:lstStyle/>
              <a:p>
                <a:pPr>
                  <a:defRPr lang="en-US"/>
                </a:pPr>
                <a:r>
                  <a:rPr lang="en-US"/>
                  <a:t>Umur (tahun)</a:t>
                </a:r>
              </a:p>
            </c:rich>
          </c:tx>
          <c:layout>
            <c:manualLayout>
              <c:xMode val="edge"/>
              <c:yMode val="edge"/>
              <c:x val="0.4588354766137096"/>
              <c:y val="0.82794799692352983"/>
            </c:manualLayout>
          </c:layout>
        </c:title>
        <c:numFmt formatCode="@" sourceLinked="1"/>
        <c:majorTickMark val="none"/>
        <c:tickLblPos val="nextTo"/>
        <c:txPr>
          <a:bodyPr rot="-2700000" vert="horz"/>
          <a:lstStyle/>
          <a:p>
            <a:pPr>
              <a:defRPr lang="en-US" sz="1400"/>
            </a:pPr>
            <a:endParaRPr lang="en-US"/>
          </a:p>
        </c:txPr>
        <c:crossAx val="121333632"/>
        <c:crosses val="autoZero"/>
        <c:auto val="1"/>
        <c:lblAlgn val="ctr"/>
        <c:lblOffset val="100"/>
      </c:catAx>
      <c:valAx>
        <c:axId val="121333632"/>
        <c:scaling>
          <c:orientation val="minMax"/>
        </c:scaling>
        <c:axPos val="l"/>
        <c:title>
          <c:tx>
            <c:rich>
              <a:bodyPr/>
              <a:lstStyle/>
              <a:p>
                <a:pPr>
                  <a:defRPr lang="en-US"/>
                </a:pPr>
                <a:r>
                  <a:rPr lang="en-US"/>
                  <a:t>Persen</a:t>
                </a:r>
              </a:p>
            </c:rich>
          </c:tx>
          <c:layout/>
        </c:title>
        <c:numFmt formatCode="0.0" sourceLinked="0"/>
        <c:tickLblPos val="nextTo"/>
        <c:txPr>
          <a:bodyPr rot="0" vert="horz"/>
          <a:lstStyle/>
          <a:p>
            <a:pPr>
              <a:defRPr lang="en-US"/>
            </a:pPr>
            <a:endParaRPr lang="en-US"/>
          </a:p>
        </c:txPr>
        <c:crossAx val="84610432"/>
        <c:crosses val="autoZero"/>
        <c:crossBetween val="between"/>
      </c:valAx>
    </c:plotArea>
    <c:plotVisOnly val="1"/>
    <c:dispBlanksAs val="gap"/>
  </c:chart>
  <c:spPr>
    <a:ln>
      <a:noFill/>
    </a:ln>
  </c:spPr>
  <c:txPr>
    <a:bodyPr/>
    <a:lstStyle/>
    <a:p>
      <a:pPr>
        <a:defRPr sz="1800" b="0" i="0" u="none" strike="noStrike" baseline="0">
          <a:solidFill>
            <a:schemeClr val="tx1"/>
          </a:solidFill>
          <a:latin typeface="Tahoma" pitchFamily="34" charset="0"/>
          <a:ea typeface="Tahoma" pitchFamily="34" charset="0"/>
          <a:cs typeface="Tahoma" pitchFamily="34" charset="0"/>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plotArea>
      <c:layout/>
      <c:barChart>
        <c:barDir val="col"/>
        <c:grouping val="clustered"/>
        <c:ser>
          <c:idx val="0"/>
          <c:order val="0"/>
          <c:tx>
            <c:strRef>
              <c:f>Sheet4!$D$3</c:f>
              <c:strCache>
                <c:ptCount val="1"/>
                <c:pt idx="0">
                  <c:v>Perkotaan</c:v>
                </c:pt>
              </c:strCache>
            </c:strRef>
          </c:tx>
          <c:dLbls>
            <c:txPr>
              <a:bodyPr/>
              <a:lstStyle/>
              <a:p>
                <a:pPr>
                  <a:defRPr lang="en-US"/>
                </a:pPr>
                <a:endParaRPr lang="en-US"/>
              </a:p>
            </c:txPr>
            <c:showVal val="1"/>
          </c:dLbls>
          <c:cat>
            <c:strRef>
              <c:f>Sheet4!$C$4:$C$7</c:f>
              <c:strCache>
                <c:ptCount val="4"/>
                <c:pt idx="0">
                  <c:v>1 Kali</c:v>
                </c:pt>
                <c:pt idx="1">
                  <c:v>&gt;=2 Kali</c:v>
                </c:pt>
                <c:pt idx="2">
                  <c:v>Tdk dpt</c:v>
                </c:pt>
                <c:pt idx="3">
                  <c:v>Tdk Tahu</c:v>
                </c:pt>
              </c:strCache>
            </c:strRef>
          </c:cat>
          <c:val>
            <c:numRef>
              <c:f>Sheet4!$D$4:$D$7</c:f>
              <c:numCache>
                <c:formatCode>General</c:formatCode>
                <c:ptCount val="4"/>
                <c:pt idx="0">
                  <c:v>26.5</c:v>
                </c:pt>
                <c:pt idx="1">
                  <c:v>44.9</c:v>
                </c:pt>
                <c:pt idx="2">
                  <c:v>24.4</c:v>
                </c:pt>
                <c:pt idx="3">
                  <c:v>4.2</c:v>
                </c:pt>
              </c:numCache>
            </c:numRef>
          </c:val>
        </c:ser>
        <c:ser>
          <c:idx val="1"/>
          <c:order val="1"/>
          <c:tx>
            <c:strRef>
              <c:f>Sheet4!$E$3</c:f>
              <c:strCache>
                <c:ptCount val="1"/>
                <c:pt idx="0">
                  <c:v>Perdesaam</c:v>
                </c:pt>
              </c:strCache>
            </c:strRef>
          </c:tx>
          <c:dLbls>
            <c:txPr>
              <a:bodyPr/>
              <a:lstStyle/>
              <a:p>
                <a:pPr>
                  <a:defRPr lang="en-US"/>
                </a:pPr>
                <a:endParaRPr lang="en-US"/>
              </a:p>
            </c:txPr>
            <c:showVal val="1"/>
          </c:dLbls>
          <c:cat>
            <c:strRef>
              <c:f>Sheet4!$C$4:$C$7</c:f>
              <c:strCache>
                <c:ptCount val="4"/>
                <c:pt idx="0">
                  <c:v>1 Kali</c:v>
                </c:pt>
                <c:pt idx="1">
                  <c:v>&gt;=2 Kali</c:v>
                </c:pt>
                <c:pt idx="2">
                  <c:v>Tdk dpt</c:v>
                </c:pt>
                <c:pt idx="3">
                  <c:v>Tdk Tahu</c:v>
                </c:pt>
              </c:strCache>
            </c:strRef>
          </c:cat>
          <c:val>
            <c:numRef>
              <c:f>Sheet4!$E$4:$E$7</c:f>
              <c:numCache>
                <c:formatCode>General</c:formatCode>
                <c:ptCount val="4"/>
                <c:pt idx="0">
                  <c:v>22.5</c:v>
                </c:pt>
                <c:pt idx="1">
                  <c:v>49.8</c:v>
                </c:pt>
                <c:pt idx="2">
                  <c:v>22.7</c:v>
                </c:pt>
                <c:pt idx="3">
                  <c:v>4.9000000000000004</c:v>
                </c:pt>
              </c:numCache>
            </c:numRef>
          </c:val>
        </c:ser>
        <c:gapWidth val="82"/>
        <c:overlap val="-9"/>
        <c:axId val="86229760"/>
        <c:axId val="86231296"/>
      </c:barChart>
      <c:catAx>
        <c:axId val="86229760"/>
        <c:scaling>
          <c:orientation val="minMax"/>
        </c:scaling>
        <c:axPos val="b"/>
        <c:tickLblPos val="nextTo"/>
        <c:txPr>
          <a:bodyPr/>
          <a:lstStyle/>
          <a:p>
            <a:pPr>
              <a:defRPr lang="en-US"/>
            </a:pPr>
            <a:endParaRPr lang="en-US"/>
          </a:p>
        </c:txPr>
        <c:crossAx val="86231296"/>
        <c:crosses val="autoZero"/>
        <c:auto val="1"/>
        <c:lblAlgn val="ctr"/>
        <c:lblOffset val="100"/>
      </c:catAx>
      <c:valAx>
        <c:axId val="86231296"/>
        <c:scaling>
          <c:orientation val="minMax"/>
        </c:scaling>
        <c:axPos val="l"/>
        <c:numFmt formatCode="General" sourceLinked="1"/>
        <c:tickLblPos val="nextTo"/>
        <c:txPr>
          <a:bodyPr/>
          <a:lstStyle/>
          <a:p>
            <a:pPr>
              <a:defRPr lang="en-US"/>
            </a:pPr>
            <a:endParaRPr lang="en-US"/>
          </a:p>
        </c:txPr>
        <c:crossAx val="86229760"/>
        <c:crosses val="autoZero"/>
        <c:crossBetween val="between"/>
      </c:valAx>
    </c:plotArea>
    <c:legend>
      <c:legendPos val="b"/>
      <c:layout/>
      <c:txPr>
        <a:bodyPr/>
        <a:lstStyle/>
        <a:p>
          <a:pPr>
            <a:defRPr lang="en-US"/>
          </a:pPr>
          <a:endParaRPr lang="en-US"/>
        </a:p>
      </c:txPr>
    </c:legend>
    <c:plotVisOnly val="1"/>
  </c:chart>
  <c:spPr>
    <a:ln>
      <a:noFill/>
    </a:ln>
  </c:spPr>
  <c:txPr>
    <a:bodyPr/>
    <a:lstStyle/>
    <a:p>
      <a:pPr>
        <a:defRPr sz="1800">
          <a:latin typeface="Tahoma" pitchFamily="34" charset="0"/>
          <a:ea typeface="Tahoma" pitchFamily="34" charset="0"/>
          <a:cs typeface="Tahoma" pitchFamily="34" charset="0"/>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jml_tabfe!$Y$82</c:f>
              <c:strCache>
                <c:ptCount val="1"/>
                <c:pt idx="0">
                  <c:v>%</c:v>
                </c:pt>
              </c:strCache>
            </c:strRef>
          </c:tx>
          <c:dPt>
            <c:idx val="5"/>
            <c:spPr>
              <a:solidFill>
                <a:srgbClr val="FF0000"/>
              </a:solidFill>
            </c:spPr>
          </c:dPt>
          <c:dLbls>
            <c:txPr>
              <a:bodyPr/>
              <a:lstStyle/>
              <a:p>
                <a:pPr>
                  <a:defRPr lang="en-US" sz="2000"/>
                </a:pPr>
                <a:endParaRPr lang="en-US"/>
              </a:p>
            </c:txPr>
            <c:showVal val="1"/>
          </c:dLbls>
          <c:cat>
            <c:strRef>
              <c:f>jml_tabfe!$X$83:$X$88</c:f>
              <c:strCache>
                <c:ptCount val="6"/>
                <c:pt idx="0">
                  <c:v>0-30 </c:v>
                </c:pt>
                <c:pt idx="1">
                  <c:v>31-59</c:v>
                </c:pt>
                <c:pt idx="2">
                  <c:v>60-89 </c:v>
                </c:pt>
                <c:pt idx="3">
                  <c:v>90+</c:v>
                </c:pt>
                <c:pt idx="4">
                  <c:v>Tidak Tahu</c:v>
                </c:pt>
                <c:pt idx="5">
                  <c:v>Tidak Minum</c:v>
                </c:pt>
              </c:strCache>
            </c:strRef>
          </c:cat>
          <c:val>
            <c:numRef>
              <c:f>jml_tabfe!$Y$83:$Y$88</c:f>
              <c:numCache>
                <c:formatCode>0.0</c:formatCode>
                <c:ptCount val="6"/>
                <c:pt idx="0">
                  <c:v>36.300000000000004</c:v>
                </c:pt>
                <c:pt idx="1">
                  <c:v>2.8</c:v>
                </c:pt>
                <c:pt idx="2">
                  <c:v>8.3000000000000007</c:v>
                </c:pt>
                <c:pt idx="3">
                  <c:v>18</c:v>
                </c:pt>
                <c:pt idx="4">
                  <c:v>15.3</c:v>
                </c:pt>
                <c:pt idx="5">
                  <c:v>19.3</c:v>
                </c:pt>
              </c:numCache>
            </c:numRef>
          </c:val>
        </c:ser>
        <c:axId val="86252160"/>
        <c:axId val="86282624"/>
      </c:barChart>
      <c:catAx>
        <c:axId val="86252160"/>
        <c:scaling>
          <c:orientation val="minMax"/>
        </c:scaling>
        <c:axPos val="b"/>
        <c:numFmt formatCode="General" sourceLinked="1"/>
        <c:tickLblPos val="nextTo"/>
        <c:txPr>
          <a:bodyPr/>
          <a:lstStyle/>
          <a:p>
            <a:pPr>
              <a:defRPr lang="en-US"/>
            </a:pPr>
            <a:endParaRPr lang="en-US"/>
          </a:p>
        </c:txPr>
        <c:crossAx val="86282624"/>
        <c:crosses val="autoZero"/>
        <c:auto val="1"/>
        <c:lblAlgn val="ctr"/>
        <c:lblOffset val="100"/>
      </c:catAx>
      <c:valAx>
        <c:axId val="86282624"/>
        <c:scaling>
          <c:orientation val="minMax"/>
          <c:max val="50"/>
        </c:scaling>
        <c:axPos val="l"/>
        <c:title>
          <c:tx>
            <c:rich>
              <a:bodyPr rot="-5400000" vert="horz"/>
              <a:lstStyle/>
              <a:p>
                <a:pPr>
                  <a:defRPr lang="en-US"/>
                </a:pPr>
                <a:r>
                  <a:rPr lang="en-US"/>
                  <a:t>Persen</a:t>
                </a:r>
              </a:p>
            </c:rich>
          </c:tx>
          <c:layout/>
        </c:title>
        <c:numFmt formatCode="0.0" sourceLinked="1"/>
        <c:tickLblPos val="nextTo"/>
        <c:txPr>
          <a:bodyPr/>
          <a:lstStyle/>
          <a:p>
            <a:pPr>
              <a:defRPr lang="en-US"/>
            </a:pPr>
            <a:endParaRPr lang="en-US"/>
          </a:p>
        </c:txPr>
        <c:crossAx val="86252160"/>
        <c:crosses val="autoZero"/>
        <c:crossBetween val="between"/>
        <c:majorUnit val="10"/>
      </c:valAx>
    </c:plotArea>
    <c:plotVisOnly val="1"/>
    <c:dispBlanksAs val="gap"/>
  </c:chart>
  <c:spPr>
    <a:ln>
      <a:noFill/>
    </a:ln>
  </c:spPr>
  <c:txPr>
    <a:bodyPr/>
    <a:lstStyle/>
    <a:p>
      <a:pPr>
        <a:defRPr sz="1600" b="1">
          <a:latin typeface="Arial" pitchFamily="34" charset="0"/>
          <a:cs typeface="Arial" pitchFamily="34" charset="0"/>
        </a:defRPr>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plotArea>
      <c:layout/>
      <c:barChart>
        <c:barDir val="col"/>
        <c:grouping val="clustered"/>
        <c:ser>
          <c:idx val="0"/>
          <c:order val="0"/>
          <c:tx>
            <c:strRef>
              <c:f>Sheet1!$F$83</c:f>
              <c:strCache>
                <c:ptCount val="1"/>
                <c:pt idx="0">
                  <c:v>Perkotaan</c:v>
                </c:pt>
              </c:strCache>
            </c:strRef>
          </c:tx>
          <c:spPr>
            <a:solidFill>
              <a:srgbClr val="00B050"/>
            </a:solidFill>
          </c:spPr>
          <c:dLbls>
            <c:txPr>
              <a:bodyPr/>
              <a:lstStyle/>
              <a:p>
                <a:pPr>
                  <a:defRPr lang="en-US" sz="1800"/>
                </a:pPr>
                <a:endParaRPr lang="en-US"/>
              </a:p>
            </c:txPr>
            <c:showVal val="1"/>
          </c:dLbls>
          <c:cat>
            <c:strRef>
              <c:f>Sheet1!$E$84:$E$86</c:f>
              <c:strCache>
                <c:ptCount val="3"/>
                <c:pt idx="0">
                  <c:v>Ya, diperlihatkan</c:v>
                </c:pt>
                <c:pt idx="1">
                  <c:v>Ya, tidak diperlihatkan</c:v>
                </c:pt>
                <c:pt idx="2">
                  <c:v>Tidak Punya</c:v>
                </c:pt>
              </c:strCache>
            </c:strRef>
          </c:cat>
          <c:val>
            <c:numRef>
              <c:f>Sheet1!$F$84:$F$86</c:f>
              <c:numCache>
                <c:formatCode>0.0</c:formatCode>
                <c:ptCount val="3"/>
                <c:pt idx="0">
                  <c:v>28</c:v>
                </c:pt>
                <c:pt idx="1">
                  <c:v>52.5</c:v>
                </c:pt>
                <c:pt idx="2">
                  <c:v>19.5</c:v>
                </c:pt>
              </c:numCache>
            </c:numRef>
          </c:val>
        </c:ser>
        <c:ser>
          <c:idx val="1"/>
          <c:order val="1"/>
          <c:tx>
            <c:strRef>
              <c:f>Sheet1!$G$83</c:f>
              <c:strCache>
                <c:ptCount val="1"/>
                <c:pt idx="0">
                  <c:v>Perdesaan</c:v>
                </c:pt>
              </c:strCache>
            </c:strRef>
          </c:tx>
          <c:spPr>
            <a:solidFill>
              <a:srgbClr val="FFFF00"/>
            </a:solidFill>
          </c:spPr>
          <c:dLbls>
            <c:txPr>
              <a:bodyPr/>
              <a:lstStyle/>
              <a:p>
                <a:pPr>
                  <a:defRPr lang="en-US" sz="1800"/>
                </a:pPr>
                <a:endParaRPr lang="en-US"/>
              </a:p>
            </c:txPr>
            <c:showVal val="1"/>
          </c:dLbls>
          <c:cat>
            <c:strRef>
              <c:f>Sheet1!$E$84:$E$86</c:f>
              <c:strCache>
                <c:ptCount val="3"/>
                <c:pt idx="0">
                  <c:v>Ya, diperlihatkan</c:v>
                </c:pt>
                <c:pt idx="1">
                  <c:v>Ya, tidak diperlihatkan</c:v>
                </c:pt>
                <c:pt idx="2">
                  <c:v>Tidak Punya</c:v>
                </c:pt>
              </c:strCache>
            </c:strRef>
          </c:cat>
          <c:val>
            <c:numRef>
              <c:f>Sheet1!$G$84:$G$86</c:f>
              <c:numCache>
                <c:formatCode>0.0</c:formatCode>
                <c:ptCount val="3"/>
                <c:pt idx="0">
                  <c:v>30.3</c:v>
                </c:pt>
                <c:pt idx="1">
                  <c:v>48.3</c:v>
                </c:pt>
                <c:pt idx="2">
                  <c:v>21.4</c:v>
                </c:pt>
              </c:numCache>
            </c:numRef>
          </c:val>
        </c:ser>
        <c:overlap val="-10"/>
        <c:axId val="86414848"/>
        <c:axId val="86416384"/>
      </c:barChart>
      <c:catAx>
        <c:axId val="86414848"/>
        <c:scaling>
          <c:orientation val="minMax"/>
        </c:scaling>
        <c:axPos val="b"/>
        <c:tickLblPos val="nextTo"/>
        <c:txPr>
          <a:bodyPr/>
          <a:lstStyle/>
          <a:p>
            <a:pPr>
              <a:defRPr lang="en-US"/>
            </a:pPr>
            <a:endParaRPr lang="en-US"/>
          </a:p>
        </c:txPr>
        <c:crossAx val="86416384"/>
        <c:crosses val="autoZero"/>
        <c:auto val="1"/>
        <c:lblAlgn val="ctr"/>
        <c:lblOffset val="100"/>
      </c:catAx>
      <c:valAx>
        <c:axId val="86416384"/>
        <c:scaling>
          <c:orientation val="minMax"/>
          <c:max val="70"/>
        </c:scaling>
        <c:axPos val="l"/>
        <c:title>
          <c:tx>
            <c:rich>
              <a:bodyPr rot="-5400000" vert="horz"/>
              <a:lstStyle/>
              <a:p>
                <a:pPr>
                  <a:defRPr lang="en-US"/>
                </a:pPr>
                <a:r>
                  <a:rPr lang="en-US"/>
                  <a:t>Persen</a:t>
                </a:r>
              </a:p>
            </c:rich>
          </c:tx>
          <c:layout/>
        </c:title>
        <c:numFmt formatCode="0.0" sourceLinked="1"/>
        <c:tickLblPos val="nextTo"/>
        <c:txPr>
          <a:bodyPr/>
          <a:lstStyle/>
          <a:p>
            <a:pPr>
              <a:defRPr lang="en-US"/>
            </a:pPr>
            <a:endParaRPr lang="en-US"/>
          </a:p>
        </c:txPr>
        <c:crossAx val="86414848"/>
        <c:crosses val="autoZero"/>
        <c:crossBetween val="between"/>
      </c:valAx>
    </c:plotArea>
    <c:legend>
      <c:legendPos val="b"/>
      <c:layout/>
      <c:txPr>
        <a:bodyPr/>
        <a:lstStyle/>
        <a:p>
          <a:pPr>
            <a:defRPr lang="en-US" sz="2000" b="0"/>
          </a:pPr>
          <a:endParaRPr lang="en-US"/>
        </a:p>
      </c:txPr>
    </c:legend>
    <c:plotVisOnly val="1"/>
  </c:chart>
  <c:spPr>
    <a:ln>
      <a:noFill/>
    </a:ln>
  </c:spPr>
  <c:txPr>
    <a:bodyPr/>
    <a:lstStyle/>
    <a:p>
      <a:pPr>
        <a:defRPr sz="1400" b="1">
          <a:latin typeface="Tahoma" pitchFamily="34" charset="0"/>
          <a:ea typeface="Tahoma" pitchFamily="34" charset="0"/>
          <a:cs typeface="Tahoma" pitchFamily="34" charset="0"/>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nifas!$I$1461</c:f>
              <c:strCache>
                <c:ptCount val="1"/>
                <c:pt idx="0">
                  <c:v>%</c:v>
                </c:pt>
              </c:strCache>
            </c:strRef>
          </c:tx>
          <c:dPt>
            <c:idx val="2"/>
            <c:spPr>
              <a:solidFill>
                <a:srgbClr val="FFFF00"/>
              </a:solidFill>
            </c:spPr>
          </c:dPt>
          <c:dLbls>
            <c:txPr>
              <a:bodyPr/>
              <a:lstStyle/>
              <a:p>
                <a:pPr>
                  <a:defRPr lang="en-US"/>
                </a:pPr>
                <a:endParaRPr lang="en-US"/>
              </a:p>
            </c:txPr>
            <c:showVal val="1"/>
          </c:dLbls>
          <c:cat>
            <c:strRef>
              <c:f>nifas!$H$1462:$H$1464</c:f>
              <c:strCache>
                <c:ptCount val="3"/>
                <c:pt idx="0">
                  <c:v>Fasilitas kesehatan</c:v>
                </c:pt>
                <c:pt idx="1">
                  <c:v>Polindes/Poskesdes</c:v>
                </c:pt>
                <c:pt idx="2">
                  <c:v>Rumah/Lainnya</c:v>
                </c:pt>
              </c:strCache>
            </c:strRef>
          </c:cat>
          <c:val>
            <c:numRef>
              <c:f>nifas!$I$1462:$I$1464</c:f>
              <c:numCache>
                <c:formatCode>0.0</c:formatCode>
                <c:ptCount val="3"/>
                <c:pt idx="0">
                  <c:v>55.378534497189783</c:v>
                </c:pt>
                <c:pt idx="1">
                  <c:v>1.3852016113628798</c:v>
                </c:pt>
                <c:pt idx="2">
                  <c:v>43.236263891447344</c:v>
                </c:pt>
              </c:numCache>
            </c:numRef>
          </c:val>
        </c:ser>
        <c:axId val="86546304"/>
        <c:axId val="86683648"/>
      </c:barChart>
      <c:catAx>
        <c:axId val="86546304"/>
        <c:scaling>
          <c:orientation val="minMax"/>
        </c:scaling>
        <c:axPos val="b"/>
        <c:title>
          <c:tx>
            <c:rich>
              <a:bodyPr/>
              <a:lstStyle/>
              <a:p>
                <a:pPr>
                  <a:defRPr lang="en-US"/>
                </a:pPr>
                <a:r>
                  <a:rPr lang="en-US"/>
                  <a:t>Tempat Melahirkan</a:t>
                </a:r>
              </a:p>
            </c:rich>
          </c:tx>
          <c:layout/>
        </c:title>
        <c:numFmt formatCode="@" sourceLinked="1"/>
        <c:tickLblPos val="nextTo"/>
        <c:txPr>
          <a:bodyPr rot="0" vert="horz"/>
          <a:lstStyle/>
          <a:p>
            <a:pPr>
              <a:defRPr lang="en-US"/>
            </a:pPr>
            <a:endParaRPr lang="en-US"/>
          </a:p>
        </c:txPr>
        <c:crossAx val="86683648"/>
        <c:crosses val="autoZero"/>
        <c:auto val="1"/>
        <c:lblAlgn val="ctr"/>
        <c:lblOffset val="100"/>
      </c:catAx>
      <c:valAx>
        <c:axId val="86683648"/>
        <c:scaling>
          <c:orientation val="minMax"/>
          <c:max val="70"/>
        </c:scaling>
        <c:axPos val="l"/>
        <c:title>
          <c:tx>
            <c:rich>
              <a:bodyPr/>
              <a:lstStyle/>
              <a:p>
                <a:pPr>
                  <a:defRPr lang="en-US"/>
                </a:pPr>
                <a:r>
                  <a:rPr lang="en-US"/>
                  <a:t>Persen</a:t>
                </a:r>
              </a:p>
            </c:rich>
          </c:tx>
          <c:layout/>
        </c:title>
        <c:numFmt formatCode="0.0" sourceLinked="1"/>
        <c:tickLblPos val="nextTo"/>
        <c:txPr>
          <a:bodyPr rot="0" vert="horz"/>
          <a:lstStyle/>
          <a:p>
            <a:pPr>
              <a:defRPr lang="en-US"/>
            </a:pPr>
            <a:endParaRPr lang="en-US"/>
          </a:p>
        </c:txPr>
        <c:crossAx val="86546304"/>
        <c:crosses val="autoZero"/>
        <c:crossBetween val="between"/>
      </c:valAx>
    </c:plotArea>
    <c:plotVisOnly val="1"/>
    <c:dispBlanksAs val="gap"/>
  </c:chart>
  <c:spPr>
    <a:ln>
      <a:noFill/>
    </a:ln>
  </c:spPr>
  <c:txPr>
    <a:bodyPr/>
    <a:lstStyle/>
    <a:p>
      <a:pPr>
        <a:defRPr sz="1600" b="1" i="0" u="none" strike="noStrike" baseline="0">
          <a:solidFill>
            <a:schemeClr val="tx1"/>
          </a:solidFill>
          <a:latin typeface="Tahoma" pitchFamily="34" charset="0"/>
          <a:ea typeface="Tahoma" pitchFamily="34" charset="0"/>
          <a:cs typeface="Tahoma" pitchFamily="34" charset="0"/>
        </a:defRPr>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penol_rumah!$I$15</c:f>
              <c:strCache>
                <c:ptCount val="1"/>
                <c:pt idx="0">
                  <c:v>%</c:v>
                </c:pt>
              </c:strCache>
            </c:strRef>
          </c:tx>
          <c:dPt>
            <c:idx val="1"/>
            <c:spPr>
              <a:solidFill>
                <a:srgbClr val="FFFF00"/>
              </a:solidFill>
            </c:spPr>
          </c:dPt>
          <c:dPt>
            <c:idx val="3"/>
            <c:spPr>
              <a:solidFill>
                <a:srgbClr val="FF0000"/>
              </a:solidFill>
            </c:spPr>
          </c:dPt>
          <c:dLbls>
            <c:txPr>
              <a:bodyPr/>
              <a:lstStyle/>
              <a:p>
                <a:pPr>
                  <a:defRPr lang="en-US" sz="1800"/>
                </a:pPr>
                <a:endParaRPr lang="en-US"/>
              </a:p>
            </c:txPr>
            <c:showVal val="1"/>
          </c:dLbls>
          <c:cat>
            <c:strRef>
              <c:f>penol_rumah!$H$16:$H$21</c:f>
              <c:strCache>
                <c:ptCount val="6"/>
                <c:pt idx="0">
                  <c:v>Dokter</c:v>
                </c:pt>
                <c:pt idx="1">
                  <c:v>Bidan</c:v>
                </c:pt>
                <c:pt idx="2">
                  <c:v>Tenaga paramedis lain</c:v>
                </c:pt>
                <c:pt idx="3">
                  <c:v>Dukun bersalin</c:v>
                </c:pt>
                <c:pt idx="4">
                  <c:v>Keluarga</c:v>
                </c:pt>
                <c:pt idx="5">
                  <c:v>Lainnya</c:v>
                </c:pt>
              </c:strCache>
            </c:strRef>
          </c:cat>
          <c:val>
            <c:numRef>
              <c:f>penol_rumah!$I$16:$I$21</c:f>
              <c:numCache>
                <c:formatCode>0.0</c:formatCode>
                <c:ptCount val="6"/>
                <c:pt idx="0">
                  <c:v>2.0895980052921255</c:v>
                </c:pt>
                <c:pt idx="1">
                  <c:v>51.918180290723932</c:v>
                </c:pt>
                <c:pt idx="2">
                  <c:v>1.3886377670942665</c:v>
                </c:pt>
                <c:pt idx="3">
                  <c:v>40.208226631951618</c:v>
                </c:pt>
                <c:pt idx="4">
                  <c:v>4.0451873192106955</c:v>
                </c:pt>
                <c:pt idx="5">
                  <c:v>0.35016998572733682</c:v>
                </c:pt>
              </c:numCache>
            </c:numRef>
          </c:val>
        </c:ser>
        <c:axId val="86754048"/>
        <c:axId val="86755584"/>
      </c:barChart>
      <c:catAx>
        <c:axId val="86754048"/>
        <c:scaling>
          <c:orientation val="minMax"/>
        </c:scaling>
        <c:axPos val="b"/>
        <c:numFmt formatCode="@" sourceLinked="1"/>
        <c:tickLblPos val="nextTo"/>
        <c:txPr>
          <a:bodyPr rot="0" vert="horz"/>
          <a:lstStyle/>
          <a:p>
            <a:pPr>
              <a:defRPr lang="en-US" b="0"/>
            </a:pPr>
            <a:endParaRPr lang="en-US"/>
          </a:p>
        </c:txPr>
        <c:crossAx val="86755584"/>
        <c:crosses val="autoZero"/>
        <c:auto val="1"/>
        <c:lblAlgn val="ctr"/>
        <c:lblOffset val="100"/>
      </c:catAx>
      <c:valAx>
        <c:axId val="86755584"/>
        <c:scaling>
          <c:orientation val="minMax"/>
        </c:scaling>
        <c:axPos val="l"/>
        <c:title>
          <c:tx>
            <c:rich>
              <a:bodyPr rot="-5400000" vert="horz"/>
              <a:lstStyle/>
              <a:p>
                <a:pPr>
                  <a:defRPr lang="en-US"/>
                </a:pPr>
                <a:r>
                  <a:rPr lang="en-US"/>
                  <a:t>Persen</a:t>
                </a:r>
              </a:p>
            </c:rich>
          </c:tx>
          <c:layout/>
        </c:title>
        <c:numFmt formatCode="0.0" sourceLinked="1"/>
        <c:tickLblPos val="nextTo"/>
        <c:txPr>
          <a:bodyPr rot="0" vert="horz"/>
          <a:lstStyle/>
          <a:p>
            <a:pPr>
              <a:defRPr lang="en-US"/>
            </a:pPr>
            <a:endParaRPr lang="en-US"/>
          </a:p>
        </c:txPr>
        <c:crossAx val="86754048"/>
        <c:crosses val="autoZero"/>
        <c:crossBetween val="between"/>
      </c:valAx>
    </c:plotArea>
    <c:plotVisOnly val="1"/>
    <c:dispBlanksAs val="gap"/>
  </c:chart>
  <c:spPr>
    <a:ln>
      <a:noFill/>
    </a:ln>
  </c:spPr>
  <c:txPr>
    <a:bodyPr/>
    <a:lstStyle/>
    <a:p>
      <a:pPr>
        <a:defRPr sz="1400" b="1" i="0" u="none" strike="noStrike" baseline="0">
          <a:solidFill>
            <a:schemeClr val="tx1"/>
          </a:solidFill>
          <a:latin typeface="Tahoma" pitchFamily="34" charset="0"/>
          <a:ea typeface="Tahoma" pitchFamily="34" charset="0"/>
          <a:cs typeface="Tahoma" pitchFamily="34" charset="0"/>
        </a:defRPr>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plotArea>
      <c:layout/>
      <c:barChart>
        <c:barDir val="col"/>
        <c:grouping val="clustered"/>
        <c:ser>
          <c:idx val="0"/>
          <c:order val="0"/>
          <c:tx>
            <c:strRef>
              <c:f>KF_all!$I$118</c:f>
              <c:strCache>
                <c:ptCount val="1"/>
                <c:pt idx="0">
                  <c:v>Perkotaan</c:v>
                </c:pt>
              </c:strCache>
            </c:strRef>
          </c:tx>
          <c:spPr>
            <a:solidFill>
              <a:srgbClr val="00B0F0"/>
            </a:solidFill>
          </c:spPr>
          <c:dLbls>
            <c:txPr>
              <a:bodyPr/>
              <a:lstStyle/>
              <a:p>
                <a:pPr>
                  <a:defRPr lang="en-US" sz="1600"/>
                </a:pPr>
                <a:endParaRPr lang="en-US"/>
              </a:p>
            </c:txPr>
            <c:showVal val="1"/>
          </c:dLbls>
          <c:cat>
            <c:strRef>
              <c:f>KF_all!$J$117:$P$117</c:f>
              <c:strCache>
                <c:ptCount val="7"/>
                <c:pt idx="0">
                  <c:v>0-1 hari</c:v>
                </c:pt>
                <c:pt idx="1">
                  <c:v>2 hari</c:v>
                </c:pt>
                <c:pt idx="2">
                  <c:v>3-7 hari</c:v>
                </c:pt>
                <c:pt idx="3">
                  <c:v>8-42 hari</c:v>
                </c:pt>
                <c:pt idx="4">
                  <c:v>&gt;42 hari</c:v>
                </c:pt>
                <c:pt idx="5">
                  <c:v>Tidak Tahu</c:v>
                </c:pt>
                <c:pt idx="6">
                  <c:v>Tidak Pernah</c:v>
                </c:pt>
              </c:strCache>
            </c:strRef>
          </c:cat>
          <c:val>
            <c:numRef>
              <c:f>KF_all!$J$118:$P$118</c:f>
              <c:numCache>
                <c:formatCode>0.0</c:formatCode>
                <c:ptCount val="7"/>
                <c:pt idx="0">
                  <c:v>32.596632350137163</c:v>
                </c:pt>
                <c:pt idx="1">
                  <c:v>9.7870979830748439</c:v>
                </c:pt>
                <c:pt idx="2">
                  <c:v>26.910548558461553</c:v>
                </c:pt>
                <c:pt idx="3">
                  <c:v>5.5732648740006114</c:v>
                </c:pt>
                <c:pt idx="4">
                  <c:v>1.1595633835499783</c:v>
                </c:pt>
                <c:pt idx="5">
                  <c:v>3.470996541598641</c:v>
                </c:pt>
                <c:pt idx="6">
                  <c:v>20.501896309177187</c:v>
                </c:pt>
              </c:numCache>
            </c:numRef>
          </c:val>
        </c:ser>
        <c:ser>
          <c:idx val="1"/>
          <c:order val="1"/>
          <c:tx>
            <c:strRef>
              <c:f>KF_all!$I$119</c:f>
              <c:strCache>
                <c:ptCount val="1"/>
                <c:pt idx="0">
                  <c:v>Perdesaan</c:v>
                </c:pt>
              </c:strCache>
            </c:strRef>
          </c:tx>
          <c:spPr>
            <a:solidFill>
              <a:srgbClr val="FF99FF"/>
            </a:solidFill>
          </c:spPr>
          <c:dLbls>
            <c:txPr>
              <a:bodyPr/>
              <a:lstStyle/>
              <a:p>
                <a:pPr>
                  <a:defRPr lang="en-US" sz="1600"/>
                </a:pPr>
                <a:endParaRPr lang="en-US"/>
              </a:p>
            </c:txPr>
            <c:showVal val="1"/>
          </c:dLbls>
          <c:cat>
            <c:strRef>
              <c:f>KF_all!$J$117:$P$117</c:f>
              <c:strCache>
                <c:ptCount val="7"/>
                <c:pt idx="0">
                  <c:v>0-1 hari</c:v>
                </c:pt>
                <c:pt idx="1">
                  <c:v>2 hari</c:v>
                </c:pt>
                <c:pt idx="2">
                  <c:v>3-7 hari</c:v>
                </c:pt>
                <c:pt idx="3">
                  <c:v>8-42 hari</c:v>
                </c:pt>
                <c:pt idx="4">
                  <c:v>&gt;42 hari</c:v>
                </c:pt>
                <c:pt idx="5">
                  <c:v>Tidak Tahu</c:v>
                </c:pt>
                <c:pt idx="6">
                  <c:v>Tidak Pernah</c:v>
                </c:pt>
              </c:strCache>
            </c:strRef>
          </c:cat>
          <c:val>
            <c:numRef>
              <c:f>KF_all!$J$119:$P$119</c:f>
              <c:numCache>
                <c:formatCode>0.0</c:formatCode>
                <c:ptCount val="7"/>
                <c:pt idx="0">
                  <c:v>29.863570891352662</c:v>
                </c:pt>
                <c:pt idx="1">
                  <c:v>11.043685335899806</c:v>
                </c:pt>
                <c:pt idx="2">
                  <c:v>18.521882001558392</c:v>
                </c:pt>
                <c:pt idx="3">
                  <c:v>3.2298960563344012</c:v>
                </c:pt>
                <c:pt idx="4">
                  <c:v>0.89597192425538963</c:v>
                </c:pt>
                <c:pt idx="5">
                  <c:v>4.6299883115251745</c:v>
                </c:pt>
                <c:pt idx="6">
                  <c:v>31.815005479074141</c:v>
                </c:pt>
              </c:numCache>
            </c:numRef>
          </c:val>
        </c:ser>
        <c:gapWidth val="77"/>
        <c:overlap val="-21"/>
        <c:axId val="86736256"/>
        <c:axId val="86815872"/>
      </c:barChart>
      <c:catAx>
        <c:axId val="86736256"/>
        <c:scaling>
          <c:orientation val="minMax"/>
        </c:scaling>
        <c:axPos val="b"/>
        <c:tickLblPos val="nextTo"/>
        <c:txPr>
          <a:bodyPr/>
          <a:lstStyle/>
          <a:p>
            <a:pPr>
              <a:defRPr lang="en-US"/>
            </a:pPr>
            <a:endParaRPr lang="en-US"/>
          </a:p>
        </c:txPr>
        <c:crossAx val="86815872"/>
        <c:crosses val="autoZero"/>
        <c:auto val="1"/>
        <c:lblAlgn val="ctr"/>
        <c:lblOffset val="100"/>
      </c:catAx>
      <c:valAx>
        <c:axId val="86815872"/>
        <c:scaling>
          <c:orientation val="minMax"/>
          <c:max val="40"/>
        </c:scaling>
        <c:axPos val="l"/>
        <c:title>
          <c:tx>
            <c:rich>
              <a:bodyPr rot="-5400000" vert="horz"/>
              <a:lstStyle/>
              <a:p>
                <a:pPr>
                  <a:defRPr lang="en-US"/>
                </a:pPr>
                <a:r>
                  <a:rPr lang="en-US"/>
                  <a:t>Persen</a:t>
                </a:r>
              </a:p>
            </c:rich>
          </c:tx>
          <c:layout/>
        </c:title>
        <c:numFmt formatCode="0.0" sourceLinked="1"/>
        <c:tickLblPos val="nextTo"/>
        <c:txPr>
          <a:bodyPr/>
          <a:lstStyle/>
          <a:p>
            <a:pPr>
              <a:defRPr lang="en-US"/>
            </a:pPr>
            <a:endParaRPr lang="en-US"/>
          </a:p>
        </c:txPr>
        <c:crossAx val="86736256"/>
        <c:crosses val="autoZero"/>
        <c:crossBetween val="between"/>
      </c:valAx>
    </c:plotArea>
    <c:legend>
      <c:legendPos val="b"/>
      <c:layout/>
      <c:txPr>
        <a:bodyPr/>
        <a:lstStyle/>
        <a:p>
          <a:pPr>
            <a:defRPr lang="en-US"/>
          </a:pPr>
          <a:endParaRPr lang="en-US"/>
        </a:p>
      </c:txPr>
    </c:legend>
    <c:plotVisOnly val="1"/>
  </c:chart>
  <c:spPr>
    <a:ln>
      <a:noFill/>
    </a:ln>
  </c:spPr>
  <c:txPr>
    <a:bodyPr/>
    <a:lstStyle/>
    <a:p>
      <a:pPr>
        <a:defRPr sz="1400" b="1">
          <a:latin typeface="Arial" pitchFamily="34" charset="0"/>
          <a:cs typeface="Arial" pitchFamily="34" charset="0"/>
        </a:defRPr>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'4 terlalu'!$C$2</c:f>
              <c:strCache>
                <c:ptCount val="1"/>
                <c:pt idx="0">
                  <c:v>%</c:v>
                </c:pt>
              </c:strCache>
            </c:strRef>
          </c:tx>
          <c:dLbls>
            <c:txPr>
              <a:bodyPr/>
              <a:lstStyle/>
              <a:p>
                <a:pPr>
                  <a:defRPr lang="en-US"/>
                </a:pPr>
                <a:endParaRPr lang="en-US"/>
              </a:p>
            </c:txPr>
            <c:showVal val="1"/>
          </c:dLbls>
          <c:cat>
            <c:strRef>
              <c:f>'4 terlalu'!$B$3:$B$9</c:f>
              <c:strCache>
                <c:ptCount val="7"/>
                <c:pt idx="0">
                  <c:v>Terlalu Muda &lt;20 th</c:v>
                </c:pt>
                <c:pt idx="2">
                  <c:v>Terlalu Tua (35+)</c:v>
                </c:pt>
                <c:pt idx="4">
                  <c:v>Terlalu dekat (&lt;= 24 bln)</c:v>
                </c:pt>
                <c:pt idx="6">
                  <c:v>Terlalu banyak Anak (&gt;4)</c:v>
                </c:pt>
              </c:strCache>
            </c:strRef>
          </c:cat>
          <c:val>
            <c:numRef>
              <c:f>'4 terlalu'!$C$3:$C$9</c:f>
              <c:numCache>
                <c:formatCode>General</c:formatCode>
                <c:ptCount val="7"/>
                <c:pt idx="0">
                  <c:v>16.7</c:v>
                </c:pt>
                <c:pt idx="2">
                  <c:v>16.899999999999999</c:v>
                </c:pt>
                <c:pt idx="4">
                  <c:v>6.7</c:v>
                </c:pt>
                <c:pt idx="6">
                  <c:v>7.6</c:v>
                </c:pt>
              </c:numCache>
            </c:numRef>
          </c:val>
        </c:ser>
        <c:gapWidth val="66"/>
        <c:overlap val="-7"/>
        <c:axId val="86793600"/>
        <c:axId val="86979712"/>
      </c:barChart>
      <c:catAx>
        <c:axId val="86793600"/>
        <c:scaling>
          <c:orientation val="minMax"/>
        </c:scaling>
        <c:axPos val="b"/>
        <c:tickLblPos val="nextTo"/>
        <c:txPr>
          <a:bodyPr/>
          <a:lstStyle/>
          <a:p>
            <a:pPr>
              <a:defRPr lang="en-US" sz="1400"/>
            </a:pPr>
            <a:endParaRPr lang="en-US"/>
          </a:p>
        </c:txPr>
        <c:crossAx val="86979712"/>
        <c:crosses val="autoZero"/>
        <c:auto val="1"/>
        <c:lblAlgn val="ctr"/>
        <c:lblOffset val="100"/>
      </c:catAx>
      <c:valAx>
        <c:axId val="86979712"/>
        <c:scaling>
          <c:orientation val="minMax"/>
          <c:max val="20"/>
        </c:scaling>
        <c:axPos val="l"/>
        <c:title>
          <c:tx>
            <c:rich>
              <a:bodyPr rot="-5400000" vert="horz"/>
              <a:lstStyle/>
              <a:p>
                <a:pPr>
                  <a:defRPr lang="en-US"/>
                </a:pPr>
                <a:r>
                  <a:rPr lang="en-US"/>
                  <a:t>Persen</a:t>
                </a:r>
              </a:p>
            </c:rich>
          </c:tx>
          <c:layout/>
        </c:title>
        <c:numFmt formatCode="General" sourceLinked="1"/>
        <c:tickLblPos val="nextTo"/>
        <c:txPr>
          <a:bodyPr/>
          <a:lstStyle/>
          <a:p>
            <a:pPr>
              <a:defRPr lang="en-US"/>
            </a:pPr>
            <a:endParaRPr lang="en-US"/>
          </a:p>
        </c:txPr>
        <c:crossAx val="86793600"/>
        <c:crosses val="autoZero"/>
        <c:crossBetween val="between"/>
        <c:majorUnit val="4"/>
      </c:valAx>
    </c:plotArea>
    <c:plotVisOnly val="1"/>
  </c:chart>
  <c:spPr>
    <a:ln>
      <a:noFill/>
    </a:ln>
  </c:spPr>
  <c:txPr>
    <a:bodyPr/>
    <a:lstStyle/>
    <a:p>
      <a:pPr>
        <a:defRPr sz="1600" b="1">
          <a:latin typeface="Arial" pitchFamily="34" charset="0"/>
          <a:cs typeface="Arial" pitchFamily="34" charset="0"/>
        </a:defRPr>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nifas!$I$1668</c:f>
              <c:strCache>
                <c:ptCount val="1"/>
                <c:pt idx="0">
                  <c:v>%</c:v>
                </c:pt>
              </c:strCache>
            </c:strRef>
          </c:tx>
          <c:dLbls>
            <c:txPr>
              <a:bodyPr/>
              <a:lstStyle/>
              <a:p>
                <a:pPr>
                  <a:defRPr lang="en-US"/>
                </a:pPr>
                <a:endParaRPr lang="en-US"/>
              </a:p>
            </c:txPr>
            <c:showVal val="1"/>
          </c:dLbls>
          <c:cat>
            <c:strRef>
              <c:f>nifas!$H$1669:$H$1670</c:f>
              <c:strCache>
                <c:ptCount val="2"/>
                <c:pt idx="0">
                  <c:v>Keguguran</c:v>
                </c:pt>
                <c:pt idx="1">
                  <c:v>Pengguguran</c:v>
                </c:pt>
              </c:strCache>
            </c:strRef>
          </c:cat>
          <c:val>
            <c:numRef>
              <c:f>nifas!$I$1669:$I$1670</c:f>
              <c:numCache>
                <c:formatCode>0.0</c:formatCode>
                <c:ptCount val="2"/>
                <c:pt idx="0">
                  <c:v>4.0293442743253385</c:v>
                </c:pt>
                <c:pt idx="1">
                  <c:v>3.5296769017602037</c:v>
                </c:pt>
              </c:numCache>
            </c:numRef>
          </c:val>
        </c:ser>
        <c:axId val="87114880"/>
        <c:axId val="87116416"/>
      </c:barChart>
      <c:catAx>
        <c:axId val="87114880"/>
        <c:scaling>
          <c:orientation val="minMax"/>
        </c:scaling>
        <c:axPos val="b"/>
        <c:numFmt formatCode="General" sourceLinked="1"/>
        <c:tickLblPos val="nextTo"/>
        <c:txPr>
          <a:bodyPr rot="0" vert="horz"/>
          <a:lstStyle/>
          <a:p>
            <a:pPr>
              <a:defRPr lang="en-US"/>
            </a:pPr>
            <a:endParaRPr lang="en-US"/>
          </a:p>
        </c:txPr>
        <c:crossAx val="87116416"/>
        <c:crosses val="autoZero"/>
        <c:auto val="1"/>
        <c:lblAlgn val="ctr"/>
        <c:lblOffset val="100"/>
      </c:catAx>
      <c:valAx>
        <c:axId val="87116416"/>
        <c:scaling>
          <c:orientation val="minMax"/>
          <c:max val="5"/>
          <c:min val="0"/>
        </c:scaling>
        <c:axPos val="l"/>
        <c:title>
          <c:tx>
            <c:rich>
              <a:bodyPr/>
              <a:lstStyle/>
              <a:p>
                <a:pPr>
                  <a:defRPr lang="en-US"/>
                </a:pPr>
                <a:r>
                  <a:rPr lang="en-US"/>
                  <a:t>Persen</a:t>
                </a:r>
              </a:p>
            </c:rich>
          </c:tx>
          <c:layout/>
        </c:title>
        <c:numFmt formatCode="0.0" sourceLinked="1"/>
        <c:tickLblPos val="nextTo"/>
        <c:txPr>
          <a:bodyPr rot="0" vert="horz"/>
          <a:lstStyle/>
          <a:p>
            <a:pPr>
              <a:defRPr lang="en-US"/>
            </a:pPr>
            <a:endParaRPr lang="en-US"/>
          </a:p>
        </c:txPr>
        <c:crossAx val="87114880"/>
        <c:crosses val="autoZero"/>
        <c:crossBetween val="between"/>
        <c:majorUnit val="1"/>
      </c:valAx>
    </c:plotArea>
    <c:plotVisOnly val="1"/>
    <c:dispBlanksAs val="gap"/>
  </c:chart>
  <c:spPr>
    <a:ln>
      <a:noFill/>
    </a:ln>
  </c:spPr>
  <c:txPr>
    <a:bodyPr/>
    <a:lstStyle/>
    <a:p>
      <a:pPr>
        <a:defRPr sz="2000" b="1" i="0" u="none" strike="noStrike" baseline="0">
          <a:solidFill>
            <a:srgbClr val="FFFF00"/>
          </a:solidFill>
          <a:latin typeface="Arial"/>
          <a:ea typeface="Arial"/>
          <a:cs typeface="Arial"/>
        </a:defRPr>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plotArea>
      <c:layout/>
      <c:barChart>
        <c:barDir val="col"/>
        <c:grouping val="clustered"/>
        <c:ser>
          <c:idx val="0"/>
          <c:order val="0"/>
          <c:tx>
            <c:strRef>
              <c:f>nifas!$C$1767</c:f>
              <c:strCache>
                <c:ptCount val="1"/>
                <c:pt idx="0">
                  <c:v>Keguguran</c:v>
                </c:pt>
              </c:strCache>
            </c:strRef>
          </c:tx>
          <c:dLbls>
            <c:txPr>
              <a:bodyPr/>
              <a:lstStyle/>
              <a:p>
                <a:pPr>
                  <a:defRPr lang="en-US" sz="1600"/>
                </a:pPr>
                <a:endParaRPr lang="en-US"/>
              </a:p>
            </c:txPr>
            <c:showVal val="1"/>
          </c:dLbls>
          <c:cat>
            <c:strRef>
              <c:f>nifas!$B$1768:$B$1774</c:f>
              <c:strCache>
                <c:ptCount val="7"/>
                <c:pt idx="0">
                  <c:v>Jamu</c:v>
                </c:pt>
                <c:pt idx="1">
                  <c:v>Pil</c:v>
                </c:pt>
                <c:pt idx="2">
                  <c:v>Pijat</c:v>
                </c:pt>
                <c:pt idx="3">
                  <c:v>Suntik</c:v>
                </c:pt>
                <c:pt idx="4">
                  <c:v>Sedot</c:v>
                </c:pt>
                <c:pt idx="5">
                  <c:v>Kuret</c:v>
                </c:pt>
                <c:pt idx="6">
                  <c:v>Lainnya</c:v>
                </c:pt>
              </c:strCache>
            </c:strRef>
          </c:cat>
          <c:val>
            <c:numRef>
              <c:f>nifas!$C$1768:$C$1774</c:f>
              <c:numCache>
                <c:formatCode>0.0</c:formatCode>
                <c:ptCount val="7"/>
                <c:pt idx="0">
                  <c:v>16.899999999999999</c:v>
                </c:pt>
                <c:pt idx="1">
                  <c:v>14.3</c:v>
                </c:pt>
                <c:pt idx="2">
                  <c:v>8.8000000000000007</c:v>
                </c:pt>
                <c:pt idx="3">
                  <c:v>11.9</c:v>
                </c:pt>
                <c:pt idx="4">
                  <c:v>2.4</c:v>
                </c:pt>
                <c:pt idx="5">
                  <c:v>57.4</c:v>
                </c:pt>
                <c:pt idx="6">
                  <c:v>10.8</c:v>
                </c:pt>
              </c:numCache>
            </c:numRef>
          </c:val>
        </c:ser>
        <c:ser>
          <c:idx val="1"/>
          <c:order val="1"/>
          <c:tx>
            <c:strRef>
              <c:f>nifas!$D$1767</c:f>
              <c:strCache>
                <c:ptCount val="1"/>
                <c:pt idx="0">
                  <c:v>Pengguguran</c:v>
                </c:pt>
              </c:strCache>
            </c:strRef>
          </c:tx>
          <c:dLbls>
            <c:txPr>
              <a:bodyPr/>
              <a:lstStyle/>
              <a:p>
                <a:pPr>
                  <a:defRPr lang="en-US" sz="1600"/>
                </a:pPr>
                <a:endParaRPr lang="en-US"/>
              </a:p>
            </c:txPr>
            <c:showVal val="1"/>
          </c:dLbls>
          <c:cat>
            <c:strRef>
              <c:f>nifas!$B$1768:$B$1774</c:f>
              <c:strCache>
                <c:ptCount val="7"/>
                <c:pt idx="0">
                  <c:v>Jamu</c:v>
                </c:pt>
                <c:pt idx="1">
                  <c:v>Pil</c:v>
                </c:pt>
                <c:pt idx="2">
                  <c:v>Pijat</c:v>
                </c:pt>
                <c:pt idx="3">
                  <c:v>Suntik</c:v>
                </c:pt>
                <c:pt idx="4">
                  <c:v>Sedot</c:v>
                </c:pt>
                <c:pt idx="5">
                  <c:v>Kuret</c:v>
                </c:pt>
                <c:pt idx="6">
                  <c:v>Lainnya</c:v>
                </c:pt>
              </c:strCache>
            </c:strRef>
          </c:cat>
          <c:val>
            <c:numRef>
              <c:f>nifas!$D$1768:$D$1774</c:f>
              <c:numCache>
                <c:formatCode>0.0</c:formatCode>
                <c:ptCount val="7"/>
                <c:pt idx="0">
                  <c:v>39</c:v>
                </c:pt>
                <c:pt idx="1">
                  <c:v>39.700000000000003</c:v>
                </c:pt>
                <c:pt idx="2">
                  <c:v>16.3</c:v>
                </c:pt>
                <c:pt idx="3">
                  <c:v>9.9</c:v>
                </c:pt>
                <c:pt idx="4">
                  <c:v>3.1</c:v>
                </c:pt>
                <c:pt idx="5">
                  <c:v>9.3000000000000007</c:v>
                </c:pt>
                <c:pt idx="6">
                  <c:v>16.2</c:v>
                </c:pt>
              </c:numCache>
            </c:numRef>
          </c:val>
        </c:ser>
        <c:gapWidth val="77"/>
        <c:overlap val="-9"/>
        <c:axId val="86908928"/>
        <c:axId val="86910464"/>
      </c:barChart>
      <c:catAx>
        <c:axId val="86908928"/>
        <c:scaling>
          <c:orientation val="minMax"/>
        </c:scaling>
        <c:axPos val="b"/>
        <c:numFmt formatCode="General" sourceLinked="1"/>
        <c:tickLblPos val="nextTo"/>
        <c:txPr>
          <a:bodyPr rot="0" vert="horz"/>
          <a:lstStyle/>
          <a:p>
            <a:pPr>
              <a:defRPr lang="en-US"/>
            </a:pPr>
            <a:endParaRPr lang="en-US"/>
          </a:p>
        </c:txPr>
        <c:crossAx val="86910464"/>
        <c:crosses val="autoZero"/>
        <c:auto val="1"/>
        <c:lblAlgn val="ctr"/>
        <c:lblOffset val="100"/>
      </c:catAx>
      <c:valAx>
        <c:axId val="86910464"/>
        <c:scaling>
          <c:orientation val="minMax"/>
        </c:scaling>
        <c:axPos val="l"/>
        <c:title>
          <c:tx>
            <c:rich>
              <a:bodyPr/>
              <a:lstStyle/>
              <a:p>
                <a:pPr>
                  <a:defRPr lang="en-US"/>
                </a:pPr>
                <a:r>
                  <a:rPr lang="en-US"/>
                  <a:t>Persen</a:t>
                </a:r>
              </a:p>
            </c:rich>
          </c:tx>
          <c:layout/>
        </c:title>
        <c:numFmt formatCode="0.0" sourceLinked="1"/>
        <c:tickLblPos val="nextTo"/>
        <c:txPr>
          <a:bodyPr rot="0" vert="horz"/>
          <a:lstStyle/>
          <a:p>
            <a:pPr>
              <a:defRPr lang="en-US"/>
            </a:pPr>
            <a:endParaRPr lang="en-US"/>
          </a:p>
        </c:txPr>
        <c:crossAx val="86908928"/>
        <c:crosses val="autoZero"/>
        <c:crossBetween val="between"/>
      </c:valAx>
    </c:plotArea>
    <c:legend>
      <c:legendPos val="b"/>
      <c:layout/>
      <c:txPr>
        <a:bodyPr/>
        <a:lstStyle/>
        <a:p>
          <a:pPr>
            <a:defRPr lang="en-US"/>
          </a:pPr>
          <a:endParaRPr lang="en-US"/>
        </a:p>
      </c:txPr>
    </c:legend>
    <c:plotVisOnly val="1"/>
    <c:dispBlanksAs val="gap"/>
  </c:chart>
  <c:spPr>
    <a:ln>
      <a:noFill/>
    </a:ln>
  </c:spPr>
  <c:txPr>
    <a:bodyPr/>
    <a:lstStyle/>
    <a:p>
      <a:pPr>
        <a:defRPr sz="1400" b="1" i="0" u="none" strike="noStrike" baseline="0">
          <a:solidFill>
            <a:schemeClr val="tx1"/>
          </a:solidFill>
          <a:latin typeface="Tahoma" pitchFamily="34" charset="0"/>
          <a:ea typeface="Tahoma" pitchFamily="34" charset="0"/>
          <a:cs typeface="Tahoma" pitchFamily="34" charset="0"/>
        </a:defRPr>
      </a:pPr>
      <a:endParaRPr lang="en-U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nifas!$P$1689</c:f>
              <c:strCache>
                <c:ptCount val="1"/>
                <c:pt idx="0">
                  <c:v>%</c:v>
                </c:pt>
              </c:strCache>
            </c:strRef>
          </c:tx>
          <c:dLbls>
            <c:txPr>
              <a:bodyPr/>
              <a:lstStyle/>
              <a:p>
                <a:pPr>
                  <a:defRPr lang="en-US"/>
                </a:pPr>
                <a:endParaRPr lang="en-US"/>
              </a:p>
            </c:txPr>
            <c:showVal val="1"/>
          </c:dLbls>
          <c:cat>
            <c:strRef>
              <c:f>nifas!$O$1690:$O$1694</c:f>
              <c:strCache>
                <c:ptCount val="5"/>
                <c:pt idx="0">
                  <c:v>Dokter</c:v>
                </c:pt>
                <c:pt idx="1">
                  <c:v>Bidan</c:v>
                </c:pt>
                <c:pt idx="2">
                  <c:v>Dukun</c:v>
                </c:pt>
                <c:pt idx="3">
                  <c:v>Sendiri</c:v>
                </c:pt>
                <c:pt idx="4">
                  <c:v>Lainnya</c:v>
                </c:pt>
              </c:strCache>
            </c:strRef>
          </c:cat>
          <c:val>
            <c:numRef>
              <c:f>nifas!$P$1690:$P$1694</c:f>
              <c:numCache>
                <c:formatCode>0.0</c:formatCode>
                <c:ptCount val="5"/>
                <c:pt idx="0">
                  <c:v>55.018647222884226</c:v>
                </c:pt>
                <c:pt idx="1">
                  <c:v>20.938351443791021</c:v>
                </c:pt>
                <c:pt idx="2">
                  <c:v>8.9390728562134871</c:v>
                </c:pt>
                <c:pt idx="3">
                  <c:v>13.373826899665872</c:v>
                </c:pt>
                <c:pt idx="4">
                  <c:v>1.7301015774455559</c:v>
                </c:pt>
              </c:numCache>
            </c:numRef>
          </c:val>
        </c:ser>
        <c:axId val="86939520"/>
        <c:axId val="86941056"/>
      </c:barChart>
      <c:catAx>
        <c:axId val="86939520"/>
        <c:scaling>
          <c:orientation val="minMax"/>
        </c:scaling>
        <c:axPos val="b"/>
        <c:numFmt formatCode="@" sourceLinked="1"/>
        <c:tickLblPos val="nextTo"/>
        <c:txPr>
          <a:bodyPr rot="0" vert="horz"/>
          <a:lstStyle/>
          <a:p>
            <a:pPr>
              <a:defRPr lang="en-US"/>
            </a:pPr>
            <a:endParaRPr lang="en-US"/>
          </a:p>
        </c:txPr>
        <c:crossAx val="86941056"/>
        <c:crosses val="autoZero"/>
        <c:auto val="1"/>
        <c:lblAlgn val="ctr"/>
        <c:lblOffset val="100"/>
      </c:catAx>
      <c:valAx>
        <c:axId val="86941056"/>
        <c:scaling>
          <c:orientation val="minMax"/>
          <c:max val="70"/>
        </c:scaling>
        <c:axPos val="l"/>
        <c:title>
          <c:tx>
            <c:rich>
              <a:bodyPr/>
              <a:lstStyle/>
              <a:p>
                <a:pPr>
                  <a:defRPr lang="en-US"/>
                </a:pPr>
                <a:r>
                  <a:rPr lang="en-US"/>
                  <a:t>Persen</a:t>
                </a:r>
              </a:p>
            </c:rich>
          </c:tx>
          <c:layout/>
        </c:title>
        <c:numFmt formatCode="0.0" sourceLinked="1"/>
        <c:tickLblPos val="nextTo"/>
        <c:txPr>
          <a:bodyPr rot="0" vert="horz"/>
          <a:lstStyle/>
          <a:p>
            <a:pPr>
              <a:defRPr lang="en-US"/>
            </a:pPr>
            <a:endParaRPr lang="en-US"/>
          </a:p>
        </c:txPr>
        <c:crossAx val="86939520"/>
        <c:crosses val="autoZero"/>
        <c:crossBetween val="between"/>
      </c:valAx>
    </c:plotArea>
    <c:plotVisOnly val="1"/>
    <c:dispBlanksAs val="gap"/>
  </c:chart>
  <c:spPr>
    <a:ln>
      <a:noFill/>
    </a:ln>
  </c:spPr>
  <c:txPr>
    <a:bodyPr/>
    <a:lstStyle/>
    <a:p>
      <a:pPr>
        <a:defRPr sz="1100" b="0" i="0" u="none" strike="noStrike" baseline="0">
          <a:solidFill>
            <a:srgbClr val="FFFF00"/>
          </a:solidFill>
          <a:latin typeface="Arial"/>
          <a:ea typeface="Arial"/>
          <a:cs typeface="Aria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Sheet9!$B$2</c:f>
              <c:strCache>
                <c:ptCount val="1"/>
                <c:pt idx="0">
                  <c:v>%</c:v>
                </c:pt>
              </c:strCache>
            </c:strRef>
          </c:tx>
          <c:dLbls>
            <c:txPr>
              <a:bodyPr/>
              <a:lstStyle/>
              <a:p>
                <a:pPr>
                  <a:defRPr lang="en-US" sz="1800"/>
                </a:pPr>
                <a:endParaRPr lang="en-US"/>
              </a:p>
            </c:txPr>
            <c:showVal val="1"/>
          </c:dLbls>
          <c:cat>
            <c:strRef>
              <c:f>Sheet9!$A$3:$A$9</c:f>
              <c:strCache>
                <c:ptCount val="7"/>
                <c:pt idx="0">
                  <c:v>10-14</c:v>
                </c:pt>
                <c:pt idx="1">
                  <c:v>15-19</c:v>
                </c:pt>
                <c:pt idx="2">
                  <c:v>20-24</c:v>
                </c:pt>
                <c:pt idx="3">
                  <c:v>25-29</c:v>
                </c:pt>
                <c:pt idx="4">
                  <c:v>30-34</c:v>
                </c:pt>
                <c:pt idx="5">
                  <c:v>35 +</c:v>
                </c:pt>
                <c:pt idx="6">
                  <c:v>Tdk menjwb</c:v>
                </c:pt>
              </c:strCache>
            </c:strRef>
          </c:cat>
          <c:val>
            <c:numRef>
              <c:f>Sheet9!$B$3:$B$9</c:f>
              <c:numCache>
                <c:formatCode>0.0</c:formatCode>
                <c:ptCount val="7"/>
                <c:pt idx="0">
                  <c:v>4.7946932215674485</c:v>
                </c:pt>
                <c:pt idx="1">
                  <c:v>41.934264015378147</c:v>
                </c:pt>
                <c:pt idx="2">
                  <c:v>33.580184665805177</c:v>
                </c:pt>
                <c:pt idx="3">
                  <c:v>11.469133079129035</c:v>
                </c:pt>
                <c:pt idx="4">
                  <c:v>1.8907761636151641</c:v>
                </c:pt>
                <c:pt idx="5">
                  <c:v>0.62395613399300465</c:v>
                </c:pt>
                <c:pt idx="6">
                  <c:v>5.7069927205117734</c:v>
                </c:pt>
              </c:numCache>
            </c:numRef>
          </c:val>
        </c:ser>
        <c:gapWidth val="51"/>
        <c:axId val="85391616"/>
        <c:axId val="85442944"/>
      </c:barChart>
      <c:catAx>
        <c:axId val="85391616"/>
        <c:scaling>
          <c:orientation val="minMax"/>
        </c:scaling>
        <c:axPos val="b"/>
        <c:title>
          <c:tx>
            <c:rich>
              <a:bodyPr/>
              <a:lstStyle/>
              <a:p>
                <a:pPr>
                  <a:defRPr lang="en-US"/>
                </a:pPr>
                <a:r>
                  <a:rPr lang="en-US"/>
                  <a:t>Umur Perkawinan Pertama (Tahun)</a:t>
                </a:r>
              </a:p>
            </c:rich>
          </c:tx>
          <c:layout/>
        </c:title>
        <c:numFmt formatCode="@" sourceLinked="1"/>
        <c:tickLblPos val="nextTo"/>
        <c:txPr>
          <a:bodyPr rot="0" vert="horz"/>
          <a:lstStyle/>
          <a:p>
            <a:pPr>
              <a:defRPr lang="en-US"/>
            </a:pPr>
            <a:endParaRPr lang="en-US"/>
          </a:p>
        </c:txPr>
        <c:crossAx val="85442944"/>
        <c:crosses val="autoZero"/>
        <c:auto val="1"/>
        <c:lblAlgn val="ctr"/>
        <c:lblOffset val="100"/>
      </c:catAx>
      <c:valAx>
        <c:axId val="85442944"/>
        <c:scaling>
          <c:orientation val="minMax"/>
          <c:max val="50"/>
        </c:scaling>
        <c:axPos val="l"/>
        <c:title>
          <c:tx>
            <c:rich>
              <a:bodyPr/>
              <a:lstStyle/>
              <a:p>
                <a:pPr>
                  <a:defRPr lang="en-US"/>
                </a:pPr>
                <a:r>
                  <a:rPr lang="en-US"/>
                  <a:t>Persen</a:t>
                </a:r>
              </a:p>
            </c:rich>
          </c:tx>
          <c:layout>
            <c:manualLayout>
              <c:xMode val="edge"/>
              <c:yMode val="edge"/>
              <c:x val="1.759259259259259E-2"/>
              <c:y val="0.39061521271826588"/>
            </c:manualLayout>
          </c:layout>
        </c:title>
        <c:numFmt formatCode="0.0" sourceLinked="1"/>
        <c:tickLblPos val="nextTo"/>
        <c:txPr>
          <a:bodyPr rot="0" vert="horz"/>
          <a:lstStyle/>
          <a:p>
            <a:pPr>
              <a:defRPr lang="en-US"/>
            </a:pPr>
            <a:endParaRPr lang="en-US"/>
          </a:p>
        </c:txPr>
        <c:crossAx val="85391616"/>
        <c:crosses val="autoZero"/>
        <c:crossBetween val="between"/>
      </c:valAx>
    </c:plotArea>
    <c:plotVisOnly val="1"/>
    <c:dispBlanksAs val="gap"/>
  </c:chart>
  <c:spPr>
    <a:ln>
      <a:noFill/>
    </a:ln>
  </c:spPr>
  <c:txPr>
    <a:bodyPr/>
    <a:lstStyle/>
    <a:p>
      <a:pPr>
        <a:defRPr sz="1600" b="0" i="0" u="none" strike="noStrike" baseline="0">
          <a:solidFill>
            <a:schemeClr val="tx1"/>
          </a:solidFill>
          <a:latin typeface="Tahoma" pitchFamily="34" charset="0"/>
          <a:ea typeface="Tahoma" pitchFamily="34" charset="0"/>
          <a:cs typeface="Tahoma" pitchFamily="34" charset="0"/>
        </a:defRPr>
      </a:pPr>
      <a:endParaRPr lang="en-U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nifas!$I$1719</c:f>
              <c:strCache>
                <c:ptCount val="1"/>
                <c:pt idx="0">
                  <c:v>%</c:v>
                </c:pt>
              </c:strCache>
            </c:strRef>
          </c:tx>
          <c:dLbls>
            <c:txPr>
              <a:bodyPr/>
              <a:lstStyle/>
              <a:p>
                <a:pPr>
                  <a:defRPr lang="en-US"/>
                </a:pPr>
                <a:endParaRPr lang="en-US"/>
              </a:p>
            </c:txPr>
            <c:showVal val="1"/>
          </c:dLbls>
          <c:cat>
            <c:strRef>
              <c:f>nifas!$H$1720:$H$1724</c:f>
              <c:strCache>
                <c:ptCount val="5"/>
                <c:pt idx="0">
                  <c:v>Dokter</c:v>
                </c:pt>
                <c:pt idx="1">
                  <c:v>Bidan</c:v>
                </c:pt>
                <c:pt idx="2">
                  <c:v>Dukun</c:v>
                </c:pt>
                <c:pt idx="3">
                  <c:v>Sendiri</c:v>
                </c:pt>
                <c:pt idx="4">
                  <c:v>Lainnya</c:v>
                </c:pt>
              </c:strCache>
            </c:strRef>
          </c:cat>
          <c:val>
            <c:numRef>
              <c:f>nifas!$I$1720:$I$1724</c:f>
              <c:numCache>
                <c:formatCode>0.0</c:formatCode>
                <c:ptCount val="5"/>
                <c:pt idx="0">
                  <c:v>12.221408287113448</c:v>
                </c:pt>
                <c:pt idx="1">
                  <c:v>20.599026873311441</c:v>
                </c:pt>
                <c:pt idx="2">
                  <c:v>11.611373645860418</c:v>
                </c:pt>
                <c:pt idx="3">
                  <c:v>49.421413573127907</c:v>
                </c:pt>
                <c:pt idx="4">
                  <c:v>6.1467776205863105</c:v>
                </c:pt>
              </c:numCache>
            </c:numRef>
          </c:val>
        </c:ser>
        <c:axId val="86944768"/>
        <c:axId val="87180032"/>
      </c:barChart>
      <c:catAx>
        <c:axId val="86944768"/>
        <c:scaling>
          <c:orientation val="minMax"/>
        </c:scaling>
        <c:axPos val="b"/>
        <c:numFmt formatCode="@" sourceLinked="1"/>
        <c:tickLblPos val="nextTo"/>
        <c:txPr>
          <a:bodyPr rot="0" vert="horz"/>
          <a:lstStyle/>
          <a:p>
            <a:pPr>
              <a:defRPr lang="en-US"/>
            </a:pPr>
            <a:endParaRPr lang="en-US"/>
          </a:p>
        </c:txPr>
        <c:crossAx val="87180032"/>
        <c:crosses val="autoZero"/>
        <c:auto val="1"/>
        <c:lblAlgn val="ctr"/>
        <c:lblOffset val="100"/>
      </c:catAx>
      <c:valAx>
        <c:axId val="87180032"/>
        <c:scaling>
          <c:orientation val="minMax"/>
          <c:max val="70"/>
        </c:scaling>
        <c:axPos val="l"/>
        <c:title>
          <c:tx>
            <c:rich>
              <a:bodyPr/>
              <a:lstStyle/>
              <a:p>
                <a:pPr>
                  <a:defRPr lang="en-US"/>
                </a:pPr>
                <a:r>
                  <a:rPr lang="en-US"/>
                  <a:t>Persen</a:t>
                </a:r>
              </a:p>
            </c:rich>
          </c:tx>
          <c:layout/>
        </c:title>
        <c:numFmt formatCode="0.0" sourceLinked="1"/>
        <c:tickLblPos val="nextTo"/>
        <c:txPr>
          <a:bodyPr rot="0" vert="horz"/>
          <a:lstStyle/>
          <a:p>
            <a:pPr>
              <a:defRPr lang="en-US"/>
            </a:pPr>
            <a:endParaRPr lang="en-US"/>
          </a:p>
        </c:txPr>
        <c:crossAx val="86944768"/>
        <c:crosses val="autoZero"/>
        <c:crossBetween val="between"/>
      </c:valAx>
    </c:plotArea>
    <c:plotVisOnly val="1"/>
    <c:dispBlanksAs val="gap"/>
  </c:chart>
  <c:spPr>
    <a:ln>
      <a:noFill/>
    </a:ln>
  </c:spPr>
  <c:txPr>
    <a:bodyPr/>
    <a:lstStyle/>
    <a:p>
      <a:pPr>
        <a:defRPr sz="1100" b="0" i="0" u="none" strike="noStrike" baseline="0">
          <a:solidFill>
            <a:srgbClr val="FFFF00"/>
          </a:solidFill>
          <a:latin typeface="Arial"/>
          <a:ea typeface="Arial"/>
          <a:cs typeface="Arial"/>
        </a:defRPr>
      </a:pPr>
      <a:endParaRPr lang="en-US"/>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plotArea>
      <c:layout/>
      <c:barChart>
        <c:barDir val="col"/>
        <c:grouping val="clustered"/>
        <c:ser>
          <c:idx val="0"/>
          <c:order val="0"/>
          <c:tx>
            <c:strRef>
              <c:f>hubsex!$J$306</c:f>
              <c:strCache>
                <c:ptCount val="1"/>
                <c:pt idx="0">
                  <c:v>Laki laki</c:v>
                </c:pt>
              </c:strCache>
            </c:strRef>
          </c:tx>
          <c:spPr>
            <a:solidFill>
              <a:srgbClr val="00B0F0"/>
            </a:solidFill>
          </c:spPr>
          <c:cat>
            <c:strRef>
              <c:f>hubsex!$I$307:$I$325</c:f>
              <c:strCache>
                <c:ptCount val="19"/>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Tidak tahu</c:v>
                </c:pt>
                <c:pt idx="18">
                  <c:v>Tdk menjawab</c:v>
                </c:pt>
              </c:strCache>
            </c:strRef>
          </c:cat>
          <c:val>
            <c:numRef>
              <c:f>hubsex!$J$307:$J$325</c:f>
              <c:numCache>
                <c:formatCode>General</c:formatCode>
                <c:ptCount val="19"/>
                <c:pt idx="0" formatCode="0.0">
                  <c:v>8.6753466649920702E-2</c:v>
                </c:pt>
                <c:pt idx="2" formatCode="0.0">
                  <c:v>0.49656474878708257</c:v>
                </c:pt>
                <c:pt idx="3" formatCode="0.0">
                  <c:v>0.2106039250710541</c:v>
                </c:pt>
                <c:pt idx="4" formatCode="0.0">
                  <c:v>0.2897984435544268</c:v>
                </c:pt>
                <c:pt idx="5" formatCode="0.0">
                  <c:v>1.5234187843350684</c:v>
                </c:pt>
                <c:pt idx="6" formatCode="0.0">
                  <c:v>2.2259357977830212</c:v>
                </c:pt>
                <c:pt idx="7" formatCode="0.0">
                  <c:v>6.536745791410298</c:v>
                </c:pt>
                <c:pt idx="8" formatCode="0.0">
                  <c:v>7.9463151872060731</c:v>
                </c:pt>
                <c:pt idx="9" formatCode="0.0">
                  <c:v>10.622880587225676</c:v>
                </c:pt>
                <c:pt idx="10" formatCode="0.0">
                  <c:v>15.939495853044857</c:v>
                </c:pt>
                <c:pt idx="11" formatCode="0.0">
                  <c:v>12.853119170888126</c:v>
                </c:pt>
                <c:pt idx="12" formatCode="0.0">
                  <c:v>18.447205980174623</c:v>
                </c:pt>
                <c:pt idx="13" formatCode="0.0">
                  <c:v>6.8720142154742065</c:v>
                </c:pt>
                <c:pt idx="14" formatCode="0.0">
                  <c:v>6.302999855798527</c:v>
                </c:pt>
                <c:pt idx="15" formatCode="0.0">
                  <c:v>4.1764932992832033</c:v>
                </c:pt>
                <c:pt idx="16" formatCode="0.0">
                  <c:v>1.1545421138075371</c:v>
                </c:pt>
                <c:pt idx="17" formatCode="0.0">
                  <c:v>4.0322918265674845</c:v>
                </c:pt>
                <c:pt idx="18" formatCode="0.0">
                  <c:v>0.28282095293915643</c:v>
                </c:pt>
              </c:numCache>
            </c:numRef>
          </c:val>
        </c:ser>
        <c:ser>
          <c:idx val="1"/>
          <c:order val="1"/>
          <c:tx>
            <c:strRef>
              <c:f>hubsex!$K$306</c:f>
              <c:strCache>
                <c:ptCount val="1"/>
                <c:pt idx="0">
                  <c:v>Perempuan</c:v>
                </c:pt>
              </c:strCache>
            </c:strRef>
          </c:tx>
          <c:spPr>
            <a:solidFill>
              <a:srgbClr val="FF66FF"/>
            </a:solidFill>
          </c:spPr>
          <c:cat>
            <c:strRef>
              <c:f>hubsex!$I$307:$I$325</c:f>
              <c:strCache>
                <c:ptCount val="19"/>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Tidak tahu</c:v>
                </c:pt>
                <c:pt idx="18">
                  <c:v>Tdk menjawab</c:v>
                </c:pt>
              </c:strCache>
            </c:strRef>
          </c:cat>
          <c:val>
            <c:numRef>
              <c:f>hubsex!$K$307:$K$325</c:f>
              <c:numCache>
                <c:formatCode>0.0</c:formatCode>
                <c:ptCount val="19"/>
                <c:pt idx="0">
                  <c:v>0.52068819404415168</c:v>
                </c:pt>
                <c:pt idx="1">
                  <c:v>0.96770129904833768</c:v>
                </c:pt>
                <c:pt idx="2">
                  <c:v>1.2757624226506998</c:v>
                </c:pt>
                <c:pt idx="3">
                  <c:v>0.87608460801417976</c:v>
                </c:pt>
                <c:pt idx="4">
                  <c:v>0.64666114421612375</c:v>
                </c:pt>
                <c:pt idx="5">
                  <c:v>3.6093158905333236</c:v>
                </c:pt>
                <c:pt idx="6">
                  <c:v>3.9700566114803348</c:v>
                </c:pt>
                <c:pt idx="7">
                  <c:v>5.3767545550673566</c:v>
                </c:pt>
                <c:pt idx="8">
                  <c:v>10.815350376582774</c:v>
                </c:pt>
                <c:pt idx="9">
                  <c:v>11.793358553372448</c:v>
                </c:pt>
                <c:pt idx="10">
                  <c:v>10.104175812430093</c:v>
                </c:pt>
                <c:pt idx="11">
                  <c:v>14.294875954817698</c:v>
                </c:pt>
                <c:pt idx="12">
                  <c:v>12.340386546089045</c:v>
                </c:pt>
                <c:pt idx="13">
                  <c:v>8.2283240635056139</c:v>
                </c:pt>
                <c:pt idx="14">
                  <c:v>3.7307080061535878</c:v>
                </c:pt>
                <c:pt idx="15">
                  <c:v>2.8164497768751584</c:v>
                </c:pt>
                <c:pt idx="16">
                  <c:v>1.2593477655070793</c:v>
                </c:pt>
                <c:pt idx="17">
                  <c:v>7.0583025717568644</c:v>
                </c:pt>
                <c:pt idx="18">
                  <c:v>0.31569584785521532</c:v>
                </c:pt>
              </c:numCache>
            </c:numRef>
          </c:val>
        </c:ser>
        <c:overlap val="-9"/>
        <c:axId val="87217280"/>
        <c:axId val="87219200"/>
      </c:barChart>
      <c:catAx>
        <c:axId val="87217280"/>
        <c:scaling>
          <c:orientation val="minMax"/>
        </c:scaling>
        <c:axPos val="b"/>
        <c:title>
          <c:tx>
            <c:rich>
              <a:bodyPr/>
              <a:lstStyle/>
              <a:p>
                <a:pPr>
                  <a:defRPr lang="en-US"/>
                </a:pPr>
                <a:r>
                  <a:rPr lang="en-US"/>
                  <a:t>Umur (Tahun)</a:t>
                </a:r>
              </a:p>
            </c:rich>
          </c:tx>
          <c:layout>
            <c:manualLayout>
              <c:xMode val="edge"/>
              <c:yMode val="edge"/>
              <c:x val="0.49148836851420052"/>
              <c:y val="0.69155334135511859"/>
            </c:manualLayout>
          </c:layout>
        </c:title>
        <c:tickLblPos val="nextTo"/>
        <c:txPr>
          <a:bodyPr/>
          <a:lstStyle/>
          <a:p>
            <a:pPr>
              <a:defRPr lang="en-US"/>
            </a:pPr>
            <a:endParaRPr lang="en-US"/>
          </a:p>
        </c:txPr>
        <c:crossAx val="87219200"/>
        <c:crosses val="autoZero"/>
        <c:auto val="1"/>
        <c:lblAlgn val="ctr"/>
        <c:lblOffset val="100"/>
      </c:catAx>
      <c:valAx>
        <c:axId val="87219200"/>
        <c:scaling>
          <c:orientation val="minMax"/>
        </c:scaling>
        <c:axPos val="l"/>
        <c:title>
          <c:tx>
            <c:rich>
              <a:bodyPr rot="-5400000" vert="horz"/>
              <a:lstStyle/>
              <a:p>
                <a:pPr>
                  <a:defRPr lang="en-US"/>
                </a:pPr>
                <a:r>
                  <a:rPr lang="en-US"/>
                  <a:t>Persen</a:t>
                </a:r>
              </a:p>
            </c:rich>
          </c:tx>
          <c:layout/>
        </c:title>
        <c:numFmt formatCode="0.0" sourceLinked="1"/>
        <c:tickLblPos val="nextTo"/>
        <c:txPr>
          <a:bodyPr/>
          <a:lstStyle/>
          <a:p>
            <a:pPr>
              <a:defRPr lang="en-US"/>
            </a:pPr>
            <a:endParaRPr lang="en-US"/>
          </a:p>
        </c:txPr>
        <c:crossAx val="87217280"/>
        <c:crosses val="autoZero"/>
        <c:crossBetween val="between"/>
      </c:valAx>
    </c:plotArea>
    <c:legend>
      <c:legendPos val="b"/>
      <c:layout>
        <c:manualLayout>
          <c:xMode val="edge"/>
          <c:yMode val="edge"/>
          <c:x val="0.37311002248497438"/>
          <c:y val="0.83857212218445887"/>
          <c:w val="0.31073628540060688"/>
          <c:h val="6.8904041150352174E-2"/>
        </c:manualLayout>
      </c:layout>
      <c:txPr>
        <a:bodyPr/>
        <a:lstStyle/>
        <a:p>
          <a:pPr>
            <a:defRPr lang="en-US"/>
          </a:pPr>
          <a:endParaRPr lang="en-US"/>
        </a:p>
      </c:txPr>
    </c:legend>
    <c:plotVisOnly val="1"/>
  </c:chart>
  <c:spPr>
    <a:ln>
      <a:noFill/>
    </a:ln>
  </c:spPr>
  <c:txPr>
    <a:bodyPr/>
    <a:lstStyle/>
    <a:p>
      <a:pPr>
        <a:defRPr sz="1400" b="1">
          <a:latin typeface="Arial" pitchFamily="34" charset="0"/>
          <a:cs typeface="Arial"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Sheet11!$F$3</c:f>
              <c:strCache>
                <c:ptCount val="1"/>
                <c:pt idx="0">
                  <c:v>%</c:v>
                </c:pt>
              </c:strCache>
            </c:strRef>
          </c:tx>
          <c:dLbls>
            <c:txPr>
              <a:bodyPr/>
              <a:lstStyle/>
              <a:p>
                <a:pPr>
                  <a:defRPr lang="en-US" b="1"/>
                </a:pPr>
                <a:endParaRPr lang="en-US"/>
              </a:p>
            </c:txPr>
            <c:showVal val="1"/>
          </c:dLbls>
          <c:cat>
            <c:strRef>
              <c:f>Sheet11!$E$4:$E$13</c:f>
              <c:strCache>
                <c:ptCount val="10"/>
                <c:pt idx="0">
                  <c:v>10 – 14</c:v>
                </c:pt>
                <c:pt idx="1">
                  <c:v>15 – 19 </c:v>
                </c:pt>
                <c:pt idx="2">
                  <c:v>20 – 24 </c:v>
                </c:pt>
                <c:pt idx="3">
                  <c:v>25 – 29 </c:v>
                </c:pt>
                <c:pt idx="4">
                  <c:v>30 – 34 </c:v>
                </c:pt>
                <c:pt idx="5">
                  <c:v>35 – 39 </c:v>
                </c:pt>
                <c:pt idx="6">
                  <c:v>40 – 44 </c:v>
                </c:pt>
                <c:pt idx="7">
                  <c:v>45 – 49 </c:v>
                </c:pt>
                <c:pt idx="8">
                  <c:v>50 – 54 </c:v>
                </c:pt>
                <c:pt idx="9">
                  <c:v>Total</c:v>
                </c:pt>
              </c:strCache>
            </c:strRef>
          </c:cat>
          <c:val>
            <c:numRef>
              <c:f>Sheet11!$F$4:$F$13</c:f>
              <c:numCache>
                <c:formatCode>0.00</c:formatCode>
                <c:ptCount val="10"/>
                <c:pt idx="0">
                  <c:v>1.0000000000000005E-2</c:v>
                </c:pt>
                <c:pt idx="1">
                  <c:v>1.9000000000000001</c:v>
                </c:pt>
                <c:pt idx="2">
                  <c:v>6.04</c:v>
                </c:pt>
                <c:pt idx="3">
                  <c:v>6.04</c:v>
                </c:pt>
                <c:pt idx="4">
                  <c:v>4.8</c:v>
                </c:pt>
                <c:pt idx="5">
                  <c:v>3</c:v>
                </c:pt>
                <c:pt idx="6">
                  <c:v>1.1100000000000001</c:v>
                </c:pt>
                <c:pt idx="7">
                  <c:v>0.63000000000000145</c:v>
                </c:pt>
                <c:pt idx="8">
                  <c:v>0.59</c:v>
                </c:pt>
                <c:pt idx="9">
                  <c:v>2.8</c:v>
                </c:pt>
              </c:numCache>
            </c:numRef>
          </c:val>
        </c:ser>
        <c:axId val="85545344"/>
        <c:axId val="85547264"/>
      </c:barChart>
      <c:catAx>
        <c:axId val="85545344"/>
        <c:scaling>
          <c:orientation val="minMax"/>
        </c:scaling>
        <c:axPos val="b"/>
        <c:title>
          <c:tx>
            <c:rich>
              <a:bodyPr/>
              <a:lstStyle/>
              <a:p>
                <a:pPr>
                  <a:defRPr lang="en-US"/>
                </a:pPr>
                <a:r>
                  <a:rPr lang="en-US"/>
                  <a:t>Umur</a:t>
                </a:r>
              </a:p>
            </c:rich>
          </c:tx>
          <c:layout/>
        </c:title>
        <c:tickLblPos val="nextTo"/>
        <c:txPr>
          <a:bodyPr/>
          <a:lstStyle/>
          <a:p>
            <a:pPr>
              <a:defRPr lang="en-US"/>
            </a:pPr>
            <a:endParaRPr lang="en-US"/>
          </a:p>
        </c:txPr>
        <c:crossAx val="85547264"/>
        <c:crosses val="autoZero"/>
        <c:auto val="1"/>
        <c:lblAlgn val="ctr"/>
        <c:lblOffset val="100"/>
      </c:catAx>
      <c:valAx>
        <c:axId val="85547264"/>
        <c:scaling>
          <c:orientation val="minMax"/>
        </c:scaling>
        <c:axPos val="l"/>
        <c:title>
          <c:tx>
            <c:rich>
              <a:bodyPr rot="-5400000" vert="horz"/>
              <a:lstStyle/>
              <a:p>
                <a:pPr>
                  <a:defRPr lang="en-US"/>
                </a:pPr>
                <a:r>
                  <a:rPr lang="en-US"/>
                  <a:t>Persen</a:t>
                </a:r>
              </a:p>
            </c:rich>
          </c:tx>
          <c:layout/>
        </c:title>
        <c:numFmt formatCode="0.0" sourceLinked="0"/>
        <c:tickLblPos val="nextTo"/>
        <c:txPr>
          <a:bodyPr/>
          <a:lstStyle/>
          <a:p>
            <a:pPr>
              <a:defRPr lang="en-US"/>
            </a:pPr>
            <a:endParaRPr lang="en-US"/>
          </a:p>
        </c:txPr>
        <c:crossAx val="85545344"/>
        <c:crosses val="autoZero"/>
        <c:crossBetween val="between"/>
      </c:valAx>
    </c:plotArea>
    <c:plotVisOnly val="1"/>
  </c:chart>
  <c:spPr>
    <a:ln>
      <a:noFill/>
    </a:ln>
  </c:spPr>
  <c:txPr>
    <a:bodyPr/>
    <a:lstStyle/>
    <a:p>
      <a:pPr>
        <a:defRPr sz="1600">
          <a:latin typeface="Tahoma" pitchFamily="34" charset="0"/>
          <a:ea typeface="Tahoma" pitchFamily="34" charset="0"/>
          <a:cs typeface="Tahoma" pitchFamily="34"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view3D>
      <c:depthPercent val="100"/>
      <c:rAngAx val="1"/>
    </c:view3D>
    <c:plotArea>
      <c:layout/>
      <c:bar3DChart>
        <c:barDir val="col"/>
        <c:grouping val="stacked"/>
        <c:ser>
          <c:idx val="0"/>
          <c:order val="0"/>
          <c:tx>
            <c:strRef>
              <c:f>kb!$C$85</c:f>
              <c:strCache>
                <c:ptCount val="1"/>
                <c:pt idx="0">
                  <c:v>Sekarang menggunakan</c:v>
                </c:pt>
              </c:strCache>
            </c:strRef>
          </c:tx>
          <c:spPr>
            <a:solidFill>
              <a:srgbClr val="00B050"/>
            </a:solidFill>
            <a:ln>
              <a:solidFill>
                <a:schemeClr val="tx1"/>
              </a:solidFill>
            </a:ln>
          </c:spPr>
          <c:dLbls>
            <c:spPr>
              <a:solidFill>
                <a:sysClr val="window" lastClr="FFFFFF"/>
              </a:solidFill>
            </c:spPr>
            <c:txPr>
              <a:bodyPr/>
              <a:lstStyle/>
              <a:p>
                <a:pPr>
                  <a:defRPr lang="en-US">
                    <a:solidFill>
                      <a:schemeClr val="bg1"/>
                    </a:solidFill>
                  </a:defRPr>
                </a:pPr>
                <a:endParaRPr lang="en-US"/>
              </a:p>
            </c:txPr>
            <c:showVal val="1"/>
          </c:dLbls>
          <c:cat>
            <c:strRef>
              <c:f>kb!$B$86:$B$94</c:f>
              <c:strCache>
                <c:ptCount val="9"/>
                <c:pt idx="0">
                  <c:v>10 - 14</c:v>
                </c:pt>
                <c:pt idx="1">
                  <c:v>15 - 19</c:v>
                </c:pt>
                <c:pt idx="2">
                  <c:v>20 - 24</c:v>
                </c:pt>
                <c:pt idx="3">
                  <c:v>25 - 29</c:v>
                </c:pt>
                <c:pt idx="4">
                  <c:v>30 - 34</c:v>
                </c:pt>
                <c:pt idx="5">
                  <c:v>35 - 39</c:v>
                </c:pt>
                <c:pt idx="6">
                  <c:v>40 - 44</c:v>
                </c:pt>
                <c:pt idx="7">
                  <c:v>45 - 49</c:v>
                </c:pt>
                <c:pt idx="8">
                  <c:v>Indonesia</c:v>
                </c:pt>
              </c:strCache>
            </c:strRef>
          </c:cat>
          <c:val>
            <c:numRef>
              <c:f>kb!$C$86:$C$94</c:f>
              <c:numCache>
                <c:formatCode>0.00</c:formatCode>
                <c:ptCount val="9"/>
                <c:pt idx="0">
                  <c:v>25.900103491475569</c:v>
                </c:pt>
                <c:pt idx="1">
                  <c:v>45.240267379780775</c:v>
                </c:pt>
                <c:pt idx="2">
                  <c:v>58.9972816204642</c:v>
                </c:pt>
                <c:pt idx="3">
                  <c:v>61.384929884087825</c:v>
                </c:pt>
                <c:pt idx="4">
                  <c:v>61.993910655575895</c:v>
                </c:pt>
                <c:pt idx="5">
                  <c:v>61.860725771304594</c:v>
                </c:pt>
                <c:pt idx="6">
                  <c:v>53.381302156839304</c:v>
                </c:pt>
                <c:pt idx="7">
                  <c:v>35.09400619701394</c:v>
                </c:pt>
                <c:pt idx="8">
                  <c:v>55.849788536420526</c:v>
                </c:pt>
              </c:numCache>
            </c:numRef>
          </c:val>
        </c:ser>
        <c:ser>
          <c:idx val="1"/>
          <c:order val="1"/>
          <c:tx>
            <c:strRef>
              <c:f>kb!$D$85</c:f>
              <c:strCache>
                <c:ptCount val="1"/>
                <c:pt idx="0">
                  <c:v>Pernah/tidak menggunakan lagi</c:v>
                </c:pt>
              </c:strCache>
            </c:strRef>
          </c:tx>
          <c:spPr>
            <a:solidFill>
              <a:srgbClr val="FFFF00"/>
            </a:solidFill>
            <a:ln>
              <a:solidFill>
                <a:prstClr val="black"/>
              </a:solidFill>
            </a:ln>
          </c:spPr>
          <c:dLbls>
            <c:spPr>
              <a:solidFill>
                <a:sysClr val="window" lastClr="FFFFFF"/>
              </a:solidFill>
            </c:spPr>
            <c:txPr>
              <a:bodyPr/>
              <a:lstStyle/>
              <a:p>
                <a:pPr>
                  <a:defRPr lang="en-US">
                    <a:solidFill>
                      <a:schemeClr val="bg1"/>
                    </a:solidFill>
                  </a:defRPr>
                </a:pPr>
                <a:endParaRPr lang="en-US"/>
              </a:p>
            </c:txPr>
            <c:showVal val="1"/>
          </c:dLbls>
          <c:cat>
            <c:strRef>
              <c:f>kb!$B$86:$B$94</c:f>
              <c:strCache>
                <c:ptCount val="9"/>
                <c:pt idx="0">
                  <c:v>10 - 14</c:v>
                </c:pt>
                <c:pt idx="1">
                  <c:v>15 - 19</c:v>
                </c:pt>
                <c:pt idx="2">
                  <c:v>20 - 24</c:v>
                </c:pt>
                <c:pt idx="3">
                  <c:v>25 - 29</c:v>
                </c:pt>
                <c:pt idx="4">
                  <c:v>30 - 34</c:v>
                </c:pt>
                <c:pt idx="5">
                  <c:v>35 - 39</c:v>
                </c:pt>
                <c:pt idx="6">
                  <c:v>40 - 44</c:v>
                </c:pt>
                <c:pt idx="7">
                  <c:v>45 - 49</c:v>
                </c:pt>
                <c:pt idx="8">
                  <c:v>Indonesia</c:v>
                </c:pt>
              </c:strCache>
            </c:strRef>
          </c:cat>
          <c:val>
            <c:numRef>
              <c:f>kb!$D$86:$D$94</c:f>
              <c:numCache>
                <c:formatCode>0.00</c:formatCode>
                <c:ptCount val="9"/>
                <c:pt idx="0">
                  <c:v>21.820360586088565</c:v>
                </c:pt>
                <c:pt idx="1">
                  <c:v>13.791022592717168</c:v>
                </c:pt>
                <c:pt idx="2">
                  <c:v>15.300365286845871</c:v>
                </c:pt>
                <c:pt idx="3">
                  <c:v>20.693138260451825</c:v>
                </c:pt>
                <c:pt idx="4">
                  <c:v>22.839958797582121</c:v>
                </c:pt>
                <c:pt idx="5">
                  <c:v>23.369990776353287</c:v>
                </c:pt>
                <c:pt idx="6">
                  <c:v>29.632333902504929</c:v>
                </c:pt>
                <c:pt idx="7">
                  <c:v>43.609896012783594</c:v>
                </c:pt>
                <c:pt idx="8">
                  <c:v>25.708364828609302</c:v>
                </c:pt>
              </c:numCache>
            </c:numRef>
          </c:val>
        </c:ser>
        <c:ser>
          <c:idx val="2"/>
          <c:order val="2"/>
          <c:tx>
            <c:strRef>
              <c:f>kb!$E$85</c:f>
              <c:strCache>
                <c:ptCount val="1"/>
                <c:pt idx="0">
                  <c:v>Tidak pernah sama sekali</c:v>
                </c:pt>
              </c:strCache>
            </c:strRef>
          </c:tx>
          <c:spPr>
            <a:solidFill>
              <a:srgbClr val="FF0000"/>
            </a:solidFill>
            <a:ln>
              <a:solidFill>
                <a:prstClr val="black"/>
              </a:solidFill>
            </a:ln>
          </c:spPr>
          <c:dLbls>
            <c:spPr>
              <a:solidFill>
                <a:schemeClr val="tx1"/>
              </a:solidFill>
            </c:spPr>
            <c:txPr>
              <a:bodyPr/>
              <a:lstStyle/>
              <a:p>
                <a:pPr>
                  <a:defRPr lang="en-US">
                    <a:solidFill>
                      <a:schemeClr val="bg1"/>
                    </a:solidFill>
                  </a:defRPr>
                </a:pPr>
                <a:endParaRPr lang="en-US"/>
              </a:p>
            </c:txPr>
            <c:showVal val="1"/>
          </c:dLbls>
          <c:cat>
            <c:strRef>
              <c:f>kb!$B$86:$B$94</c:f>
              <c:strCache>
                <c:ptCount val="9"/>
                <c:pt idx="0">
                  <c:v>10 - 14</c:v>
                </c:pt>
                <c:pt idx="1">
                  <c:v>15 - 19</c:v>
                </c:pt>
                <c:pt idx="2">
                  <c:v>20 - 24</c:v>
                </c:pt>
                <c:pt idx="3">
                  <c:v>25 - 29</c:v>
                </c:pt>
                <c:pt idx="4">
                  <c:v>30 - 34</c:v>
                </c:pt>
                <c:pt idx="5">
                  <c:v>35 - 39</c:v>
                </c:pt>
                <c:pt idx="6">
                  <c:v>40 - 44</c:v>
                </c:pt>
                <c:pt idx="7">
                  <c:v>45 - 49</c:v>
                </c:pt>
                <c:pt idx="8">
                  <c:v>Indonesia</c:v>
                </c:pt>
              </c:strCache>
            </c:strRef>
          </c:cat>
          <c:val>
            <c:numRef>
              <c:f>kb!$E$86:$E$94</c:f>
              <c:numCache>
                <c:formatCode>0.00</c:formatCode>
                <c:ptCount val="9"/>
                <c:pt idx="0">
                  <c:v>52.279535922436075</c:v>
                </c:pt>
                <c:pt idx="1">
                  <c:v>40.968710027502063</c:v>
                </c:pt>
                <c:pt idx="2">
                  <c:v>25.702353092689826</c:v>
                </c:pt>
                <c:pt idx="3">
                  <c:v>17.921931855460329</c:v>
                </c:pt>
                <c:pt idx="4">
                  <c:v>15.166130546842254</c:v>
                </c:pt>
                <c:pt idx="5">
                  <c:v>14.769283452342092</c:v>
                </c:pt>
                <c:pt idx="6">
                  <c:v>16.986363940655689</c:v>
                </c:pt>
                <c:pt idx="7">
                  <c:v>21.296097790202491</c:v>
                </c:pt>
                <c:pt idx="8">
                  <c:v>18.441846634970087</c:v>
                </c:pt>
              </c:numCache>
            </c:numRef>
          </c:val>
        </c:ser>
        <c:gapWidth val="39"/>
        <c:gapDepth val="31"/>
        <c:shape val="box"/>
        <c:axId val="85632128"/>
        <c:axId val="85633664"/>
        <c:axId val="0"/>
      </c:bar3DChart>
      <c:catAx>
        <c:axId val="85632128"/>
        <c:scaling>
          <c:orientation val="minMax"/>
        </c:scaling>
        <c:axPos val="b"/>
        <c:numFmt formatCode="General" sourceLinked="1"/>
        <c:tickLblPos val="nextTo"/>
        <c:txPr>
          <a:bodyPr rot="-2700000" vert="horz"/>
          <a:lstStyle/>
          <a:p>
            <a:pPr>
              <a:defRPr lang="en-US"/>
            </a:pPr>
            <a:endParaRPr lang="en-US"/>
          </a:p>
        </c:txPr>
        <c:crossAx val="85633664"/>
        <c:crosses val="autoZero"/>
        <c:auto val="1"/>
        <c:lblAlgn val="ctr"/>
        <c:lblOffset val="100"/>
      </c:catAx>
      <c:valAx>
        <c:axId val="85633664"/>
        <c:scaling>
          <c:orientation val="minMax"/>
        </c:scaling>
        <c:axPos val="l"/>
        <c:title>
          <c:tx>
            <c:rich>
              <a:bodyPr/>
              <a:lstStyle/>
              <a:p>
                <a:pPr>
                  <a:defRPr lang="en-US"/>
                </a:pPr>
                <a:r>
                  <a:rPr lang="en-US"/>
                  <a:t>Persen</a:t>
                </a:r>
              </a:p>
            </c:rich>
          </c:tx>
          <c:layout/>
        </c:title>
        <c:numFmt formatCode="0.0" sourceLinked="0"/>
        <c:tickLblPos val="nextTo"/>
        <c:txPr>
          <a:bodyPr rot="0" vert="horz"/>
          <a:lstStyle/>
          <a:p>
            <a:pPr>
              <a:defRPr lang="en-US"/>
            </a:pPr>
            <a:endParaRPr lang="en-US"/>
          </a:p>
        </c:txPr>
        <c:crossAx val="85632128"/>
        <c:crosses val="autoZero"/>
        <c:crossBetween val="between"/>
      </c:valAx>
      <c:spPr>
        <a:noFill/>
        <a:ln w="25400">
          <a:noFill/>
        </a:ln>
      </c:spPr>
    </c:plotArea>
    <c:legend>
      <c:legendPos val="b"/>
      <c:layout>
        <c:manualLayout>
          <c:xMode val="edge"/>
          <c:yMode val="edge"/>
          <c:x val="2.3441485643440289E-2"/>
          <c:y val="0.86832337057344444"/>
          <c:w val="0.9321722787164165"/>
          <c:h val="0.11771502384191541"/>
        </c:manualLayout>
      </c:layout>
      <c:txPr>
        <a:bodyPr/>
        <a:lstStyle/>
        <a:p>
          <a:pPr>
            <a:defRPr lang="en-US"/>
          </a:pPr>
          <a:endParaRPr lang="en-US"/>
        </a:p>
      </c:txPr>
    </c:legend>
    <c:plotVisOnly val="1"/>
    <c:dispBlanksAs val="gap"/>
  </c:chart>
  <c:spPr>
    <a:ln>
      <a:noFill/>
    </a:ln>
  </c:spPr>
  <c:txPr>
    <a:bodyPr/>
    <a:lstStyle/>
    <a:p>
      <a:pPr>
        <a:defRPr sz="1600" b="0" i="0" u="none" strike="noStrike" baseline="0">
          <a:solidFill>
            <a:schemeClr val="tx1"/>
          </a:solidFill>
          <a:latin typeface="Arial"/>
          <a:ea typeface="Arial"/>
          <a:cs typeface="Arial"/>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Sheet16!$B$2</c:f>
              <c:strCache>
                <c:ptCount val="1"/>
                <c:pt idx="0">
                  <c:v>%</c:v>
                </c:pt>
              </c:strCache>
            </c:strRef>
          </c:tx>
          <c:dPt>
            <c:idx val="9"/>
            <c:spPr>
              <a:solidFill>
                <a:srgbClr val="009900"/>
              </a:solidFill>
            </c:spPr>
          </c:dPt>
          <c:dLbls>
            <c:txPr>
              <a:bodyPr/>
              <a:lstStyle/>
              <a:p>
                <a:pPr>
                  <a:defRPr lang="en-US"/>
                </a:pPr>
                <a:endParaRPr lang="en-US"/>
              </a:p>
            </c:txPr>
            <c:showVal val="1"/>
          </c:dLbls>
          <c:cat>
            <c:strRef>
              <c:f>Sheet16!$A$3:$A$12</c:f>
              <c:strCache>
                <c:ptCount val="10"/>
                <c:pt idx="0">
                  <c:v>Tim KB</c:v>
                </c:pt>
                <c:pt idx="1">
                  <c:v>Klinik</c:v>
                </c:pt>
                <c:pt idx="2">
                  <c:v>Dokter praktek</c:v>
                </c:pt>
                <c:pt idx="3">
                  <c:v>Perawat praktek</c:v>
                </c:pt>
                <c:pt idx="4">
                  <c:v>Polindes/Poskesdes</c:v>
                </c:pt>
                <c:pt idx="5">
                  <c:v>Pustu</c:v>
                </c:pt>
                <c:pt idx="6">
                  <c:v>RS</c:v>
                </c:pt>
                <c:pt idx="7">
                  <c:v>Puskesmas</c:v>
                </c:pt>
                <c:pt idx="8">
                  <c:v>Lainnya</c:v>
                </c:pt>
                <c:pt idx="9">
                  <c:v>Bidan praktek</c:v>
                </c:pt>
              </c:strCache>
            </c:strRef>
          </c:cat>
          <c:val>
            <c:numRef>
              <c:f>Sheet16!$B$3:$B$12</c:f>
              <c:numCache>
                <c:formatCode>0.0</c:formatCode>
                <c:ptCount val="10"/>
                <c:pt idx="0">
                  <c:v>0.94017094017094016</c:v>
                </c:pt>
                <c:pt idx="1">
                  <c:v>1.891025641025641</c:v>
                </c:pt>
                <c:pt idx="2">
                  <c:v>2.45014245014245</c:v>
                </c:pt>
                <c:pt idx="3">
                  <c:v>2.7849002849002851</c:v>
                </c:pt>
                <c:pt idx="4">
                  <c:v>4.2165242165242045</c:v>
                </c:pt>
                <c:pt idx="5">
                  <c:v>4.5904558404557685</c:v>
                </c:pt>
                <c:pt idx="6">
                  <c:v>6.317663817663818</c:v>
                </c:pt>
                <c:pt idx="7">
                  <c:v>12.42877492877493</c:v>
                </c:pt>
                <c:pt idx="8">
                  <c:v>12.485754985755024</c:v>
                </c:pt>
                <c:pt idx="9">
                  <c:v>51.894586894586901</c:v>
                </c:pt>
              </c:numCache>
            </c:numRef>
          </c:val>
        </c:ser>
        <c:gapWidth val="60"/>
        <c:axId val="85678720"/>
        <c:axId val="85705088"/>
      </c:barChart>
      <c:catAx>
        <c:axId val="85678720"/>
        <c:scaling>
          <c:orientation val="minMax"/>
        </c:scaling>
        <c:axPos val="b"/>
        <c:numFmt formatCode="@" sourceLinked="1"/>
        <c:tickLblPos val="nextTo"/>
        <c:txPr>
          <a:bodyPr rot="-2700000" vert="horz"/>
          <a:lstStyle/>
          <a:p>
            <a:pPr>
              <a:defRPr lang="en-US"/>
            </a:pPr>
            <a:endParaRPr lang="en-US"/>
          </a:p>
        </c:txPr>
        <c:crossAx val="85705088"/>
        <c:crosses val="autoZero"/>
        <c:auto val="1"/>
        <c:lblAlgn val="ctr"/>
        <c:lblOffset val="100"/>
      </c:catAx>
      <c:valAx>
        <c:axId val="85705088"/>
        <c:scaling>
          <c:orientation val="minMax"/>
        </c:scaling>
        <c:axPos val="l"/>
        <c:title>
          <c:tx>
            <c:rich>
              <a:bodyPr/>
              <a:lstStyle/>
              <a:p>
                <a:pPr>
                  <a:defRPr lang="en-US"/>
                </a:pPr>
                <a:r>
                  <a:rPr lang="en-US"/>
                  <a:t>Persen</a:t>
                </a:r>
              </a:p>
            </c:rich>
          </c:tx>
          <c:layout/>
        </c:title>
        <c:numFmt formatCode="0.0" sourceLinked="1"/>
        <c:tickLblPos val="nextTo"/>
        <c:txPr>
          <a:bodyPr rot="0" vert="horz"/>
          <a:lstStyle/>
          <a:p>
            <a:pPr>
              <a:defRPr lang="en-US"/>
            </a:pPr>
            <a:endParaRPr lang="en-US"/>
          </a:p>
        </c:txPr>
        <c:crossAx val="85678720"/>
        <c:crosses val="autoZero"/>
        <c:crossBetween val="between"/>
      </c:valAx>
    </c:plotArea>
    <c:plotVisOnly val="1"/>
    <c:dispBlanksAs val="gap"/>
  </c:chart>
  <c:spPr>
    <a:ln>
      <a:noFill/>
    </a:ln>
  </c:spPr>
  <c:txPr>
    <a:bodyPr/>
    <a:lstStyle/>
    <a:p>
      <a:pPr>
        <a:defRPr sz="1800" b="0" i="0" u="none" strike="noStrike" baseline="0">
          <a:solidFill>
            <a:schemeClr val="tx1"/>
          </a:solidFill>
          <a:latin typeface="Tahoma" pitchFamily="34" charset="0"/>
          <a:ea typeface="Tahoma" pitchFamily="34" charset="0"/>
          <a:cs typeface="Tahoma" pitchFamily="34" charset="0"/>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anc_k1!$J$4</c:f>
              <c:strCache>
                <c:ptCount val="1"/>
                <c:pt idx="0">
                  <c:v>%</c:v>
                </c:pt>
              </c:strCache>
            </c:strRef>
          </c:tx>
          <c:dLbls>
            <c:txPr>
              <a:bodyPr/>
              <a:lstStyle/>
              <a:p>
                <a:pPr>
                  <a:defRPr lang="en-US"/>
                </a:pPr>
                <a:endParaRPr lang="en-US"/>
              </a:p>
            </c:txPr>
            <c:showVal val="1"/>
          </c:dLbls>
          <c:cat>
            <c:strRef>
              <c:f>anc_k1!$I$5:$I$8</c:f>
              <c:strCache>
                <c:ptCount val="4"/>
                <c:pt idx="0">
                  <c:v>Nakes</c:v>
                </c:pt>
                <c:pt idx="1">
                  <c:v>Nakes &amp; Dukun</c:v>
                </c:pt>
                <c:pt idx="2">
                  <c:v>Dukun</c:v>
                </c:pt>
                <c:pt idx="3">
                  <c:v>Tdk diperiksa</c:v>
                </c:pt>
              </c:strCache>
            </c:strRef>
          </c:cat>
          <c:val>
            <c:numRef>
              <c:f>anc_k1!$J$5:$J$8</c:f>
              <c:numCache>
                <c:formatCode>0.0</c:formatCode>
                <c:ptCount val="4"/>
                <c:pt idx="0">
                  <c:v>83.792754179145533</c:v>
                </c:pt>
                <c:pt idx="1">
                  <c:v>9.9490005863779718</c:v>
                </c:pt>
                <c:pt idx="2">
                  <c:v>3.2219111825921503</c:v>
                </c:pt>
                <c:pt idx="3">
                  <c:v>3.0363340518843387</c:v>
                </c:pt>
              </c:numCache>
            </c:numRef>
          </c:val>
        </c:ser>
        <c:gapWidth val="94"/>
        <c:axId val="85716352"/>
        <c:axId val="86004864"/>
      </c:barChart>
      <c:catAx>
        <c:axId val="85716352"/>
        <c:scaling>
          <c:orientation val="minMax"/>
        </c:scaling>
        <c:axPos val="b"/>
        <c:numFmt formatCode="@" sourceLinked="1"/>
        <c:tickLblPos val="nextTo"/>
        <c:txPr>
          <a:bodyPr rot="0" vert="horz"/>
          <a:lstStyle/>
          <a:p>
            <a:pPr>
              <a:defRPr lang="en-US"/>
            </a:pPr>
            <a:endParaRPr lang="en-US"/>
          </a:p>
        </c:txPr>
        <c:crossAx val="86004864"/>
        <c:crosses val="autoZero"/>
        <c:auto val="1"/>
        <c:lblAlgn val="ctr"/>
        <c:lblOffset val="100"/>
      </c:catAx>
      <c:valAx>
        <c:axId val="86004864"/>
        <c:scaling>
          <c:orientation val="minMax"/>
          <c:max val="100"/>
        </c:scaling>
        <c:axPos val="l"/>
        <c:title>
          <c:tx>
            <c:rich>
              <a:bodyPr/>
              <a:lstStyle/>
              <a:p>
                <a:pPr>
                  <a:defRPr lang="en-US"/>
                </a:pPr>
                <a:r>
                  <a:rPr lang="en-US"/>
                  <a:t>Persen</a:t>
                </a:r>
              </a:p>
            </c:rich>
          </c:tx>
          <c:layout/>
        </c:title>
        <c:numFmt formatCode="0.0" sourceLinked="1"/>
        <c:tickLblPos val="nextTo"/>
        <c:txPr>
          <a:bodyPr rot="0" vert="horz"/>
          <a:lstStyle/>
          <a:p>
            <a:pPr>
              <a:defRPr lang="en-US"/>
            </a:pPr>
            <a:endParaRPr lang="en-US"/>
          </a:p>
        </c:txPr>
        <c:crossAx val="85716352"/>
        <c:crosses val="autoZero"/>
        <c:crossBetween val="between"/>
        <c:majorUnit val="20"/>
      </c:valAx>
    </c:plotArea>
    <c:plotVisOnly val="1"/>
    <c:dispBlanksAs val="gap"/>
  </c:chart>
  <c:spPr>
    <a:ln>
      <a:noFill/>
    </a:ln>
  </c:spPr>
  <c:txPr>
    <a:bodyPr/>
    <a:lstStyle/>
    <a:p>
      <a:pPr>
        <a:defRPr sz="1800" b="0" i="0" u="none" strike="noStrike" baseline="0">
          <a:solidFill>
            <a:schemeClr val="tx1"/>
          </a:solidFill>
          <a:latin typeface="Tahoma" pitchFamily="34" charset="0"/>
          <a:ea typeface="Tahoma" pitchFamily="34" charset="0"/>
          <a:cs typeface="Tahoma" pitchFamily="34" charset="0"/>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dd17_19!$Q$30</c:f>
              <c:strCache>
                <c:ptCount val="1"/>
                <c:pt idx="0">
                  <c:v>%</c:v>
                </c:pt>
              </c:strCache>
            </c:strRef>
          </c:tx>
          <c:dPt>
            <c:idx val="0"/>
            <c:spPr>
              <a:solidFill>
                <a:srgbClr val="00FF00"/>
              </a:solidFill>
            </c:spPr>
          </c:dPt>
          <c:dPt>
            <c:idx val="3"/>
            <c:spPr>
              <a:solidFill>
                <a:srgbClr val="FF0000"/>
              </a:solidFill>
            </c:spPr>
          </c:dPt>
          <c:dPt>
            <c:idx val="4"/>
            <c:spPr>
              <a:solidFill>
                <a:srgbClr val="FFFF00"/>
              </a:solidFill>
            </c:spPr>
          </c:dPt>
          <c:dLbls>
            <c:txPr>
              <a:bodyPr/>
              <a:lstStyle/>
              <a:p>
                <a:pPr>
                  <a:defRPr lang="en-US" sz="1800"/>
                </a:pPr>
                <a:endParaRPr lang="en-US"/>
              </a:p>
            </c:txPr>
            <c:showVal val="1"/>
          </c:dLbls>
          <c:cat>
            <c:strRef>
              <c:f>dd17_19!$P$31:$P$35</c:f>
              <c:strCache>
                <c:ptCount val="5"/>
                <c:pt idx="0">
                  <c:v>0-1 bulan</c:v>
                </c:pt>
                <c:pt idx="1">
                  <c:v>2 bulan</c:v>
                </c:pt>
                <c:pt idx="2">
                  <c:v>3 bulan</c:v>
                </c:pt>
                <c:pt idx="3">
                  <c:v>4+ bulan</c:v>
                </c:pt>
                <c:pt idx="4">
                  <c:v>Tidak tahu</c:v>
                </c:pt>
              </c:strCache>
            </c:strRef>
          </c:cat>
          <c:val>
            <c:numRef>
              <c:f>dd17_19!$Q$31:$Q$35</c:f>
              <c:numCache>
                <c:formatCode>0.0</c:formatCode>
                <c:ptCount val="5"/>
                <c:pt idx="0">
                  <c:v>35.789721988297494</c:v>
                </c:pt>
                <c:pt idx="1">
                  <c:v>25.502430938785224</c:v>
                </c:pt>
                <c:pt idx="2">
                  <c:v>19.897446321131689</c:v>
                </c:pt>
                <c:pt idx="3">
                  <c:v>14.391575495458936</c:v>
                </c:pt>
                <c:pt idx="4">
                  <c:v>4.4188252563260422</c:v>
                </c:pt>
              </c:numCache>
            </c:numRef>
          </c:val>
        </c:ser>
        <c:gapWidth val="101"/>
        <c:axId val="86070784"/>
        <c:axId val="86072320"/>
      </c:barChart>
      <c:catAx>
        <c:axId val="86070784"/>
        <c:scaling>
          <c:orientation val="minMax"/>
        </c:scaling>
        <c:axPos val="b"/>
        <c:numFmt formatCode="@" sourceLinked="1"/>
        <c:tickLblPos val="nextTo"/>
        <c:txPr>
          <a:bodyPr rot="0" vert="horz"/>
          <a:lstStyle/>
          <a:p>
            <a:pPr>
              <a:defRPr lang="en-US"/>
            </a:pPr>
            <a:endParaRPr lang="en-US"/>
          </a:p>
        </c:txPr>
        <c:crossAx val="86072320"/>
        <c:crosses val="autoZero"/>
        <c:auto val="1"/>
        <c:lblAlgn val="ctr"/>
        <c:lblOffset val="100"/>
      </c:catAx>
      <c:valAx>
        <c:axId val="86072320"/>
        <c:scaling>
          <c:orientation val="minMax"/>
          <c:max val="50"/>
        </c:scaling>
        <c:axPos val="l"/>
        <c:title>
          <c:tx>
            <c:rich>
              <a:bodyPr/>
              <a:lstStyle/>
              <a:p>
                <a:pPr>
                  <a:defRPr lang="en-US"/>
                </a:pPr>
                <a:r>
                  <a:rPr lang="en-US"/>
                  <a:t>Persen</a:t>
                </a:r>
              </a:p>
            </c:rich>
          </c:tx>
          <c:layout/>
        </c:title>
        <c:numFmt formatCode="0.0" sourceLinked="1"/>
        <c:tickLblPos val="nextTo"/>
        <c:txPr>
          <a:bodyPr rot="0" vert="horz"/>
          <a:lstStyle/>
          <a:p>
            <a:pPr>
              <a:defRPr lang="en-US"/>
            </a:pPr>
            <a:endParaRPr lang="en-US"/>
          </a:p>
        </c:txPr>
        <c:crossAx val="86070784"/>
        <c:crosses val="autoZero"/>
        <c:crossBetween val="between"/>
        <c:majorUnit val="10"/>
      </c:valAx>
    </c:plotArea>
    <c:plotVisOnly val="1"/>
    <c:dispBlanksAs val="gap"/>
  </c:chart>
  <c:spPr>
    <a:ln>
      <a:noFill/>
    </a:ln>
  </c:spPr>
  <c:txPr>
    <a:bodyPr/>
    <a:lstStyle/>
    <a:p>
      <a:pPr>
        <a:defRPr sz="1400" b="1" i="0" u="none" strike="noStrike" baseline="0">
          <a:solidFill>
            <a:schemeClr val="tx1"/>
          </a:solidFill>
          <a:latin typeface="Arial"/>
          <a:ea typeface="Arial"/>
          <a:cs typeface="Arial"/>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Sheet2!$B$2</c:f>
              <c:strCache>
                <c:ptCount val="1"/>
                <c:pt idx="0">
                  <c:v>%</c:v>
                </c:pt>
              </c:strCache>
            </c:strRef>
          </c:tx>
          <c:dPt>
            <c:idx val="6"/>
            <c:spPr>
              <a:solidFill>
                <a:srgbClr val="FFFF00"/>
              </a:solidFill>
            </c:spPr>
          </c:dPt>
          <c:dLbls>
            <c:txPr>
              <a:bodyPr/>
              <a:lstStyle/>
              <a:p>
                <a:pPr>
                  <a:defRPr lang="en-US" sz="1800"/>
                </a:pPr>
                <a:endParaRPr lang="en-US"/>
              </a:p>
            </c:txPr>
            <c:showVal val="1"/>
          </c:dLbls>
          <c:cat>
            <c:strRef>
              <c:f>Sheet2!$A$3:$A$12</c:f>
              <c:strCache>
                <c:ptCount val="10"/>
                <c:pt idx="0">
                  <c:v>RS Pemerintah</c:v>
                </c:pt>
                <c:pt idx="1">
                  <c:v>RS Swasta</c:v>
                </c:pt>
                <c:pt idx="2">
                  <c:v>RSB</c:v>
                </c:pt>
                <c:pt idx="3">
                  <c:v>Puskesmas</c:v>
                </c:pt>
                <c:pt idx="4">
                  <c:v>Pustu</c:v>
                </c:pt>
                <c:pt idx="5">
                  <c:v>Klinik/dr praktek</c:v>
                </c:pt>
                <c:pt idx="6">
                  <c:v>Klinik/bidan praktek</c:v>
                </c:pt>
                <c:pt idx="7">
                  <c:v>Perawat</c:v>
                </c:pt>
                <c:pt idx="8">
                  <c:v>Plindes/Poskesdes</c:v>
                </c:pt>
                <c:pt idx="9">
                  <c:v>Posyandu</c:v>
                </c:pt>
              </c:strCache>
            </c:strRef>
          </c:cat>
          <c:val>
            <c:numRef>
              <c:f>Sheet2!$B$3:$B$12</c:f>
              <c:numCache>
                <c:formatCode>0.0</c:formatCode>
                <c:ptCount val="10"/>
                <c:pt idx="0">
                  <c:v>4.8807209849864064</c:v>
                </c:pt>
                <c:pt idx="1">
                  <c:v>5.4955868951662845</c:v>
                </c:pt>
                <c:pt idx="2">
                  <c:v>4.6770482138795808</c:v>
                </c:pt>
                <c:pt idx="3">
                  <c:v>23.908607012546529</c:v>
                </c:pt>
                <c:pt idx="4">
                  <c:v>5.5319931244984124</c:v>
                </c:pt>
                <c:pt idx="5">
                  <c:v>10.122669988791188</c:v>
                </c:pt>
                <c:pt idx="6">
                  <c:v>57.554635231759782</c:v>
                </c:pt>
                <c:pt idx="7">
                  <c:v>1.5501784059498527</c:v>
                </c:pt>
                <c:pt idx="8">
                  <c:v>6.8269864310006225</c:v>
                </c:pt>
                <c:pt idx="9">
                  <c:v>17.387608916200495</c:v>
                </c:pt>
              </c:numCache>
            </c:numRef>
          </c:val>
        </c:ser>
        <c:axId val="86101376"/>
        <c:axId val="86172800"/>
      </c:barChart>
      <c:catAx>
        <c:axId val="86101376"/>
        <c:scaling>
          <c:orientation val="minMax"/>
        </c:scaling>
        <c:axPos val="b"/>
        <c:tickLblPos val="nextTo"/>
        <c:txPr>
          <a:bodyPr/>
          <a:lstStyle/>
          <a:p>
            <a:pPr>
              <a:defRPr lang="en-US"/>
            </a:pPr>
            <a:endParaRPr lang="en-US"/>
          </a:p>
        </c:txPr>
        <c:crossAx val="86172800"/>
        <c:crosses val="autoZero"/>
        <c:auto val="1"/>
        <c:lblAlgn val="ctr"/>
        <c:lblOffset val="100"/>
      </c:catAx>
      <c:valAx>
        <c:axId val="86172800"/>
        <c:scaling>
          <c:orientation val="minMax"/>
        </c:scaling>
        <c:axPos val="l"/>
        <c:title>
          <c:tx>
            <c:rich>
              <a:bodyPr rot="-5400000" vert="horz"/>
              <a:lstStyle/>
              <a:p>
                <a:pPr>
                  <a:defRPr lang="en-US"/>
                </a:pPr>
                <a:r>
                  <a:rPr lang="en-US"/>
                  <a:t>Persen</a:t>
                </a:r>
              </a:p>
            </c:rich>
          </c:tx>
          <c:layout/>
        </c:title>
        <c:numFmt formatCode="0.0" sourceLinked="1"/>
        <c:tickLblPos val="nextTo"/>
        <c:txPr>
          <a:bodyPr/>
          <a:lstStyle/>
          <a:p>
            <a:pPr>
              <a:defRPr lang="en-US"/>
            </a:pPr>
            <a:endParaRPr lang="en-US"/>
          </a:p>
        </c:txPr>
        <c:crossAx val="86101376"/>
        <c:crosses val="autoZero"/>
        <c:crossBetween val="between"/>
      </c:valAx>
    </c:plotArea>
    <c:plotVisOnly val="1"/>
  </c:chart>
  <c:spPr>
    <a:ln>
      <a:noFill/>
    </a:ln>
  </c:spPr>
  <c:txPr>
    <a:bodyPr/>
    <a:lstStyle/>
    <a:p>
      <a:pPr>
        <a:defRPr sz="1400" b="1">
          <a:latin typeface="Tahoma" pitchFamily="34" charset="0"/>
          <a:ea typeface="Tahoma" pitchFamily="34" charset="0"/>
          <a:cs typeface="Tahoma" pitchFamily="34" charset="0"/>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AU"/>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Sheet1!$M$26</c:f>
              <c:strCache>
                <c:ptCount val="1"/>
                <c:pt idx="0">
                  <c:v>%</c:v>
                </c:pt>
              </c:strCache>
            </c:strRef>
          </c:tx>
          <c:dPt>
            <c:idx val="6"/>
            <c:spPr>
              <a:solidFill>
                <a:srgbClr val="FF0000"/>
              </a:solidFill>
            </c:spPr>
          </c:dPt>
          <c:dLbls>
            <c:txPr>
              <a:bodyPr/>
              <a:lstStyle/>
              <a:p>
                <a:pPr>
                  <a:defRPr lang="en-US" sz="1800"/>
                </a:pPr>
                <a:endParaRPr lang="en-US"/>
              </a:p>
            </c:txPr>
            <c:showVal val="1"/>
          </c:dLbls>
          <c:cat>
            <c:strRef>
              <c:f>Sheet1!$L$27:$L$34</c:f>
              <c:strCache>
                <c:ptCount val="8"/>
                <c:pt idx="0">
                  <c:v>BB</c:v>
                </c:pt>
                <c:pt idx="1">
                  <c:v>TB</c:v>
                </c:pt>
                <c:pt idx="2">
                  <c:v>Tensi</c:v>
                </c:pt>
                <c:pt idx="3">
                  <c:v>TT</c:v>
                </c:pt>
                <c:pt idx="4">
                  <c:v>Tab.Fe</c:v>
                </c:pt>
                <c:pt idx="5">
                  <c:v>T.Fundus</c:v>
                </c:pt>
                <c:pt idx="6">
                  <c:v>5T</c:v>
                </c:pt>
                <c:pt idx="7">
                  <c:v>P.Darah</c:v>
                </c:pt>
              </c:strCache>
            </c:strRef>
          </c:cat>
          <c:val>
            <c:numRef>
              <c:f>Sheet1!$M$27:$M$34</c:f>
              <c:numCache>
                <c:formatCode>General</c:formatCode>
                <c:ptCount val="8"/>
                <c:pt idx="0">
                  <c:v>89.6</c:v>
                </c:pt>
                <c:pt idx="1">
                  <c:v>48.5</c:v>
                </c:pt>
                <c:pt idx="2">
                  <c:v>88.4</c:v>
                </c:pt>
                <c:pt idx="3">
                  <c:v>66.2</c:v>
                </c:pt>
                <c:pt idx="4">
                  <c:v>86.1</c:v>
                </c:pt>
                <c:pt idx="5">
                  <c:v>28.6</c:v>
                </c:pt>
                <c:pt idx="6">
                  <c:v>19.899999999999999</c:v>
                </c:pt>
                <c:pt idx="7">
                  <c:v>85.9</c:v>
                </c:pt>
              </c:numCache>
            </c:numRef>
          </c:val>
        </c:ser>
        <c:gapWidth val="76"/>
        <c:axId val="85972480"/>
        <c:axId val="85974400"/>
      </c:barChart>
      <c:catAx>
        <c:axId val="85972480"/>
        <c:scaling>
          <c:orientation val="minMax"/>
        </c:scaling>
        <c:axPos val="b"/>
        <c:title>
          <c:tx>
            <c:rich>
              <a:bodyPr/>
              <a:lstStyle/>
              <a:p>
                <a:pPr>
                  <a:defRPr lang="en-US"/>
                </a:pPr>
                <a:r>
                  <a:rPr lang="en-US"/>
                  <a:t>Komponen Antenatal Care</a:t>
                </a:r>
              </a:p>
            </c:rich>
          </c:tx>
          <c:layout/>
        </c:title>
        <c:tickLblPos val="nextTo"/>
        <c:txPr>
          <a:bodyPr/>
          <a:lstStyle/>
          <a:p>
            <a:pPr>
              <a:defRPr lang="en-US"/>
            </a:pPr>
            <a:endParaRPr lang="en-US"/>
          </a:p>
        </c:txPr>
        <c:crossAx val="85974400"/>
        <c:crosses val="autoZero"/>
        <c:auto val="1"/>
        <c:lblAlgn val="ctr"/>
        <c:lblOffset val="100"/>
      </c:catAx>
      <c:valAx>
        <c:axId val="85974400"/>
        <c:scaling>
          <c:orientation val="minMax"/>
        </c:scaling>
        <c:axPos val="l"/>
        <c:title>
          <c:tx>
            <c:rich>
              <a:bodyPr rot="-5400000" vert="horz"/>
              <a:lstStyle/>
              <a:p>
                <a:pPr>
                  <a:defRPr lang="en-US"/>
                </a:pPr>
                <a:r>
                  <a:rPr lang="en-US"/>
                  <a:t>Persen</a:t>
                </a:r>
              </a:p>
            </c:rich>
          </c:tx>
          <c:layout/>
        </c:title>
        <c:numFmt formatCode="General" sourceLinked="1"/>
        <c:tickLblPos val="nextTo"/>
        <c:txPr>
          <a:bodyPr/>
          <a:lstStyle/>
          <a:p>
            <a:pPr>
              <a:defRPr lang="en-US"/>
            </a:pPr>
            <a:endParaRPr lang="en-US"/>
          </a:p>
        </c:txPr>
        <c:crossAx val="85972480"/>
        <c:crosses val="autoZero"/>
        <c:crossBetween val="between"/>
      </c:valAx>
    </c:plotArea>
    <c:plotVisOnly val="1"/>
  </c:chart>
  <c:spPr>
    <a:ln>
      <a:noFill/>
    </a:ln>
  </c:spPr>
  <c:txPr>
    <a:bodyPr/>
    <a:lstStyle/>
    <a:p>
      <a:pPr>
        <a:defRPr sz="1400" b="1">
          <a:latin typeface="Tahoma" pitchFamily="34" charset="0"/>
          <a:ea typeface="Tahoma" pitchFamily="34" charset="0"/>
          <a:cs typeface="Tahoma" pitchFamily="34" charset="0"/>
        </a:defRPr>
      </a:pPr>
      <a:endParaRPr lang="en-US"/>
    </a:p>
  </c:txPr>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pPr>
              <a:defRPr/>
            </a:pPr>
            <a:fld id="{E8F25475-9E27-4481-96AD-15F64659717A}" type="datetimeFigureOut">
              <a:rPr lang="id-ID"/>
              <a:pPr>
                <a:defRPr/>
              </a:pPr>
              <a:t>27/02/2019</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6CC5B661-367F-4F32-BF59-8D6720F2C7EA}" type="slidenum">
              <a:rPr lang="id-ID"/>
              <a:pPr>
                <a:defRPr/>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62C1AD23-BAE6-44D9-98C0-C3E69EF3864A}" type="datetimeFigureOut">
              <a:rPr lang="id-ID"/>
              <a:pPr>
                <a:defRPr/>
              </a:pPr>
              <a:t>27/02/2019</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DC70344D-58F5-4856-9FD4-DE3A5D38A719}" type="slidenum">
              <a:rPr lang="id-ID"/>
              <a:pPr>
                <a:defRPr/>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D3B2B1E8-DE8C-47C7-BFF8-8103769AB023}" type="datetimeFigureOut">
              <a:rPr lang="id-ID"/>
              <a:pPr>
                <a:defRPr/>
              </a:pPr>
              <a:t>27/02/2019</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5E578AF7-DB26-4E2C-8274-68C9EC15C971}" type="slidenum">
              <a:rPr lang="id-ID"/>
              <a:pPr>
                <a:defRPr/>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40F8E449-17BB-4AB7-8448-C4B0BC2A5B56}" type="datetimeFigureOut">
              <a:rPr lang="id-ID"/>
              <a:pPr>
                <a:defRPr/>
              </a:pPr>
              <a:t>27/02/2019</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B354C690-56D9-4194-A525-84A1F8912FDB}" type="slidenum">
              <a:rPr lang="id-ID"/>
              <a:pPr>
                <a:defRPr/>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4467AC-DA3D-4C48-AF85-D28B453AA5D7}" type="datetimeFigureOut">
              <a:rPr lang="id-ID"/>
              <a:pPr>
                <a:defRPr/>
              </a:pPr>
              <a:t>27/02/2019</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AA57DE2A-A379-435B-AB6B-9C5BCE585F48}" type="slidenum">
              <a:rPr lang="id-ID"/>
              <a:pPr>
                <a:defRPr/>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F7497224-86E0-4716-9044-306CBA9DA5C5}" type="datetimeFigureOut">
              <a:rPr lang="id-ID"/>
              <a:pPr>
                <a:defRPr/>
              </a:pPr>
              <a:t>27/02/2019</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1A3CF069-2B17-4DAC-A064-00EB98DE78CC}" type="slidenum">
              <a:rPr lang="id-ID"/>
              <a:pPr>
                <a:defRPr/>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61933A38-1A9C-4A68-AF2A-6175DD345F1A}" type="datetimeFigureOut">
              <a:rPr lang="id-ID"/>
              <a:pPr>
                <a:defRPr/>
              </a:pPr>
              <a:t>27/02/2019</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B1DB9255-9F2B-4275-AD2D-E01200F87602}" type="slidenum">
              <a:rPr lang="id-ID"/>
              <a:pPr>
                <a:defRPr/>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86688707-BD59-43DE-A97B-159175757B3C}" type="datetimeFigureOut">
              <a:rPr lang="id-ID"/>
              <a:pPr>
                <a:defRPr/>
              </a:pPr>
              <a:t>27/02/2019</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B2499878-4458-4117-8526-CF6F48CD0428}" type="slidenum">
              <a:rPr lang="id-ID"/>
              <a:pPr>
                <a:defRPr/>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DAAD2E-1298-4579-858A-4FC1C946B84E}" type="datetimeFigureOut">
              <a:rPr lang="id-ID"/>
              <a:pPr>
                <a:defRPr/>
              </a:pPr>
              <a:t>27/02/2019</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AD0D24DC-D461-41AF-B123-9DE04C3A8CC3}" type="slidenum">
              <a:rPr lang="id-ID"/>
              <a:pPr>
                <a:defRPr/>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C898C5-ACF8-4804-A2A0-30A1DB69A668}" type="datetimeFigureOut">
              <a:rPr lang="id-ID"/>
              <a:pPr>
                <a:defRPr/>
              </a:pPr>
              <a:t>27/02/2019</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F45FB740-C12C-45DB-B283-5D971751D3D0}" type="slidenum">
              <a:rPr lang="id-ID"/>
              <a:pPr>
                <a:defRPr/>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3ED3D4-AA77-4135-81CA-1729521474C1}" type="datetimeFigureOut">
              <a:rPr lang="id-ID"/>
              <a:pPr>
                <a:defRPr/>
              </a:pPr>
              <a:t>27/02/2019</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881E7DF2-9ACB-4B00-AD40-5820F9E8F085}" type="slidenum">
              <a:rPr lang="id-ID"/>
              <a:pPr>
                <a:defRPr/>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1B69D7A-DE94-42AC-8DA7-AD932FAFF3E8}" type="datetimeFigureOut">
              <a:rPr lang="id-ID"/>
              <a:pPr>
                <a:defRPr/>
              </a:pPr>
              <a:t>27/02/2019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ACD8151-8E40-4FB3-8313-A0040901F938}" type="slidenum">
              <a:rPr lang="id-ID"/>
              <a:pPr>
                <a:defRPr/>
              </a:pPr>
              <a:t>‹#›</a:t>
            </a:fld>
            <a:endParaRPr lang="id-ID"/>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79388" y="3716338"/>
            <a:ext cx="4465637" cy="1470025"/>
          </a:xfrm>
        </p:spPr>
        <p:txBody>
          <a:bodyPr/>
          <a:lstStyle/>
          <a:p>
            <a:pPr eaLnBrk="1" hangingPunct="1"/>
            <a:r>
              <a:rPr lang="en-US" sz="4800" smtClean="0">
                <a:solidFill>
                  <a:srgbClr val="FFFF00"/>
                </a:solidFill>
                <a:latin typeface="Tahoma" pitchFamily="34" charset="0"/>
                <a:cs typeface="Tahoma" pitchFamily="34" charset="0"/>
              </a:rPr>
              <a:t>KESEHATAN </a:t>
            </a:r>
            <a:br>
              <a:rPr lang="en-US" sz="4800" smtClean="0">
                <a:solidFill>
                  <a:srgbClr val="FFFF00"/>
                </a:solidFill>
                <a:latin typeface="Tahoma" pitchFamily="34" charset="0"/>
                <a:cs typeface="Tahoma" pitchFamily="34" charset="0"/>
              </a:rPr>
            </a:br>
            <a:r>
              <a:rPr lang="en-US" sz="4800" smtClean="0">
                <a:solidFill>
                  <a:srgbClr val="FFFF00"/>
                </a:solidFill>
                <a:latin typeface="Tahoma" pitchFamily="34" charset="0"/>
                <a:cs typeface="Tahoma" pitchFamily="34" charset="0"/>
              </a:rPr>
              <a:t>REPRODUKSI</a:t>
            </a:r>
            <a:endParaRPr lang="id-ID" sz="4800" smtClean="0">
              <a:solidFill>
                <a:srgbClr val="FFFF00"/>
              </a:solidFill>
              <a:latin typeface="Tahoma" pitchFamily="34" charset="0"/>
              <a:cs typeface="Tahoma" pitchFamily="34" charset="0"/>
            </a:endParaRPr>
          </a:p>
        </p:txBody>
      </p:sp>
      <p:sp>
        <p:nvSpPr>
          <p:cNvPr id="2051" name="TextBox 4"/>
          <p:cNvSpPr txBox="1">
            <a:spLocks noChangeArrowheads="1"/>
          </p:cNvSpPr>
          <p:nvPr/>
        </p:nvSpPr>
        <p:spPr bwMode="auto">
          <a:xfrm>
            <a:off x="1643042" y="5072074"/>
            <a:ext cx="2313695" cy="1815882"/>
          </a:xfrm>
          <a:prstGeom prst="rect">
            <a:avLst/>
          </a:prstGeom>
          <a:noFill/>
          <a:ln w="9525">
            <a:noFill/>
            <a:miter lim="800000"/>
            <a:headEnd/>
            <a:tailEnd/>
          </a:ln>
        </p:spPr>
        <p:txBody>
          <a:bodyPr wrap="square">
            <a:spAutoFit/>
          </a:bodyPr>
          <a:lstStyle/>
          <a:p>
            <a:pPr algn="ctr"/>
            <a:endParaRPr lang="en-US" sz="3600" dirty="0">
              <a:solidFill>
                <a:srgbClr val="FFFF00"/>
              </a:solidFill>
              <a:latin typeface="Tahoma" pitchFamily="34" charset="0"/>
              <a:cs typeface="Tahoma" pitchFamily="34" charset="0"/>
            </a:endParaRPr>
          </a:p>
          <a:p>
            <a:pPr algn="ctr"/>
            <a:r>
              <a:rPr lang="en-US" sz="2000" dirty="0" err="1" smtClean="0">
                <a:solidFill>
                  <a:srgbClr val="FFFF00"/>
                </a:solidFill>
                <a:latin typeface="Tahoma" pitchFamily="34" charset="0"/>
                <a:cs typeface="Tahoma" pitchFamily="34" charset="0"/>
              </a:rPr>
              <a:t>Oleh</a:t>
            </a:r>
            <a:endParaRPr lang="en-US" sz="2000" dirty="0" smtClean="0">
              <a:solidFill>
                <a:srgbClr val="FFFF00"/>
              </a:solidFill>
              <a:latin typeface="Tahoma" pitchFamily="34" charset="0"/>
              <a:cs typeface="Tahoma" pitchFamily="34" charset="0"/>
            </a:endParaRPr>
          </a:p>
          <a:p>
            <a:pPr algn="ctr"/>
            <a:r>
              <a:rPr lang="en-US" sz="2000" dirty="0" smtClean="0">
                <a:solidFill>
                  <a:srgbClr val="FFFF00"/>
                </a:solidFill>
                <a:latin typeface="Tahoma" pitchFamily="34" charset="0"/>
                <a:cs typeface="Tahoma" pitchFamily="34" charset="0"/>
              </a:rPr>
              <a:t>Chandra </a:t>
            </a:r>
            <a:r>
              <a:rPr lang="en-US" sz="2000" dirty="0" err="1" smtClean="0">
                <a:solidFill>
                  <a:srgbClr val="FFFF00"/>
                </a:solidFill>
                <a:latin typeface="Tahoma" pitchFamily="34" charset="0"/>
                <a:cs typeface="Tahoma" pitchFamily="34" charset="0"/>
              </a:rPr>
              <a:t>widjajanti</a:t>
            </a:r>
            <a:r>
              <a:rPr lang="en-US" sz="2000" dirty="0" smtClean="0">
                <a:solidFill>
                  <a:srgbClr val="FFFF00"/>
                </a:solidFill>
                <a:latin typeface="Tahoma" pitchFamily="34" charset="0"/>
                <a:cs typeface="Tahoma" pitchFamily="34" charset="0"/>
              </a:rPr>
              <a:t>  </a:t>
            </a:r>
          </a:p>
          <a:p>
            <a:pPr algn="ctr"/>
            <a:endParaRPr lang="en-US" sz="3600" dirty="0">
              <a:solidFill>
                <a:srgbClr val="FFFF00"/>
              </a:solidFill>
              <a:latin typeface="Tahoma" pitchFamily="34" charset="0"/>
              <a:cs typeface="Tahoma" pitchFamily="34" charset="0"/>
            </a:endParaRPr>
          </a:p>
        </p:txBody>
      </p:sp>
      <p:pic>
        <p:nvPicPr>
          <p:cNvPr id="2052" name="Picture 5" descr="ibu dan anak7"/>
          <p:cNvPicPr>
            <a:picLocks noChangeAspect="1" noChangeArrowheads="1"/>
          </p:cNvPicPr>
          <p:nvPr/>
        </p:nvPicPr>
        <p:blipFill>
          <a:blip r:embed="rId2"/>
          <a:srcRect/>
          <a:stretch>
            <a:fillRect/>
          </a:stretch>
        </p:blipFill>
        <p:spPr bwMode="auto">
          <a:xfrm>
            <a:off x="0" y="0"/>
            <a:ext cx="2438400" cy="3297238"/>
          </a:xfrm>
          <a:prstGeom prst="rect">
            <a:avLst/>
          </a:prstGeom>
          <a:noFill/>
          <a:ln w="9525">
            <a:noFill/>
            <a:miter lim="800000"/>
            <a:headEnd/>
            <a:tailEnd/>
          </a:ln>
        </p:spPr>
      </p:pic>
      <p:pic>
        <p:nvPicPr>
          <p:cNvPr id="2053" name="Picture 3" descr="DCP_0067"/>
          <p:cNvPicPr>
            <a:picLocks noChangeAspect="1" noChangeArrowheads="1"/>
          </p:cNvPicPr>
          <p:nvPr/>
        </p:nvPicPr>
        <p:blipFill>
          <a:blip r:embed="rId3"/>
          <a:srcRect t="5455" r="8904"/>
          <a:stretch>
            <a:fillRect/>
          </a:stretch>
        </p:blipFill>
        <p:spPr bwMode="auto">
          <a:xfrm>
            <a:off x="4749800" y="0"/>
            <a:ext cx="4394200" cy="687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dirty="0" smtClean="0">
                <a:latin typeface="AR JULIAN" pitchFamily="2" charset="0"/>
              </a:rPr>
              <a:t>Faktor-Faktor yang Mempengaruhi Kesehatan Reproduksi</a:t>
            </a:r>
            <a:endParaRPr lang="en-AU" dirty="0">
              <a:latin typeface="AR JULIAN" pitchFamily="2" charset="0"/>
            </a:endParaRPr>
          </a:p>
        </p:txBody>
      </p:sp>
      <p:sp>
        <p:nvSpPr>
          <p:cNvPr id="3" name="Content Placeholder 2"/>
          <p:cNvSpPr>
            <a:spLocks noGrp="1"/>
          </p:cNvSpPr>
          <p:nvPr>
            <p:ph sz="quarter" idx="1"/>
          </p:nvPr>
        </p:nvSpPr>
        <p:spPr/>
        <p:txBody>
          <a:bodyPr>
            <a:normAutofit fontScale="70000" lnSpcReduction="20000"/>
          </a:bodyPr>
          <a:lstStyle/>
          <a:p>
            <a:pPr algn="just"/>
            <a:r>
              <a:rPr lang="id-ID" dirty="0" smtClean="0"/>
              <a:t>Faktor sosial-ekonomi dan demografi (terutama kemiskinan, tingkat pendidikan yang rendah dan ketidaktahuan tentang perkembangan seksual dan proses reproduksi, serta lokasi tempat tinggal yang terpencil)</a:t>
            </a:r>
            <a:r>
              <a:rPr lang="en-AU" dirty="0" smtClean="0"/>
              <a:t>.</a:t>
            </a:r>
          </a:p>
          <a:p>
            <a:pPr algn="just"/>
            <a:r>
              <a:rPr lang="id-ID" dirty="0" smtClean="0"/>
              <a:t>Faktor budaya dan lingkungan (misalnya, praktek tradisional yang berdampak buruk pada kesehatan reproduksi, kepercayaan banyak anak banyak rejeki, informasi tentang fungsi reproduksi yang membingungkan anak dan remaja  karena saling berlawanan satu dengan yang lain, dsb)</a:t>
            </a:r>
            <a:endParaRPr lang="en-AU" dirty="0" smtClean="0"/>
          </a:p>
          <a:p>
            <a:pPr lvl="0"/>
            <a:r>
              <a:rPr lang="id-ID" dirty="0" smtClean="0"/>
              <a:t>Faktor psikologis ( dampak pada keretakan orang tua pada remaja, depresi</a:t>
            </a:r>
            <a:r>
              <a:rPr lang="en-AU" dirty="0" smtClean="0"/>
              <a:t> </a:t>
            </a:r>
            <a:r>
              <a:rPr lang="id-ID" dirty="0" smtClean="0"/>
              <a:t>karena ketidakseimbangan hormonal, rasa tidak berharga wanita terhadap pria yang membeli kebebasannya secara materi, dsb)</a:t>
            </a:r>
            <a:endParaRPr lang="en-AU" dirty="0" smtClean="0"/>
          </a:p>
          <a:p>
            <a:pPr lvl="0"/>
            <a:r>
              <a:rPr lang="id-ID" dirty="0" smtClean="0"/>
              <a:t>Faktor biologis (cacat sejak lahir, cacat pada saluran reproduksi pasca penyakit menular seksual, dsb)</a:t>
            </a:r>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1956"/>
          </a:xfrm>
        </p:spPr>
        <p:txBody>
          <a:bodyPr>
            <a:noAutofit/>
          </a:bodyPr>
          <a:lstStyle/>
          <a:p>
            <a:pPr algn="ctr"/>
            <a:r>
              <a:rPr lang="id-ID" sz="3200" dirty="0" smtClean="0">
                <a:latin typeface="AR JULIAN" pitchFamily="2" charset="0"/>
              </a:rPr>
              <a:t>Tujuan dan Sasaran Kesehatan Reproduksi</a:t>
            </a:r>
            <a:endParaRPr lang="en-AU" sz="3200" dirty="0">
              <a:latin typeface="AR JULIAN" pitchFamily="2" charset="0"/>
            </a:endParaRPr>
          </a:p>
        </p:txBody>
      </p:sp>
      <p:sp>
        <p:nvSpPr>
          <p:cNvPr id="3" name="Content Placeholder 2"/>
          <p:cNvSpPr>
            <a:spLocks noGrp="1"/>
          </p:cNvSpPr>
          <p:nvPr>
            <p:ph sz="quarter" idx="1"/>
          </p:nvPr>
        </p:nvSpPr>
        <p:spPr>
          <a:xfrm>
            <a:off x="457200" y="1142984"/>
            <a:ext cx="8229600" cy="5286412"/>
          </a:xfrm>
        </p:spPr>
        <p:txBody>
          <a:bodyPr>
            <a:normAutofit fontScale="62500" lnSpcReduction="20000"/>
          </a:bodyPr>
          <a:lstStyle/>
          <a:p>
            <a:pPr algn="just"/>
            <a:r>
              <a:rPr lang="id-ID" dirty="0" smtClean="0"/>
              <a:t>Tujuan Utama</a:t>
            </a:r>
            <a:r>
              <a:rPr lang="en-AU" dirty="0" smtClean="0"/>
              <a:t> : </a:t>
            </a:r>
            <a:r>
              <a:rPr lang="id-ID" dirty="0" smtClean="0"/>
              <a:t>meningkatkan ksesadaran kemandiriaan wanita dalam mengatur fungsi dan proses reproduksinya, termasuk kehidupan seksualitasnya, sehingga hak- hak reproduksinya dapat terpenuhi, yang pada akhirnya menuju penimgkatan kualitas hidupnya</a:t>
            </a:r>
            <a:r>
              <a:rPr lang="en-AU" dirty="0" smtClean="0"/>
              <a:t>.</a:t>
            </a:r>
          </a:p>
          <a:p>
            <a:pPr algn="just"/>
            <a:r>
              <a:rPr lang="id-ID" b="1" dirty="0" smtClean="0"/>
              <a:t>Tujuan Khusus</a:t>
            </a:r>
            <a:endParaRPr lang="en-AU" b="1" dirty="0" smtClean="0"/>
          </a:p>
          <a:p>
            <a:pPr marL="788670" lvl="1" indent="-514350" algn="just">
              <a:buFont typeface="+mj-lt"/>
              <a:buAutoNum type="arabicPeriod"/>
            </a:pPr>
            <a:r>
              <a:rPr lang="id-ID" dirty="0" smtClean="0"/>
              <a:t>Meningkatnya kemandirian wanita dalam memutuskan peran dan fungsi reproduksinya</a:t>
            </a:r>
            <a:r>
              <a:rPr lang="en-AU" dirty="0" smtClean="0"/>
              <a:t>.</a:t>
            </a:r>
          </a:p>
          <a:p>
            <a:pPr marL="788670" lvl="1" indent="-514350" algn="just">
              <a:buFont typeface="+mj-lt"/>
              <a:buAutoNum type="arabicPeriod"/>
            </a:pPr>
            <a:r>
              <a:rPr lang="id-ID" dirty="0" smtClean="0"/>
              <a:t>meningkatnya hak dan tanggung jawab sosial wanita dalam menentukan kapan hamil, jumlah dan jarak kehamilan</a:t>
            </a:r>
            <a:r>
              <a:rPr lang="en-AU" dirty="0" smtClean="0"/>
              <a:t>.</a:t>
            </a:r>
          </a:p>
          <a:p>
            <a:pPr marL="788670" lvl="1" indent="-514350" algn="just">
              <a:buFont typeface="+mj-lt"/>
              <a:buAutoNum type="arabicPeriod"/>
            </a:pPr>
            <a:r>
              <a:rPr lang="id-ID" dirty="0" smtClean="0"/>
              <a:t>meningkatnya peran dan tanggung jawab sosial pria terhadap akibat dari perilaku seksual dan fertilitasnya kepada kesehatan dan kesejahteraan pasangan  dan anak- anaknya</a:t>
            </a:r>
            <a:r>
              <a:rPr lang="en-AU" dirty="0" smtClean="0"/>
              <a:t>.</a:t>
            </a:r>
          </a:p>
          <a:p>
            <a:pPr marL="731520" lvl="1" indent="-457200">
              <a:buFont typeface="+mj-lt"/>
              <a:buAutoNum type="arabicPeriod"/>
            </a:pPr>
            <a:r>
              <a:rPr lang="id-ID" sz="2500" dirty="0" smtClean="0"/>
              <a:t>dukungan yang menunjang wanita untuk menbuat keputusan yang berkaitan</a:t>
            </a:r>
            <a:r>
              <a:rPr lang="en-AU" sz="2500" dirty="0" smtClean="0"/>
              <a:t> </a:t>
            </a:r>
            <a:r>
              <a:rPr lang="id-ID" sz="2500" dirty="0" smtClean="0"/>
              <a:t>dengan proses reproduksi, berupa pengadaan informasi dan  pelayanan  yang dapat memenuhi kebutuhan untuk mencapai kesehatan reproduksi  secara  </a:t>
            </a:r>
            <a:r>
              <a:rPr lang="id-ID" sz="2500" dirty="0" smtClean="0"/>
              <a:t>optimal</a:t>
            </a:r>
            <a:endParaRPr lang="en-AU" sz="2500" dirty="0" smtClean="0"/>
          </a:p>
          <a:p>
            <a:pPr marL="731520" lvl="1" indent="-457200">
              <a:buNone/>
            </a:pPr>
            <a:endParaRPr lang="en-AU" sz="2500" dirty="0" smtClean="0"/>
          </a:p>
          <a:p>
            <a:pPr marL="457200" indent="-457200">
              <a:buNone/>
            </a:pPr>
            <a:r>
              <a:rPr lang="id-ID" sz="2400" b="1" dirty="0" smtClean="0">
                <a:solidFill>
                  <a:srgbClr val="FF0000"/>
                </a:solidFill>
              </a:rPr>
              <a:t>Tujuan diatas ditunjang oleh undang- undang No. 23/1992, </a:t>
            </a:r>
            <a:endParaRPr lang="en-AU" sz="2400" b="1" dirty="0" smtClean="0">
              <a:solidFill>
                <a:srgbClr val="FF0000"/>
              </a:solidFill>
            </a:endParaRPr>
          </a:p>
          <a:p>
            <a:pPr marL="457200" indent="-457200">
              <a:buNone/>
            </a:pPr>
            <a:r>
              <a:rPr lang="en-AU" sz="2400" b="1" dirty="0" smtClean="0">
                <a:solidFill>
                  <a:srgbClr val="FF0000"/>
                </a:solidFill>
              </a:rPr>
              <a:t>	</a:t>
            </a:r>
            <a:r>
              <a:rPr lang="id-ID" sz="2400" b="1" dirty="0" smtClean="0">
                <a:solidFill>
                  <a:srgbClr val="FF0000"/>
                </a:solidFill>
              </a:rPr>
              <a:t>bab II pasal 3 “Penyelenggaraan upaya kesehatan bertujuan untuk  meningkatkan derajat kesehatan yang optimal bagi masyarakat”,  </a:t>
            </a:r>
            <a:endParaRPr lang="en-AU" sz="2400" b="1" dirty="0" smtClean="0">
              <a:solidFill>
                <a:srgbClr val="FF0000"/>
              </a:solidFill>
            </a:endParaRPr>
          </a:p>
          <a:p>
            <a:pPr marL="457200" indent="-457200">
              <a:buNone/>
            </a:pPr>
            <a:r>
              <a:rPr lang="en-AU" sz="2400" b="1" dirty="0" smtClean="0">
                <a:solidFill>
                  <a:srgbClr val="FF0000"/>
                </a:solidFill>
              </a:rPr>
              <a:t>	</a:t>
            </a:r>
            <a:r>
              <a:rPr lang="id-ID" sz="2400" b="1" dirty="0" smtClean="0">
                <a:solidFill>
                  <a:srgbClr val="FF0000"/>
                </a:solidFill>
              </a:rPr>
              <a:t>bab  III  pasal 4 “Setiap orang menpunyai hak yang sama dalam memperoleh derajat kesehatan yang optimal</a:t>
            </a:r>
            <a:endParaRPr lang="en-AU" sz="2800" b="1" dirty="0" smtClean="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8313" y="188913"/>
            <a:ext cx="8229600" cy="989012"/>
          </a:xfrm>
        </p:spPr>
        <p:txBody>
          <a:bodyPr/>
          <a:lstStyle/>
          <a:p>
            <a:pPr eaLnBrk="1" hangingPunct="1"/>
            <a:r>
              <a:rPr lang="en-US" sz="4800" smtClean="0">
                <a:solidFill>
                  <a:srgbClr val="FFFF00"/>
                </a:solidFill>
                <a:latin typeface="Tahoma" pitchFamily="34" charset="0"/>
                <a:cs typeface="Tahoma" pitchFamily="34" charset="0"/>
              </a:rPr>
              <a:t>Kes. Ibu: Goal 5 MDG </a:t>
            </a:r>
          </a:p>
        </p:txBody>
      </p:sp>
      <p:sp>
        <p:nvSpPr>
          <p:cNvPr id="3075" name="Content Placeholder 2"/>
          <p:cNvSpPr>
            <a:spLocks noGrp="1"/>
          </p:cNvSpPr>
          <p:nvPr>
            <p:ph idx="1"/>
          </p:nvPr>
        </p:nvSpPr>
        <p:spPr>
          <a:xfrm>
            <a:off x="179388" y="1268413"/>
            <a:ext cx="8496300" cy="5400675"/>
          </a:xfrm>
        </p:spPr>
        <p:txBody>
          <a:bodyPr/>
          <a:lstStyle/>
          <a:p>
            <a:pPr eaLnBrk="1" hangingPunct="1"/>
            <a:r>
              <a:rPr lang="en-US" smtClean="0">
                <a:latin typeface="Tahoma" pitchFamily="34" charset="0"/>
                <a:cs typeface="Tahoma" pitchFamily="34" charset="0"/>
                <a:sym typeface="Wingdings" pitchFamily="2" charset="2"/>
              </a:rPr>
              <a:t>Target: Menurunkan 75% kematian ibu dalam kurun waktu </a:t>
            </a:r>
            <a:r>
              <a:rPr lang="en-US" u="sng" smtClean="0">
                <a:latin typeface="Tahoma" pitchFamily="34" charset="0"/>
                <a:cs typeface="Tahoma" pitchFamily="34" charset="0"/>
                <a:sym typeface="Wingdings" pitchFamily="2" charset="2"/>
              </a:rPr>
              <a:t>1990-2015</a:t>
            </a:r>
            <a:r>
              <a:rPr lang="en-US" smtClean="0">
                <a:latin typeface="Tahoma" pitchFamily="34" charset="0"/>
                <a:cs typeface="Tahoma" pitchFamily="34" charset="0"/>
                <a:sym typeface="Wingdings" pitchFamily="2" charset="2"/>
              </a:rPr>
              <a:t> dengan Indikator:</a:t>
            </a:r>
          </a:p>
          <a:p>
            <a:pPr lvl="2" eaLnBrk="1" hangingPunct="1"/>
            <a:r>
              <a:rPr lang="en-US" sz="2800" smtClean="0">
                <a:latin typeface="Tahoma" pitchFamily="34" charset="0"/>
                <a:cs typeface="Tahoma" pitchFamily="34" charset="0"/>
              </a:rPr>
              <a:t>AKI per 100.000 kelahiran hidup </a:t>
            </a:r>
          </a:p>
          <a:p>
            <a:pPr lvl="2" eaLnBrk="1" hangingPunct="1">
              <a:buFont typeface="Arial" charset="0"/>
              <a:buNone/>
            </a:pPr>
            <a:r>
              <a:rPr lang="en-US" sz="2800" smtClean="0">
                <a:latin typeface="Tahoma" pitchFamily="34" charset="0"/>
                <a:cs typeface="Tahoma" pitchFamily="34" charset="0"/>
              </a:rPr>
              <a:t>  (</a:t>
            </a:r>
            <a:r>
              <a:rPr lang="en-US" sz="2800" i="1" smtClean="0">
                <a:latin typeface="Tahoma" pitchFamily="34" charset="0"/>
                <a:cs typeface="Tahoma" pitchFamily="34" charset="0"/>
              </a:rPr>
              <a:t>390 </a:t>
            </a:r>
            <a:r>
              <a:rPr lang="en-US" sz="2800" i="1" smtClean="0">
                <a:latin typeface="Tahoma" pitchFamily="34" charset="0"/>
                <a:cs typeface="Tahoma" pitchFamily="34" charset="0"/>
                <a:sym typeface="Wingdings" pitchFamily="2" charset="2"/>
              </a:rPr>
              <a:t> 102</a:t>
            </a:r>
            <a:r>
              <a:rPr lang="en-US" sz="2800" smtClean="0">
                <a:latin typeface="Tahoma" pitchFamily="34" charset="0"/>
                <a:cs typeface="Tahoma" pitchFamily="34" charset="0"/>
                <a:sym typeface="Wingdings" pitchFamily="2" charset="2"/>
              </a:rPr>
              <a:t>)</a:t>
            </a:r>
            <a:endParaRPr lang="en-US" sz="2800" smtClean="0">
              <a:latin typeface="Tahoma" pitchFamily="34" charset="0"/>
              <a:cs typeface="Tahoma" pitchFamily="34" charset="0"/>
            </a:endParaRPr>
          </a:p>
          <a:p>
            <a:pPr lvl="2" eaLnBrk="1" hangingPunct="1"/>
            <a:r>
              <a:rPr lang="en-US" sz="2800" smtClean="0">
                <a:latin typeface="Tahoma" pitchFamily="34" charset="0"/>
                <a:cs typeface="Tahoma" pitchFamily="34" charset="0"/>
              </a:rPr>
              <a:t>Proporsi persalinan oleh Nakes (</a:t>
            </a:r>
            <a:r>
              <a:rPr lang="en-US" sz="2800" i="1" smtClean="0">
                <a:latin typeface="Tahoma" pitchFamily="34" charset="0"/>
                <a:cs typeface="Tahoma" pitchFamily="34" charset="0"/>
              </a:rPr>
              <a:t>40,7%</a:t>
            </a:r>
            <a:r>
              <a:rPr lang="en-US" sz="2800" i="1" smtClean="0">
                <a:latin typeface="Tahoma" pitchFamily="34" charset="0"/>
                <a:cs typeface="Tahoma" pitchFamily="34" charset="0"/>
                <a:sym typeface="Wingdings" pitchFamily="2" charset="2"/>
              </a:rPr>
              <a:t>100%)</a:t>
            </a:r>
            <a:endParaRPr lang="en-US" sz="2800" i="1" smtClean="0">
              <a:latin typeface="Tahoma" pitchFamily="34" charset="0"/>
              <a:cs typeface="Tahoma" pitchFamily="34" charset="0"/>
            </a:endParaRPr>
          </a:p>
          <a:p>
            <a:pPr lvl="2" eaLnBrk="1" hangingPunct="1"/>
            <a:r>
              <a:rPr lang="en-US" sz="2800" smtClean="0">
                <a:latin typeface="Tahoma" pitchFamily="34" charset="0"/>
                <a:cs typeface="Tahoma" pitchFamily="34" charset="0"/>
              </a:rPr>
              <a:t>Proporsi perempuan pernah kawin menggunakan KB (</a:t>
            </a:r>
            <a:r>
              <a:rPr lang="en-US" sz="2800" i="1" smtClean="0">
                <a:latin typeface="Tahoma" pitchFamily="34" charset="0"/>
                <a:cs typeface="Tahoma" pitchFamily="34" charset="0"/>
              </a:rPr>
              <a:t>universal access)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9750" y="0"/>
            <a:ext cx="8229600" cy="989013"/>
          </a:xfrm>
        </p:spPr>
        <p:txBody>
          <a:bodyPr/>
          <a:lstStyle/>
          <a:p>
            <a:pPr eaLnBrk="1" hangingPunct="1"/>
            <a:r>
              <a:rPr lang="en-US" sz="4800" smtClean="0">
                <a:solidFill>
                  <a:srgbClr val="FFFF00"/>
                </a:solidFill>
                <a:latin typeface="Tahoma" pitchFamily="34" charset="0"/>
                <a:cs typeface="Tahoma" pitchFamily="34" charset="0"/>
              </a:rPr>
              <a:t>Kes. Ibu: Indikator Nasional</a:t>
            </a:r>
          </a:p>
        </p:txBody>
      </p:sp>
      <p:graphicFrame>
        <p:nvGraphicFramePr>
          <p:cNvPr id="4" name="Table 3"/>
          <p:cNvGraphicFramePr>
            <a:graphicFrameLocks noGrp="1"/>
          </p:cNvGraphicFramePr>
          <p:nvPr/>
        </p:nvGraphicFramePr>
        <p:xfrm>
          <a:off x="112713" y="1071563"/>
          <a:ext cx="8964488" cy="5638078"/>
        </p:xfrm>
        <a:graphic>
          <a:graphicData uri="http://schemas.openxmlformats.org/drawingml/2006/table">
            <a:tbl>
              <a:tblPr firstRow="1" bandRow="1">
                <a:tableStyleId>{5C22544A-7EE6-4342-B048-85BDC9FD1C3A}</a:tableStyleId>
              </a:tblPr>
              <a:tblGrid>
                <a:gridCol w="2963467"/>
                <a:gridCol w="6001021"/>
              </a:tblGrid>
              <a:tr h="901330">
                <a:tc>
                  <a:txBody>
                    <a:bodyPr/>
                    <a:lstStyle/>
                    <a:p>
                      <a:r>
                        <a:rPr lang="en-US" sz="3200" b="0" dirty="0" err="1" smtClean="0">
                          <a:solidFill>
                            <a:schemeClr val="tx1"/>
                          </a:solidFill>
                          <a:latin typeface="Tahoma" pitchFamily="34" charset="0"/>
                          <a:ea typeface="Tahoma" pitchFamily="34" charset="0"/>
                          <a:cs typeface="Tahoma" pitchFamily="34" charset="0"/>
                        </a:rPr>
                        <a:t>Masa</a:t>
                      </a:r>
                      <a:r>
                        <a:rPr lang="en-US" sz="3200" b="0" baseline="0" dirty="0" smtClean="0">
                          <a:solidFill>
                            <a:schemeClr val="tx1"/>
                          </a:solidFill>
                          <a:latin typeface="Tahoma" pitchFamily="34" charset="0"/>
                          <a:ea typeface="Tahoma" pitchFamily="34" charset="0"/>
                          <a:cs typeface="Tahoma" pitchFamily="34" charset="0"/>
                        </a:rPr>
                        <a:t> </a:t>
                      </a:r>
                      <a:r>
                        <a:rPr lang="en-US" sz="3200" b="0" baseline="0" dirty="0" err="1" smtClean="0">
                          <a:solidFill>
                            <a:schemeClr val="tx1"/>
                          </a:solidFill>
                          <a:latin typeface="Tahoma" pitchFamily="34" charset="0"/>
                          <a:ea typeface="Tahoma" pitchFamily="34" charset="0"/>
                          <a:cs typeface="Tahoma" pitchFamily="34" charset="0"/>
                        </a:rPr>
                        <a:t>Reproduksi</a:t>
                      </a:r>
                      <a:endParaRPr lang="en-US" sz="3200" b="0" dirty="0">
                        <a:solidFill>
                          <a:schemeClr val="tx1"/>
                        </a:solidFill>
                        <a:latin typeface="Tahoma" pitchFamily="34" charset="0"/>
                        <a:ea typeface="Tahoma" pitchFamily="34" charset="0"/>
                        <a:cs typeface="Tahoma" pitchFamily="34" charset="0"/>
                      </a:endParaRPr>
                    </a:p>
                  </a:txBody>
                  <a:tcPr anchor="ctr">
                    <a:solidFill>
                      <a:schemeClr val="bg1"/>
                    </a:solidFill>
                  </a:tcPr>
                </a:tc>
                <a:tc>
                  <a:txBody>
                    <a:bodyPr/>
                    <a:lstStyle/>
                    <a:p>
                      <a:r>
                        <a:rPr lang="en-US" sz="2800" b="0" dirty="0" err="1" smtClean="0">
                          <a:solidFill>
                            <a:schemeClr val="tx1"/>
                          </a:solidFill>
                          <a:latin typeface="Tahoma" pitchFamily="34" charset="0"/>
                          <a:ea typeface="Tahoma" pitchFamily="34" charset="0"/>
                          <a:cs typeface="Tahoma" pitchFamily="34" charset="0"/>
                        </a:rPr>
                        <a:t>Umur</a:t>
                      </a:r>
                      <a:r>
                        <a:rPr lang="en-US" sz="2800" b="0" dirty="0" smtClean="0">
                          <a:solidFill>
                            <a:schemeClr val="tx1"/>
                          </a:solidFill>
                          <a:latin typeface="Tahoma" pitchFamily="34" charset="0"/>
                          <a:ea typeface="Tahoma" pitchFamily="34" charset="0"/>
                          <a:cs typeface="Tahoma" pitchFamily="34" charset="0"/>
                        </a:rPr>
                        <a:t> </a:t>
                      </a:r>
                      <a:r>
                        <a:rPr lang="en-US" sz="2800" b="0" dirty="0" err="1" smtClean="0">
                          <a:solidFill>
                            <a:schemeClr val="tx1"/>
                          </a:solidFill>
                          <a:latin typeface="Tahoma" pitchFamily="34" charset="0"/>
                          <a:ea typeface="Tahoma" pitchFamily="34" charset="0"/>
                          <a:cs typeface="Tahoma" pitchFamily="34" charset="0"/>
                        </a:rPr>
                        <a:t>Pertama</a:t>
                      </a:r>
                      <a:r>
                        <a:rPr lang="en-US" sz="2800" b="0" baseline="0" dirty="0" smtClean="0">
                          <a:solidFill>
                            <a:schemeClr val="tx1"/>
                          </a:solidFill>
                          <a:latin typeface="Tahoma" pitchFamily="34" charset="0"/>
                          <a:ea typeface="Tahoma" pitchFamily="34" charset="0"/>
                          <a:cs typeface="Tahoma" pitchFamily="34" charset="0"/>
                        </a:rPr>
                        <a:t> </a:t>
                      </a:r>
                      <a:r>
                        <a:rPr lang="en-US" sz="2800" b="0" baseline="0" dirty="0" err="1" smtClean="0">
                          <a:solidFill>
                            <a:schemeClr val="tx1"/>
                          </a:solidFill>
                          <a:latin typeface="Tahoma" pitchFamily="34" charset="0"/>
                          <a:ea typeface="Tahoma" pitchFamily="34" charset="0"/>
                          <a:cs typeface="Tahoma" pitchFamily="34" charset="0"/>
                        </a:rPr>
                        <a:t>Haid</a:t>
                      </a:r>
                      <a:r>
                        <a:rPr lang="en-US" sz="2800" b="0" baseline="0" dirty="0" smtClean="0">
                          <a:solidFill>
                            <a:schemeClr val="tx1"/>
                          </a:solidFill>
                          <a:latin typeface="Tahoma" pitchFamily="34" charset="0"/>
                          <a:ea typeface="Tahoma" pitchFamily="34" charset="0"/>
                          <a:cs typeface="Tahoma" pitchFamily="34" charset="0"/>
                        </a:rPr>
                        <a:t>, </a:t>
                      </a:r>
                      <a:r>
                        <a:rPr lang="en-US" sz="2800" b="0" baseline="0" dirty="0" err="1" smtClean="0">
                          <a:solidFill>
                            <a:schemeClr val="tx1"/>
                          </a:solidFill>
                          <a:latin typeface="Tahoma" pitchFamily="34" charset="0"/>
                          <a:ea typeface="Tahoma" pitchFamily="34" charset="0"/>
                          <a:cs typeface="Tahoma" pitchFamily="34" charset="0"/>
                        </a:rPr>
                        <a:t>haid</a:t>
                      </a:r>
                      <a:r>
                        <a:rPr lang="en-US" sz="2800" b="0" baseline="0" dirty="0" smtClean="0">
                          <a:solidFill>
                            <a:schemeClr val="tx1"/>
                          </a:solidFill>
                          <a:latin typeface="Tahoma" pitchFamily="34" charset="0"/>
                          <a:ea typeface="Tahoma" pitchFamily="34" charset="0"/>
                          <a:cs typeface="Tahoma" pitchFamily="34" charset="0"/>
                        </a:rPr>
                        <a:t> </a:t>
                      </a:r>
                      <a:r>
                        <a:rPr lang="en-US" sz="2800" b="0" baseline="0" dirty="0" err="1" smtClean="0">
                          <a:solidFill>
                            <a:schemeClr val="tx1"/>
                          </a:solidFill>
                          <a:latin typeface="Tahoma" pitchFamily="34" charset="0"/>
                          <a:ea typeface="Tahoma" pitchFamily="34" charset="0"/>
                          <a:cs typeface="Tahoma" pitchFamily="34" charset="0"/>
                        </a:rPr>
                        <a:t>tdk</a:t>
                      </a:r>
                      <a:r>
                        <a:rPr lang="en-US" sz="2800" b="0" baseline="0" dirty="0" smtClean="0">
                          <a:solidFill>
                            <a:schemeClr val="tx1"/>
                          </a:solidFill>
                          <a:latin typeface="Tahoma" pitchFamily="34" charset="0"/>
                          <a:ea typeface="Tahoma" pitchFamily="34" charset="0"/>
                          <a:cs typeface="Tahoma" pitchFamily="34" charset="0"/>
                        </a:rPr>
                        <a:t> </a:t>
                      </a:r>
                      <a:r>
                        <a:rPr lang="en-US" sz="2800" b="0" baseline="0" dirty="0" err="1" smtClean="0">
                          <a:solidFill>
                            <a:schemeClr val="tx1"/>
                          </a:solidFill>
                          <a:latin typeface="Tahoma" pitchFamily="34" charset="0"/>
                          <a:ea typeface="Tahoma" pitchFamily="34" charset="0"/>
                          <a:cs typeface="Tahoma" pitchFamily="34" charset="0"/>
                        </a:rPr>
                        <a:t>teratur</a:t>
                      </a:r>
                      <a:endParaRPr lang="en-US" sz="2800" b="0" dirty="0">
                        <a:solidFill>
                          <a:schemeClr val="tx1"/>
                        </a:solidFill>
                        <a:latin typeface="Tahoma" pitchFamily="34" charset="0"/>
                        <a:ea typeface="Tahoma" pitchFamily="34" charset="0"/>
                        <a:cs typeface="Tahoma" pitchFamily="34" charset="0"/>
                      </a:endParaRPr>
                    </a:p>
                  </a:txBody>
                  <a:tcPr anchor="ctr">
                    <a:solidFill>
                      <a:schemeClr val="bg1"/>
                    </a:solidFill>
                  </a:tcPr>
                </a:tc>
              </a:tr>
              <a:tr h="1130720">
                <a:tc>
                  <a:txBody>
                    <a:bodyPr/>
                    <a:lstStyle/>
                    <a:p>
                      <a:r>
                        <a:rPr lang="en-US" sz="3200" dirty="0" err="1" smtClean="0">
                          <a:solidFill>
                            <a:schemeClr val="tx1"/>
                          </a:solidFill>
                          <a:latin typeface="Tahoma" pitchFamily="34" charset="0"/>
                          <a:ea typeface="Tahoma" pitchFamily="34" charset="0"/>
                          <a:cs typeface="Tahoma" pitchFamily="34" charset="0"/>
                        </a:rPr>
                        <a:t>Fertilitas</a:t>
                      </a:r>
                      <a:endParaRPr lang="en-US" sz="3200" dirty="0">
                        <a:solidFill>
                          <a:schemeClr val="tx1"/>
                        </a:solidFill>
                        <a:latin typeface="Tahoma" pitchFamily="34" charset="0"/>
                        <a:ea typeface="Tahoma" pitchFamily="34" charset="0"/>
                        <a:cs typeface="Tahoma" pitchFamily="34" charset="0"/>
                      </a:endParaRPr>
                    </a:p>
                  </a:txBody>
                  <a:tcPr anchor="ctr">
                    <a:solidFill>
                      <a:schemeClr val="bg1"/>
                    </a:solidFill>
                  </a:tcPr>
                </a:tc>
                <a:tc>
                  <a:txBody>
                    <a:bodyPr/>
                    <a:lstStyle/>
                    <a:p>
                      <a:r>
                        <a:rPr lang="en-US" sz="2800" dirty="0" err="1" smtClean="0">
                          <a:solidFill>
                            <a:schemeClr val="tx1"/>
                          </a:solidFill>
                          <a:latin typeface="Tahoma" pitchFamily="34" charset="0"/>
                          <a:ea typeface="Tahoma" pitchFamily="34" charset="0"/>
                          <a:cs typeface="Tahoma" pitchFamily="34" charset="0"/>
                        </a:rPr>
                        <a:t>Umur</a:t>
                      </a:r>
                      <a:r>
                        <a:rPr lang="en-US" sz="2800" dirty="0" smtClean="0">
                          <a:solidFill>
                            <a:schemeClr val="tx1"/>
                          </a:solidFill>
                          <a:latin typeface="Tahoma" pitchFamily="34" charset="0"/>
                          <a:ea typeface="Tahoma" pitchFamily="34" charset="0"/>
                          <a:cs typeface="Tahoma" pitchFamily="34" charset="0"/>
                        </a:rPr>
                        <a:t> </a:t>
                      </a:r>
                      <a:r>
                        <a:rPr lang="en-US" sz="2800" dirty="0" err="1" smtClean="0">
                          <a:solidFill>
                            <a:schemeClr val="tx1"/>
                          </a:solidFill>
                          <a:latin typeface="Tahoma" pitchFamily="34" charset="0"/>
                          <a:ea typeface="Tahoma" pitchFamily="34" charset="0"/>
                          <a:cs typeface="Tahoma" pitchFamily="34" charset="0"/>
                        </a:rPr>
                        <a:t>Perkawinan</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Pertama</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Kehamilan</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Jml</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Anak</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Lahir</a:t>
                      </a:r>
                      <a:endParaRPr lang="en-US" sz="2800" dirty="0">
                        <a:solidFill>
                          <a:schemeClr val="tx1"/>
                        </a:solidFill>
                        <a:latin typeface="Tahoma" pitchFamily="34" charset="0"/>
                        <a:ea typeface="Tahoma" pitchFamily="34" charset="0"/>
                        <a:cs typeface="Tahoma" pitchFamily="34" charset="0"/>
                      </a:endParaRPr>
                    </a:p>
                  </a:txBody>
                  <a:tcPr anchor="ctr">
                    <a:solidFill>
                      <a:schemeClr val="bg1"/>
                    </a:solidFill>
                  </a:tcPr>
                </a:tc>
              </a:tr>
              <a:tr h="1488703">
                <a:tc>
                  <a:txBody>
                    <a:bodyPr/>
                    <a:lstStyle/>
                    <a:p>
                      <a:r>
                        <a:rPr lang="en-US" sz="3200" dirty="0" err="1" smtClean="0">
                          <a:solidFill>
                            <a:schemeClr val="tx1"/>
                          </a:solidFill>
                          <a:latin typeface="Tahoma" pitchFamily="34" charset="0"/>
                          <a:ea typeface="Tahoma" pitchFamily="34" charset="0"/>
                          <a:cs typeface="Tahoma" pitchFamily="34" charset="0"/>
                        </a:rPr>
                        <a:t>Penggunaan</a:t>
                      </a:r>
                      <a:r>
                        <a:rPr lang="en-US" sz="3200" dirty="0" smtClean="0">
                          <a:solidFill>
                            <a:schemeClr val="tx1"/>
                          </a:solidFill>
                          <a:latin typeface="Tahoma" pitchFamily="34" charset="0"/>
                          <a:ea typeface="Tahoma" pitchFamily="34" charset="0"/>
                          <a:cs typeface="Tahoma" pitchFamily="34" charset="0"/>
                        </a:rPr>
                        <a:t> KB</a:t>
                      </a:r>
                      <a:endParaRPr lang="en-US" sz="3200" dirty="0">
                        <a:solidFill>
                          <a:schemeClr val="tx1"/>
                        </a:solidFill>
                        <a:latin typeface="Tahoma" pitchFamily="34" charset="0"/>
                        <a:ea typeface="Tahoma" pitchFamily="34" charset="0"/>
                        <a:cs typeface="Tahoma" pitchFamily="34" charset="0"/>
                      </a:endParaRPr>
                    </a:p>
                  </a:txBody>
                  <a:tcPr anchor="ctr">
                    <a:solidFill>
                      <a:schemeClr val="bg1"/>
                    </a:solidFill>
                  </a:tcPr>
                </a:tc>
                <a:tc>
                  <a:txBody>
                    <a:bodyPr/>
                    <a:lstStyle/>
                    <a:p>
                      <a:r>
                        <a:rPr lang="en-US" sz="2800" dirty="0" err="1" smtClean="0">
                          <a:solidFill>
                            <a:schemeClr val="tx1"/>
                          </a:solidFill>
                          <a:latin typeface="Tahoma" pitchFamily="34" charset="0"/>
                          <a:ea typeface="Tahoma" pitchFamily="34" charset="0"/>
                          <a:cs typeface="Tahoma" pitchFamily="34" charset="0"/>
                        </a:rPr>
                        <a:t>Persen</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Penggunaan</a:t>
                      </a:r>
                      <a:r>
                        <a:rPr lang="en-US" sz="2800" baseline="0" dirty="0" smtClean="0">
                          <a:solidFill>
                            <a:schemeClr val="tx1"/>
                          </a:solidFill>
                          <a:latin typeface="Tahoma" pitchFamily="34" charset="0"/>
                          <a:ea typeface="Tahoma" pitchFamily="34" charset="0"/>
                          <a:cs typeface="Tahoma" pitchFamily="34" charset="0"/>
                        </a:rPr>
                        <a:t>, drop out KB, </a:t>
                      </a:r>
                      <a:r>
                        <a:rPr lang="en-US" sz="2800" baseline="0" dirty="0" err="1" smtClean="0">
                          <a:solidFill>
                            <a:schemeClr val="tx1"/>
                          </a:solidFill>
                          <a:latin typeface="Tahoma" pitchFamily="34" charset="0"/>
                          <a:ea typeface="Tahoma" pitchFamily="34" charset="0"/>
                          <a:cs typeface="Tahoma" pitchFamily="34" charset="0"/>
                        </a:rPr>
                        <a:t>Jenis</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tempat</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pelayanan</a:t>
                      </a:r>
                      <a:r>
                        <a:rPr lang="en-US" sz="2800" baseline="0" dirty="0" smtClean="0">
                          <a:solidFill>
                            <a:schemeClr val="tx1"/>
                          </a:solidFill>
                          <a:latin typeface="Tahoma" pitchFamily="34" charset="0"/>
                          <a:ea typeface="Tahoma" pitchFamily="34" charset="0"/>
                          <a:cs typeface="Tahoma" pitchFamily="34" charset="0"/>
                        </a:rPr>
                        <a:t>, unmet need</a:t>
                      </a:r>
                      <a:endParaRPr lang="en-US" sz="2800" dirty="0">
                        <a:solidFill>
                          <a:schemeClr val="tx1"/>
                        </a:solidFill>
                        <a:latin typeface="Tahoma" pitchFamily="34" charset="0"/>
                        <a:ea typeface="Tahoma" pitchFamily="34" charset="0"/>
                        <a:cs typeface="Tahoma" pitchFamily="34" charset="0"/>
                      </a:endParaRPr>
                    </a:p>
                  </a:txBody>
                  <a:tcPr anchor="ctr">
                    <a:solidFill>
                      <a:schemeClr val="bg1"/>
                    </a:solidFill>
                  </a:tcPr>
                </a:tc>
              </a:tr>
              <a:tr h="1951855">
                <a:tc>
                  <a:txBody>
                    <a:bodyPr/>
                    <a:lstStyle/>
                    <a:p>
                      <a:r>
                        <a:rPr lang="en-US" sz="3200" dirty="0" err="1" smtClean="0">
                          <a:solidFill>
                            <a:schemeClr val="tx1"/>
                          </a:solidFill>
                          <a:latin typeface="Tahoma" pitchFamily="34" charset="0"/>
                          <a:ea typeface="Tahoma" pitchFamily="34" charset="0"/>
                          <a:cs typeface="Tahoma" pitchFamily="34" charset="0"/>
                        </a:rPr>
                        <a:t>Pelayanan</a:t>
                      </a:r>
                      <a:r>
                        <a:rPr lang="en-US" sz="3200" baseline="0" dirty="0" smtClean="0">
                          <a:solidFill>
                            <a:schemeClr val="tx1"/>
                          </a:solidFill>
                          <a:latin typeface="Tahoma" pitchFamily="34" charset="0"/>
                          <a:ea typeface="Tahoma" pitchFamily="34" charset="0"/>
                          <a:cs typeface="Tahoma" pitchFamily="34" charset="0"/>
                        </a:rPr>
                        <a:t> </a:t>
                      </a:r>
                      <a:r>
                        <a:rPr lang="en-US" sz="3200" baseline="0" dirty="0" err="1" smtClean="0">
                          <a:solidFill>
                            <a:schemeClr val="tx1"/>
                          </a:solidFill>
                          <a:latin typeface="Tahoma" pitchFamily="34" charset="0"/>
                          <a:ea typeface="Tahoma" pitchFamily="34" charset="0"/>
                          <a:cs typeface="Tahoma" pitchFamily="34" charset="0"/>
                        </a:rPr>
                        <a:t>Kesehatan</a:t>
                      </a:r>
                      <a:endParaRPr lang="en-US" sz="3200" dirty="0">
                        <a:solidFill>
                          <a:schemeClr val="tx1"/>
                        </a:solidFill>
                        <a:latin typeface="Tahoma" pitchFamily="34" charset="0"/>
                        <a:ea typeface="Tahoma" pitchFamily="34" charset="0"/>
                        <a:cs typeface="Tahoma" pitchFamily="34" charset="0"/>
                      </a:endParaRPr>
                    </a:p>
                  </a:txBody>
                  <a:tcPr anchor="ctr">
                    <a:solidFill>
                      <a:schemeClr val="bg1"/>
                    </a:solidFill>
                  </a:tcPr>
                </a:tc>
                <a:tc>
                  <a:txBody>
                    <a:bodyPr/>
                    <a:lstStyle/>
                    <a:p>
                      <a:r>
                        <a:rPr lang="en-US" sz="2800" dirty="0" err="1" smtClean="0">
                          <a:solidFill>
                            <a:schemeClr val="tx1"/>
                          </a:solidFill>
                          <a:latin typeface="Tahoma" pitchFamily="34" charset="0"/>
                          <a:ea typeface="Tahoma" pitchFamily="34" charset="0"/>
                          <a:cs typeface="Tahoma" pitchFamily="34" charset="0"/>
                        </a:rPr>
                        <a:t>Akses</a:t>
                      </a:r>
                      <a:r>
                        <a:rPr lang="en-US" sz="2800" dirty="0" smtClean="0">
                          <a:solidFill>
                            <a:schemeClr val="tx1"/>
                          </a:solidFill>
                          <a:latin typeface="Tahoma" pitchFamily="34" charset="0"/>
                          <a:ea typeface="Tahoma" pitchFamily="34" charset="0"/>
                          <a:cs typeface="Tahoma" pitchFamily="34" charset="0"/>
                        </a:rPr>
                        <a:t>/K1,</a:t>
                      </a:r>
                      <a:r>
                        <a:rPr lang="en-US" sz="2800" baseline="0" dirty="0" smtClean="0">
                          <a:solidFill>
                            <a:schemeClr val="tx1"/>
                          </a:solidFill>
                          <a:latin typeface="Tahoma" pitchFamily="34" charset="0"/>
                          <a:ea typeface="Tahoma" pitchFamily="34" charset="0"/>
                          <a:cs typeface="Tahoma" pitchFamily="34" charset="0"/>
                        </a:rPr>
                        <a:t> K4, </a:t>
                      </a:r>
                      <a:r>
                        <a:rPr lang="en-US" sz="2800" baseline="0" dirty="0" err="1" smtClean="0">
                          <a:solidFill>
                            <a:schemeClr val="tx1"/>
                          </a:solidFill>
                          <a:latin typeface="Tahoma" pitchFamily="34" charset="0"/>
                          <a:ea typeface="Tahoma" pitchFamily="34" charset="0"/>
                          <a:cs typeface="Tahoma" pitchFamily="34" charset="0"/>
                        </a:rPr>
                        <a:t>Komponen</a:t>
                      </a:r>
                      <a:r>
                        <a:rPr lang="en-US" sz="2800" baseline="0" dirty="0" smtClean="0">
                          <a:solidFill>
                            <a:schemeClr val="tx1"/>
                          </a:solidFill>
                          <a:latin typeface="Tahoma" pitchFamily="34" charset="0"/>
                          <a:ea typeface="Tahoma" pitchFamily="34" charset="0"/>
                          <a:cs typeface="Tahoma" pitchFamily="34" charset="0"/>
                        </a:rPr>
                        <a:t> ANC: 5 T/, Tablet Fe, </a:t>
                      </a:r>
                      <a:r>
                        <a:rPr lang="en-US" sz="2800" baseline="0" dirty="0" err="1" smtClean="0">
                          <a:solidFill>
                            <a:schemeClr val="tx1"/>
                          </a:solidFill>
                          <a:latin typeface="Tahoma" pitchFamily="34" charset="0"/>
                          <a:ea typeface="Tahoma" pitchFamily="34" charset="0"/>
                          <a:cs typeface="Tahoma" pitchFamily="34" charset="0"/>
                        </a:rPr>
                        <a:t>Imunisassi</a:t>
                      </a:r>
                      <a:r>
                        <a:rPr lang="en-US" sz="2800" baseline="0" dirty="0" smtClean="0">
                          <a:solidFill>
                            <a:schemeClr val="tx1"/>
                          </a:solidFill>
                          <a:latin typeface="Tahoma" pitchFamily="34" charset="0"/>
                          <a:ea typeface="Tahoma" pitchFamily="34" charset="0"/>
                          <a:cs typeface="Tahoma" pitchFamily="34" charset="0"/>
                        </a:rPr>
                        <a:t> TT, </a:t>
                      </a:r>
                      <a:r>
                        <a:rPr lang="en-US" sz="2800" baseline="0" dirty="0" err="1" smtClean="0">
                          <a:solidFill>
                            <a:schemeClr val="tx1"/>
                          </a:solidFill>
                          <a:latin typeface="Tahoma" pitchFamily="34" charset="0"/>
                          <a:ea typeface="Tahoma" pitchFamily="34" charset="0"/>
                          <a:cs typeface="Tahoma" pitchFamily="34" charset="0"/>
                        </a:rPr>
                        <a:t>Komplikasi</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kehamilan</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Operasi</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Perut</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Persalinan</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Nakes</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Kunjungan</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Nifas</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Kap</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Vit</a:t>
                      </a:r>
                      <a:r>
                        <a:rPr lang="en-US" sz="2800" baseline="0" dirty="0" smtClean="0">
                          <a:solidFill>
                            <a:schemeClr val="tx1"/>
                          </a:solidFill>
                          <a:latin typeface="Tahoma" pitchFamily="34" charset="0"/>
                          <a:ea typeface="Tahoma" pitchFamily="34" charset="0"/>
                          <a:cs typeface="Tahoma" pitchFamily="34" charset="0"/>
                        </a:rPr>
                        <a:t>. A </a:t>
                      </a:r>
                      <a:endParaRPr lang="en-US" sz="2800" dirty="0">
                        <a:solidFill>
                          <a:schemeClr val="tx1"/>
                        </a:solidFill>
                        <a:latin typeface="Tahoma" pitchFamily="34" charset="0"/>
                        <a:ea typeface="Tahoma" pitchFamily="34" charset="0"/>
                        <a:cs typeface="Tahoma" pitchFamily="34" charset="0"/>
                      </a:endParaRPr>
                    </a:p>
                  </a:txBody>
                  <a:tcPr anchor="ctr">
                    <a:solidFill>
                      <a:schemeClr val="bg1"/>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9750" y="0"/>
            <a:ext cx="8229600" cy="989013"/>
          </a:xfrm>
        </p:spPr>
        <p:txBody>
          <a:bodyPr/>
          <a:lstStyle/>
          <a:p>
            <a:pPr eaLnBrk="1" hangingPunct="1"/>
            <a:r>
              <a:rPr lang="en-US" sz="4800" smtClean="0">
                <a:solidFill>
                  <a:srgbClr val="FFFF00"/>
                </a:solidFill>
                <a:latin typeface="Tahoma" pitchFamily="34" charset="0"/>
                <a:cs typeface="Tahoma" pitchFamily="34" charset="0"/>
              </a:rPr>
              <a:t>Kes. Ibu: Indikator Nasional</a:t>
            </a:r>
          </a:p>
        </p:txBody>
      </p:sp>
      <p:graphicFrame>
        <p:nvGraphicFramePr>
          <p:cNvPr id="4" name="Table 3"/>
          <p:cNvGraphicFramePr>
            <a:graphicFrameLocks noGrp="1"/>
          </p:cNvGraphicFramePr>
          <p:nvPr/>
        </p:nvGraphicFramePr>
        <p:xfrm>
          <a:off x="120650" y="1773238"/>
          <a:ext cx="8964488" cy="2743200"/>
        </p:xfrm>
        <a:graphic>
          <a:graphicData uri="http://schemas.openxmlformats.org/drawingml/2006/table">
            <a:tbl>
              <a:tblPr firstRow="1" bandRow="1">
                <a:tableStyleId>{5C22544A-7EE6-4342-B048-85BDC9FD1C3A}</a:tableStyleId>
              </a:tblPr>
              <a:tblGrid>
                <a:gridCol w="2963467"/>
                <a:gridCol w="6001021"/>
              </a:tblGrid>
              <a:tr h="1203229">
                <a:tc>
                  <a:txBody>
                    <a:bodyPr/>
                    <a:lstStyle/>
                    <a:p>
                      <a:r>
                        <a:rPr lang="en-US" sz="3200" b="0" dirty="0" err="1" smtClean="0">
                          <a:solidFill>
                            <a:schemeClr val="tx1"/>
                          </a:solidFill>
                          <a:latin typeface="Tahoma" pitchFamily="34" charset="0"/>
                          <a:ea typeface="Tahoma" pitchFamily="34" charset="0"/>
                          <a:cs typeface="Tahoma" pitchFamily="34" charset="0"/>
                        </a:rPr>
                        <a:t>Keguguran</a:t>
                      </a:r>
                      <a:r>
                        <a:rPr lang="en-US" sz="3200" b="0" dirty="0" smtClean="0">
                          <a:solidFill>
                            <a:schemeClr val="tx1"/>
                          </a:solidFill>
                          <a:latin typeface="Tahoma" pitchFamily="34" charset="0"/>
                          <a:ea typeface="Tahoma" pitchFamily="34" charset="0"/>
                          <a:cs typeface="Tahoma" pitchFamily="34" charset="0"/>
                        </a:rPr>
                        <a:t> /</a:t>
                      </a:r>
                      <a:r>
                        <a:rPr lang="en-US" sz="3200" b="0" dirty="0" err="1" smtClean="0">
                          <a:solidFill>
                            <a:schemeClr val="tx1"/>
                          </a:solidFill>
                          <a:latin typeface="Tahoma" pitchFamily="34" charset="0"/>
                          <a:ea typeface="Tahoma" pitchFamily="34" charset="0"/>
                          <a:cs typeface="Tahoma" pitchFamily="34" charset="0"/>
                        </a:rPr>
                        <a:t>Pengguguran</a:t>
                      </a:r>
                      <a:endParaRPr lang="en-US" sz="3200" b="0" dirty="0">
                        <a:solidFill>
                          <a:schemeClr val="tx1"/>
                        </a:solidFill>
                        <a:latin typeface="Tahoma" pitchFamily="34" charset="0"/>
                        <a:ea typeface="Tahoma" pitchFamily="34" charset="0"/>
                        <a:cs typeface="Tahoma" pitchFamily="34" charset="0"/>
                      </a:endParaRPr>
                    </a:p>
                  </a:txBody>
                  <a:tcPr anchor="ctr">
                    <a:solidFill>
                      <a:schemeClr val="bg1"/>
                    </a:solidFill>
                  </a:tcPr>
                </a:tc>
                <a:tc>
                  <a:txBody>
                    <a:bodyPr/>
                    <a:lstStyle/>
                    <a:p>
                      <a:r>
                        <a:rPr lang="en-US" sz="2800" b="0" dirty="0" err="1" smtClean="0">
                          <a:solidFill>
                            <a:schemeClr val="tx1"/>
                          </a:solidFill>
                          <a:latin typeface="Tahoma" pitchFamily="34" charset="0"/>
                          <a:ea typeface="Tahoma" pitchFamily="34" charset="0"/>
                          <a:cs typeface="Tahoma" pitchFamily="34" charset="0"/>
                        </a:rPr>
                        <a:t>Persen</a:t>
                      </a:r>
                      <a:r>
                        <a:rPr lang="en-US" sz="2800" b="0" baseline="0" dirty="0" smtClean="0">
                          <a:solidFill>
                            <a:schemeClr val="tx1"/>
                          </a:solidFill>
                          <a:latin typeface="Tahoma" pitchFamily="34" charset="0"/>
                          <a:ea typeface="Tahoma" pitchFamily="34" charset="0"/>
                          <a:cs typeface="Tahoma" pitchFamily="34" charset="0"/>
                        </a:rPr>
                        <a:t> </a:t>
                      </a:r>
                      <a:r>
                        <a:rPr lang="en-US" sz="2800" b="0" baseline="0" dirty="0" err="1" smtClean="0">
                          <a:solidFill>
                            <a:schemeClr val="tx1"/>
                          </a:solidFill>
                          <a:latin typeface="Tahoma" pitchFamily="34" charset="0"/>
                          <a:ea typeface="Tahoma" pitchFamily="34" charset="0"/>
                          <a:cs typeface="Tahoma" pitchFamily="34" charset="0"/>
                        </a:rPr>
                        <a:t>keguguran</a:t>
                      </a:r>
                      <a:r>
                        <a:rPr lang="en-US" sz="2800" b="0" baseline="0" dirty="0" smtClean="0">
                          <a:solidFill>
                            <a:schemeClr val="tx1"/>
                          </a:solidFill>
                          <a:latin typeface="Tahoma" pitchFamily="34" charset="0"/>
                          <a:ea typeface="Tahoma" pitchFamily="34" charset="0"/>
                          <a:cs typeface="Tahoma" pitchFamily="34" charset="0"/>
                        </a:rPr>
                        <a:t>, </a:t>
                      </a:r>
                      <a:r>
                        <a:rPr lang="en-US" sz="2800" b="0" baseline="0" dirty="0" err="1" smtClean="0">
                          <a:solidFill>
                            <a:schemeClr val="tx1"/>
                          </a:solidFill>
                          <a:latin typeface="Tahoma" pitchFamily="34" charset="0"/>
                          <a:ea typeface="Tahoma" pitchFamily="34" charset="0"/>
                          <a:cs typeface="Tahoma" pitchFamily="34" charset="0"/>
                        </a:rPr>
                        <a:t>pengguguguran</a:t>
                      </a:r>
                      <a:r>
                        <a:rPr lang="en-US" sz="2800" b="0" baseline="0" dirty="0" smtClean="0">
                          <a:solidFill>
                            <a:schemeClr val="tx1"/>
                          </a:solidFill>
                          <a:latin typeface="Tahoma" pitchFamily="34" charset="0"/>
                          <a:ea typeface="Tahoma" pitchFamily="34" charset="0"/>
                          <a:cs typeface="Tahoma" pitchFamily="34" charset="0"/>
                        </a:rPr>
                        <a:t>, </a:t>
                      </a:r>
                      <a:r>
                        <a:rPr lang="en-US" sz="2800" b="0" baseline="0" dirty="0" err="1" smtClean="0">
                          <a:solidFill>
                            <a:schemeClr val="tx1"/>
                          </a:solidFill>
                          <a:latin typeface="Tahoma" pitchFamily="34" charset="0"/>
                          <a:ea typeface="Tahoma" pitchFamily="34" charset="0"/>
                          <a:cs typeface="Tahoma" pitchFamily="34" charset="0"/>
                        </a:rPr>
                        <a:t>upaya</a:t>
                      </a:r>
                      <a:r>
                        <a:rPr lang="en-US" sz="2800" b="0" baseline="0" dirty="0" smtClean="0">
                          <a:solidFill>
                            <a:schemeClr val="tx1"/>
                          </a:solidFill>
                          <a:latin typeface="Tahoma" pitchFamily="34" charset="0"/>
                          <a:ea typeface="Tahoma" pitchFamily="34" charset="0"/>
                          <a:cs typeface="Tahoma" pitchFamily="34" charset="0"/>
                        </a:rPr>
                        <a:t> </a:t>
                      </a:r>
                      <a:r>
                        <a:rPr lang="en-US" sz="2800" b="0" baseline="0" dirty="0" err="1" smtClean="0">
                          <a:solidFill>
                            <a:schemeClr val="tx1"/>
                          </a:solidFill>
                          <a:latin typeface="Tahoma" pitchFamily="34" charset="0"/>
                          <a:ea typeface="Tahoma" pitchFamily="34" charset="0"/>
                          <a:cs typeface="Tahoma" pitchFamily="34" charset="0"/>
                        </a:rPr>
                        <a:t>mengakhiri</a:t>
                      </a:r>
                      <a:r>
                        <a:rPr lang="en-US" sz="2800" b="0" baseline="0" dirty="0" smtClean="0">
                          <a:solidFill>
                            <a:schemeClr val="tx1"/>
                          </a:solidFill>
                          <a:latin typeface="Tahoma" pitchFamily="34" charset="0"/>
                          <a:ea typeface="Tahoma" pitchFamily="34" charset="0"/>
                          <a:cs typeface="Tahoma" pitchFamily="34" charset="0"/>
                        </a:rPr>
                        <a:t>, </a:t>
                      </a:r>
                      <a:r>
                        <a:rPr lang="en-US" sz="2800" b="0" baseline="0" dirty="0" err="1" smtClean="0">
                          <a:solidFill>
                            <a:schemeClr val="tx1"/>
                          </a:solidFill>
                          <a:latin typeface="Tahoma" pitchFamily="34" charset="0"/>
                          <a:ea typeface="Tahoma" pitchFamily="34" charset="0"/>
                          <a:cs typeface="Tahoma" pitchFamily="34" charset="0"/>
                        </a:rPr>
                        <a:t>tenaga</a:t>
                      </a:r>
                      <a:r>
                        <a:rPr lang="en-US" sz="2800" b="0" baseline="0" dirty="0" smtClean="0">
                          <a:solidFill>
                            <a:schemeClr val="tx1"/>
                          </a:solidFill>
                          <a:latin typeface="Tahoma" pitchFamily="34" charset="0"/>
                          <a:ea typeface="Tahoma" pitchFamily="34" charset="0"/>
                          <a:cs typeface="Tahoma" pitchFamily="34" charset="0"/>
                        </a:rPr>
                        <a:t> yang </a:t>
                      </a:r>
                      <a:r>
                        <a:rPr lang="en-US" sz="2800" b="0" baseline="0" dirty="0" err="1" smtClean="0">
                          <a:solidFill>
                            <a:schemeClr val="tx1"/>
                          </a:solidFill>
                          <a:latin typeface="Tahoma" pitchFamily="34" charset="0"/>
                          <a:ea typeface="Tahoma" pitchFamily="34" charset="0"/>
                          <a:cs typeface="Tahoma" pitchFamily="34" charset="0"/>
                        </a:rPr>
                        <a:t>menolong</a:t>
                      </a:r>
                      <a:endParaRPr lang="en-US" sz="2800" b="0" dirty="0">
                        <a:solidFill>
                          <a:schemeClr val="tx1"/>
                        </a:solidFill>
                        <a:latin typeface="Tahoma" pitchFamily="34" charset="0"/>
                        <a:ea typeface="Tahoma" pitchFamily="34" charset="0"/>
                        <a:cs typeface="Tahoma" pitchFamily="34" charset="0"/>
                      </a:endParaRPr>
                    </a:p>
                  </a:txBody>
                  <a:tcPr>
                    <a:solidFill>
                      <a:schemeClr val="bg1"/>
                    </a:solidFill>
                  </a:tcPr>
                </a:tc>
              </a:tr>
              <a:tr h="932934">
                <a:tc>
                  <a:txBody>
                    <a:bodyPr/>
                    <a:lstStyle/>
                    <a:p>
                      <a:r>
                        <a:rPr lang="en-US" sz="3200" dirty="0" err="1" smtClean="0">
                          <a:solidFill>
                            <a:schemeClr val="tx1"/>
                          </a:solidFill>
                          <a:latin typeface="Tahoma" pitchFamily="34" charset="0"/>
                          <a:ea typeface="Tahoma" pitchFamily="34" charset="0"/>
                          <a:cs typeface="Tahoma" pitchFamily="34" charset="0"/>
                        </a:rPr>
                        <a:t>Perilaku</a:t>
                      </a:r>
                      <a:r>
                        <a:rPr lang="en-US" sz="3200" dirty="0" smtClean="0">
                          <a:solidFill>
                            <a:schemeClr val="tx1"/>
                          </a:solidFill>
                          <a:latin typeface="Tahoma" pitchFamily="34" charset="0"/>
                          <a:ea typeface="Tahoma" pitchFamily="34" charset="0"/>
                          <a:cs typeface="Tahoma" pitchFamily="34" charset="0"/>
                        </a:rPr>
                        <a:t> </a:t>
                      </a:r>
                      <a:r>
                        <a:rPr lang="en-US" sz="3200" dirty="0" err="1" smtClean="0">
                          <a:solidFill>
                            <a:schemeClr val="tx1"/>
                          </a:solidFill>
                          <a:latin typeface="Tahoma" pitchFamily="34" charset="0"/>
                          <a:ea typeface="Tahoma" pitchFamily="34" charset="0"/>
                          <a:cs typeface="Tahoma" pitchFamily="34" charset="0"/>
                        </a:rPr>
                        <a:t>Seksual</a:t>
                      </a:r>
                      <a:endParaRPr lang="en-US" sz="3200" dirty="0">
                        <a:solidFill>
                          <a:schemeClr val="tx1"/>
                        </a:solidFill>
                        <a:latin typeface="Tahoma" pitchFamily="34" charset="0"/>
                        <a:ea typeface="Tahoma" pitchFamily="34" charset="0"/>
                        <a:cs typeface="Tahoma" pitchFamily="34" charset="0"/>
                      </a:endParaRPr>
                    </a:p>
                  </a:txBody>
                  <a:tcPr anchor="ctr">
                    <a:solidFill>
                      <a:schemeClr val="bg1"/>
                    </a:solidFill>
                  </a:tcPr>
                </a:tc>
                <a:tc>
                  <a:txBody>
                    <a:bodyPr/>
                    <a:lstStyle/>
                    <a:p>
                      <a:r>
                        <a:rPr lang="en-US" sz="2800" dirty="0" err="1" smtClean="0">
                          <a:solidFill>
                            <a:schemeClr val="tx1"/>
                          </a:solidFill>
                          <a:latin typeface="Tahoma" pitchFamily="34" charset="0"/>
                          <a:ea typeface="Tahoma" pitchFamily="34" charset="0"/>
                          <a:cs typeface="Tahoma" pitchFamily="34" charset="0"/>
                        </a:rPr>
                        <a:t>Hubungan</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seksual</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pra-nikah</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umur</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pertama</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berhubungan</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seksual</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penyuluhan</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kespro</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pada</a:t>
                      </a:r>
                      <a:r>
                        <a:rPr lang="en-US" sz="2800" baseline="0" dirty="0" smtClean="0">
                          <a:solidFill>
                            <a:schemeClr val="tx1"/>
                          </a:solidFill>
                          <a:latin typeface="Tahoma" pitchFamily="34" charset="0"/>
                          <a:ea typeface="Tahoma" pitchFamily="34" charset="0"/>
                          <a:cs typeface="Tahoma" pitchFamily="34" charset="0"/>
                        </a:rPr>
                        <a:t> </a:t>
                      </a:r>
                      <a:r>
                        <a:rPr lang="en-US" sz="2800" baseline="0" dirty="0" err="1" smtClean="0">
                          <a:solidFill>
                            <a:schemeClr val="tx1"/>
                          </a:solidFill>
                          <a:latin typeface="Tahoma" pitchFamily="34" charset="0"/>
                          <a:ea typeface="Tahoma" pitchFamily="34" charset="0"/>
                          <a:cs typeface="Tahoma" pitchFamily="34" charset="0"/>
                        </a:rPr>
                        <a:t>remaja</a:t>
                      </a:r>
                      <a:endParaRPr lang="en-US" sz="2800" dirty="0">
                        <a:solidFill>
                          <a:schemeClr val="tx1"/>
                        </a:solidFill>
                        <a:latin typeface="Tahoma" pitchFamily="34" charset="0"/>
                        <a:ea typeface="Tahoma" pitchFamily="34" charset="0"/>
                        <a:cs typeface="Tahoma" pitchFamily="34" charset="0"/>
                      </a:endParaRP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9750" y="69850"/>
            <a:ext cx="8229600" cy="954088"/>
          </a:xfrm>
        </p:spPr>
        <p:txBody>
          <a:bodyPr/>
          <a:lstStyle/>
          <a:p>
            <a:r>
              <a:rPr lang="en-US" sz="4800" smtClean="0">
                <a:solidFill>
                  <a:srgbClr val="FFFF00"/>
                </a:solidFill>
                <a:latin typeface="Tahoma" pitchFamily="34" charset="0"/>
                <a:cs typeface="Tahoma" pitchFamily="34" charset="0"/>
              </a:rPr>
              <a:t>Sampel</a:t>
            </a:r>
          </a:p>
        </p:txBody>
      </p:sp>
      <p:sp>
        <p:nvSpPr>
          <p:cNvPr id="6147" name="TextBox 2"/>
          <p:cNvSpPr txBox="1">
            <a:spLocks noChangeArrowheads="1"/>
          </p:cNvSpPr>
          <p:nvPr/>
        </p:nvSpPr>
        <p:spPr bwMode="auto">
          <a:xfrm>
            <a:off x="1349375" y="1155700"/>
            <a:ext cx="3357563" cy="954088"/>
          </a:xfrm>
          <a:prstGeom prst="rect">
            <a:avLst/>
          </a:prstGeom>
          <a:noFill/>
          <a:ln w="28575">
            <a:solidFill>
              <a:srgbClr val="FFFF00"/>
            </a:solidFill>
            <a:miter lim="800000"/>
            <a:headEnd/>
            <a:tailEnd/>
          </a:ln>
        </p:spPr>
        <p:txBody>
          <a:bodyPr wrap="none">
            <a:spAutoFit/>
          </a:bodyPr>
          <a:lstStyle/>
          <a:p>
            <a:pPr algn="ctr"/>
            <a:r>
              <a:rPr lang="en-US" sz="2800">
                <a:latin typeface="Arial Narrow" pitchFamily="34" charset="0"/>
              </a:rPr>
              <a:t>Perempuan 10-59 tahun</a:t>
            </a:r>
          </a:p>
          <a:p>
            <a:pPr algn="ctr"/>
            <a:r>
              <a:rPr lang="en-US" sz="2800">
                <a:latin typeface="Arial Narrow" pitchFamily="34" charset="0"/>
              </a:rPr>
              <a:t>(N: 91.711)</a:t>
            </a:r>
          </a:p>
        </p:txBody>
      </p:sp>
      <p:sp>
        <p:nvSpPr>
          <p:cNvPr id="6148" name="TextBox 14"/>
          <p:cNvSpPr txBox="1">
            <a:spLocks noChangeArrowheads="1"/>
          </p:cNvSpPr>
          <p:nvPr/>
        </p:nvSpPr>
        <p:spPr bwMode="auto">
          <a:xfrm>
            <a:off x="26988" y="3141663"/>
            <a:ext cx="1905000" cy="954087"/>
          </a:xfrm>
          <a:prstGeom prst="rect">
            <a:avLst/>
          </a:prstGeom>
          <a:noFill/>
          <a:ln w="28575">
            <a:solidFill>
              <a:srgbClr val="FFFF00"/>
            </a:solidFill>
            <a:miter lim="800000"/>
            <a:headEnd/>
            <a:tailEnd/>
          </a:ln>
        </p:spPr>
        <p:txBody>
          <a:bodyPr wrap="none">
            <a:spAutoFit/>
          </a:bodyPr>
          <a:lstStyle/>
          <a:p>
            <a:pPr algn="ctr"/>
            <a:r>
              <a:rPr lang="en-US" sz="2800">
                <a:latin typeface="Arial Narrow" pitchFamily="34" charset="0"/>
              </a:rPr>
              <a:t>Belum Kawin</a:t>
            </a:r>
          </a:p>
          <a:p>
            <a:pPr algn="ctr"/>
            <a:r>
              <a:rPr lang="en-US" sz="2800">
                <a:latin typeface="Arial Narrow" pitchFamily="34" charset="0"/>
              </a:rPr>
              <a:t>(N: 28245)</a:t>
            </a:r>
          </a:p>
        </p:txBody>
      </p:sp>
      <p:sp>
        <p:nvSpPr>
          <p:cNvPr id="6149" name="TextBox 15"/>
          <p:cNvSpPr txBox="1">
            <a:spLocks noChangeArrowheads="1"/>
          </p:cNvSpPr>
          <p:nvPr/>
        </p:nvSpPr>
        <p:spPr bwMode="auto">
          <a:xfrm>
            <a:off x="2071688" y="3154363"/>
            <a:ext cx="1655762" cy="954087"/>
          </a:xfrm>
          <a:prstGeom prst="rect">
            <a:avLst/>
          </a:prstGeom>
          <a:noFill/>
          <a:ln w="28575">
            <a:solidFill>
              <a:srgbClr val="FFFF00"/>
            </a:solidFill>
            <a:miter lim="800000"/>
            <a:headEnd/>
            <a:tailEnd/>
          </a:ln>
        </p:spPr>
        <p:txBody>
          <a:bodyPr wrap="none">
            <a:spAutoFit/>
          </a:bodyPr>
          <a:lstStyle/>
          <a:p>
            <a:pPr algn="ctr"/>
            <a:r>
              <a:rPr lang="en-US" sz="2800">
                <a:latin typeface="Arial Narrow" pitchFamily="34" charset="0"/>
              </a:rPr>
              <a:t>Kawin</a:t>
            </a:r>
          </a:p>
          <a:p>
            <a:pPr algn="ctr"/>
            <a:r>
              <a:rPr lang="en-US" sz="2800">
                <a:latin typeface="Arial Narrow" pitchFamily="34" charset="0"/>
              </a:rPr>
              <a:t>(N: 59.382)</a:t>
            </a:r>
          </a:p>
        </p:txBody>
      </p:sp>
      <p:sp>
        <p:nvSpPr>
          <p:cNvPr id="6150" name="TextBox 16"/>
          <p:cNvSpPr txBox="1">
            <a:spLocks noChangeArrowheads="1"/>
          </p:cNvSpPr>
          <p:nvPr/>
        </p:nvSpPr>
        <p:spPr bwMode="auto">
          <a:xfrm>
            <a:off x="3854450" y="3154363"/>
            <a:ext cx="1738313" cy="954087"/>
          </a:xfrm>
          <a:prstGeom prst="rect">
            <a:avLst/>
          </a:prstGeom>
          <a:noFill/>
          <a:ln w="28575">
            <a:solidFill>
              <a:srgbClr val="FFFF00"/>
            </a:solidFill>
            <a:miter lim="800000"/>
            <a:headEnd/>
            <a:tailEnd/>
          </a:ln>
        </p:spPr>
        <p:txBody>
          <a:bodyPr wrap="none">
            <a:spAutoFit/>
          </a:bodyPr>
          <a:lstStyle/>
          <a:p>
            <a:pPr algn="ctr"/>
            <a:r>
              <a:rPr lang="en-US" sz="2800">
                <a:latin typeface="Arial Narrow" pitchFamily="34" charset="0"/>
              </a:rPr>
              <a:t>Cerai Hidup</a:t>
            </a:r>
          </a:p>
          <a:p>
            <a:pPr algn="ctr"/>
            <a:r>
              <a:rPr lang="en-US" sz="2800">
                <a:latin typeface="Arial Narrow" pitchFamily="34" charset="0"/>
              </a:rPr>
              <a:t>(N: 1.532)</a:t>
            </a:r>
          </a:p>
        </p:txBody>
      </p:sp>
      <p:sp>
        <p:nvSpPr>
          <p:cNvPr id="6151" name="TextBox 17"/>
          <p:cNvSpPr txBox="1">
            <a:spLocks noChangeArrowheads="1"/>
          </p:cNvSpPr>
          <p:nvPr/>
        </p:nvSpPr>
        <p:spPr bwMode="auto">
          <a:xfrm>
            <a:off x="5778500" y="3154363"/>
            <a:ext cx="1527175" cy="954087"/>
          </a:xfrm>
          <a:prstGeom prst="rect">
            <a:avLst/>
          </a:prstGeom>
          <a:noFill/>
          <a:ln w="28575">
            <a:solidFill>
              <a:srgbClr val="FFFF00"/>
            </a:solidFill>
            <a:miter lim="800000"/>
            <a:headEnd/>
            <a:tailEnd/>
          </a:ln>
        </p:spPr>
        <p:txBody>
          <a:bodyPr wrap="none">
            <a:spAutoFit/>
          </a:bodyPr>
          <a:lstStyle/>
          <a:p>
            <a:pPr algn="ctr"/>
            <a:r>
              <a:rPr lang="en-US" sz="2800">
                <a:latin typeface="Arial Narrow" pitchFamily="34" charset="0"/>
              </a:rPr>
              <a:t>Cerai Mati</a:t>
            </a:r>
          </a:p>
          <a:p>
            <a:pPr algn="ctr"/>
            <a:r>
              <a:rPr lang="en-US" sz="2800">
                <a:latin typeface="Arial Narrow" pitchFamily="34" charset="0"/>
              </a:rPr>
              <a:t>(N: 2.552)</a:t>
            </a:r>
          </a:p>
        </p:txBody>
      </p:sp>
      <p:sp>
        <p:nvSpPr>
          <p:cNvPr id="6152" name="TextBox 18"/>
          <p:cNvSpPr txBox="1">
            <a:spLocks noChangeArrowheads="1"/>
          </p:cNvSpPr>
          <p:nvPr/>
        </p:nvSpPr>
        <p:spPr bwMode="auto">
          <a:xfrm>
            <a:off x="7513638" y="3140075"/>
            <a:ext cx="1492250" cy="954088"/>
          </a:xfrm>
          <a:prstGeom prst="rect">
            <a:avLst/>
          </a:prstGeom>
          <a:noFill/>
          <a:ln w="28575">
            <a:solidFill>
              <a:srgbClr val="FFFF00"/>
            </a:solidFill>
            <a:miter lim="800000"/>
            <a:headEnd/>
            <a:tailEnd/>
          </a:ln>
        </p:spPr>
        <p:txBody>
          <a:bodyPr wrap="none">
            <a:spAutoFit/>
          </a:bodyPr>
          <a:lstStyle/>
          <a:p>
            <a:pPr algn="ctr"/>
            <a:r>
              <a:rPr lang="en-US" sz="2800">
                <a:latin typeface="Arial Narrow" pitchFamily="34" charset="0"/>
              </a:rPr>
              <a:t>Hamil</a:t>
            </a:r>
          </a:p>
          <a:p>
            <a:pPr algn="ctr"/>
            <a:r>
              <a:rPr lang="en-US" sz="2800">
                <a:latin typeface="Arial Narrow" pitchFamily="34" charset="0"/>
              </a:rPr>
              <a:t>(N: 2.468)</a:t>
            </a:r>
          </a:p>
        </p:txBody>
      </p:sp>
      <p:sp>
        <p:nvSpPr>
          <p:cNvPr id="6153" name="TextBox 21"/>
          <p:cNvSpPr txBox="1">
            <a:spLocks noChangeArrowheads="1"/>
          </p:cNvSpPr>
          <p:nvPr/>
        </p:nvSpPr>
        <p:spPr bwMode="auto">
          <a:xfrm>
            <a:off x="5364163" y="1825625"/>
            <a:ext cx="3576637" cy="954088"/>
          </a:xfrm>
          <a:prstGeom prst="rect">
            <a:avLst/>
          </a:prstGeom>
          <a:noFill/>
          <a:ln w="28575">
            <a:solidFill>
              <a:srgbClr val="FFFF00"/>
            </a:solidFill>
            <a:miter lim="800000"/>
            <a:headEnd/>
            <a:tailEnd/>
          </a:ln>
        </p:spPr>
        <p:txBody>
          <a:bodyPr wrap="none">
            <a:spAutoFit/>
          </a:bodyPr>
          <a:lstStyle/>
          <a:p>
            <a:pPr algn="ctr"/>
            <a:r>
              <a:rPr lang="en-US" sz="2800">
                <a:latin typeface="Arial Narrow" pitchFamily="34" charset="0"/>
              </a:rPr>
              <a:t>Remaja  (Lk+Pr)10-24 thn</a:t>
            </a:r>
          </a:p>
          <a:p>
            <a:pPr algn="ctr"/>
            <a:r>
              <a:rPr lang="en-US" sz="2800">
                <a:latin typeface="Arial Narrow" pitchFamily="34" charset="0"/>
              </a:rPr>
              <a:t>(N: 63.048)</a:t>
            </a:r>
          </a:p>
        </p:txBody>
      </p:sp>
      <p:cxnSp>
        <p:nvCxnSpPr>
          <p:cNvPr id="34" name="Straight Connector 33"/>
          <p:cNvCxnSpPr/>
          <p:nvPr/>
        </p:nvCxnSpPr>
        <p:spPr>
          <a:xfrm rot="5400000">
            <a:off x="3059906" y="4274344"/>
            <a:ext cx="28733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6155" name="TextBox 36"/>
          <p:cNvSpPr txBox="1">
            <a:spLocks noChangeArrowheads="1"/>
          </p:cNvSpPr>
          <p:nvPr/>
        </p:nvSpPr>
        <p:spPr bwMode="auto">
          <a:xfrm>
            <a:off x="2916238" y="4476750"/>
            <a:ext cx="3527425" cy="954088"/>
          </a:xfrm>
          <a:prstGeom prst="rect">
            <a:avLst/>
          </a:prstGeom>
          <a:noFill/>
          <a:ln w="28575">
            <a:solidFill>
              <a:srgbClr val="FFFF00"/>
            </a:solidFill>
            <a:miter lim="800000"/>
            <a:headEnd/>
            <a:tailEnd/>
          </a:ln>
        </p:spPr>
        <p:txBody>
          <a:bodyPr>
            <a:spAutoFit/>
          </a:bodyPr>
          <a:lstStyle/>
          <a:p>
            <a:pPr algn="ctr"/>
            <a:r>
              <a:rPr lang="en-US" sz="2800">
                <a:latin typeface="Arial Narrow" pitchFamily="34" charset="0"/>
              </a:rPr>
              <a:t>Perempuan pernah kawin</a:t>
            </a:r>
          </a:p>
          <a:p>
            <a:pPr algn="ctr"/>
            <a:r>
              <a:rPr lang="en-US" sz="2800">
                <a:latin typeface="Arial Narrow" pitchFamily="34" charset="0"/>
              </a:rPr>
              <a:t>(N: 63.466)</a:t>
            </a:r>
          </a:p>
        </p:txBody>
      </p:sp>
      <p:cxnSp>
        <p:nvCxnSpPr>
          <p:cNvPr id="39" name="Straight Connector 38"/>
          <p:cNvCxnSpPr/>
          <p:nvPr/>
        </p:nvCxnSpPr>
        <p:spPr>
          <a:xfrm rot="5400000">
            <a:off x="1800225" y="4957763"/>
            <a:ext cx="165417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4482307" y="5641181"/>
            <a:ext cx="398462" cy="317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6158" name="TextBox 41"/>
          <p:cNvSpPr txBox="1">
            <a:spLocks noChangeArrowheads="1"/>
          </p:cNvSpPr>
          <p:nvPr/>
        </p:nvSpPr>
        <p:spPr bwMode="auto">
          <a:xfrm>
            <a:off x="1547813" y="5800725"/>
            <a:ext cx="6192837" cy="954088"/>
          </a:xfrm>
          <a:prstGeom prst="rect">
            <a:avLst/>
          </a:prstGeom>
          <a:noFill/>
          <a:ln w="28575">
            <a:solidFill>
              <a:srgbClr val="FFFF00"/>
            </a:solidFill>
            <a:miter lim="800000"/>
            <a:headEnd/>
            <a:tailEnd/>
          </a:ln>
        </p:spPr>
        <p:txBody>
          <a:bodyPr>
            <a:spAutoFit/>
          </a:bodyPr>
          <a:lstStyle/>
          <a:p>
            <a:pPr algn="ctr"/>
            <a:r>
              <a:rPr lang="en-US" sz="2800">
                <a:latin typeface="Arial Narrow" pitchFamily="34" charset="0"/>
              </a:rPr>
              <a:t>Hamil/melahirkan 5 tahun terakhir (N: 20.591)</a:t>
            </a:r>
          </a:p>
          <a:p>
            <a:pPr algn="ctr"/>
            <a:r>
              <a:rPr lang="en-US" sz="2800">
                <a:latin typeface="Arial Narrow" pitchFamily="34" charset="0"/>
              </a:rPr>
              <a:t>&amp; Anak yang dilahirkan (Balita:22.296)</a:t>
            </a:r>
          </a:p>
        </p:txBody>
      </p:sp>
      <p:cxnSp>
        <p:nvCxnSpPr>
          <p:cNvPr id="43" name="Straight Connector 42"/>
          <p:cNvCxnSpPr/>
          <p:nvPr/>
        </p:nvCxnSpPr>
        <p:spPr>
          <a:xfrm rot="16200000" flipH="1">
            <a:off x="2511425" y="2519363"/>
            <a:ext cx="8096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951163" y="3032125"/>
            <a:ext cx="2159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4608513" y="3032125"/>
            <a:ext cx="2159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048375" y="3032125"/>
            <a:ext cx="2159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7632700" y="3032125"/>
            <a:ext cx="2159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1150938" y="3032125"/>
            <a:ext cx="2159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258888" y="2924175"/>
            <a:ext cx="648176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16238" y="2420938"/>
            <a:ext cx="24479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572794" y="4274344"/>
            <a:ext cx="28733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868194" y="4318794"/>
            <a:ext cx="28733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r>
              <a:rPr lang="en-US" sz="6000" smtClean="0">
                <a:solidFill>
                  <a:srgbClr val="FFFF00"/>
                </a:solidFill>
                <a:latin typeface="Tahoma" pitchFamily="34" charset="0"/>
                <a:cs typeface="Tahoma" pitchFamily="34" charset="0"/>
              </a:rPr>
              <a:t>Masa Reproduksi</a:t>
            </a:r>
            <a:br>
              <a:rPr lang="en-US" sz="6000" smtClean="0">
                <a:solidFill>
                  <a:srgbClr val="FFFF00"/>
                </a:solidFill>
                <a:latin typeface="Tahoma" pitchFamily="34" charset="0"/>
                <a:cs typeface="Tahoma" pitchFamily="34" charset="0"/>
              </a:rPr>
            </a:br>
            <a:r>
              <a:rPr lang="en-US" sz="4000" smtClean="0">
                <a:solidFill>
                  <a:srgbClr val="FFFF00"/>
                </a:solidFill>
                <a:latin typeface="Tahoma" pitchFamily="34" charset="0"/>
                <a:cs typeface="Tahoma" pitchFamily="34" charset="0"/>
              </a:rPr>
              <a:t>Perempuan 10-59 tahun</a:t>
            </a:r>
            <a:endParaRPr lang="en-US" sz="6000" smtClean="0">
              <a:solidFill>
                <a:srgbClr val="FFFF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4800" smtClean="0">
                <a:solidFill>
                  <a:srgbClr val="FFFF00"/>
                </a:solidFill>
                <a:latin typeface="Tahoma" pitchFamily="34" charset="0"/>
                <a:cs typeface="Tahoma" pitchFamily="34" charset="0"/>
              </a:rPr>
              <a:t>Menarche: Nasional</a:t>
            </a:r>
          </a:p>
        </p:txBody>
      </p:sp>
      <p:graphicFrame>
        <p:nvGraphicFramePr>
          <p:cNvPr id="4" name="Content Placeholder 3"/>
          <p:cNvGraphicFramePr>
            <a:graphicFrameLocks noGrp="1"/>
          </p:cNvGraphicFramePr>
          <p:nvPr>
            <p:ph idx="1"/>
          </p:nvPr>
        </p:nvGraphicFramePr>
        <p:xfrm>
          <a:off x="323528" y="1556792"/>
          <a:ext cx="864096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79388" y="1844675"/>
            <a:ext cx="8569325" cy="2016125"/>
          </a:xfrm>
        </p:spPr>
        <p:txBody>
          <a:bodyPr/>
          <a:lstStyle/>
          <a:p>
            <a:r>
              <a:rPr lang="en-US" sz="5400" smtClean="0">
                <a:solidFill>
                  <a:srgbClr val="FFFF00"/>
                </a:solidFill>
                <a:latin typeface="Tahoma" pitchFamily="34" charset="0"/>
                <a:cs typeface="Tahoma" pitchFamily="34" charset="0"/>
              </a:rPr>
              <a:t>Fertilitas</a:t>
            </a:r>
            <a:r>
              <a:rPr lang="en-US" smtClean="0">
                <a:solidFill>
                  <a:srgbClr val="FFFF00"/>
                </a:solidFill>
              </a:rPr>
              <a:t/>
            </a:r>
            <a:br>
              <a:rPr lang="en-US" smtClean="0">
                <a:solidFill>
                  <a:srgbClr val="FFFF00"/>
                </a:solidFill>
              </a:rPr>
            </a:br>
            <a:r>
              <a:rPr lang="en-US" sz="3600" smtClean="0">
                <a:solidFill>
                  <a:srgbClr val="FFFF00"/>
                </a:solidFill>
                <a:latin typeface="Tahoma" pitchFamily="34" charset="0"/>
                <a:cs typeface="Tahoma" pitchFamily="34" charset="0"/>
              </a:rPr>
              <a:t>Perempuan Pernah Kawin 10-59 tahun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4800" smtClean="0">
                <a:solidFill>
                  <a:srgbClr val="FFFF00"/>
                </a:solidFill>
                <a:latin typeface="Tahoma" pitchFamily="34" charset="0"/>
                <a:cs typeface="Tahoma" pitchFamily="34" charset="0"/>
              </a:rPr>
              <a:t>Umur Perkawinan Pertama</a:t>
            </a:r>
          </a:p>
        </p:txBody>
      </p:sp>
      <p:graphicFrame>
        <p:nvGraphicFramePr>
          <p:cNvPr id="4" name="Content Placeholder 3"/>
          <p:cNvGraphicFramePr>
            <a:graphicFrameLocks noGrp="1"/>
          </p:cNvGraphicFramePr>
          <p:nvPr>
            <p:ph idx="1"/>
          </p:nvPr>
        </p:nvGraphicFramePr>
        <p:xfrm>
          <a:off x="0" y="1700808"/>
          <a:ext cx="9144000" cy="488600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b="1" dirty="0" smtClean="0">
                <a:latin typeface="AR JULIAN" pitchFamily="2" charset="0"/>
              </a:rPr>
              <a:t>PENDAHULUAN</a:t>
            </a:r>
            <a:r>
              <a:rPr lang="en-AU" dirty="0" smtClean="0">
                <a:latin typeface="AR JULIAN" pitchFamily="2" charset="0"/>
              </a:rPr>
              <a:t/>
            </a:r>
            <a:br>
              <a:rPr lang="en-AU" dirty="0" smtClean="0">
                <a:latin typeface="AR JULIAN" pitchFamily="2" charset="0"/>
              </a:rPr>
            </a:br>
            <a:endParaRPr lang="en-AU" dirty="0">
              <a:latin typeface="AR JULIAN" pitchFamily="2" charset="0"/>
            </a:endParaRPr>
          </a:p>
        </p:txBody>
      </p:sp>
      <p:sp>
        <p:nvSpPr>
          <p:cNvPr id="3" name="Content Placeholder 2"/>
          <p:cNvSpPr>
            <a:spLocks noGrp="1"/>
          </p:cNvSpPr>
          <p:nvPr>
            <p:ph sz="quarter" idx="1"/>
          </p:nvPr>
        </p:nvSpPr>
        <p:spPr>
          <a:xfrm>
            <a:off x="457200" y="1000108"/>
            <a:ext cx="8229600" cy="5126055"/>
          </a:xfrm>
        </p:spPr>
        <p:txBody>
          <a:bodyPr>
            <a:normAutofit fontScale="77500" lnSpcReduction="20000"/>
          </a:bodyPr>
          <a:lstStyle/>
          <a:p>
            <a:pPr algn="just"/>
            <a:r>
              <a:rPr lang="id-ID" dirty="0" smtClean="0"/>
              <a:t>Kesehatan reproduksi adalah kesejahteraan fisik, mental dan sosial yang utuh dan bukan hanya tidak adanya penyakit atau kelemahan, dalam segala hal yang berhubungan	dengan	sistem	reproduksi	dan</a:t>
            </a:r>
            <a:r>
              <a:rPr lang="en-AU" dirty="0" smtClean="0"/>
              <a:t> </a:t>
            </a:r>
            <a:r>
              <a:rPr lang="en-AU" dirty="0" err="1" smtClean="0"/>
              <a:t>fungsi</a:t>
            </a:r>
            <a:r>
              <a:rPr lang="en-AU" dirty="0" smtClean="0"/>
              <a:t> – </a:t>
            </a:r>
            <a:r>
              <a:rPr lang="en-AU" dirty="0" err="1" smtClean="0"/>
              <a:t>fungsinya</a:t>
            </a:r>
            <a:r>
              <a:rPr lang="en-AU" dirty="0" smtClean="0"/>
              <a:t> </a:t>
            </a:r>
            <a:r>
              <a:rPr lang="en-AU" dirty="0" err="1" smtClean="0"/>
              <a:t>serta</a:t>
            </a:r>
            <a:r>
              <a:rPr lang="en-AU" dirty="0" smtClean="0"/>
              <a:t> </a:t>
            </a:r>
            <a:r>
              <a:rPr lang="en-AU" dirty="0" err="1" smtClean="0"/>
              <a:t>proses-prosesnya</a:t>
            </a:r>
            <a:r>
              <a:rPr lang="en-AU" dirty="0" smtClean="0"/>
              <a:t> . </a:t>
            </a:r>
            <a:r>
              <a:rPr lang="id-ID" dirty="0" smtClean="0"/>
              <a:t>	</a:t>
            </a:r>
            <a:endParaRPr lang="en-AU" dirty="0" smtClean="0"/>
          </a:p>
          <a:p>
            <a:pPr algn="just">
              <a:buNone/>
            </a:pPr>
            <a:r>
              <a:rPr lang="en-AU" dirty="0" smtClean="0"/>
              <a:t>	</a:t>
            </a:r>
            <a:r>
              <a:rPr lang="en-AU" dirty="0" smtClean="0">
                <a:sym typeface="Wingdings" pitchFamily="2" charset="2"/>
              </a:rPr>
              <a:t> </a:t>
            </a:r>
            <a:r>
              <a:rPr lang="id-ID" b="1" dirty="0" smtClean="0">
                <a:solidFill>
                  <a:srgbClr val="FF0000"/>
                </a:solidFill>
              </a:rPr>
              <a:t>Oleh karena itu, kesehatan reproduksi berarti orang dapat mempunyai kehidupan seks yang memuaskan dan aman, dan bahwa mereka memiliki kemapuan untuk bereproduksi dan kebebasan untuk menentukan apakah mereka ingin melakukannya, bilamana dan seberapa seringkah</a:t>
            </a:r>
            <a:endParaRPr lang="en-AU" b="1" dirty="0" smtClean="0">
              <a:solidFill>
                <a:srgbClr val="FF0000"/>
              </a:solidFill>
            </a:endParaRPr>
          </a:p>
          <a:p>
            <a:pPr algn="just">
              <a:buNone/>
            </a:pPr>
            <a:r>
              <a:rPr lang="en-AU" dirty="0" smtClean="0"/>
              <a:t>	</a:t>
            </a:r>
            <a:r>
              <a:rPr lang="en-AU" dirty="0" smtClean="0">
                <a:sym typeface="Wingdings" pitchFamily="2" charset="2"/>
              </a:rPr>
              <a:t> </a:t>
            </a:r>
            <a:r>
              <a:rPr lang="id-ID" dirty="0" smtClean="0"/>
              <a:t>pemeliharaan kesehatan reproduksi merupakan suatu kumpulan metode, teknik dan pelayanan yang mendukung kesehatan dan kesejahteraan reproduksi melalui pencegahan dan penyelesaian masalah kesehatan reproduksi</a:t>
            </a:r>
            <a:endParaRPr lang="en-AU" b="1"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4800" smtClean="0">
                <a:solidFill>
                  <a:srgbClr val="FFFF00"/>
                </a:solidFill>
                <a:latin typeface="Tahoma" pitchFamily="34" charset="0"/>
                <a:cs typeface="Tahoma" pitchFamily="34" charset="0"/>
              </a:rPr>
              <a:t>Persentase Kehamilan</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88913"/>
            <a:ext cx="9144000" cy="1143000"/>
          </a:xfrm>
        </p:spPr>
        <p:txBody>
          <a:bodyPr/>
          <a:lstStyle/>
          <a:p>
            <a:r>
              <a:rPr lang="en-US" smtClean="0">
                <a:solidFill>
                  <a:srgbClr val="FFFF00"/>
                </a:solidFill>
                <a:latin typeface="Tahoma" pitchFamily="34" charset="0"/>
                <a:cs typeface="Tahoma" pitchFamily="34" charset="0"/>
              </a:rPr>
              <a:t>Angka Kelahiran: 5 thn Terakhir</a:t>
            </a:r>
          </a:p>
        </p:txBody>
      </p:sp>
      <p:graphicFrame>
        <p:nvGraphicFramePr>
          <p:cNvPr id="3" name="Table 2"/>
          <p:cNvGraphicFramePr>
            <a:graphicFrameLocks noGrp="1"/>
          </p:cNvGraphicFramePr>
          <p:nvPr/>
        </p:nvGraphicFramePr>
        <p:xfrm>
          <a:off x="0" y="1484313"/>
          <a:ext cx="8964488" cy="5185056"/>
        </p:xfrm>
        <a:graphic>
          <a:graphicData uri="http://schemas.openxmlformats.org/drawingml/2006/table">
            <a:tbl>
              <a:tblPr/>
              <a:tblGrid>
                <a:gridCol w="3646811"/>
                <a:gridCol w="5317677"/>
              </a:tblGrid>
              <a:tr h="1037008">
                <a:tc>
                  <a:txBody>
                    <a:bodyPr/>
                    <a:lstStyle/>
                    <a:p>
                      <a:pPr marL="0" marR="0" algn="ctr">
                        <a:lnSpc>
                          <a:spcPct val="115000"/>
                        </a:lnSpc>
                        <a:spcBef>
                          <a:spcPts val="0"/>
                        </a:spcBef>
                        <a:spcAft>
                          <a:spcPts val="0"/>
                        </a:spcAft>
                      </a:pPr>
                      <a:r>
                        <a:rPr lang="en-US" sz="3200" b="0" dirty="0" err="1">
                          <a:solidFill>
                            <a:schemeClr val="tx1"/>
                          </a:solidFill>
                          <a:latin typeface="Tahoma" pitchFamily="34" charset="0"/>
                          <a:ea typeface="Tahoma" pitchFamily="34" charset="0"/>
                          <a:cs typeface="Tahoma" pitchFamily="34" charset="0"/>
                        </a:rPr>
                        <a:t>Kelompok</a:t>
                      </a:r>
                      <a:r>
                        <a:rPr lang="en-US" sz="3200" b="0" dirty="0">
                          <a:solidFill>
                            <a:schemeClr val="tx1"/>
                          </a:solidFill>
                          <a:latin typeface="Tahoma" pitchFamily="34" charset="0"/>
                          <a:ea typeface="Tahoma" pitchFamily="34" charset="0"/>
                          <a:cs typeface="Tahoma" pitchFamily="34" charset="0"/>
                        </a:rPr>
                        <a:t> </a:t>
                      </a:r>
                      <a:r>
                        <a:rPr lang="en-US" sz="3200" b="0" dirty="0" err="1">
                          <a:solidFill>
                            <a:schemeClr val="tx1"/>
                          </a:solidFill>
                          <a:latin typeface="Tahoma" pitchFamily="34" charset="0"/>
                          <a:ea typeface="Tahoma" pitchFamily="34" charset="0"/>
                          <a:cs typeface="Tahoma" pitchFamily="34" charset="0"/>
                        </a:rPr>
                        <a:t>Umur</a:t>
                      </a:r>
                      <a:endParaRPr lang="en-US" sz="3200" b="0" dirty="0">
                        <a:solidFill>
                          <a:schemeClr val="tx1"/>
                        </a:solidFill>
                        <a:latin typeface="Tahoma" pitchFamily="34" charset="0"/>
                        <a:ea typeface="Tahoma" pitchFamily="34" charset="0"/>
                        <a:cs typeface="Tahoma"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0" dirty="0" smtClean="0">
                          <a:solidFill>
                            <a:schemeClr val="tx1"/>
                          </a:solidFill>
                          <a:latin typeface="Tahoma" pitchFamily="34" charset="0"/>
                          <a:ea typeface="Tahoma" pitchFamily="34" charset="0"/>
                          <a:cs typeface="Tahoma" pitchFamily="34" charset="0"/>
                        </a:rPr>
                        <a:t>Per</a:t>
                      </a:r>
                      <a:r>
                        <a:rPr lang="en-US" sz="3200" b="0" baseline="0" dirty="0" smtClean="0">
                          <a:solidFill>
                            <a:schemeClr val="tx1"/>
                          </a:solidFill>
                          <a:latin typeface="Tahoma" pitchFamily="34" charset="0"/>
                          <a:ea typeface="Tahoma" pitchFamily="34" charset="0"/>
                          <a:cs typeface="Tahoma" pitchFamily="34" charset="0"/>
                        </a:rPr>
                        <a:t> 1000 </a:t>
                      </a:r>
                      <a:r>
                        <a:rPr lang="en-US" sz="3200" b="0" baseline="0" dirty="0" err="1" smtClean="0">
                          <a:solidFill>
                            <a:schemeClr val="tx1"/>
                          </a:solidFill>
                          <a:latin typeface="Tahoma" pitchFamily="34" charset="0"/>
                          <a:ea typeface="Tahoma" pitchFamily="34" charset="0"/>
                          <a:cs typeface="Tahoma" pitchFamily="34" charset="0"/>
                        </a:rPr>
                        <a:t>Perempuan</a:t>
                      </a:r>
                      <a:endParaRPr lang="en-US" sz="3200" b="0" dirty="0">
                        <a:solidFill>
                          <a:schemeClr val="tx1"/>
                        </a:solidFill>
                        <a:latin typeface="Tahoma" pitchFamily="34" charset="0"/>
                        <a:ea typeface="Tahoma" pitchFamily="34" charset="0"/>
                        <a:cs typeface="Tahoma"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506">
                <a:tc>
                  <a:txBody>
                    <a:bodyPr/>
                    <a:lstStyle/>
                    <a:p>
                      <a:pPr marL="0" marR="0" algn="ctr">
                        <a:lnSpc>
                          <a:spcPct val="115000"/>
                        </a:lnSpc>
                        <a:spcBef>
                          <a:spcPts val="0"/>
                        </a:spcBef>
                        <a:spcAft>
                          <a:spcPts val="0"/>
                        </a:spcAft>
                      </a:pPr>
                      <a:r>
                        <a:rPr lang="en-US" sz="2800" b="0" dirty="0">
                          <a:solidFill>
                            <a:srgbClr val="FFFF00"/>
                          </a:solidFill>
                          <a:latin typeface="Tahoma" pitchFamily="34" charset="0"/>
                          <a:ea typeface="Tahoma" pitchFamily="34" charset="0"/>
                          <a:cs typeface="Tahoma" pitchFamily="34" charset="0"/>
                        </a:rPr>
                        <a:t>10 - 14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0" dirty="0" smtClean="0">
                          <a:solidFill>
                            <a:srgbClr val="FFFF00"/>
                          </a:solidFill>
                          <a:latin typeface="Tahoma" pitchFamily="34" charset="0"/>
                          <a:ea typeface="Tahoma" pitchFamily="34" charset="0"/>
                          <a:cs typeface="Tahoma" pitchFamily="34" charset="0"/>
                        </a:rPr>
                        <a:t>0,3</a:t>
                      </a:r>
                      <a:endParaRPr lang="en-US" sz="2800" b="0" dirty="0">
                        <a:solidFill>
                          <a:srgbClr val="FFFF00"/>
                        </a:solidFill>
                        <a:latin typeface="Tahoma" pitchFamily="34" charset="0"/>
                        <a:ea typeface="Tahoma" pitchFamily="34" charset="0"/>
                        <a:cs typeface="Tahoma"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506">
                <a:tc>
                  <a:txBody>
                    <a:bodyPr/>
                    <a:lstStyle/>
                    <a:p>
                      <a:pPr marL="0" marR="0" algn="ctr">
                        <a:lnSpc>
                          <a:spcPct val="115000"/>
                        </a:lnSpc>
                        <a:spcBef>
                          <a:spcPts val="0"/>
                        </a:spcBef>
                        <a:spcAft>
                          <a:spcPts val="0"/>
                        </a:spcAft>
                      </a:pPr>
                      <a:r>
                        <a:rPr lang="en-US" sz="2800" b="0" dirty="0">
                          <a:solidFill>
                            <a:srgbClr val="FFFF00"/>
                          </a:solidFill>
                          <a:latin typeface="Tahoma" pitchFamily="34" charset="0"/>
                          <a:ea typeface="Tahoma" pitchFamily="34" charset="0"/>
                          <a:cs typeface="Tahoma" pitchFamily="34" charset="0"/>
                        </a:rPr>
                        <a:t>15 - 19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0" dirty="0" smtClean="0">
                          <a:solidFill>
                            <a:srgbClr val="FFFF00"/>
                          </a:solidFill>
                          <a:latin typeface="Tahoma" pitchFamily="34" charset="0"/>
                          <a:ea typeface="Tahoma" pitchFamily="34" charset="0"/>
                          <a:cs typeface="Tahoma" pitchFamily="34" charset="0"/>
                        </a:rPr>
                        <a:t>53,9</a:t>
                      </a:r>
                      <a:endParaRPr lang="en-US" sz="2800" b="0" dirty="0">
                        <a:solidFill>
                          <a:srgbClr val="FFFF00"/>
                        </a:solidFill>
                        <a:latin typeface="Tahoma" pitchFamily="34" charset="0"/>
                        <a:ea typeface="Tahoma" pitchFamily="34" charset="0"/>
                        <a:cs typeface="Tahoma"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506">
                <a:tc>
                  <a:txBody>
                    <a:bodyPr/>
                    <a:lstStyle/>
                    <a:p>
                      <a:pPr marL="0" marR="0" algn="ctr">
                        <a:lnSpc>
                          <a:spcPct val="115000"/>
                        </a:lnSpc>
                        <a:spcBef>
                          <a:spcPts val="0"/>
                        </a:spcBef>
                        <a:spcAft>
                          <a:spcPts val="0"/>
                        </a:spcAft>
                      </a:pPr>
                      <a:r>
                        <a:rPr lang="en-US" sz="2800" b="0">
                          <a:solidFill>
                            <a:schemeClr val="tx1"/>
                          </a:solidFill>
                          <a:latin typeface="Tahoma" pitchFamily="34" charset="0"/>
                          <a:ea typeface="Tahoma" pitchFamily="34" charset="0"/>
                          <a:cs typeface="Tahoma" pitchFamily="34" charset="0"/>
                        </a:rPr>
                        <a:t>20 - 24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0" dirty="0" smtClean="0">
                          <a:solidFill>
                            <a:schemeClr val="tx1"/>
                          </a:solidFill>
                          <a:latin typeface="Tahoma" pitchFamily="34" charset="0"/>
                          <a:ea typeface="Tahoma" pitchFamily="34" charset="0"/>
                          <a:cs typeface="Tahoma" pitchFamily="34" charset="0"/>
                        </a:rPr>
                        <a:t>373,5</a:t>
                      </a:r>
                      <a:endParaRPr lang="en-US" sz="2800" b="0" dirty="0">
                        <a:solidFill>
                          <a:schemeClr val="tx1"/>
                        </a:solidFill>
                        <a:latin typeface="Tahoma" pitchFamily="34" charset="0"/>
                        <a:ea typeface="Tahoma" pitchFamily="34" charset="0"/>
                        <a:cs typeface="Tahoma"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506">
                <a:tc>
                  <a:txBody>
                    <a:bodyPr/>
                    <a:lstStyle/>
                    <a:p>
                      <a:pPr marL="0" marR="0" algn="ctr">
                        <a:lnSpc>
                          <a:spcPct val="115000"/>
                        </a:lnSpc>
                        <a:spcBef>
                          <a:spcPts val="0"/>
                        </a:spcBef>
                        <a:spcAft>
                          <a:spcPts val="0"/>
                        </a:spcAft>
                      </a:pPr>
                      <a:r>
                        <a:rPr lang="en-US" sz="2800" b="0">
                          <a:solidFill>
                            <a:schemeClr val="tx1"/>
                          </a:solidFill>
                          <a:latin typeface="Tahoma" pitchFamily="34" charset="0"/>
                          <a:ea typeface="Tahoma" pitchFamily="34" charset="0"/>
                          <a:cs typeface="Tahoma" pitchFamily="34" charset="0"/>
                        </a:rPr>
                        <a:t>25 - 29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0" dirty="0" smtClean="0">
                          <a:solidFill>
                            <a:schemeClr val="tx1"/>
                          </a:solidFill>
                          <a:latin typeface="Tahoma" pitchFamily="34" charset="0"/>
                          <a:ea typeface="Tahoma" pitchFamily="34" charset="0"/>
                          <a:cs typeface="Tahoma" pitchFamily="34" charset="0"/>
                        </a:rPr>
                        <a:t>514,5</a:t>
                      </a:r>
                      <a:endParaRPr lang="en-US" sz="2800" b="0" dirty="0">
                        <a:solidFill>
                          <a:schemeClr val="tx1"/>
                        </a:solidFill>
                        <a:latin typeface="Tahoma" pitchFamily="34" charset="0"/>
                        <a:ea typeface="Tahoma" pitchFamily="34" charset="0"/>
                        <a:cs typeface="Tahoma"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506">
                <a:tc>
                  <a:txBody>
                    <a:bodyPr/>
                    <a:lstStyle/>
                    <a:p>
                      <a:pPr marL="0" marR="0" algn="ctr">
                        <a:lnSpc>
                          <a:spcPct val="115000"/>
                        </a:lnSpc>
                        <a:spcBef>
                          <a:spcPts val="0"/>
                        </a:spcBef>
                        <a:spcAft>
                          <a:spcPts val="0"/>
                        </a:spcAft>
                      </a:pPr>
                      <a:r>
                        <a:rPr lang="en-US" sz="2800" b="0" dirty="0">
                          <a:solidFill>
                            <a:schemeClr val="tx1"/>
                          </a:solidFill>
                          <a:latin typeface="Tahoma" pitchFamily="34" charset="0"/>
                          <a:ea typeface="Tahoma" pitchFamily="34" charset="0"/>
                          <a:cs typeface="Tahoma" pitchFamily="34" charset="0"/>
                        </a:rPr>
                        <a:t>30 - 34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0" dirty="0" smtClean="0">
                          <a:solidFill>
                            <a:schemeClr val="tx1"/>
                          </a:solidFill>
                          <a:latin typeface="Tahoma" pitchFamily="34" charset="0"/>
                          <a:ea typeface="Tahoma" pitchFamily="34" charset="0"/>
                          <a:cs typeface="Tahoma" pitchFamily="34" charset="0"/>
                        </a:rPr>
                        <a:t>481,9</a:t>
                      </a:r>
                      <a:endParaRPr lang="en-US" sz="2800" b="0" dirty="0">
                        <a:solidFill>
                          <a:schemeClr val="tx1"/>
                        </a:solidFill>
                        <a:latin typeface="Tahoma" pitchFamily="34" charset="0"/>
                        <a:ea typeface="Tahoma" pitchFamily="34" charset="0"/>
                        <a:cs typeface="Tahoma"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506">
                <a:tc>
                  <a:txBody>
                    <a:bodyPr/>
                    <a:lstStyle/>
                    <a:p>
                      <a:pPr marL="0" marR="0" algn="ctr">
                        <a:lnSpc>
                          <a:spcPct val="115000"/>
                        </a:lnSpc>
                        <a:spcBef>
                          <a:spcPts val="0"/>
                        </a:spcBef>
                        <a:spcAft>
                          <a:spcPts val="0"/>
                        </a:spcAft>
                      </a:pPr>
                      <a:r>
                        <a:rPr lang="en-US" sz="2800" b="0">
                          <a:solidFill>
                            <a:schemeClr val="tx1"/>
                          </a:solidFill>
                          <a:latin typeface="Tahoma" pitchFamily="34" charset="0"/>
                          <a:ea typeface="Tahoma" pitchFamily="34" charset="0"/>
                          <a:cs typeface="Tahoma" pitchFamily="34" charset="0"/>
                        </a:rPr>
                        <a:t>35 - 39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0" dirty="0" smtClean="0">
                          <a:solidFill>
                            <a:schemeClr val="tx1"/>
                          </a:solidFill>
                          <a:latin typeface="Tahoma" pitchFamily="34" charset="0"/>
                          <a:ea typeface="Tahoma" pitchFamily="34" charset="0"/>
                          <a:cs typeface="Tahoma" pitchFamily="34" charset="0"/>
                        </a:rPr>
                        <a:t>344,7</a:t>
                      </a:r>
                      <a:endParaRPr lang="en-US" sz="2800" b="0" dirty="0">
                        <a:solidFill>
                          <a:schemeClr val="tx1"/>
                        </a:solidFill>
                        <a:latin typeface="Tahoma" pitchFamily="34" charset="0"/>
                        <a:ea typeface="Tahoma" pitchFamily="34" charset="0"/>
                        <a:cs typeface="Tahoma"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506">
                <a:tc>
                  <a:txBody>
                    <a:bodyPr/>
                    <a:lstStyle/>
                    <a:p>
                      <a:pPr marL="0" marR="0" algn="ctr">
                        <a:lnSpc>
                          <a:spcPct val="115000"/>
                        </a:lnSpc>
                        <a:spcBef>
                          <a:spcPts val="0"/>
                        </a:spcBef>
                        <a:spcAft>
                          <a:spcPts val="0"/>
                        </a:spcAft>
                      </a:pPr>
                      <a:r>
                        <a:rPr lang="en-US" sz="2800" b="0">
                          <a:solidFill>
                            <a:schemeClr val="tx1"/>
                          </a:solidFill>
                          <a:latin typeface="Tahoma" pitchFamily="34" charset="0"/>
                          <a:ea typeface="Tahoma" pitchFamily="34" charset="0"/>
                          <a:cs typeface="Tahoma" pitchFamily="34" charset="0"/>
                        </a:rPr>
                        <a:t>40 - 44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0" dirty="0" smtClean="0">
                          <a:solidFill>
                            <a:schemeClr val="tx1"/>
                          </a:solidFill>
                          <a:latin typeface="Tahoma" pitchFamily="34" charset="0"/>
                          <a:ea typeface="Tahoma" pitchFamily="34" charset="0"/>
                          <a:cs typeface="Tahoma" pitchFamily="34" charset="0"/>
                        </a:rPr>
                        <a:t>159,5</a:t>
                      </a:r>
                      <a:endParaRPr lang="en-US" sz="2800" b="0" dirty="0">
                        <a:solidFill>
                          <a:schemeClr val="tx1"/>
                        </a:solidFill>
                        <a:latin typeface="Tahoma" pitchFamily="34" charset="0"/>
                        <a:ea typeface="Tahoma" pitchFamily="34" charset="0"/>
                        <a:cs typeface="Tahoma"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506">
                <a:tc>
                  <a:txBody>
                    <a:bodyPr/>
                    <a:lstStyle/>
                    <a:p>
                      <a:pPr marL="0" marR="0" algn="ctr">
                        <a:lnSpc>
                          <a:spcPct val="115000"/>
                        </a:lnSpc>
                        <a:spcBef>
                          <a:spcPts val="0"/>
                        </a:spcBef>
                        <a:spcAft>
                          <a:spcPts val="0"/>
                        </a:spcAft>
                      </a:pPr>
                      <a:r>
                        <a:rPr lang="en-US" sz="2800" b="0">
                          <a:solidFill>
                            <a:schemeClr val="tx1"/>
                          </a:solidFill>
                          <a:latin typeface="Tahoma" pitchFamily="34" charset="0"/>
                          <a:ea typeface="Tahoma" pitchFamily="34" charset="0"/>
                          <a:cs typeface="Tahoma" pitchFamily="34" charset="0"/>
                        </a:rPr>
                        <a:t>45 -49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0" dirty="0" smtClean="0">
                          <a:solidFill>
                            <a:schemeClr val="tx1"/>
                          </a:solidFill>
                          <a:latin typeface="Tahoma" pitchFamily="34" charset="0"/>
                          <a:ea typeface="Tahoma" pitchFamily="34" charset="0"/>
                          <a:cs typeface="Tahoma" pitchFamily="34" charset="0"/>
                        </a:rPr>
                        <a:t>48,3</a:t>
                      </a:r>
                      <a:endParaRPr lang="en-US" sz="2800" b="0" dirty="0">
                        <a:solidFill>
                          <a:schemeClr val="tx1"/>
                        </a:solidFill>
                        <a:latin typeface="Tahoma" pitchFamily="34" charset="0"/>
                        <a:ea typeface="Tahoma" pitchFamily="34" charset="0"/>
                        <a:cs typeface="Tahoma"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196975"/>
          </a:xfrm>
        </p:spPr>
        <p:txBody>
          <a:bodyPr/>
          <a:lstStyle/>
          <a:p>
            <a:r>
              <a:rPr lang="en-US" smtClean="0">
                <a:solidFill>
                  <a:srgbClr val="FFFF00"/>
                </a:solidFill>
                <a:latin typeface="Tahoma" pitchFamily="34" charset="0"/>
                <a:cs typeface="Tahoma" pitchFamily="34" charset="0"/>
              </a:rPr>
              <a:t>Penggunaan KB: Kawin 10-49 Thn </a:t>
            </a:r>
          </a:p>
        </p:txBody>
      </p:sp>
      <p:graphicFrame>
        <p:nvGraphicFramePr>
          <p:cNvPr id="5" name="Content Placeholder 4"/>
          <p:cNvGraphicFramePr>
            <a:graphicFrameLocks noGrp="1"/>
          </p:cNvGraphicFramePr>
          <p:nvPr>
            <p:ph idx="1"/>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9750" y="0"/>
            <a:ext cx="8229600" cy="1143000"/>
          </a:xfrm>
        </p:spPr>
        <p:txBody>
          <a:bodyPr/>
          <a:lstStyle/>
          <a:p>
            <a:r>
              <a:rPr lang="en-US" sz="4800" smtClean="0">
                <a:solidFill>
                  <a:srgbClr val="FFFF00"/>
                </a:solidFill>
                <a:latin typeface="Tahoma" pitchFamily="34" charset="0"/>
                <a:cs typeface="Tahoma" pitchFamily="34" charset="0"/>
              </a:rPr>
              <a:t>Alat/Cara KB: Tempat Tinggal </a:t>
            </a:r>
          </a:p>
        </p:txBody>
      </p:sp>
      <p:graphicFrame>
        <p:nvGraphicFramePr>
          <p:cNvPr id="4" name="Table 3"/>
          <p:cNvGraphicFramePr>
            <a:graphicFrameLocks noGrp="1"/>
          </p:cNvGraphicFramePr>
          <p:nvPr/>
        </p:nvGraphicFramePr>
        <p:xfrm>
          <a:off x="179388" y="1412875"/>
          <a:ext cx="8964488" cy="5184577"/>
        </p:xfrm>
        <a:graphic>
          <a:graphicData uri="http://schemas.openxmlformats.org/drawingml/2006/table">
            <a:tbl>
              <a:tblPr/>
              <a:tblGrid>
                <a:gridCol w="2810898"/>
                <a:gridCol w="2051196"/>
                <a:gridCol w="2127167"/>
                <a:gridCol w="1975227"/>
              </a:tblGrid>
              <a:tr h="819253">
                <a:tc>
                  <a:txBody>
                    <a:bodyPr/>
                    <a:lstStyle/>
                    <a:p>
                      <a:pPr algn="l" fontAlgn="b"/>
                      <a:r>
                        <a:rPr lang="en-US" sz="2800" b="0" i="0" u="none" strike="noStrike" dirty="0" err="1" smtClean="0">
                          <a:solidFill>
                            <a:srgbClr val="FFFF00"/>
                          </a:solidFill>
                          <a:latin typeface="Tahoma" pitchFamily="34" charset="0"/>
                          <a:ea typeface="Tahoma" pitchFamily="34" charset="0"/>
                          <a:cs typeface="Tahoma" pitchFamily="34" charset="0"/>
                        </a:rPr>
                        <a:t>Jenis</a:t>
                      </a:r>
                      <a:endParaRPr lang="en-US" sz="2800" b="0" i="0" u="none" strike="noStrike" dirty="0">
                        <a:solidFill>
                          <a:srgbClr val="FFFF00"/>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a:solidFill>
                            <a:srgbClr val="FFFF00"/>
                          </a:solidFill>
                          <a:latin typeface="Tahoma" pitchFamily="34" charset="0"/>
                          <a:ea typeface="Tahoma" pitchFamily="34" charset="0"/>
                          <a:cs typeface="Tahoma" pitchFamily="34" charset="0"/>
                        </a:rPr>
                        <a:t>Perkotaan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a:solidFill>
                            <a:srgbClr val="FFFF00"/>
                          </a:solidFill>
                          <a:latin typeface="Tahoma" pitchFamily="34" charset="0"/>
                          <a:ea typeface="Tahoma" pitchFamily="34" charset="0"/>
                          <a:cs typeface="Tahoma" pitchFamily="34" charset="0"/>
                        </a:rPr>
                        <a:t>Pedesaan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dirty="0">
                          <a:solidFill>
                            <a:srgbClr val="FFFF00"/>
                          </a:solidFill>
                          <a:latin typeface="Tahoma" pitchFamily="34" charset="0"/>
                          <a:ea typeface="Tahoma" pitchFamily="34" charset="0"/>
                          <a:cs typeface="Tahoma" pitchFamily="34" charset="0"/>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036">
                <a:tc>
                  <a:txBody>
                    <a:bodyPr/>
                    <a:lstStyle/>
                    <a:p>
                      <a:pPr algn="l" fontAlgn="b"/>
                      <a:r>
                        <a:rPr lang="en-US" sz="2800" b="0" i="0" u="none" strike="noStrike" dirty="0" err="1">
                          <a:solidFill>
                            <a:schemeClr val="tx1"/>
                          </a:solidFill>
                          <a:latin typeface="Tahoma" pitchFamily="34" charset="0"/>
                          <a:ea typeface="Tahoma" pitchFamily="34" charset="0"/>
                          <a:cs typeface="Tahoma" pitchFamily="34" charset="0"/>
                        </a:rPr>
                        <a:t>Suntik</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dirty="0" smtClean="0">
                          <a:solidFill>
                            <a:schemeClr val="tx1"/>
                          </a:solidFill>
                          <a:latin typeface="Tahoma" pitchFamily="34" charset="0"/>
                          <a:ea typeface="Tahoma" pitchFamily="34" charset="0"/>
                          <a:cs typeface="Tahoma" pitchFamily="34" charset="0"/>
                        </a:rPr>
                        <a:t>28.9</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dirty="0" smtClean="0">
                          <a:solidFill>
                            <a:schemeClr val="tx1"/>
                          </a:solidFill>
                          <a:latin typeface="Tahoma" pitchFamily="34" charset="0"/>
                          <a:ea typeface="Tahoma" pitchFamily="34" charset="0"/>
                          <a:cs typeface="Tahoma" pitchFamily="34" charset="0"/>
                        </a:rPr>
                        <a:t>36.0</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dirty="0" smtClean="0">
                          <a:solidFill>
                            <a:schemeClr val="tx1"/>
                          </a:solidFill>
                          <a:latin typeface="Tahoma" pitchFamily="34" charset="0"/>
                          <a:ea typeface="Tahoma" pitchFamily="34" charset="0"/>
                          <a:cs typeface="Tahoma" pitchFamily="34" charset="0"/>
                        </a:rPr>
                        <a:t>32.3</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036">
                <a:tc>
                  <a:txBody>
                    <a:bodyPr/>
                    <a:lstStyle/>
                    <a:p>
                      <a:pPr algn="l" fontAlgn="b"/>
                      <a:r>
                        <a:rPr lang="en-US" sz="2800" b="0" i="0" u="none" strike="noStrike" dirty="0" err="1">
                          <a:solidFill>
                            <a:schemeClr val="tx1"/>
                          </a:solidFill>
                          <a:latin typeface="Tahoma" pitchFamily="34" charset="0"/>
                          <a:ea typeface="Tahoma" pitchFamily="34" charset="0"/>
                          <a:cs typeface="Tahoma" pitchFamily="34" charset="0"/>
                        </a:rPr>
                        <a:t>Pil</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dirty="0">
                          <a:solidFill>
                            <a:schemeClr val="tx1"/>
                          </a:solidFill>
                          <a:latin typeface="Tahoma" pitchFamily="34" charset="0"/>
                          <a:ea typeface="Tahoma" pitchFamily="34" charset="0"/>
                          <a:cs typeface="Tahoma" pitchFamily="34" charset="0"/>
                        </a:rPr>
                        <a:t>13.4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dirty="0" smtClean="0">
                          <a:solidFill>
                            <a:schemeClr val="tx1"/>
                          </a:solidFill>
                          <a:latin typeface="Tahoma" pitchFamily="34" charset="0"/>
                          <a:ea typeface="Tahoma" pitchFamily="34" charset="0"/>
                          <a:cs typeface="Tahoma" pitchFamily="34" charset="0"/>
                        </a:rPr>
                        <a:t>12.1</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a:solidFill>
                            <a:schemeClr val="tx1"/>
                          </a:solidFill>
                          <a:latin typeface="Tahoma" pitchFamily="34" charset="0"/>
                          <a:ea typeface="Tahoma" pitchFamily="34" charset="0"/>
                          <a:cs typeface="Tahoma" pitchFamily="34" charset="0"/>
                        </a:rPr>
                        <a:t>12.8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036">
                <a:tc>
                  <a:txBody>
                    <a:bodyPr/>
                    <a:lstStyle/>
                    <a:p>
                      <a:pPr algn="l" fontAlgn="b"/>
                      <a:r>
                        <a:rPr lang="en-US" sz="2800" b="0" i="0" u="none" strike="noStrike" dirty="0">
                          <a:solidFill>
                            <a:schemeClr val="tx1"/>
                          </a:solidFill>
                          <a:latin typeface="Tahoma" pitchFamily="34" charset="0"/>
                          <a:ea typeface="Tahoma" pitchFamily="34" charset="0"/>
                          <a:cs typeface="Tahoma" pitchFamily="34" charset="0"/>
                        </a:rPr>
                        <a:t>Spiral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a:solidFill>
                            <a:schemeClr val="tx1"/>
                          </a:solidFill>
                          <a:latin typeface="Tahoma" pitchFamily="34" charset="0"/>
                          <a:ea typeface="Tahoma" pitchFamily="34" charset="0"/>
                          <a:cs typeface="Tahoma" pitchFamily="34" charset="0"/>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dirty="0" smtClean="0">
                          <a:solidFill>
                            <a:schemeClr val="tx1"/>
                          </a:solidFill>
                          <a:latin typeface="Tahoma" pitchFamily="34" charset="0"/>
                          <a:ea typeface="Tahoma" pitchFamily="34" charset="0"/>
                          <a:cs typeface="Tahoma" pitchFamily="34" charset="0"/>
                        </a:rPr>
                        <a:t>4.1</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a:solidFill>
                            <a:schemeClr val="tx1"/>
                          </a:solidFill>
                          <a:latin typeface="Tahoma" pitchFamily="34" charset="0"/>
                          <a:ea typeface="Tahoma" pitchFamily="34" charset="0"/>
                          <a:cs typeface="Tahoma" pitchFamily="34" charset="0"/>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036">
                <a:tc>
                  <a:txBody>
                    <a:bodyPr/>
                    <a:lstStyle/>
                    <a:p>
                      <a:pPr algn="l" fontAlgn="b"/>
                      <a:r>
                        <a:rPr lang="en-US" sz="2800" b="0" i="0" u="none" strike="noStrike" dirty="0" err="1">
                          <a:solidFill>
                            <a:schemeClr val="tx1"/>
                          </a:solidFill>
                          <a:latin typeface="Tahoma" pitchFamily="34" charset="0"/>
                          <a:ea typeface="Tahoma" pitchFamily="34" charset="0"/>
                          <a:cs typeface="Tahoma" pitchFamily="34" charset="0"/>
                        </a:rPr>
                        <a:t>Sterilisasi</a:t>
                      </a:r>
                      <a:r>
                        <a:rPr lang="en-US" sz="2800" b="0" i="0" u="none" strike="noStrike" dirty="0">
                          <a:solidFill>
                            <a:schemeClr val="tx1"/>
                          </a:solidFill>
                          <a:latin typeface="Tahoma" pitchFamily="34" charset="0"/>
                          <a:ea typeface="Tahoma" pitchFamily="34" charset="0"/>
                          <a:cs typeface="Tahoma" pitchFamily="34" charset="0"/>
                        </a:rPr>
                        <a:t> </a:t>
                      </a:r>
                      <a:r>
                        <a:rPr lang="en-US" sz="2800" b="0" i="0" u="none" strike="noStrike" dirty="0" err="1">
                          <a:solidFill>
                            <a:schemeClr val="tx1"/>
                          </a:solidFill>
                          <a:latin typeface="Tahoma" pitchFamily="34" charset="0"/>
                          <a:ea typeface="Tahoma" pitchFamily="34" charset="0"/>
                          <a:cs typeface="Tahoma" pitchFamily="34" charset="0"/>
                        </a:rPr>
                        <a:t>wanita</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dirty="0" smtClean="0">
                          <a:solidFill>
                            <a:schemeClr val="tx1"/>
                          </a:solidFill>
                          <a:latin typeface="Tahoma" pitchFamily="34" charset="0"/>
                          <a:ea typeface="Tahoma" pitchFamily="34" charset="0"/>
                          <a:cs typeface="Tahoma" pitchFamily="34" charset="0"/>
                        </a:rPr>
                        <a:t>2.5</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dirty="0">
                          <a:solidFill>
                            <a:schemeClr val="tx1"/>
                          </a:solidFill>
                          <a:latin typeface="Tahoma" pitchFamily="34" charset="0"/>
                          <a:ea typeface="Tahoma" pitchFamily="34" charset="0"/>
                          <a:cs typeface="Tahoma" pitchFamily="34" charset="0"/>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dirty="0" smtClean="0">
                          <a:solidFill>
                            <a:schemeClr val="tx1"/>
                          </a:solidFill>
                          <a:latin typeface="Tahoma" pitchFamily="34" charset="0"/>
                          <a:ea typeface="Tahoma" pitchFamily="34" charset="0"/>
                          <a:cs typeface="Tahoma" pitchFamily="34" charset="0"/>
                        </a:rPr>
                        <a:t>2.1</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036">
                <a:tc>
                  <a:txBody>
                    <a:bodyPr/>
                    <a:lstStyle/>
                    <a:p>
                      <a:pPr algn="l" fontAlgn="b"/>
                      <a:r>
                        <a:rPr lang="en-US" sz="2800" b="0" i="0" u="none" strike="noStrike" dirty="0" err="1">
                          <a:solidFill>
                            <a:schemeClr val="tx1"/>
                          </a:solidFill>
                          <a:latin typeface="Tahoma" pitchFamily="34" charset="0"/>
                          <a:ea typeface="Tahoma" pitchFamily="34" charset="0"/>
                          <a:cs typeface="Tahoma" pitchFamily="34" charset="0"/>
                        </a:rPr>
                        <a:t>Susuk</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dirty="0" smtClean="0">
                          <a:solidFill>
                            <a:schemeClr val="tx1"/>
                          </a:solidFill>
                          <a:latin typeface="Tahoma" pitchFamily="34" charset="0"/>
                          <a:ea typeface="Tahoma" pitchFamily="34" charset="0"/>
                          <a:cs typeface="Tahoma" pitchFamily="34" charset="0"/>
                        </a:rPr>
                        <a:t>1.0</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dirty="0">
                          <a:solidFill>
                            <a:schemeClr val="tx1"/>
                          </a:solidFill>
                          <a:latin typeface="Tahoma" pitchFamily="34" charset="0"/>
                          <a:ea typeface="Tahoma" pitchFamily="34" charset="0"/>
                          <a:cs typeface="Tahoma" pitchFamily="34" charset="0"/>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a:solidFill>
                            <a:schemeClr val="tx1"/>
                          </a:solidFill>
                          <a:latin typeface="Tahoma" pitchFamily="34" charset="0"/>
                          <a:ea typeface="Tahoma" pitchFamily="34" charset="0"/>
                          <a:cs typeface="Tahoma" pitchFamily="34"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036">
                <a:tc>
                  <a:txBody>
                    <a:bodyPr/>
                    <a:lstStyle/>
                    <a:p>
                      <a:pPr algn="l" fontAlgn="b"/>
                      <a:r>
                        <a:rPr lang="en-US" sz="2800" b="0" i="0" u="none" strike="noStrike" dirty="0" err="1">
                          <a:solidFill>
                            <a:schemeClr val="tx1"/>
                          </a:solidFill>
                          <a:latin typeface="Tahoma" pitchFamily="34" charset="0"/>
                          <a:ea typeface="Tahoma" pitchFamily="34" charset="0"/>
                          <a:cs typeface="Tahoma" pitchFamily="34" charset="0"/>
                        </a:rPr>
                        <a:t>Kondom</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a:solidFill>
                            <a:schemeClr val="tx1"/>
                          </a:solidFill>
                          <a:latin typeface="Tahoma" pitchFamily="34" charset="0"/>
                          <a:ea typeface="Tahoma" pitchFamily="34" charset="0"/>
                          <a:cs typeface="Tahoma" pitchFamily="34" charset="0"/>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dirty="0">
                          <a:solidFill>
                            <a:schemeClr val="tx1"/>
                          </a:solidFill>
                          <a:latin typeface="Tahoma" pitchFamily="34" charset="0"/>
                          <a:ea typeface="Tahoma" pitchFamily="34" charset="0"/>
                          <a:cs typeface="Tahoma" pitchFamily="34" charset="0"/>
                        </a:rPr>
                        <a:t>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a:solidFill>
                            <a:schemeClr val="tx1"/>
                          </a:solidFill>
                          <a:latin typeface="Tahoma" pitchFamily="34" charset="0"/>
                          <a:ea typeface="Tahoma" pitchFamily="34" charset="0"/>
                          <a:cs typeface="Tahoma"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036">
                <a:tc>
                  <a:txBody>
                    <a:bodyPr/>
                    <a:lstStyle/>
                    <a:p>
                      <a:pPr algn="l" fontAlgn="b"/>
                      <a:r>
                        <a:rPr lang="en-US" sz="2800" b="0" i="0" u="none" strike="noStrike" dirty="0" err="1">
                          <a:solidFill>
                            <a:schemeClr val="tx1"/>
                          </a:solidFill>
                          <a:latin typeface="Tahoma" pitchFamily="34" charset="0"/>
                          <a:ea typeface="Tahoma" pitchFamily="34" charset="0"/>
                          <a:cs typeface="Tahoma" pitchFamily="34" charset="0"/>
                        </a:rPr>
                        <a:t>Sterilisasi</a:t>
                      </a:r>
                      <a:r>
                        <a:rPr lang="en-US" sz="2800" b="0" i="0" u="none" strike="noStrike" dirty="0">
                          <a:solidFill>
                            <a:schemeClr val="tx1"/>
                          </a:solidFill>
                          <a:latin typeface="Tahoma" pitchFamily="34" charset="0"/>
                          <a:ea typeface="Tahoma" pitchFamily="34" charset="0"/>
                          <a:cs typeface="Tahoma" pitchFamily="34" charset="0"/>
                        </a:rPr>
                        <a:t> </a:t>
                      </a:r>
                      <a:r>
                        <a:rPr lang="en-US" sz="2800" b="0" i="0" u="none" strike="noStrike" dirty="0" err="1">
                          <a:solidFill>
                            <a:schemeClr val="tx1"/>
                          </a:solidFill>
                          <a:latin typeface="Tahoma" pitchFamily="34" charset="0"/>
                          <a:ea typeface="Tahoma" pitchFamily="34" charset="0"/>
                          <a:cs typeface="Tahoma" pitchFamily="34" charset="0"/>
                        </a:rPr>
                        <a:t>pria</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a:solidFill>
                            <a:schemeClr val="tx1"/>
                          </a:solidFill>
                          <a:latin typeface="Tahoma" pitchFamily="34" charset="0"/>
                          <a:ea typeface="Tahoma" pitchFamily="34" charset="0"/>
                          <a:cs typeface="Tahoma"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dirty="0">
                          <a:solidFill>
                            <a:schemeClr val="tx1"/>
                          </a:solidFill>
                          <a:latin typeface="Tahoma" pitchFamily="34" charset="0"/>
                          <a:ea typeface="Tahoma" pitchFamily="34" charset="0"/>
                          <a:cs typeface="Tahoma"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a:solidFill>
                            <a:schemeClr val="tx1"/>
                          </a:solidFill>
                          <a:latin typeface="Tahoma" pitchFamily="34" charset="0"/>
                          <a:ea typeface="Tahoma" pitchFamily="34" charset="0"/>
                          <a:cs typeface="Tahoma"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036">
                <a:tc>
                  <a:txBody>
                    <a:bodyPr/>
                    <a:lstStyle/>
                    <a:p>
                      <a:pPr algn="l" fontAlgn="b"/>
                      <a:r>
                        <a:rPr lang="en-US" sz="2800" b="0" i="0" u="none" strike="noStrike" dirty="0" err="1">
                          <a:solidFill>
                            <a:schemeClr val="tx1"/>
                          </a:solidFill>
                          <a:latin typeface="Tahoma" pitchFamily="34" charset="0"/>
                          <a:ea typeface="Tahoma" pitchFamily="34" charset="0"/>
                          <a:cs typeface="Tahoma" pitchFamily="34" charset="0"/>
                        </a:rPr>
                        <a:t>Lainnya</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dirty="0" smtClean="0">
                          <a:solidFill>
                            <a:schemeClr val="tx1"/>
                          </a:solidFill>
                          <a:latin typeface="Tahoma" pitchFamily="34" charset="0"/>
                          <a:ea typeface="Tahoma" pitchFamily="34" charset="0"/>
                          <a:cs typeface="Tahoma" pitchFamily="34" charset="0"/>
                        </a:rPr>
                        <a:t>1.1</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dirty="0" smtClean="0">
                          <a:solidFill>
                            <a:schemeClr val="tx1"/>
                          </a:solidFill>
                          <a:latin typeface="Tahoma" pitchFamily="34" charset="0"/>
                          <a:ea typeface="Tahoma" pitchFamily="34" charset="0"/>
                          <a:cs typeface="Tahoma" pitchFamily="34" charset="0"/>
                        </a:rPr>
                        <a:t>0.5</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0" i="0" u="none" strike="noStrike" dirty="0">
                          <a:solidFill>
                            <a:schemeClr val="tx1"/>
                          </a:solidFill>
                          <a:latin typeface="Tahoma" pitchFamily="34" charset="0"/>
                          <a:ea typeface="Tahoma" pitchFamily="34" charset="0"/>
                          <a:cs typeface="Tahoma" pitchFamily="34" charset="0"/>
                        </a:rPr>
                        <a:t>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036">
                <a:tc>
                  <a:txBody>
                    <a:bodyPr/>
                    <a:lstStyle/>
                    <a:p>
                      <a:pPr algn="l" fontAlgn="b"/>
                      <a:r>
                        <a:rPr lang="en-US" sz="2800" b="0" i="0" u="none" strike="noStrike" dirty="0" err="1">
                          <a:solidFill>
                            <a:schemeClr val="tx1"/>
                          </a:solidFill>
                          <a:latin typeface="Tahoma" pitchFamily="34" charset="0"/>
                          <a:ea typeface="Tahoma" pitchFamily="34" charset="0"/>
                          <a:cs typeface="Tahoma" pitchFamily="34" charset="0"/>
                        </a:rPr>
                        <a:t>Tidak</a:t>
                      </a:r>
                      <a:r>
                        <a:rPr lang="en-US" sz="2800" b="0" i="0" u="none" strike="noStrike" dirty="0">
                          <a:solidFill>
                            <a:schemeClr val="tx1"/>
                          </a:solidFill>
                          <a:latin typeface="Tahoma" pitchFamily="34" charset="0"/>
                          <a:ea typeface="Tahoma" pitchFamily="34" charset="0"/>
                          <a:cs typeface="Tahoma" pitchFamily="34" charset="0"/>
                        </a:rPr>
                        <a:t> </a:t>
                      </a:r>
                      <a:r>
                        <a:rPr lang="en-US" sz="2800" b="0" i="0" u="none" strike="noStrike" dirty="0" err="1">
                          <a:solidFill>
                            <a:schemeClr val="tx1"/>
                          </a:solidFill>
                          <a:latin typeface="Tahoma" pitchFamily="34" charset="0"/>
                          <a:ea typeface="Tahoma" pitchFamily="34" charset="0"/>
                          <a:cs typeface="Tahoma" pitchFamily="34" charset="0"/>
                        </a:rPr>
                        <a:t>ber</a:t>
                      </a:r>
                      <a:r>
                        <a:rPr lang="en-US" sz="2800" b="0" i="0" u="none" strike="noStrike" dirty="0">
                          <a:solidFill>
                            <a:schemeClr val="tx1"/>
                          </a:solidFill>
                          <a:latin typeface="Tahoma" pitchFamily="34" charset="0"/>
                          <a:ea typeface="Tahoma" pitchFamily="34" charset="0"/>
                          <a:cs typeface="Tahoma" pitchFamily="34" charset="0"/>
                        </a:rPr>
                        <a:t> KB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chemeClr val="tx1"/>
                          </a:solidFill>
                          <a:latin typeface="Tahoma" pitchFamily="34" charset="0"/>
                          <a:ea typeface="Tahoma" pitchFamily="34" charset="0"/>
                          <a:cs typeface="Tahoma" pitchFamily="34" charset="0"/>
                        </a:rPr>
                        <a:t>45.1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dirty="0" smtClean="0">
                          <a:solidFill>
                            <a:schemeClr val="tx1"/>
                          </a:solidFill>
                          <a:latin typeface="Tahoma" pitchFamily="34" charset="0"/>
                          <a:ea typeface="Tahoma" pitchFamily="34" charset="0"/>
                          <a:cs typeface="Tahoma" pitchFamily="34" charset="0"/>
                        </a:rPr>
                        <a:t>43.1</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dirty="0" smtClean="0">
                          <a:solidFill>
                            <a:schemeClr val="tx1"/>
                          </a:solidFill>
                          <a:latin typeface="Tahoma" pitchFamily="34" charset="0"/>
                          <a:ea typeface="Tahoma" pitchFamily="34" charset="0"/>
                          <a:cs typeface="Tahoma" pitchFamily="34" charset="0"/>
                        </a:rPr>
                        <a:t>44.2</a:t>
                      </a:r>
                      <a:endParaRPr lang="en-US" sz="28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9388" y="0"/>
            <a:ext cx="8713787" cy="1282700"/>
          </a:xfrm>
        </p:spPr>
        <p:txBody>
          <a:bodyPr/>
          <a:lstStyle/>
          <a:p>
            <a:r>
              <a:rPr lang="en-US" smtClean="0">
                <a:solidFill>
                  <a:srgbClr val="FFFF00"/>
                </a:solidFill>
                <a:latin typeface="Tahoma" pitchFamily="34" charset="0"/>
                <a:cs typeface="Tahoma" pitchFamily="34" charset="0"/>
              </a:rPr>
              <a:t>Pelayanan KB: % TEMPAT </a:t>
            </a:r>
          </a:p>
        </p:txBody>
      </p:sp>
      <p:graphicFrame>
        <p:nvGraphicFramePr>
          <p:cNvPr id="4" name="Content Placeholder 3"/>
          <p:cNvGraphicFramePr>
            <a:graphicFrameLocks noGrp="1"/>
          </p:cNvGraphicFramePr>
          <p:nvPr>
            <p:ph idx="1"/>
          </p:nvPr>
        </p:nvGraphicFramePr>
        <p:xfrm>
          <a:off x="0" y="1412776"/>
          <a:ext cx="9144000" cy="517403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11188" y="1196975"/>
            <a:ext cx="7772400" cy="1470025"/>
          </a:xfrm>
        </p:spPr>
        <p:txBody>
          <a:bodyPr/>
          <a:lstStyle/>
          <a:p>
            <a:r>
              <a:rPr lang="en-US" sz="5400" smtClean="0">
                <a:solidFill>
                  <a:srgbClr val="FFFF00"/>
                </a:solidFill>
                <a:latin typeface="Tahoma" pitchFamily="34" charset="0"/>
                <a:cs typeface="Tahoma" pitchFamily="34" charset="0"/>
              </a:rPr>
              <a:t>Pelayanan Kesehatan</a:t>
            </a:r>
          </a:p>
        </p:txBody>
      </p:sp>
      <p:sp>
        <p:nvSpPr>
          <p:cNvPr id="26627" name="Subtitle 2"/>
          <p:cNvSpPr>
            <a:spLocks noGrp="1"/>
          </p:cNvSpPr>
          <p:nvPr>
            <p:ph type="subTitle" idx="1"/>
          </p:nvPr>
        </p:nvSpPr>
        <p:spPr>
          <a:xfrm>
            <a:off x="1331913" y="3284538"/>
            <a:ext cx="6400800" cy="1752600"/>
          </a:xfrm>
        </p:spPr>
        <p:txBody>
          <a:bodyPr/>
          <a:lstStyle/>
          <a:p>
            <a:r>
              <a:rPr lang="en-US" smtClean="0">
                <a:solidFill>
                  <a:srgbClr val="FFFF00"/>
                </a:solidFill>
                <a:latin typeface="Tahoma" pitchFamily="34" charset="0"/>
                <a:cs typeface="Tahoma" pitchFamily="34" charset="0"/>
              </a:rPr>
              <a:t>Perempuan 10-59 Tahun</a:t>
            </a:r>
          </a:p>
          <a:p>
            <a:r>
              <a:rPr lang="en-US" sz="2800" smtClean="0">
                <a:solidFill>
                  <a:schemeClr val="tx1"/>
                </a:solidFill>
                <a:latin typeface="Tahoma" pitchFamily="34" charset="0"/>
                <a:cs typeface="Tahoma" pitchFamily="34" charset="0"/>
              </a:rPr>
              <a:t>Hamil, Lahir, Nifas</a:t>
            </a:r>
            <a:br>
              <a:rPr lang="en-US" sz="2800" smtClean="0">
                <a:solidFill>
                  <a:schemeClr val="tx1"/>
                </a:solidFill>
                <a:latin typeface="Tahoma" pitchFamily="34" charset="0"/>
                <a:cs typeface="Tahoma" pitchFamily="34" charset="0"/>
              </a:rPr>
            </a:br>
            <a:r>
              <a:rPr lang="en-US" sz="2800" smtClean="0">
                <a:solidFill>
                  <a:schemeClr val="tx1"/>
                </a:solidFill>
                <a:latin typeface="Tahoma" pitchFamily="34" charset="0"/>
                <a:cs typeface="Tahoma" pitchFamily="34" charset="0"/>
              </a:rPr>
              <a:t>Anak terakhir, Lima tahun terakhir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179512" y="1052736"/>
          <a:ext cx="8712968" cy="4785395"/>
        </p:xfrm>
        <a:graphic>
          <a:graphicData uri="http://schemas.openxmlformats.org/drawingml/2006/chart">
            <c:chart xmlns:c="http://schemas.openxmlformats.org/drawingml/2006/chart" xmlns:r="http://schemas.openxmlformats.org/officeDocument/2006/relationships" r:id="rId2"/>
          </a:graphicData>
        </a:graphic>
      </p:graphicFrame>
      <p:sp>
        <p:nvSpPr>
          <p:cNvPr id="27651" name="Title 1"/>
          <p:cNvSpPr>
            <a:spLocks noGrp="1"/>
          </p:cNvSpPr>
          <p:nvPr>
            <p:ph type="title"/>
          </p:nvPr>
        </p:nvSpPr>
        <p:spPr>
          <a:xfrm>
            <a:off x="0" y="0"/>
            <a:ext cx="9144000" cy="1143000"/>
          </a:xfrm>
        </p:spPr>
        <p:txBody>
          <a:bodyPr/>
          <a:lstStyle/>
          <a:p>
            <a:r>
              <a:rPr lang="en-US" smtClean="0">
                <a:solidFill>
                  <a:srgbClr val="FFFF00"/>
                </a:solidFill>
                <a:latin typeface="Tahoma" pitchFamily="34" charset="0"/>
                <a:cs typeface="Tahoma" pitchFamily="34" charset="0"/>
              </a:rPr>
              <a:t>Pemeriksaan Kehamilan</a:t>
            </a:r>
          </a:p>
        </p:txBody>
      </p:sp>
      <p:sp>
        <p:nvSpPr>
          <p:cNvPr id="27652" name="TextBox 5"/>
          <p:cNvSpPr txBox="1">
            <a:spLocks noChangeArrowheads="1"/>
          </p:cNvSpPr>
          <p:nvPr/>
        </p:nvSpPr>
        <p:spPr bwMode="auto">
          <a:xfrm>
            <a:off x="2792413" y="3141663"/>
            <a:ext cx="4227512" cy="460375"/>
          </a:xfrm>
          <a:prstGeom prst="rect">
            <a:avLst/>
          </a:prstGeom>
          <a:noFill/>
          <a:ln w="9525">
            <a:noFill/>
            <a:miter lim="800000"/>
            <a:headEnd/>
            <a:tailEnd/>
          </a:ln>
        </p:spPr>
        <p:txBody>
          <a:bodyPr wrap="none">
            <a:spAutoFit/>
          </a:bodyPr>
          <a:lstStyle/>
          <a:p>
            <a:r>
              <a:rPr lang="en-US" sz="2400">
                <a:latin typeface="Tahoma" pitchFamily="34" charset="0"/>
                <a:cs typeface="Tahoma" pitchFamily="34" charset="0"/>
              </a:rPr>
              <a:t>Gorontalo: 44%; DIY: 98,4%</a:t>
            </a:r>
          </a:p>
        </p:txBody>
      </p:sp>
      <p:sp>
        <p:nvSpPr>
          <p:cNvPr id="27653" name="TextBox 5"/>
          <p:cNvSpPr txBox="1">
            <a:spLocks noChangeArrowheads="1"/>
          </p:cNvSpPr>
          <p:nvPr/>
        </p:nvSpPr>
        <p:spPr bwMode="auto">
          <a:xfrm>
            <a:off x="4884738" y="6237288"/>
            <a:ext cx="4259262" cy="461962"/>
          </a:xfrm>
          <a:prstGeom prst="rect">
            <a:avLst/>
          </a:prstGeom>
          <a:noFill/>
          <a:ln w="9525">
            <a:noFill/>
            <a:miter lim="800000"/>
            <a:headEnd/>
            <a:tailEnd/>
          </a:ln>
        </p:spPr>
        <p:txBody>
          <a:bodyPr wrap="none">
            <a:spAutoFit/>
          </a:bodyPr>
          <a:lstStyle/>
          <a:p>
            <a:r>
              <a:rPr lang="en-US" sz="2400">
                <a:latin typeface="Tahoma" pitchFamily="34" charset="0"/>
                <a:cs typeface="Tahoma" pitchFamily="34" charset="0"/>
              </a:rPr>
              <a:t>DIY: 0%; Papua Barat: 17,3%</a:t>
            </a:r>
          </a:p>
        </p:txBody>
      </p:sp>
      <p:sp>
        <p:nvSpPr>
          <p:cNvPr id="7" name="Down Arrow 6"/>
          <p:cNvSpPr/>
          <p:nvPr/>
        </p:nvSpPr>
        <p:spPr>
          <a:xfrm>
            <a:off x="7596188" y="5805488"/>
            <a:ext cx="360362" cy="4318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79388" y="274638"/>
            <a:ext cx="8713787" cy="1425575"/>
          </a:xfrm>
        </p:spPr>
        <p:txBody>
          <a:bodyPr/>
          <a:lstStyle/>
          <a:p>
            <a:r>
              <a:rPr lang="en-US" sz="4800" smtClean="0">
                <a:solidFill>
                  <a:srgbClr val="FFFF00"/>
                </a:solidFill>
                <a:latin typeface="Tahoma" pitchFamily="34" charset="0"/>
                <a:cs typeface="Tahoma" pitchFamily="34" charset="0"/>
              </a:rPr>
              <a:t>Periksa Hamil: Pertama Kali</a:t>
            </a:r>
          </a:p>
        </p:txBody>
      </p:sp>
      <p:graphicFrame>
        <p:nvGraphicFramePr>
          <p:cNvPr id="4" name="Content Placeholder 3"/>
          <p:cNvGraphicFramePr>
            <a:graphicFrameLocks noGrp="1"/>
          </p:cNvGraphicFramePr>
          <p:nvPr>
            <p:ph idx="1"/>
          </p:nvPr>
        </p:nvGraphicFramePr>
        <p:xfrm>
          <a:off x="0" y="1844824"/>
          <a:ext cx="9144000" cy="481399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74638"/>
            <a:ext cx="8964613" cy="1143000"/>
          </a:xfrm>
        </p:spPr>
        <p:txBody>
          <a:bodyPr/>
          <a:lstStyle/>
          <a:p>
            <a:r>
              <a:rPr lang="en-US" smtClean="0">
                <a:solidFill>
                  <a:srgbClr val="FFFF00"/>
                </a:solidFill>
                <a:latin typeface="Tahoma" pitchFamily="34" charset="0"/>
                <a:cs typeface="Tahoma" pitchFamily="34" charset="0"/>
              </a:rPr>
              <a:t>Tenaga Yang Memeriksa Kehamilan</a:t>
            </a:r>
          </a:p>
        </p:txBody>
      </p:sp>
      <p:graphicFrame>
        <p:nvGraphicFramePr>
          <p:cNvPr id="5" name="Table 4"/>
          <p:cNvGraphicFramePr>
            <a:graphicFrameLocks noGrp="1"/>
          </p:cNvGraphicFramePr>
          <p:nvPr/>
        </p:nvGraphicFramePr>
        <p:xfrm>
          <a:off x="39688" y="1700213"/>
          <a:ext cx="8964488" cy="4680520"/>
        </p:xfrm>
        <a:graphic>
          <a:graphicData uri="http://schemas.openxmlformats.org/drawingml/2006/table">
            <a:tbl>
              <a:tblPr/>
              <a:tblGrid>
                <a:gridCol w="5709959"/>
                <a:gridCol w="3254529"/>
              </a:tblGrid>
              <a:tr h="585065">
                <a:tc>
                  <a:txBody>
                    <a:bodyPr/>
                    <a:lstStyle/>
                    <a:p>
                      <a:pPr algn="ctr" fontAlgn="b"/>
                      <a:r>
                        <a:rPr lang="en-US" sz="3200" b="0" i="0" u="none" strike="noStrike" dirty="0" err="1">
                          <a:solidFill>
                            <a:schemeClr val="tx1"/>
                          </a:solidFill>
                          <a:latin typeface="Tahoma" pitchFamily="34" charset="0"/>
                          <a:ea typeface="Tahoma" pitchFamily="34" charset="0"/>
                          <a:cs typeface="Tahoma" pitchFamily="34" charset="0"/>
                        </a:rPr>
                        <a:t>Tenaga</a:t>
                      </a:r>
                      <a:endParaRPr lang="en-US" sz="32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a:solidFill>
                            <a:schemeClr val="tx1"/>
                          </a:solidFill>
                          <a:latin typeface="Tahoma" pitchFamily="34" charset="0"/>
                          <a:ea typeface="Tahoma" pitchFamily="34" charset="0"/>
                          <a:cs typeface="Tahoma"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5065">
                <a:tc>
                  <a:txBody>
                    <a:bodyPr/>
                    <a:lstStyle/>
                    <a:p>
                      <a:pPr algn="l" fontAlgn="b"/>
                      <a:r>
                        <a:rPr lang="en-US" sz="3200" b="0" i="0" u="none" strike="noStrike" dirty="0" err="1">
                          <a:solidFill>
                            <a:srgbClr val="FFFF00"/>
                          </a:solidFill>
                          <a:latin typeface="Tahoma" pitchFamily="34" charset="0"/>
                          <a:ea typeface="Tahoma" pitchFamily="34" charset="0"/>
                          <a:cs typeface="Tahoma" pitchFamily="34" charset="0"/>
                        </a:rPr>
                        <a:t>Bidan</a:t>
                      </a:r>
                      <a:endParaRPr lang="en-US" sz="3200" b="0" i="0" u="none" strike="noStrike" dirty="0">
                        <a:solidFill>
                          <a:srgbClr val="FFFF00"/>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smtClean="0">
                          <a:solidFill>
                            <a:srgbClr val="FFFF00"/>
                          </a:solidFill>
                          <a:latin typeface="Tahoma" pitchFamily="34" charset="0"/>
                          <a:ea typeface="Tahoma" pitchFamily="34" charset="0"/>
                          <a:cs typeface="Tahoma" pitchFamily="34" charset="0"/>
                        </a:rPr>
                        <a:t>71,4</a:t>
                      </a:r>
                      <a:endParaRPr lang="en-US" sz="3200" b="0" i="0" u="none" strike="noStrike" dirty="0">
                        <a:solidFill>
                          <a:srgbClr val="FFFF00"/>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5065">
                <a:tc>
                  <a:txBody>
                    <a:bodyPr/>
                    <a:lstStyle/>
                    <a:p>
                      <a:pPr algn="l" fontAlgn="b"/>
                      <a:r>
                        <a:rPr lang="en-US" sz="3200" b="0" i="0" u="none" strike="noStrike" dirty="0" err="1">
                          <a:solidFill>
                            <a:schemeClr val="tx1"/>
                          </a:solidFill>
                          <a:latin typeface="Tahoma" pitchFamily="34" charset="0"/>
                          <a:ea typeface="Tahoma" pitchFamily="34" charset="0"/>
                          <a:cs typeface="Tahoma" pitchFamily="34" charset="0"/>
                        </a:rPr>
                        <a:t>Dokter</a:t>
                      </a:r>
                      <a:r>
                        <a:rPr lang="en-US" sz="3200" b="0" i="0" u="none" strike="noStrike" dirty="0">
                          <a:solidFill>
                            <a:schemeClr val="tx1"/>
                          </a:solidFill>
                          <a:latin typeface="Tahoma" pitchFamily="34" charset="0"/>
                          <a:ea typeface="Tahoma" pitchFamily="34" charset="0"/>
                          <a:cs typeface="Tahoma" pitchFamily="34" charset="0"/>
                        </a:rPr>
                        <a:t> </a:t>
                      </a:r>
                      <a:r>
                        <a:rPr lang="en-US" sz="3200" b="0" i="0" u="none" strike="noStrike" dirty="0" err="1">
                          <a:solidFill>
                            <a:schemeClr val="tx1"/>
                          </a:solidFill>
                          <a:latin typeface="Tahoma" pitchFamily="34" charset="0"/>
                          <a:ea typeface="Tahoma" pitchFamily="34" charset="0"/>
                          <a:cs typeface="Tahoma" pitchFamily="34" charset="0"/>
                        </a:rPr>
                        <a:t>kandungan</a:t>
                      </a:r>
                      <a:endParaRPr lang="en-US" sz="32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smtClean="0">
                          <a:solidFill>
                            <a:schemeClr val="tx1"/>
                          </a:solidFill>
                          <a:latin typeface="Tahoma" pitchFamily="34" charset="0"/>
                          <a:ea typeface="Tahoma" pitchFamily="34" charset="0"/>
                          <a:cs typeface="Tahoma" pitchFamily="34" charset="0"/>
                        </a:rPr>
                        <a:t>19,7</a:t>
                      </a:r>
                      <a:endParaRPr lang="en-US" sz="32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5065">
                <a:tc>
                  <a:txBody>
                    <a:bodyPr/>
                    <a:lstStyle/>
                    <a:p>
                      <a:pPr algn="l" fontAlgn="b"/>
                      <a:r>
                        <a:rPr lang="en-US" sz="3200" b="0" i="0" u="none" strike="noStrike">
                          <a:solidFill>
                            <a:schemeClr val="tx1"/>
                          </a:solidFill>
                          <a:latin typeface="Tahoma" pitchFamily="34" charset="0"/>
                          <a:ea typeface="Tahoma" pitchFamily="34" charset="0"/>
                          <a:cs typeface="Tahoma" pitchFamily="34" charset="0"/>
                        </a:rPr>
                        <a:t>Dokter Umum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smtClean="0">
                          <a:solidFill>
                            <a:schemeClr val="tx1"/>
                          </a:solidFill>
                          <a:latin typeface="Tahoma" pitchFamily="34" charset="0"/>
                          <a:ea typeface="Tahoma" pitchFamily="34" charset="0"/>
                          <a:cs typeface="Tahoma" pitchFamily="34" charset="0"/>
                        </a:rPr>
                        <a:t>1,7</a:t>
                      </a:r>
                      <a:endParaRPr lang="en-US" sz="32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5065">
                <a:tc>
                  <a:txBody>
                    <a:bodyPr/>
                    <a:lstStyle/>
                    <a:p>
                      <a:pPr algn="l" fontAlgn="b"/>
                      <a:r>
                        <a:rPr lang="en-US" sz="3200" b="0" i="0" u="none" strike="noStrike" dirty="0" err="1">
                          <a:solidFill>
                            <a:schemeClr val="tx1"/>
                          </a:solidFill>
                          <a:latin typeface="Tahoma" pitchFamily="34" charset="0"/>
                          <a:ea typeface="Tahoma" pitchFamily="34" charset="0"/>
                          <a:cs typeface="Tahoma" pitchFamily="34" charset="0"/>
                        </a:rPr>
                        <a:t>Perawat</a:t>
                      </a:r>
                      <a:r>
                        <a:rPr lang="en-US" sz="3200" b="0" i="0" u="none" strike="noStrike" dirty="0">
                          <a:solidFill>
                            <a:schemeClr val="tx1"/>
                          </a:solidFill>
                          <a:latin typeface="Tahoma" pitchFamily="34" charset="0"/>
                          <a:ea typeface="Tahoma" pitchFamily="34" charset="0"/>
                          <a:cs typeface="Tahoma" pitchFamily="34" charset="0"/>
                        </a:rPr>
                        <a:t>/</a:t>
                      </a:r>
                      <a:r>
                        <a:rPr lang="en-US" sz="3200" b="0" i="0" u="none" strike="noStrike" dirty="0" err="1">
                          <a:solidFill>
                            <a:schemeClr val="tx1"/>
                          </a:solidFill>
                          <a:latin typeface="Tahoma" pitchFamily="34" charset="0"/>
                          <a:ea typeface="Tahoma" pitchFamily="34" charset="0"/>
                          <a:cs typeface="Tahoma" pitchFamily="34" charset="0"/>
                        </a:rPr>
                        <a:t>Mantri</a:t>
                      </a:r>
                      <a:endParaRPr lang="en-US" sz="32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smtClean="0">
                          <a:solidFill>
                            <a:schemeClr val="tx1"/>
                          </a:solidFill>
                          <a:latin typeface="Tahoma" pitchFamily="34" charset="0"/>
                          <a:ea typeface="Tahoma" pitchFamily="34" charset="0"/>
                          <a:cs typeface="Tahoma" pitchFamily="34" charset="0"/>
                        </a:rPr>
                        <a:t>0,8</a:t>
                      </a:r>
                      <a:endParaRPr lang="en-US" sz="32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5065">
                <a:tc>
                  <a:txBody>
                    <a:bodyPr/>
                    <a:lstStyle/>
                    <a:p>
                      <a:pPr algn="l" fontAlgn="b"/>
                      <a:r>
                        <a:rPr lang="en-US" sz="3200" b="0" i="0" u="none" strike="noStrike">
                          <a:solidFill>
                            <a:schemeClr val="tx1"/>
                          </a:solidFill>
                          <a:latin typeface="Tahoma" pitchFamily="34" charset="0"/>
                          <a:ea typeface="Tahoma" pitchFamily="34" charset="0"/>
                          <a:cs typeface="Tahoma" pitchFamily="34" charset="0"/>
                        </a:rPr>
                        <a:t>Lainnya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smtClean="0">
                          <a:solidFill>
                            <a:schemeClr val="tx1"/>
                          </a:solidFill>
                          <a:latin typeface="Tahoma" pitchFamily="34" charset="0"/>
                          <a:ea typeface="Tahoma" pitchFamily="34" charset="0"/>
                          <a:cs typeface="Tahoma" pitchFamily="34" charset="0"/>
                        </a:rPr>
                        <a:t>0,2</a:t>
                      </a:r>
                      <a:endParaRPr lang="en-US" sz="32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5065">
                <a:tc>
                  <a:txBody>
                    <a:bodyPr/>
                    <a:lstStyle/>
                    <a:p>
                      <a:pPr algn="l" fontAlgn="b"/>
                      <a:r>
                        <a:rPr lang="en-US" sz="3200" b="0" i="0" u="none" strike="noStrike">
                          <a:solidFill>
                            <a:schemeClr val="tx1"/>
                          </a:solidFill>
                          <a:latin typeface="Tahoma" pitchFamily="34" charset="0"/>
                          <a:ea typeface="Tahoma" pitchFamily="34" charset="0"/>
                          <a:cs typeface="Tahoma" pitchFamily="34" charset="0"/>
                        </a:rPr>
                        <a:t>Dukun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smtClean="0">
                          <a:solidFill>
                            <a:schemeClr val="tx1"/>
                          </a:solidFill>
                          <a:latin typeface="Tahoma" pitchFamily="34" charset="0"/>
                          <a:ea typeface="Tahoma" pitchFamily="34" charset="0"/>
                          <a:cs typeface="Tahoma" pitchFamily="34" charset="0"/>
                        </a:rPr>
                        <a:t>3,2</a:t>
                      </a:r>
                      <a:endParaRPr lang="en-US" sz="32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5065">
                <a:tc>
                  <a:txBody>
                    <a:bodyPr/>
                    <a:lstStyle/>
                    <a:p>
                      <a:pPr algn="l" fontAlgn="b"/>
                      <a:r>
                        <a:rPr lang="en-US" sz="3200" b="0" i="0" u="none" strike="noStrike" dirty="0" err="1">
                          <a:solidFill>
                            <a:schemeClr val="tx1"/>
                          </a:solidFill>
                          <a:latin typeface="Tahoma" pitchFamily="34" charset="0"/>
                          <a:ea typeface="Tahoma" pitchFamily="34" charset="0"/>
                          <a:cs typeface="Tahoma" pitchFamily="34" charset="0"/>
                        </a:rPr>
                        <a:t>Tidak</a:t>
                      </a:r>
                      <a:r>
                        <a:rPr lang="en-US" sz="3200" b="0" i="0" u="none" strike="noStrike" dirty="0">
                          <a:solidFill>
                            <a:schemeClr val="tx1"/>
                          </a:solidFill>
                          <a:latin typeface="Tahoma" pitchFamily="34" charset="0"/>
                          <a:ea typeface="Tahoma" pitchFamily="34" charset="0"/>
                          <a:cs typeface="Tahoma" pitchFamily="34" charset="0"/>
                        </a:rPr>
                        <a:t> </a:t>
                      </a:r>
                      <a:r>
                        <a:rPr lang="en-US" sz="3200" b="0" i="0" u="none" strike="noStrike" dirty="0" err="1">
                          <a:solidFill>
                            <a:schemeClr val="tx1"/>
                          </a:solidFill>
                          <a:latin typeface="Tahoma" pitchFamily="34" charset="0"/>
                          <a:ea typeface="Tahoma" pitchFamily="34" charset="0"/>
                          <a:cs typeface="Tahoma" pitchFamily="34" charset="0"/>
                        </a:rPr>
                        <a:t>Diperiksa</a:t>
                      </a:r>
                      <a:endParaRPr lang="en-US" sz="32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smtClean="0">
                          <a:solidFill>
                            <a:schemeClr val="tx1"/>
                          </a:solidFill>
                          <a:latin typeface="Tahoma" pitchFamily="34" charset="0"/>
                          <a:ea typeface="Tahoma" pitchFamily="34" charset="0"/>
                          <a:cs typeface="Tahoma" pitchFamily="34" charset="0"/>
                        </a:rPr>
                        <a:t>3,0</a:t>
                      </a:r>
                      <a:endParaRPr lang="en-US" sz="3200" b="0" i="0" u="none" strike="noStrike" dirty="0">
                        <a:solidFill>
                          <a:schemeClr val="tx1"/>
                        </a:solidFill>
                        <a:latin typeface="Tahoma" pitchFamily="34" charset="0"/>
                        <a:ea typeface="Tahoma" pitchFamily="34" charset="0"/>
                        <a:cs typeface="Tahoma"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274638"/>
            <a:ext cx="9144000" cy="1143000"/>
          </a:xfrm>
        </p:spPr>
        <p:txBody>
          <a:bodyPr/>
          <a:lstStyle/>
          <a:p>
            <a:r>
              <a:rPr lang="en-US" sz="4800" smtClean="0">
                <a:solidFill>
                  <a:srgbClr val="FFFF00"/>
                </a:solidFill>
                <a:latin typeface="Tahoma" pitchFamily="34" charset="0"/>
                <a:cs typeface="Tahoma" pitchFamily="34" charset="0"/>
              </a:rPr>
              <a:t>Tempat Pemeriksaan Kehamilan</a:t>
            </a:r>
          </a:p>
        </p:txBody>
      </p:sp>
      <p:graphicFrame>
        <p:nvGraphicFramePr>
          <p:cNvPr id="4" name="Content Placeholder 3"/>
          <p:cNvGraphicFramePr>
            <a:graphicFrameLocks noGrp="1"/>
          </p:cNvGraphicFramePr>
          <p:nvPr>
            <p:ph idx="1"/>
          </p:nvPr>
        </p:nvGraphicFramePr>
        <p:xfrm>
          <a:off x="179512" y="1484784"/>
          <a:ext cx="8784976" cy="51571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b="1" dirty="0" smtClean="0">
                <a:latin typeface="AR JULIAN" pitchFamily="2" charset="0"/>
              </a:rPr>
              <a:t>URAIAN</a:t>
            </a:r>
            <a:r>
              <a:rPr lang="id-ID" b="1" dirty="0" smtClean="0">
                <a:latin typeface="AR JULIAN" pitchFamily="2" charset="0"/>
              </a:rPr>
              <a:t> </a:t>
            </a:r>
            <a:r>
              <a:rPr lang="en-AU" dirty="0" smtClean="0">
                <a:latin typeface="AR JULIAN" pitchFamily="2" charset="0"/>
              </a:rPr>
              <a:t/>
            </a:r>
            <a:br>
              <a:rPr lang="en-AU" dirty="0" smtClean="0">
                <a:latin typeface="AR JULIAN" pitchFamily="2" charset="0"/>
              </a:rPr>
            </a:br>
            <a:endParaRPr lang="en-AU" dirty="0">
              <a:latin typeface="AR JULIAN" pitchFamily="2" charset="0"/>
            </a:endParaRPr>
          </a:p>
        </p:txBody>
      </p:sp>
      <p:sp>
        <p:nvSpPr>
          <p:cNvPr id="3" name="Content Placeholder 2"/>
          <p:cNvSpPr>
            <a:spLocks noGrp="1"/>
          </p:cNvSpPr>
          <p:nvPr>
            <p:ph sz="quarter" idx="1"/>
          </p:nvPr>
        </p:nvSpPr>
        <p:spPr/>
        <p:txBody>
          <a:bodyPr>
            <a:normAutofit fontScale="70000" lnSpcReduction="20000"/>
          </a:bodyPr>
          <a:lstStyle/>
          <a:p>
            <a:pPr algn="just"/>
            <a:r>
              <a:rPr lang="id-ID" b="1" i="1" dirty="0" smtClean="0">
                <a:solidFill>
                  <a:srgbClr val="FF0000"/>
                </a:solidFill>
              </a:rPr>
              <a:t>Reproductive health is a state of complete physical, mental and social welling and not merely the absence of disease or infirmity, in all matters relating to reproductive system and to its funtctions processes (WHO)</a:t>
            </a:r>
            <a:endParaRPr lang="en-AU" b="1" dirty="0" smtClean="0">
              <a:solidFill>
                <a:srgbClr val="FF0000"/>
              </a:solidFill>
            </a:endParaRPr>
          </a:p>
          <a:p>
            <a:r>
              <a:rPr lang="id-ID" dirty="0" smtClean="0"/>
              <a:t>diperlukan beberapa prasyarat </a:t>
            </a:r>
            <a:r>
              <a:rPr lang="en-AU" dirty="0" smtClean="0"/>
              <a:t>: </a:t>
            </a:r>
          </a:p>
          <a:p>
            <a:pPr marL="788670" lvl="1" indent="-514350">
              <a:buFont typeface="+mj-lt"/>
              <a:buAutoNum type="arabicPeriod"/>
            </a:pPr>
            <a:r>
              <a:rPr lang="id-ID" dirty="0" smtClean="0"/>
              <a:t>tidak  ada  kelainan  anatomis  dan  fisiologis  baik   pada pere mpuan maupun laki- laki</a:t>
            </a:r>
            <a:endParaRPr lang="en-AU" dirty="0" smtClean="0"/>
          </a:p>
          <a:p>
            <a:pPr marL="788670" lvl="1" indent="-514350">
              <a:buFont typeface="+mj-lt"/>
              <a:buAutoNum type="arabicPeriod"/>
            </a:pPr>
            <a:r>
              <a:rPr lang="id-ID" dirty="0" smtClean="0"/>
              <a:t>laki- laki maupun perempuan memerlukan landasan psikis yang memadai agar perkembangan emosinya berlangsung dengan baik</a:t>
            </a:r>
            <a:endParaRPr lang="en-AU" dirty="0" smtClean="0"/>
          </a:p>
          <a:p>
            <a:pPr marL="788670" lvl="1" indent="-514350">
              <a:buFont typeface="+mj-lt"/>
              <a:buAutoNum type="arabicPeriod"/>
            </a:pPr>
            <a:r>
              <a:rPr lang="id-ID" dirty="0" smtClean="0"/>
              <a:t>setiap orang hendaknya terbebas dari kelainan atau penyakit yang  baik langsung maupun tidak langsung mengenai organ  reproduksinya</a:t>
            </a:r>
            <a:endParaRPr lang="en-AU" dirty="0" smtClean="0"/>
          </a:p>
          <a:p>
            <a:pPr marL="788670" lvl="1" indent="-514350">
              <a:buFont typeface="+mj-lt"/>
              <a:buAutoNum type="arabicPeriod"/>
            </a:pPr>
            <a:r>
              <a:rPr lang="id-ID" dirty="0" smtClean="0"/>
              <a:t>seorang perempuan hamil memerlukan jaminan bahwa ia  akan dapat melewati masa tersebut dengan aman. Kehamilan bukanlah penyakit atau kelainan. Kehamilan adalah sebuah proses fisiologis</a:t>
            </a:r>
            <a:endParaRPr lang="en-A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8313" y="188913"/>
            <a:ext cx="8229600" cy="1143000"/>
          </a:xfrm>
        </p:spPr>
        <p:txBody>
          <a:bodyPr/>
          <a:lstStyle/>
          <a:p>
            <a:r>
              <a:rPr lang="en-US" sz="4800" smtClean="0">
                <a:solidFill>
                  <a:srgbClr val="FFFF00"/>
                </a:solidFill>
                <a:latin typeface="Tahoma" pitchFamily="34" charset="0"/>
                <a:cs typeface="Tahoma" pitchFamily="34" charset="0"/>
              </a:rPr>
              <a:t>Pelayanan Antenatal</a:t>
            </a:r>
          </a:p>
        </p:txBody>
      </p:sp>
      <p:graphicFrame>
        <p:nvGraphicFramePr>
          <p:cNvPr id="4" name="Content Placeholder 3"/>
          <p:cNvGraphicFramePr>
            <a:graphicFrameLocks noGrp="1"/>
          </p:cNvGraphicFramePr>
          <p:nvPr>
            <p:ph idx="1"/>
          </p:nvPr>
        </p:nvGraphicFramePr>
        <p:xfrm>
          <a:off x="0" y="1340768"/>
          <a:ext cx="9144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2772" name="TextBox 4"/>
          <p:cNvSpPr txBox="1">
            <a:spLocks noChangeArrowheads="1"/>
          </p:cNvSpPr>
          <p:nvPr/>
        </p:nvSpPr>
        <p:spPr bwMode="auto">
          <a:xfrm>
            <a:off x="2195513" y="6092825"/>
            <a:ext cx="6034087" cy="523875"/>
          </a:xfrm>
          <a:prstGeom prst="rect">
            <a:avLst/>
          </a:prstGeom>
          <a:noFill/>
          <a:ln w="9525">
            <a:noFill/>
            <a:miter lim="800000"/>
            <a:headEnd/>
            <a:tailEnd/>
          </a:ln>
        </p:spPr>
        <p:txBody>
          <a:bodyPr wrap="none">
            <a:spAutoFit/>
          </a:bodyPr>
          <a:lstStyle/>
          <a:p>
            <a:r>
              <a:rPr lang="en-US" sz="2800"/>
              <a:t>5T: Sumut, Sulteng: 6,8% ; DIY: 58%</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solidFill>
                  <a:srgbClr val="FFFF00"/>
                </a:solidFill>
                <a:latin typeface="Tahoma" pitchFamily="34" charset="0"/>
                <a:cs typeface="Tahoma" pitchFamily="34" charset="0"/>
              </a:rPr>
              <a:t>Imunisasi TT</a:t>
            </a:r>
          </a:p>
        </p:txBody>
      </p:sp>
      <p:graphicFrame>
        <p:nvGraphicFramePr>
          <p:cNvPr id="6" name="Content Placeholder 5"/>
          <p:cNvGraphicFramePr>
            <a:graphicFrameLocks noGrp="1"/>
          </p:cNvGraphicFramePr>
          <p:nvPr>
            <p:ph idx="1"/>
          </p:nvPr>
        </p:nvGraphicFramePr>
        <p:xfrm>
          <a:off x="179512" y="1600200"/>
          <a:ext cx="8784976" cy="49251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274638"/>
            <a:ext cx="9144000" cy="1143000"/>
          </a:xfrm>
        </p:spPr>
        <p:txBody>
          <a:bodyPr/>
          <a:lstStyle/>
          <a:p>
            <a:r>
              <a:rPr lang="en-US" smtClean="0">
                <a:solidFill>
                  <a:srgbClr val="FFFF00"/>
                </a:solidFill>
                <a:latin typeface="Tahoma" pitchFamily="34" charset="0"/>
                <a:cs typeface="Tahoma" pitchFamily="34" charset="0"/>
              </a:rPr>
              <a:t>Ibu Hamil: Jml Tablet Fe</a:t>
            </a:r>
          </a:p>
        </p:txBody>
      </p:sp>
      <p:graphicFrame>
        <p:nvGraphicFramePr>
          <p:cNvPr id="4" name="Content Placeholder 3"/>
          <p:cNvGraphicFramePr>
            <a:graphicFrameLocks noGrp="1"/>
          </p:cNvGraphicFramePr>
          <p:nvPr>
            <p:ph idx="1"/>
          </p:nvPr>
        </p:nvGraphicFramePr>
        <p:xfrm>
          <a:off x="395536" y="155679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4820" name="TextBox 4"/>
          <p:cNvSpPr txBox="1">
            <a:spLocks noChangeArrowheads="1"/>
          </p:cNvSpPr>
          <p:nvPr/>
        </p:nvSpPr>
        <p:spPr bwMode="auto">
          <a:xfrm>
            <a:off x="0" y="6237288"/>
            <a:ext cx="6011863" cy="461962"/>
          </a:xfrm>
          <a:prstGeom prst="rect">
            <a:avLst/>
          </a:prstGeom>
          <a:noFill/>
          <a:ln w="9525">
            <a:noFill/>
            <a:miter lim="800000"/>
            <a:headEnd/>
            <a:tailEnd/>
          </a:ln>
        </p:spPr>
        <p:txBody>
          <a:bodyPr>
            <a:spAutoFit/>
          </a:bodyPr>
          <a:lstStyle/>
          <a:p>
            <a:r>
              <a:rPr lang="en-US" sz="2400">
                <a:latin typeface="Tahoma" pitchFamily="34" charset="0"/>
                <a:cs typeface="Tahoma" pitchFamily="34" charset="0"/>
              </a:rPr>
              <a:t>Tidak Minum: Sumut: 38%; DIY: 3,6%</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79388" y="274638"/>
            <a:ext cx="8785225" cy="1143000"/>
          </a:xfrm>
        </p:spPr>
        <p:txBody>
          <a:bodyPr/>
          <a:lstStyle/>
          <a:p>
            <a:r>
              <a:rPr lang="en-US" smtClean="0">
                <a:solidFill>
                  <a:srgbClr val="FFFF00"/>
                </a:solidFill>
                <a:latin typeface="Tahoma" pitchFamily="34" charset="0"/>
                <a:cs typeface="Tahoma" pitchFamily="34" charset="0"/>
              </a:rPr>
              <a:t>Kelahiran: Komplikasi &amp; Cesar</a:t>
            </a:r>
          </a:p>
        </p:txBody>
      </p:sp>
      <p:sp>
        <p:nvSpPr>
          <p:cNvPr id="35843" name="Content Placeholder 2"/>
          <p:cNvSpPr>
            <a:spLocks noGrp="1"/>
          </p:cNvSpPr>
          <p:nvPr>
            <p:ph idx="1"/>
          </p:nvPr>
        </p:nvSpPr>
        <p:spPr>
          <a:xfrm>
            <a:off x="179388" y="1557338"/>
            <a:ext cx="8785225" cy="4824412"/>
          </a:xfrm>
        </p:spPr>
        <p:txBody>
          <a:bodyPr/>
          <a:lstStyle/>
          <a:p>
            <a:r>
              <a:rPr lang="en-US" smtClean="0">
                <a:latin typeface="Tahoma" pitchFamily="34" charset="0"/>
                <a:cs typeface="Tahoma" pitchFamily="34" charset="0"/>
              </a:rPr>
              <a:t>Komplikasi Kehamilan:</a:t>
            </a:r>
            <a:r>
              <a:rPr lang="en-US" smtClean="0">
                <a:latin typeface="Tahoma" pitchFamily="34" charset="0"/>
                <a:cs typeface="Tahoma" pitchFamily="34" charset="0"/>
                <a:sym typeface="Wingdings" pitchFamily="2" charset="2"/>
              </a:rPr>
              <a:t> 6,5% </a:t>
            </a:r>
          </a:p>
          <a:p>
            <a:pPr lvl="1"/>
            <a:r>
              <a:rPr lang="en-US" smtClean="0">
                <a:latin typeface="Tahoma" pitchFamily="34" charset="0"/>
                <a:cs typeface="Tahoma" pitchFamily="34" charset="0"/>
                <a:sym typeface="Wingdings" pitchFamily="2" charset="2"/>
              </a:rPr>
              <a:t> Maluku: 3,3% ; DI Yogyakarta: 13,9%</a:t>
            </a:r>
          </a:p>
          <a:p>
            <a:r>
              <a:rPr lang="en-US" smtClean="0">
                <a:latin typeface="Tahoma" pitchFamily="34" charset="0"/>
                <a:cs typeface="Tahoma" pitchFamily="34" charset="0"/>
                <a:sym typeface="Wingdings" pitchFamily="2" charset="2"/>
              </a:rPr>
              <a:t>Kelahiran Cesar: 15,3% </a:t>
            </a:r>
          </a:p>
          <a:p>
            <a:pPr lvl="1"/>
            <a:r>
              <a:rPr lang="en-US" smtClean="0">
                <a:latin typeface="Tahoma" pitchFamily="34" charset="0"/>
                <a:cs typeface="Tahoma" pitchFamily="34" charset="0"/>
                <a:sym typeface="Wingdings" pitchFamily="2" charset="2"/>
              </a:rPr>
              <a:t> Sultra: 5,5%; DKI: 27,2%</a:t>
            </a:r>
          </a:p>
          <a:p>
            <a:r>
              <a:rPr lang="en-US" u="sng" smtClean="0">
                <a:latin typeface="Tahoma" pitchFamily="34" charset="0"/>
                <a:cs typeface="Tahoma" pitchFamily="34" charset="0"/>
                <a:sym typeface="Wingdings" pitchFamily="2" charset="2"/>
              </a:rPr>
              <a:t>Note (WHO):</a:t>
            </a:r>
          </a:p>
          <a:p>
            <a:pPr lvl="1">
              <a:buFont typeface="Arial" charset="0"/>
              <a:buNone/>
            </a:pPr>
            <a:r>
              <a:rPr lang="en-US" smtClean="0">
                <a:latin typeface="Tahoma" pitchFamily="34" charset="0"/>
                <a:cs typeface="Tahoma" pitchFamily="34" charset="0"/>
                <a:sym typeface="Wingdings" pitchFamily="2" charset="2"/>
              </a:rPr>
              <a:t>    </a:t>
            </a:r>
            <a:r>
              <a:rPr lang="en-US" smtClean="0">
                <a:solidFill>
                  <a:srgbClr val="FFFF00"/>
                </a:solidFill>
                <a:latin typeface="Tahoma" pitchFamily="34" charset="0"/>
                <a:cs typeface="Tahoma" pitchFamily="34" charset="0"/>
                <a:sym typeface="Wingdings" pitchFamily="2" charset="2"/>
              </a:rPr>
              <a:t>- 5-15% Asumsi  Masalah Medis</a:t>
            </a:r>
          </a:p>
          <a:p>
            <a:pPr lvl="1">
              <a:buFont typeface="Arial" charset="0"/>
              <a:buNone/>
            </a:pPr>
            <a:r>
              <a:rPr lang="en-US" smtClean="0">
                <a:solidFill>
                  <a:srgbClr val="FFFF00"/>
                </a:solidFill>
                <a:latin typeface="Tahoma" pitchFamily="34" charset="0"/>
                <a:cs typeface="Tahoma" pitchFamily="34" charset="0"/>
                <a:sym typeface="Wingdings" pitchFamily="2" charset="2"/>
              </a:rPr>
              <a:t>    - &gt;15%  Asumsi  Non Medis </a:t>
            </a:r>
            <a:endParaRPr lang="en-US" smtClean="0">
              <a:solidFill>
                <a:srgbClr val="FFFF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23850" y="274638"/>
            <a:ext cx="8496300" cy="1143000"/>
          </a:xfrm>
        </p:spPr>
        <p:txBody>
          <a:bodyPr/>
          <a:lstStyle/>
          <a:p>
            <a:r>
              <a:rPr lang="en-US" smtClean="0">
                <a:solidFill>
                  <a:srgbClr val="FFFF00"/>
                </a:solidFill>
                <a:latin typeface="Tahoma" pitchFamily="34" charset="0"/>
                <a:cs typeface="Tahoma" pitchFamily="34" charset="0"/>
              </a:rPr>
              <a:t>Kepemilikan KMS Bumil/Buku KIA</a:t>
            </a:r>
          </a:p>
        </p:txBody>
      </p:sp>
      <p:graphicFrame>
        <p:nvGraphicFramePr>
          <p:cNvPr id="4" name="Content Placeholder 3"/>
          <p:cNvGraphicFramePr>
            <a:graphicFrameLocks noGrp="1"/>
          </p:cNvGraphicFramePr>
          <p:nvPr>
            <p:ph idx="1"/>
          </p:nvPr>
        </p:nvGraphicFramePr>
        <p:xfrm>
          <a:off x="0" y="1600200"/>
          <a:ext cx="9144000" cy="49251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z="4800" smtClean="0">
                <a:solidFill>
                  <a:srgbClr val="FFFF00"/>
                </a:solidFill>
                <a:latin typeface="Tahoma" pitchFamily="34" charset="0"/>
                <a:cs typeface="Tahoma" pitchFamily="34" charset="0"/>
              </a:rPr>
              <a:t>Tempat Melahirkan</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143000"/>
          </a:xfrm>
        </p:spPr>
        <p:txBody>
          <a:bodyPr/>
          <a:lstStyle/>
          <a:p>
            <a:r>
              <a:rPr lang="en-US" smtClean="0">
                <a:solidFill>
                  <a:srgbClr val="FFFF00"/>
                </a:solidFill>
                <a:latin typeface="Tahoma" pitchFamily="34" charset="0"/>
                <a:cs typeface="Tahoma" pitchFamily="34" charset="0"/>
              </a:rPr>
              <a:t>Penolong Persalinan: Rumah</a:t>
            </a:r>
          </a:p>
        </p:txBody>
      </p:sp>
      <p:graphicFrame>
        <p:nvGraphicFramePr>
          <p:cNvPr id="4" name="Content Placeholder 3"/>
          <p:cNvGraphicFramePr>
            <a:graphicFrameLocks noGrp="1"/>
          </p:cNvGraphicFramePr>
          <p:nvPr>
            <p:ph idx="1"/>
          </p:nvPr>
        </p:nvGraphicFramePr>
        <p:xfrm>
          <a:off x="0" y="1628800"/>
          <a:ext cx="9144000" cy="52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50825" y="274638"/>
            <a:ext cx="8642350" cy="1143000"/>
          </a:xfrm>
        </p:spPr>
        <p:txBody>
          <a:bodyPr/>
          <a:lstStyle/>
          <a:p>
            <a:r>
              <a:rPr lang="en-US" sz="4800" smtClean="0">
                <a:solidFill>
                  <a:srgbClr val="FFFF00"/>
                </a:solidFill>
                <a:latin typeface="Tahoma" pitchFamily="34" charset="0"/>
                <a:cs typeface="Tahoma" pitchFamily="34" charset="0"/>
              </a:rPr>
              <a:t>Kunjungan Nifas: Pertama Kali</a:t>
            </a:r>
          </a:p>
        </p:txBody>
      </p:sp>
      <p:graphicFrame>
        <p:nvGraphicFramePr>
          <p:cNvPr id="6" name="Content Placeholder 5"/>
          <p:cNvGraphicFramePr>
            <a:graphicFrameLocks noGrp="1"/>
          </p:cNvGraphicFramePr>
          <p:nvPr>
            <p:ph idx="1"/>
          </p:nvPr>
        </p:nvGraphicFramePr>
        <p:xfrm>
          <a:off x="0" y="1772816"/>
          <a:ext cx="91440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23850" y="274638"/>
            <a:ext cx="8362950" cy="1354137"/>
          </a:xfrm>
        </p:spPr>
        <p:txBody>
          <a:bodyPr/>
          <a:lstStyle/>
          <a:p>
            <a:r>
              <a:rPr lang="en-US" sz="4800" smtClean="0">
                <a:solidFill>
                  <a:srgbClr val="FFFF00"/>
                </a:solidFill>
                <a:latin typeface="Tahoma" pitchFamily="34" charset="0"/>
                <a:cs typeface="Tahoma" pitchFamily="34" charset="0"/>
              </a:rPr>
              <a:t>Karakteristik Ibu Melahirkan</a:t>
            </a:r>
          </a:p>
        </p:txBody>
      </p:sp>
      <p:graphicFrame>
        <p:nvGraphicFramePr>
          <p:cNvPr id="4" name="Content Placeholder 3"/>
          <p:cNvGraphicFramePr>
            <a:graphicFrameLocks noGrp="1"/>
          </p:cNvGraphicFramePr>
          <p:nvPr>
            <p:ph idx="1"/>
          </p:nvPr>
        </p:nvGraphicFramePr>
        <p:xfrm>
          <a:off x="395536" y="1844824"/>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95288" y="333375"/>
            <a:ext cx="8229600" cy="1143000"/>
          </a:xfrm>
        </p:spPr>
        <p:txBody>
          <a:bodyPr/>
          <a:lstStyle/>
          <a:p>
            <a:r>
              <a:rPr lang="en-US" smtClean="0">
                <a:solidFill>
                  <a:srgbClr val="FFFF00"/>
                </a:solidFill>
                <a:latin typeface="Tahoma" pitchFamily="34" charset="0"/>
                <a:cs typeface="Tahoma" pitchFamily="34" charset="0"/>
              </a:rPr>
              <a:t>Besaran Masalah</a:t>
            </a:r>
          </a:p>
        </p:txBody>
      </p:sp>
      <p:graphicFrame>
        <p:nvGraphicFramePr>
          <p:cNvPr id="12" name="Content Placeholder 11"/>
          <p:cNvGraphicFramePr>
            <a:graphicFrameLocks noGrp="1"/>
          </p:cNvGraphicFramePr>
          <p:nvPr>
            <p:ph sz="half" idx="2"/>
          </p:nvPr>
        </p:nvGraphicFramePr>
        <p:xfrm>
          <a:off x="1043608" y="1916832"/>
          <a:ext cx="6984776" cy="41764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id-ID" sz="2800" b="1" dirty="0">
                <a:latin typeface="AR JULIAN" pitchFamily="2" charset="0"/>
              </a:rPr>
              <a:t>Ruang Lingkup Masalah Kesehatan Reproduksi</a:t>
            </a:r>
            <a:r>
              <a:rPr lang="en-AU" b="1" dirty="0"/>
              <a:t/>
            </a:r>
            <a:br>
              <a:rPr lang="en-AU" b="1" dirty="0"/>
            </a:br>
            <a:endParaRPr lang="en-AU" dirty="0"/>
          </a:p>
        </p:txBody>
      </p:sp>
      <p:sp>
        <p:nvSpPr>
          <p:cNvPr id="3" name="Content Placeholder 2"/>
          <p:cNvSpPr>
            <a:spLocks noGrp="1"/>
          </p:cNvSpPr>
          <p:nvPr>
            <p:ph sz="quarter" idx="1"/>
          </p:nvPr>
        </p:nvSpPr>
        <p:spPr/>
        <p:txBody>
          <a:bodyPr>
            <a:normAutofit fontScale="77500" lnSpcReduction="20000"/>
          </a:bodyPr>
          <a:lstStyle/>
          <a:p>
            <a:pPr algn="just"/>
            <a:r>
              <a:rPr lang="id-ID" dirty="0" smtClean="0"/>
              <a:t>Isu- isu yang berkaitan dengan kesehatan reproduksi kadang merupakan isu yang pelik dan sensitif, seperti hak- hak reproduksi, kesehatan seksual, penyakit menular seksual (PMS) termasuk HIV/AIDS, kebutuhan khusus remaja, dan perluasan jangkauan pelayanan kelapisan masyarakat kurang manpu atau  meraka  yang  tersisih.</a:t>
            </a:r>
            <a:endParaRPr lang="en-AU" dirty="0" smtClean="0"/>
          </a:p>
          <a:p>
            <a:pPr algn="just"/>
            <a:r>
              <a:rPr lang="id-ID" dirty="0" smtClean="0"/>
              <a:t>Sejauh mana seseorang dapatmenjalankan fungsi dan proses reproduksinya secara aman dan sehat sesungguhnya tercermin dari  kondisi  kesehatan selama siklus kehidupannya, mulai dari saat konsepsi,  masa  anak,  remaja, dewasa, hingga masa pasca usia reproduksi</a:t>
            </a:r>
            <a:endParaRPr lang="en-AU" dirty="0" smtClean="0"/>
          </a:p>
          <a:p>
            <a:pPr algn="just"/>
            <a:r>
              <a:rPr lang="id-ID" dirty="0" smtClean="0"/>
              <a:t>Menurut program kerja WHO ke IX (1996- 2001), masalah kesehatan reproduksi ditinjau dari pendekatan siklus kehidupan keluarga, meliputi </a:t>
            </a:r>
            <a:r>
              <a:rPr lang="en-AU" dirty="0" smtClean="0"/>
              <a:t>:</a:t>
            </a:r>
            <a:endParaRPr lang="en-A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79388" y="274638"/>
            <a:ext cx="8713787" cy="1143000"/>
          </a:xfrm>
        </p:spPr>
        <p:txBody>
          <a:bodyPr/>
          <a:lstStyle/>
          <a:p>
            <a:r>
              <a:rPr lang="en-US" smtClean="0">
                <a:solidFill>
                  <a:srgbClr val="FFFF00"/>
                </a:solidFill>
                <a:latin typeface="Tahoma" pitchFamily="34" charset="0"/>
                <a:cs typeface="Tahoma" pitchFamily="34" charset="0"/>
              </a:rPr>
              <a:t>Upaya Mengakhiri Kehamilan</a:t>
            </a:r>
          </a:p>
        </p:txBody>
      </p:sp>
      <p:graphicFrame>
        <p:nvGraphicFramePr>
          <p:cNvPr id="4" name="Content Placeholder 3"/>
          <p:cNvGraphicFramePr>
            <a:graphicFrameLocks noGrp="1"/>
          </p:cNvGraphicFramePr>
          <p:nvPr>
            <p:ph idx="1"/>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solidFill>
                  <a:srgbClr val="FFFF00"/>
                </a:solidFill>
                <a:latin typeface="Tahoma" pitchFamily="34" charset="0"/>
                <a:cs typeface="Tahoma" pitchFamily="34" charset="0"/>
              </a:rPr>
              <a:t>Yang Menolong</a:t>
            </a:r>
          </a:p>
        </p:txBody>
      </p:sp>
      <p:sp>
        <p:nvSpPr>
          <p:cNvPr id="50179" name="Text Placeholder 2"/>
          <p:cNvSpPr>
            <a:spLocks noGrp="1"/>
          </p:cNvSpPr>
          <p:nvPr>
            <p:ph type="body" idx="1"/>
          </p:nvPr>
        </p:nvSpPr>
        <p:spPr/>
        <p:txBody>
          <a:bodyPr/>
          <a:lstStyle/>
          <a:p>
            <a:r>
              <a:rPr lang="en-US" sz="2800" b="0" smtClean="0">
                <a:latin typeface="Tahoma" pitchFamily="34" charset="0"/>
                <a:cs typeface="Tahoma" pitchFamily="34" charset="0"/>
              </a:rPr>
              <a:t>Keguguran</a:t>
            </a:r>
          </a:p>
        </p:txBody>
      </p:sp>
      <p:sp>
        <p:nvSpPr>
          <p:cNvPr id="50180" name="Text Placeholder 4"/>
          <p:cNvSpPr>
            <a:spLocks noGrp="1"/>
          </p:cNvSpPr>
          <p:nvPr>
            <p:ph type="body" sz="quarter" idx="3"/>
          </p:nvPr>
        </p:nvSpPr>
        <p:spPr/>
        <p:txBody>
          <a:bodyPr/>
          <a:lstStyle/>
          <a:p>
            <a:r>
              <a:rPr lang="en-US" sz="2800" b="0" smtClean="0">
                <a:latin typeface="Tahoma" pitchFamily="34" charset="0"/>
                <a:cs typeface="Tahoma" pitchFamily="34" charset="0"/>
              </a:rPr>
              <a:t>Pengguguran</a:t>
            </a:r>
          </a:p>
        </p:txBody>
      </p:sp>
      <p:graphicFrame>
        <p:nvGraphicFramePr>
          <p:cNvPr id="7" name="Content Placeholder 6"/>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p:txBody>
          <a:bodyPr/>
          <a:lstStyle/>
          <a:p>
            <a:r>
              <a:rPr lang="en-US" sz="5400" smtClean="0">
                <a:solidFill>
                  <a:srgbClr val="FFFF00"/>
                </a:solidFill>
                <a:latin typeface="Tahoma" pitchFamily="34" charset="0"/>
                <a:cs typeface="Tahoma" pitchFamily="34" charset="0"/>
              </a:rPr>
              <a:t>Perilaku Seksual</a:t>
            </a:r>
            <a:endParaRPr lang="en-US" sz="4000" smtClean="0">
              <a:solidFill>
                <a:srgbClr val="FFFF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50825" y="274638"/>
            <a:ext cx="8642350" cy="1143000"/>
          </a:xfrm>
        </p:spPr>
        <p:txBody>
          <a:bodyPr/>
          <a:lstStyle/>
          <a:p>
            <a:r>
              <a:rPr lang="en-US" smtClean="0">
                <a:solidFill>
                  <a:srgbClr val="FFFF00"/>
                </a:solidFill>
                <a:latin typeface="Tahoma" pitchFamily="34" charset="0"/>
                <a:cs typeface="Tahoma" pitchFamily="34" charset="0"/>
              </a:rPr>
              <a:t>Hubungan Seksual Pra-nikah</a:t>
            </a:r>
          </a:p>
        </p:txBody>
      </p:sp>
      <p:graphicFrame>
        <p:nvGraphicFramePr>
          <p:cNvPr id="6" name="Content Placeholder 5"/>
          <p:cNvGraphicFramePr>
            <a:graphicFrameLocks noGrp="1"/>
          </p:cNvGraphicFramePr>
          <p:nvPr>
            <p:ph idx="1"/>
          </p:nvPr>
        </p:nvGraphicFramePr>
        <p:xfrm>
          <a:off x="0" y="1556792"/>
          <a:ext cx="9144000" cy="503001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74638"/>
            <a:ext cx="8229600" cy="1425575"/>
          </a:xfrm>
        </p:spPr>
        <p:txBody>
          <a:bodyPr/>
          <a:lstStyle/>
          <a:p>
            <a:r>
              <a:rPr lang="en-US" sz="4800" smtClean="0">
                <a:solidFill>
                  <a:srgbClr val="FFFF00"/>
                </a:solidFill>
                <a:latin typeface="Tahoma" pitchFamily="34" charset="0"/>
                <a:cs typeface="Tahoma" pitchFamily="34" charset="0"/>
              </a:rPr>
              <a:t>Penggunaan KB pada saat berhubungan Seksual</a:t>
            </a:r>
          </a:p>
        </p:txBody>
      </p:sp>
      <p:graphicFrame>
        <p:nvGraphicFramePr>
          <p:cNvPr id="3" name="Table 2"/>
          <p:cNvGraphicFramePr>
            <a:graphicFrameLocks noGrp="1"/>
          </p:cNvGraphicFramePr>
          <p:nvPr/>
        </p:nvGraphicFramePr>
        <p:xfrm>
          <a:off x="250825" y="2060575"/>
          <a:ext cx="8712968" cy="3456382"/>
        </p:xfrm>
        <a:graphic>
          <a:graphicData uri="http://schemas.openxmlformats.org/drawingml/2006/table">
            <a:tbl>
              <a:tblPr/>
              <a:tblGrid>
                <a:gridCol w="2668122"/>
                <a:gridCol w="1764285"/>
                <a:gridCol w="1764285"/>
                <a:gridCol w="2516276"/>
              </a:tblGrid>
              <a:tr h="1717884">
                <a:tc>
                  <a:txBody>
                    <a:bodyPr/>
                    <a:lstStyle/>
                    <a:p>
                      <a:pPr marL="0" marR="0">
                        <a:lnSpc>
                          <a:spcPct val="115000"/>
                        </a:lnSpc>
                        <a:spcBef>
                          <a:spcPts val="0"/>
                        </a:spcBef>
                        <a:spcAft>
                          <a:spcPts val="0"/>
                        </a:spcAft>
                      </a:pPr>
                      <a:r>
                        <a:rPr lang="en-US" sz="3600" b="0" dirty="0" err="1">
                          <a:solidFill>
                            <a:schemeClr val="tx1"/>
                          </a:solidFill>
                          <a:latin typeface="Tahoma" pitchFamily="34" charset="0"/>
                          <a:ea typeface="Tahoma" pitchFamily="34" charset="0"/>
                          <a:cs typeface="Tahoma" pitchFamily="34" charset="0"/>
                        </a:rPr>
                        <a:t>Jenis</a:t>
                      </a:r>
                      <a:r>
                        <a:rPr lang="en-US" sz="3600" b="0" dirty="0">
                          <a:solidFill>
                            <a:schemeClr val="tx1"/>
                          </a:solidFill>
                          <a:latin typeface="Tahoma" pitchFamily="34" charset="0"/>
                          <a:ea typeface="Tahoma" pitchFamily="34" charset="0"/>
                          <a:cs typeface="Tahoma" pitchFamily="34" charset="0"/>
                        </a:rPr>
                        <a:t> </a:t>
                      </a:r>
                      <a:r>
                        <a:rPr lang="en-US" sz="3600" b="0" dirty="0" err="1">
                          <a:solidFill>
                            <a:schemeClr val="tx1"/>
                          </a:solidFill>
                          <a:latin typeface="Tahoma" pitchFamily="34" charset="0"/>
                          <a:ea typeface="Tahoma" pitchFamily="34" charset="0"/>
                          <a:cs typeface="Tahoma" pitchFamily="34" charset="0"/>
                        </a:rPr>
                        <a:t>Kelamin</a:t>
                      </a:r>
                      <a:endParaRPr lang="en-US" sz="3600" b="0" dirty="0">
                        <a:solidFill>
                          <a:schemeClr val="tx1"/>
                        </a:solidFill>
                        <a:latin typeface="Tahoma" pitchFamily="34" charset="0"/>
                        <a:ea typeface="Tahoma" pitchFamily="34" charset="0"/>
                        <a:cs typeface="Tahoma"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0">
                          <a:solidFill>
                            <a:schemeClr val="tx1"/>
                          </a:solidFill>
                          <a:latin typeface="Tahoma" pitchFamily="34" charset="0"/>
                          <a:ea typeface="Tahoma" pitchFamily="34" charset="0"/>
                          <a:cs typeface="Tahoma" pitchFamily="34" charset="0"/>
                        </a:rPr>
                        <a:t>Ya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0">
                          <a:solidFill>
                            <a:schemeClr val="tx1"/>
                          </a:solidFill>
                          <a:latin typeface="Tahoma" pitchFamily="34" charset="0"/>
                          <a:ea typeface="Tahoma" pitchFamily="34" charset="0"/>
                          <a:cs typeface="Tahoma" pitchFamily="34" charset="0"/>
                        </a:rPr>
                        <a:t>Tidak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0">
                          <a:solidFill>
                            <a:schemeClr val="tx1"/>
                          </a:solidFill>
                          <a:latin typeface="Tahoma" pitchFamily="34" charset="0"/>
                          <a:ea typeface="Tahoma" pitchFamily="34" charset="0"/>
                          <a:cs typeface="Tahoma" pitchFamily="34" charset="0"/>
                        </a:rPr>
                        <a:t>Tidak menjawab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9249">
                <a:tc>
                  <a:txBody>
                    <a:bodyPr/>
                    <a:lstStyle/>
                    <a:p>
                      <a:pPr marL="0" marR="0">
                        <a:lnSpc>
                          <a:spcPct val="115000"/>
                        </a:lnSpc>
                        <a:spcBef>
                          <a:spcPts val="0"/>
                        </a:spcBef>
                        <a:spcAft>
                          <a:spcPts val="0"/>
                        </a:spcAft>
                      </a:pPr>
                      <a:r>
                        <a:rPr lang="en-US" sz="3600" b="0">
                          <a:solidFill>
                            <a:schemeClr val="tx1"/>
                          </a:solidFill>
                          <a:latin typeface="Tahoma" pitchFamily="34" charset="0"/>
                          <a:ea typeface="Tahoma" pitchFamily="34" charset="0"/>
                          <a:cs typeface="Tahoma" pitchFamily="34" charset="0"/>
                        </a:rPr>
                        <a:t>Laki laki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0" dirty="0" smtClean="0">
                          <a:solidFill>
                            <a:schemeClr val="tx1"/>
                          </a:solidFill>
                          <a:latin typeface="Tahoma" pitchFamily="34" charset="0"/>
                          <a:ea typeface="Tahoma" pitchFamily="34" charset="0"/>
                          <a:cs typeface="Tahoma" pitchFamily="34" charset="0"/>
                        </a:rPr>
                        <a:t>23,4</a:t>
                      </a:r>
                      <a:endParaRPr lang="en-US" sz="3600" b="0" dirty="0">
                        <a:solidFill>
                          <a:schemeClr val="tx1"/>
                        </a:solidFill>
                        <a:latin typeface="Tahoma" pitchFamily="34" charset="0"/>
                        <a:ea typeface="Tahoma" pitchFamily="34" charset="0"/>
                        <a:cs typeface="Tahoma"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0" dirty="0" smtClean="0">
                          <a:solidFill>
                            <a:schemeClr val="tx1"/>
                          </a:solidFill>
                          <a:latin typeface="Tahoma" pitchFamily="34" charset="0"/>
                          <a:ea typeface="Tahoma" pitchFamily="34" charset="0"/>
                          <a:cs typeface="Tahoma" pitchFamily="34" charset="0"/>
                        </a:rPr>
                        <a:t>51,1</a:t>
                      </a:r>
                      <a:endParaRPr lang="en-US" sz="3600" b="0" dirty="0">
                        <a:solidFill>
                          <a:schemeClr val="tx1"/>
                        </a:solidFill>
                        <a:latin typeface="Tahoma" pitchFamily="34" charset="0"/>
                        <a:ea typeface="Tahoma" pitchFamily="34" charset="0"/>
                        <a:cs typeface="Tahoma"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0" dirty="0" smtClean="0">
                          <a:solidFill>
                            <a:schemeClr val="tx1"/>
                          </a:solidFill>
                          <a:latin typeface="Tahoma" pitchFamily="34" charset="0"/>
                          <a:ea typeface="Tahoma" pitchFamily="34" charset="0"/>
                          <a:cs typeface="Tahoma" pitchFamily="34" charset="0"/>
                        </a:rPr>
                        <a:t>2,8</a:t>
                      </a:r>
                      <a:endParaRPr lang="en-US" sz="3600" b="0" dirty="0">
                        <a:solidFill>
                          <a:schemeClr val="tx1"/>
                        </a:solidFill>
                        <a:latin typeface="Tahoma" pitchFamily="34" charset="0"/>
                        <a:ea typeface="Tahoma" pitchFamily="34" charset="0"/>
                        <a:cs typeface="Tahoma"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9249">
                <a:tc>
                  <a:txBody>
                    <a:bodyPr/>
                    <a:lstStyle/>
                    <a:p>
                      <a:pPr marL="0" marR="0">
                        <a:lnSpc>
                          <a:spcPct val="115000"/>
                        </a:lnSpc>
                        <a:spcBef>
                          <a:spcPts val="0"/>
                        </a:spcBef>
                        <a:spcAft>
                          <a:spcPts val="0"/>
                        </a:spcAft>
                      </a:pPr>
                      <a:r>
                        <a:rPr lang="en-US" sz="3600" b="0">
                          <a:solidFill>
                            <a:schemeClr val="tx1"/>
                          </a:solidFill>
                          <a:latin typeface="Tahoma" pitchFamily="34" charset="0"/>
                          <a:ea typeface="Tahoma" pitchFamily="34" charset="0"/>
                          <a:cs typeface="Tahoma" pitchFamily="34" charset="0"/>
                        </a:rPr>
                        <a:t>Perempuan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0" dirty="0" smtClean="0">
                          <a:solidFill>
                            <a:schemeClr val="tx1"/>
                          </a:solidFill>
                          <a:latin typeface="Tahoma" pitchFamily="34" charset="0"/>
                          <a:ea typeface="Tahoma" pitchFamily="34" charset="0"/>
                          <a:cs typeface="Tahoma" pitchFamily="34" charset="0"/>
                        </a:rPr>
                        <a:t>5,3</a:t>
                      </a:r>
                      <a:endParaRPr lang="en-US" sz="3600" b="0" dirty="0">
                        <a:solidFill>
                          <a:schemeClr val="tx1"/>
                        </a:solidFill>
                        <a:latin typeface="Tahoma" pitchFamily="34" charset="0"/>
                        <a:ea typeface="Tahoma" pitchFamily="34" charset="0"/>
                        <a:cs typeface="Tahoma"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0" dirty="0" smtClean="0">
                          <a:solidFill>
                            <a:schemeClr val="tx1"/>
                          </a:solidFill>
                          <a:latin typeface="Tahoma" pitchFamily="34" charset="0"/>
                          <a:ea typeface="Tahoma" pitchFamily="34" charset="0"/>
                          <a:cs typeface="Tahoma" pitchFamily="34" charset="0"/>
                        </a:rPr>
                        <a:t>16,9</a:t>
                      </a:r>
                      <a:endParaRPr lang="en-US" sz="3600" b="0" dirty="0">
                        <a:solidFill>
                          <a:schemeClr val="tx1"/>
                        </a:solidFill>
                        <a:latin typeface="Tahoma" pitchFamily="34" charset="0"/>
                        <a:ea typeface="Tahoma" pitchFamily="34" charset="0"/>
                        <a:cs typeface="Tahoma"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0" dirty="0" smtClean="0">
                          <a:solidFill>
                            <a:schemeClr val="tx1"/>
                          </a:solidFill>
                          <a:latin typeface="Tahoma" pitchFamily="34" charset="0"/>
                          <a:ea typeface="Tahoma" pitchFamily="34" charset="0"/>
                          <a:cs typeface="Tahoma" pitchFamily="34" charset="0"/>
                        </a:rPr>
                        <a:t>0,6</a:t>
                      </a:r>
                      <a:endParaRPr lang="en-US" sz="3600" b="0" dirty="0">
                        <a:solidFill>
                          <a:schemeClr val="tx1"/>
                        </a:solidFill>
                        <a:latin typeface="Tahoma" pitchFamily="34" charset="0"/>
                        <a:ea typeface="Tahoma" pitchFamily="34" charset="0"/>
                        <a:cs typeface="Tahoma"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000132"/>
          </a:xfrm>
        </p:spPr>
        <p:txBody>
          <a:bodyPr>
            <a:normAutofit fontScale="90000"/>
          </a:bodyPr>
          <a:lstStyle/>
          <a:p>
            <a:pPr algn="ctr"/>
            <a:r>
              <a:rPr lang="en-AU" b="1" dirty="0" smtClean="0"/>
              <a:t/>
            </a:r>
            <a:br>
              <a:rPr lang="en-AU" b="1" dirty="0" smtClean="0"/>
            </a:br>
            <a:r>
              <a:rPr lang="id-ID" b="1" dirty="0" smtClean="0"/>
              <a:t>Sasaran</a:t>
            </a:r>
            <a:r>
              <a:rPr lang="en-AU" b="1" dirty="0" smtClean="0"/>
              <a:t/>
            </a:r>
            <a:br>
              <a:rPr lang="en-AU" b="1" dirty="0" smtClean="0"/>
            </a:br>
            <a:endParaRPr lang="en-AU" dirty="0"/>
          </a:p>
        </p:txBody>
      </p:sp>
      <p:sp>
        <p:nvSpPr>
          <p:cNvPr id="3" name="Content Placeholder 2"/>
          <p:cNvSpPr>
            <a:spLocks noGrp="1"/>
          </p:cNvSpPr>
          <p:nvPr>
            <p:ph sz="quarter" idx="1"/>
          </p:nvPr>
        </p:nvSpPr>
        <p:spPr>
          <a:xfrm>
            <a:off x="457200" y="1357298"/>
            <a:ext cx="8229600" cy="5357850"/>
          </a:xfrm>
        </p:spPr>
        <p:txBody>
          <a:bodyPr>
            <a:normAutofit fontScale="62500" lnSpcReduction="20000"/>
          </a:bodyPr>
          <a:lstStyle/>
          <a:p>
            <a:pPr marL="514350" lvl="0" indent="-514350">
              <a:buFont typeface="+mj-lt"/>
              <a:buAutoNum type="arabicPeriod"/>
            </a:pPr>
            <a:r>
              <a:rPr lang="id-ID" dirty="0" smtClean="0"/>
              <a:t>Penurunan 33% angka prevalensi anemia pada wanita (usia 15- 49 tahun)</a:t>
            </a:r>
            <a:endParaRPr lang="en-AU" dirty="0" smtClean="0"/>
          </a:p>
          <a:p>
            <a:pPr marL="514350" lvl="0" indent="-514350">
              <a:buFont typeface="+mj-lt"/>
              <a:buAutoNum type="arabicPeriod"/>
            </a:pPr>
            <a:r>
              <a:rPr lang="id-ID" dirty="0" smtClean="0"/>
              <a:t>Penurunan angka kematian ibu hingga 59%;semua wanita hamil mendapatkan akses pelayanan prenatal, persalinan oleh tenaga terlatih dan kasus kehamilan resiko tinggi serta kegawatdaruratan kebidanan, dirujuk ke</a:t>
            </a:r>
            <a:r>
              <a:rPr lang="en-AU" dirty="0" smtClean="0"/>
              <a:t>f</a:t>
            </a:r>
            <a:r>
              <a:rPr lang="id-ID" dirty="0" smtClean="0"/>
              <a:t>asilitas kesehatan</a:t>
            </a:r>
            <a:r>
              <a:rPr lang="en-AU" dirty="0" smtClean="0"/>
              <a:t>.</a:t>
            </a:r>
          </a:p>
          <a:p>
            <a:pPr marL="514350" lvl="0" indent="-514350">
              <a:buFont typeface="+mj-lt"/>
              <a:buAutoNum type="arabicPeriod"/>
            </a:pPr>
            <a:r>
              <a:rPr lang="id-ID" dirty="0" smtClean="0"/>
              <a:t>peningkatan jumlah wanita yang bebas dari kecacatan/gangguan sepanjang hidupnya sebesar 15% diseluruh lapisan masyarakat</a:t>
            </a:r>
            <a:r>
              <a:rPr lang="en-AU" dirty="0" smtClean="0"/>
              <a:t>.</a:t>
            </a:r>
          </a:p>
          <a:p>
            <a:pPr marL="514350" lvl="0" indent="-514350">
              <a:buFont typeface="+mj-lt"/>
              <a:buAutoNum type="arabicPeriod"/>
            </a:pPr>
            <a:r>
              <a:rPr lang="id-ID" dirty="0" smtClean="0"/>
              <a:t>Penurunan proporsi bayi berat lahir rendah (&lt;2,5kg) menjadi kurang dari 10 %</a:t>
            </a:r>
            <a:r>
              <a:rPr lang="en-AU" dirty="0" smtClean="0"/>
              <a:t>.</a:t>
            </a:r>
          </a:p>
          <a:p>
            <a:pPr marL="514350" lvl="0" indent="-514350">
              <a:buFont typeface="+mj-lt"/>
              <a:buAutoNum type="arabicPeriod"/>
            </a:pPr>
            <a:r>
              <a:rPr lang="id-ID" dirty="0" smtClean="0"/>
              <a:t>Pemberantasan tetanus neonatarum (angka insiden diharapkan kurang dari satu kasus per 1000 kelahiran hidup) disemua kabupaten</a:t>
            </a:r>
            <a:r>
              <a:rPr lang="en-AU" dirty="0" smtClean="0"/>
              <a:t>.</a:t>
            </a:r>
          </a:p>
          <a:p>
            <a:pPr marL="514350" lvl="0" indent="-514350">
              <a:buFont typeface="+mj-lt"/>
              <a:buAutoNum type="arabicPeriod"/>
            </a:pPr>
            <a:r>
              <a:rPr lang="id-ID" dirty="0" smtClean="0"/>
              <a:t>Semua individu dan pasangan mendapatkan akses informasi dan pelayanan pencegahan kehamilan yang terlalu dini, terlalu dekat jaraknya, terlalu tua, dan telalu banyak</a:t>
            </a:r>
            <a:r>
              <a:rPr lang="en-AU" dirty="0" smtClean="0"/>
              <a:t>.</a:t>
            </a:r>
          </a:p>
          <a:p>
            <a:pPr marL="514350" indent="-514350">
              <a:buFont typeface="+mj-lt"/>
              <a:buAutoNum type="arabicPeriod"/>
            </a:pPr>
            <a:r>
              <a:rPr lang="id-ID" dirty="0" smtClean="0"/>
              <a:t>Proporsi yang memanfaatkan pelayanan kesehatan dan pemeriksaan dan pengobatan PMS minimal mencapai 70% (WHO/SEARO,1995)</a:t>
            </a:r>
            <a:endParaRPr lang="en-AU" dirty="0" smtClean="0"/>
          </a:p>
          <a:p>
            <a:pPr marL="514350" lvl="0" indent="-514350">
              <a:buFont typeface="+mj-lt"/>
              <a:buAutoNum type="arabicPeriod"/>
            </a:pPr>
            <a:endParaRPr lang="en-AU" dirty="0" smtClean="0"/>
          </a:p>
          <a:p>
            <a:pPr marL="514350" indent="-514350">
              <a:buFont typeface="+mj-lt"/>
              <a:buAutoNum type="arabicPeriod"/>
            </a:pPr>
            <a:endParaRPr lang="en-A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latin typeface="AR JULIAN" pitchFamily="2" charset="0"/>
              </a:rPr>
              <a:t>PENUTUP</a:t>
            </a:r>
            <a:endParaRPr lang="en-AU" dirty="0">
              <a:latin typeface="AR JULIAN" pitchFamily="2" charset="0"/>
            </a:endParaRPr>
          </a:p>
        </p:txBody>
      </p:sp>
      <p:sp>
        <p:nvSpPr>
          <p:cNvPr id="3" name="Content Placeholder 2"/>
          <p:cNvSpPr>
            <a:spLocks noGrp="1"/>
          </p:cNvSpPr>
          <p:nvPr>
            <p:ph sz="quarter" idx="1"/>
          </p:nvPr>
        </p:nvSpPr>
        <p:spPr/>
        <p:txBody>
          <a:bodyPr>
            <a:normAutofit fontScale="77500" lnSpcReduction="20000"/>
          </a:bodyPr>
          <a:lstStyle/>
          <a:p>
            <a:pPr algn="just"/>
            <a:r>
              <a:rPr lang="id-ID" dirty="0" smtClean="0"/>
              <a:t>Secara tematik, ada lima kelompok masalah  yang  diperhatikan dalam kesehatan reproduksi, yaitu kesehatan reproduksi itu sendiri, keluarga berencana, PMS dan pencegahan HIV/AIDS, seksualitas hubungan manusia dan hubungan gender, dan remaja. Secara lebih spesifik, berbagai masalah dalam kesehatan reproduksi adalah perawatan kehamilan, pertolongan persalinann, infertilitas, menopause, penggunann kontrasepsi, kehamilan tidak dikehendaki dan aborsi baik pada remaja maupun pasangan yang telah menikah, PMS dan HIV?AIDS (berkaitan dengan prostitusi, homoseksualitas, gaya hidup dan praktek tradisional), pelecehan dan kekerasan pada perempuan, pekosaan, dan layanan dan informasi  pada remaja.</a:t>
            </a:r>
            <a:endParaRPr lang="en-AU" dirty="0" smtClean="0"/>
          </a:p>
          <a:p>
            <a:endParaRPr lang="en-A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latin typeface="AR JULIAN" pitchFamily="2" charset="0"/>
              </a:rPr>
              <a:t>DAFTAR PUSTAKA</a:t>
            </a:r>
            <a:r>
              <a:rPr lang="en-AU" b="1" dirty="0" smtClean="0">
                <a:latin typeface="AR JULIAN" pitchFamily="2" charset="0"/>
              </a:rPr>
              <a:t/>
            </a:r>
            <a:br>
              <a:rPr lang="en-AU" b="1" dirty="0" smtClean="0">
                <a:latin typeface="AR JULIAN" pitchFamily="2" charset="0"/>
              </a:rPr>
            </a:br>
            <a:endParaRPr lang="en-AU" dirty="0">
              <a:latin typeface="AR JULIAN" pitchFamily="2" charset="0"/>
            </a:endParaRPr>
          </a:p>
        </p:txBody>
      </p:sp>
      <p:sp>
        <p:nvSpPr>
          <p:cNvPr id="3" name="Content Placeholder 2"/>
          <p:cNvSpPr>
            <a:spLocks noGrp="1"/>
          </p:cNvSpPr>
          <p:nvPr>
            <p:ph sz="quarter" idx="1"/>
          </p:nvPr>
        </p:nvSpPr>
        <p:spPr/>
        <p:txBody>
          <a:bodyPr>
            <a:normAutofit fontScale="62500" lnSpcReduction="20000"/>
          </a:bodyPr>
          <a:lstStyle/>
          <a:p>
            <a:r>
              <a:rPr lang="en-AU" dirty="0" smtClean="0"/>
              <a:t>Made </a:t>
            </a:r>
            <a:r>
              <a:rPr lang="en-AU" dirty="0" err="1" smtClean="0"/>
              <a:t>Okara</a:t>
            </a:r>
            <a:r>
              <a:rPr lang="en-AU" dirty="0" smtClean="0"/>
              <a:t> Negara, </a:t>
            </a:r>
            <a:r>
              <a:rPr lang="en-AU" dirty="0" err="1" smtClean="0"/>
              <a:t>Mengurangi</a:t>
            </a:r>
            <a:r>
              <a:rPr lang="en-AU" dirty="0" smtClean="0"/>
              <a:t> </a:t>
            </a:r>
            <a:r>
              <a:rPr lang="en-AU" dirty="0" err="1" smtClean="0"/>
              <a:t>Persoalan</a:t>
            </a:r>
            <a:r>
              <a:rPr lang="en-AU" dirty="0" smtClean="0"/>
              <a:t> </a:t>
            </a:r>
            <a:r>
              <a:rPr lang="en-AU" dirty="0" err="1" smtClean="0"/>
              <a:t>Kehidupan</a:t>
            </a:r>
            <a:r>
              <a:rPr lang="en-AU" dirty="0" smtClean="0"/>
              <a:t> </a:t>
            </a:r>
            <a:r>
              <a:rPr lang="en-AU" dirty="0" err="1" smtClean="0"/>
              <a:t>Seksual</a:t>
            </a:r>
            <a:r>
              <a:rPr lang="en-AU" dirty="0" smtClean="0"/>
              <a:t> </a:t>
            </a:r>
            <a:r>
              <a:rPr lang="en-AU" dirty="0" err="1" smtClean="0"/>
              <a:t>dan</a:t>
            </a:r>
            <a:r>
              <a:rPr lang="en-AU" dirty="0" smtClean="0"/>
              <a:t> </a:t>
            </a:r>
            <a:r>
              <a:rPr lang="en-AU" dirty="0" err="1" smtClean="0"/>
              <a:t>Reproduksi</a:t>
            </a:r>
            <a:r>
              <a:rPr lang="en-AU" dirty="0" smtClean="0"/>
              <a:t> </a:t>
            </a:r>
            <a:r>
              <a:rPr lang="en-AU" dirty="0" err="1" smtClean="0"/>
              <a:t>Perempuan</a:t>
            </a:r>
            <a:r>
              <a:rPr lang="en-AU" dirty="0" smtClean="0"/>
              <a:t> </a:t>
            </a:r>
            <a:r>
              <a:rPr lang="en-AU" dirty="0" err="1" smtClean="0"/>
              <a:t>dalam</a:t>
            </a:r>
            <a:r>
              <a:rPr lang="en-AU" dirty="0" smtClean="0"/>
              <a:t> </a:t>
            </a:r>
            <a:r>
              <a:rPr lang="en-AU" dirty="0" err="1" smtClean="0"/>
              <a:t>Jurnal</a:t>
            </a:r>
            <a:r>
              <a:rPr lang="en-AU" dirty="0" smtClean="0"/>
              <a:t> </a:t>
            </a:r>
            <a:r>
              <a:rPr lang="en-AU" dirty="0" err="1" smtClean="0"/>
              <a:t>Perempuan</a:t>
            </a:r>
            <a:r>
              <a:rPr lang="en-AU" dirty="0" smtClean="0"/>
              <a:t> </a:t>
            </a:r>
            <a:r>
              <a:rPr lang="en-AU" dirty="0" err="1" smtClean="0"/>
              <a:t>cetakan</a:t>
            </a:r>
            <a:r>
              <a:rPr lang="en-AU" dirty="0" smtClean="0"/>
              <a:t> No.41,(Jakarta : </a:t>
            </a:r>
            <a:r>
              <a:rPr lang="en-AU" dirty="0" err="1" smtClean="0"/>
              <a:t>Yayasan</a:t>
            </a:r>
            <a:r>
              <a:rPr lang="en-AU" dirty="0" smtClean="0"/>
              <a:t> </a:t>
            </a:r>
            <a:r>
              <a:rPr lang="en-AU" dirty="0" err="1" smtClean="0"/>
              <a:t>Jurnal</a:t>
            </a:r>
            <a:r>
              <a:rPr lang="en-AU" dirty="0" smtClean="0"/>
              <a:t> </a:t>
            </a:r>
            <a:r>
              <a:rPr lang="en-AU" dirty="0" err="1" smtClean="0"/>
              <a:t>Perempuan</a:t>
            </a:r>
            <a:r>
              <a:rPr lang="en-AU" dirty="0" smtClean="0"/>
              <a:t>, 2005)</a:t>
            </a:r>
            <a:r>
              <a:rPr lang="id-ID" dirty="0" smtClean="0"/>
              <a:t>.</a:t>
            </a:r>
            <a:endParaRPr lang="en-AU" dirty="0" smtClean="0"/>
          </a:p>
          <a:p>
            <a:endParaRPr lang="en-AU" dirty="0" smtClean="0"/>
          </a:p>
          <a:p>
            <a:r>
              <a:rPr lang="en-AU" dirty="0" err="1" smtClean="0"/>
              <a:t>Maryanti</a:t>
            </a:r>
            <a:r>
              <a:rPr lang="en-AU" dirty="0" smtClean="0"/>
              <a:t> D, </a:t>
            </a:r>
            <a:r>
              <a:rPr lang="en-AU" dirty="0" err="1" smtClean="0"/>
              <a:t>dkk</a:t>
            </a:r>
            <a:r>
              <a:rPr lang="en-AU" dirty="0" smtClean="0"/>
              <a:t>. </a:t>
            </a:r>
            <a:r>
              <a:rPr lang="en-AU" dirty="0" err="1" smtClean="0"/>
              <a:t>KesehatanReproduksiTeori</a:t>
            </a:r>
            <a:r>
              <a:rPr lang="en-AU" dirty="0" smtClean="0"/>
              <a:t> </a:t>
            </a:r>
            <a:r>
              <a:rPr lang="en-AU" dirty="0" err="1" smtClean="0"/>
              <a:t>dan</a:t>
            </a:r>
            <a:r>
              <a:rPr lang="en-AU" dirty="0" smtClean="0"/>
              <a:t> </a:t>
            </a:r>
            <a:r>
              <a:rPr lang="en-AU" dirty="0" err="1" smtClean="0"/>
              <a:t>Praktikum</a:t>
            </a:r>
            <a:r>
              <a:rPr lang="en-AU" dirty="0" smtClean="0"/>
              <a:t>. (Yogyakarta: </a:t>
            </a:r>
            <a:r>
              <a:rPr lang="en-AU" dirty="0" err="1" smtClean="0"/>
              <a:t>NuhaMedica</a:t>
            </a:r>
            <a:r>
              <a:rPr lang="en-AU" dirty="0" smtClean="0"/>
              <a:t>, 2009)</a:t>
            </a:r>
          </a:p>
          <a:p>
            <a:endParaRPr lang="en-AU" dirty="0" smtClean="0"/>
          </a:p>
          <a:p>
            <a:r>
              <a:rPr lang="en-AU" dirty="0" err="1" smtClean="0"/>
              <a:t>Oie</a:t>
            </a:r>
            <a:r>
              <a:rPr lang="en-AU" dirty="0" smtClean="0"/>
              <a:t>, t, </a:t>
            </a:r>
            <a:r>
              <a:rPr lang="en-AU" dirty="0" err="1" smtClean="0"/>
              <a:t>Hubungan</a:t>
            </a:r>
            <a:r>
              <a:rPr lang="en-AU" dirty="0" smtClean="0"/>
              <a:t> </a:t>
            </a:r>
            <a:r>
              <a:rPr lang="en-AU" dirty="0" err="1" smtClean="0"/>
              <a:t>Pengetahuan</a:t>
            </a:r>
            <a:r>
              <a:rPr lang="en-AU" dirty="0" smtClean="0"/>
              <a:t> </a:t>
            </a:r>
            <a:r>
              <a:rPr lang="en-AU" dirty="0" err="1" smtClean="0"/>
              <a:t>Kesehatan</a:t>
            </a:r>
            <a:r>
              <a:rPr lang="en-AU" dirty="0" smtClean="0"/>
              <a:t> </a:t>
            </a:r>
            <a:r>
              <a:rPr lang="en-AU" dirty="0" err="1" smtClean="0"/>
              <a:t>Reproduksi</a:t>
            </a:r>
            <a:r>
              <a:rPr lang="en-AU" dirty="0" smtClean="0"/>
              <a:t> </a:t>
            </a:r>
            <a:r>
              <a:rPr lang="en-AU" dirty="0" err="1" smtClean="0"/>
              <a:t>dengan</a:t>
            </a:r>
            <a:r>
              <a:rPr lang="en-AU" dirty="0" smtClean="0"/>
              <a:t> </a:t>
            </a:r>
            <a:r>
              <a:rPr lang="en-AU" dirty="0" err="1" smtClean="0"/>
              <a:t>Sikap</a:t>
            </a:r>
            <a:r>
              <a:rPr lang="en-AU" dirty="0" smtClean="0"/>
              <a:t> </a:t>
            </a:r>
            <a:r>
              <a:rPr lang="en-AU" dirty="0" err="1" smtClean="0"/>
              <a:t>terhadap</a:t>
            </a:r>
            <a:r>
              <a:rPr lang="en-AU" dirty="0" smtClean="0"/>
              <a:t> Premarital Sex. </a:t>
            </a:r>
            <a:r>
              <a:rPr lang="en-AU" dirty="0" err="1" smtClean="0"/>
              <a:t>Skipsi</a:t>
            </a:r>
            <a:r>
              <a:rPr lang="en-AU" dirty="0" smtClean="0"/>
              <a:t> S-1(</a:t>
            </a:r>
            <a:r>
              <a:rPr lang="en-AU" dirty="0" err="1" smtClean="0"/>
              <a:t>tidak</a:t>
            </a:r>
            <a:r>
              <a:rPr lang="en-AU" dirty="0" smtClean="0"/>
              <a:t> </a:t>
            </a:r>
            <a:r>
              <a:rPr lang="en-AU" dirty="0" err="1" smtClean="0"/>
              <a:t>terbit</a:t>
            </a:r>
            <a:r>
              <a:rPr lang="en-AU" dirty="0" smtClean="0"/>
              <a:t>), (</a:t>
            </a:r>
            <a:r>
              <a:rPr lang="en-AU" dirty="0" err="1" smtClean="0"/>
              <a:t>Surabaya:universitas</a:t>
            </a:r>
            <a:r>
              <a:rPr lang="en-AU" dirty="0" smtClean="0"/>
              <a:t> </a:t>
            </a:r>
            <a:r>
              <a:rPr lang="en-AU" dirty="0" err="1" smtClean="0"/>
              <a:t>surabaya</a:t>
            </a:r>
            <a:r>
              <a:rPr lang="en-AU" dirty="0" smtClean="0"/>
              <a:t>: 2008)</a:t>
            </a:r>
          </a:p>
          <a:p>
            <a:pPr>
              <a:buNone/>
            </a:pPr>
            <a:r>
              <a:rPr lang="id-ID" dirty="0" smtClean="0"/>
              <a:t> </a:t>
            </a:r>
            <a:endParaRPr lang="en-AU" dirty="0" smtClean="0"/>
          </a:p>
          <a:p>
            <a:r>
              <a:rPr lang="en-AU" dirty="0" err="1" smtClean="0"/>
              <a:t>Sarlito</a:t>
            </a:r>
            <a:r>
              <a:rPr lang="en-AU" dirty="0" smtClean="0"/>
              <a:t> </a:t>
            </a:r>
            <a:r>
              <a:rPr lang="en-AU" dirty="0" err="1" smtClean="0"/>
              <a:t>Wirawan</a:t>
            </a:r>
            <a:r>
              <a:rPr lang="en-AU" dirty="0" smtClean="0"/>
              <a:t> </a:t>
            </a:r>
            <a:r>
              <a:rPr lang="en-AU" dirty="0" err="1" smtClean="0"/>
              <a:t>Sarwono</a:t>
            </a:r>
            <a:r>
              <a:rPr lang="en-AU" dirty="0" smtClean="0"/>
              <a:t>, </a:t>
            </a:r>
            <a:r>
              <a:rPr lang="en-AU" dirty="0" err="1" smtClean="0"/>
              <a:t>Psikologi</a:t>
            </a:r>
            <a:r>
              <a:rPr lang="en-AU" dirty="0" smtClean="0"/>
              <a:t> </a:t>
            </a:r>
            <a:r>
              <a:rPr lang="en-AU" dirty="0" err="1" smtClean="0"/>
              <a:t>Remaja</a:t>
            </a:r>
            <a:r>
              <a:rPr lang="en-AU" dirty="0" smtClean="0"/>
              <a:t>, (Jakarta : Raja </a:t>
            </a:r>
            <a:r>
              <a:rPr lang="en-AU" dirty="0" err="1" smtClean="0"/>
              <a:t>Grafindo</a:t>
            </a:r>
            <a:r>
              <a:rPr lang="en-AU" dirty="0" smtClean="0"/>
              <a:t> </a:t>
            </a:r>
            <a:r>
              <a:rPr lang="en-AU" dirty="0" err="1" smtClean="0"/>
              <a:t>Persada</a:t>
            </a:r>
            <a:r>
              <a:rPr lang="en-AU" dirty="0" smtClean="0"/>
              <a:t>, 2001)</a:t>
            </a:r>
            <a:r>
              <a:rPr lang="id-ID" dirty="0" smtClean="0"/>
              <a:t>.</a:t>
            </a:r>
            <a:endParaRPr lang="en-AU" dirty="0" smtClean="0"/>
          </a:p>
          <a:p>
            <a:pPr>
              <a:buNone/>
            </a:pPr>
            <a:endParaRPr lang="en-AU" dirty="0" smtClean="0"/>
          </a:p>
          <a:p>
            <a:r>
              <a:rPr lang="sv-SE" dirty="0" smtClean="0"/>
              <a:t>Tim Poltekkes Depkes Jakarta I. 2010. Kesehatan remaja problem dan solusinya. (akarta: Salemba Medika)</a:t>
            </a:r>
            <a:endParaRPr lang="en-AU" dirty="0" smtClean="0"/>
          </a:p>
          <a:p>
            <a:pPr>
              <a:buNone/>
            </a:pPr>
            <a:endParaRPr lang="en-AU" dirty="0" smtClean="0"/>
          </a:p>
          <a:p>
            <a:pPr>
              <a:buNone/>
            </a:pPr>
            <a:endParaRPr lang="en-AU"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
          </p:nvPr>
        </p:nvSpPr>
        <p:spPr>
          <a:xfrm>
            <a:off x="457200" y="428625"/>
            <a:ext cx="8229600" cy="5727700"/>
          </a:xfrm>
        </p:spPr>
        <p:txBody>
          <a:bodyPr>
            <a:normAutofit fontScale="70000" lnSpcReduction="20000"/>
          </a:bodyPr>
          <a:lstStyle/>
          <a:p>
            <a:r>
              <a:rPr lang="id-ID" dirty="0" smtClean="0"/>
              <a:t>Praktek tradisional yang berakibat buruk semasa anak- anak (seperti mutilasi, genital, deskriminasi nilai anak, dsb)</a:t>
            </a:r>
            <a:r>
              <a:rPr lang="en-AU" dirty="0" smtClean="0"/>
              <a:t>.</a:t>
            </a:r>
          </a:p>
          <a:p>
            <a:r>
              <a:rPr lang="id-ID" dirty="0" smtClean="0"/>
              <a:t>Masalah kesehatan reproduksi remaja (kemungkinan besar dimulai sejak masa kanak- kanak yang seringkali muncul dalam bentuk kehamilan remaja, kekerasan/pelecehan seksual dan tindakan seksual yang tidak aman)</a:t>
            </a:r>
            <a:r>
              <a:rPr lang="en-AU" dirty="0" smtClean="0"/>
              <a:t>.</a:t>
            </a:r>
          </a:p>
          <a:p>
            <a:pPr lvl="0"/>
            <a:r>
              <a:rPr lang="id-ID" dirty="0" smtClean="0"/>
              <a:t>Tidak terpenuhinya kebutuhan ber- KB, biasanya terkait dengan isu aborsi tidak aman</a:t>
            </a:r>
            <a:r>
              <a:rPr lang="en-AU" dirty="0" smtClean="0"/>
              <a:t>.</a:t>
            </a:r>
          </a:p>
          <a:p>
            <a:pPr lvl="0"/>
            <a:r>
              <a:rPr lang="id-ID" dirty="0" smtClean="0"/>
              <a:t>Mortalitas dan morbiditas ibu dan anak (sebagai kesatuan) selama kehamilan, persalian dan masa nifas, yang diikuti dengan malnutrisi, anemia, berat bayi lahir rendah</a:t>
            </a:r>
            <a:r>
              <a:rPr lang="en-AU" dirty="0" smtClean="0"/>
              <a:t>.</a:t>
            </a:r>
          </a:p>
          <a:p>
            <a:pPr lvl="0"/>
            <a:r>
              <a:rPr lang="id-ID" dirty="0" smtClean="0"/>
              <a:t>Infeksi saluran reproduksi, yang berkaitan dengan penyakit menular seksual</a:t>
            </a:r>
            <a:endParaRPr lang="en-AU" dirty="0" smtClean="0"/>
          </a:p>
          <a:p>
            <a:pPr lvl="0"/>
            <a:r>
              <a:rPr lang="id-ID" dirty="0" smtClean="0"/>
              <a:t>Kemandulan, yang berkaitan erat dengan infeksi saluran reproduksi dan penyakit menular seksual</a:t>
            </a:r>
            <a:r>
              <a:rPr lang="en-AU" dirty="0" smtClean="0"/>
              <a:t>.</a:t>
            </a:r>
          </a:p>
          <a:p>
            <a:pPr lvl="0"/>
            <a:r>
              <a:rPr lang="id-ID" dirty="0" smtClean="0"/>
              <a:t>Sindrom pre dan post menopause dan peningkatan resiko kanker organ</a:t>
            </a:r>
            <a:r>
              <a:rPr lang="en-AU" dirty="0" smtClean="0"/>
              <a:t> </a:t>
            </a:r>
            <a:r>
              <a:rPr lang="id-ID" dirty="0" smtClean="0"/>
              <a:t>reproduksi</a:t>
            </a:r>
            <a:r>
              <a:rPr lang="en-AU" dirty="0" smtClean="0"/>
              <a:t>.</a:t>
            </a:r>
          </a:p>
          <a:p>
            <a:pPr lvl="0"/>
            <a:r>
              <a:rPr lang="id-ID" dirty="0" smtClean="0"/>
              <a:t>Kekurangan hormon yang menyebabkan osteoporosis dan masalah ketuaan lainnya</a:t>
            </a:r>
            <a:r>
              <a:rPr lang="en-AU" dirty="0" smtClean="0"/>
              <a:t>.</a:t>
            </a:r>
          </a:p>
          <a:p>
            <a:endParaRPr lang="en-A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
          </p:nvPr>
        </p:nvSpPr>
        <p:spPr>
          <a:xfrm>
            <a:off x="457200" y="500063"/>
            <a:ext cx="8229600" cy="5656262"/>
          </a:xfrm>
        </p:spPr>
        <p:txBody>
          <a:bodyPr>
            <a:normAutofit fontScale="77500" lnSpcReduction="20000"/>
          </a:bodyPr>
          <a:lstStyle/>
          <a:p>
            <a:pPr algn="just">
              <a:buNone/>
            </a:pPr>
            <a:r>
              <a:rPr lang="en-AU" dirty="0" smtClean="0"/>
              <a:t>	</a:t>
            </a:r>
            <a:r>
              <a:rPr lang="id-ID" dirty="0" smtClean="0"/>
              <a:t>Masalah kesehatan reproduksi mencakup area yang jauh lebih luas, dimana masalah tersebut dapat kita kelompokkan sebagai berikut</a:t>
            </a:r>
            <a:r>
              <a:rPr lang="en-AU" dirty="0" smtClean="0"/>
              <a:t> : </a:t>
            </a:r>
          </a:p>
          <a:p>
            <a:pPr lvl="1" algn="just">
              <a:buFont typeface="Wingdings" pitchFamily="2" charset="2"/>
              <a:buChar char="v"/>
            </a:pPr>
            <a:r>
              <a:rPr lang="id-ID" i="1" dirty="0" smtClean="0"/>
              <a:t>Masalah reproduksi</a:t>
            </a:r>
            <a:endParaRPr lang="en-AU" dirty="0" smtClean="0"/>
          </a:p>
          <a:p>
            <a:pPr marL="937260" lvl="2" indent="-342900" algn="just">
              <a:buFont typeface="+mj-lt"/>
              <a:buAutoNum type="arabicPeriod"/>
            </a:pPr>
            <a:r>
              <a:rPr lang="id-ID" dirty="0" smtClean="0"/>
              <a:t>Kesehatan, morbiditas (gangguan kesehatan) dan kematian peremp uan yang berkaitan denga kehamilan. Termasuk didalamnya juga maslah gizi dan anemia dikalangan perempuan, penyebab serta komplikasi dari kehamilan, masalah kemandulan dan ketidaksuburan</a:t>
            </a:r>
            <a:r>
              <a:rPr lang="en-AU" dirty="0" smtClean="0"/>
              <a:t>.</a:t>
            </a:r>
          </a:p>
          <a:p>
            <a:pPr marL="937260" lvl="2" indent="-342900" algn="just">
              <a:buFont typeface="+mj-lt"/>
              <a:buAutoNum type="arabicPeriod"/>
            </a:pPr>
            <a:r>
              <a:rPr lang="id-ID" dirty="0" smtClean="0"/>
              <a:t>Peranan atau kendali sosial budaya terhadap masalah reproduksi. Maksudnya bagaimana pandan gan masyarakat terhadap kesuburan dan kemandulan, nilai anak dan keluarga, sikap masyarakat terhadap perempuan hamil</a:t>
            </a:r>
            <a:r>
              <a:rPr lang="en-AU" dirty="0" smtClean="0"/>
              <a:t>.</a:t>
            </a:r>
          </a:p>
          <a:p>
            <a:pPr marL="937260" lvl="2" indent="-342900" algn="just">
              <a:buFont typeface="+mj-lt"/>
              <a:buAutoNum type="arabicPeriod"/>
            </a:pPr>
            <a:r>
              <a:rPr lang="id-ID" dirty="0" smtClean="0"/>
              <a:t>Intervensi pemerintah dan negara terhadap masalah reproduksi.  Misalnya program KB, undang- undang yang berkaitan dengan masalah genetik, dan lain sebagainya</a:t>
            </a:r>
            <a:r>
              <a:rPr lang="en-AU" dirty="0" smtClean="0"/>
              <a:t>.</a:t>
            </a:r>
          </a:p>
          <a:p>
            <a:pPr marL="937260" lvl="2" indent="-342900" algn="just">
              <a:buFont typeface="+mj-lt"/>
              <a:buAutoNum type="arabicPeriod"/>
            </a:pPr>
            <a:r>
              <a:rPr lang="id-ID" dirty="0" smtClean="0"/>
              <a:t>Tersediannya pelayanan kesehatan reproduksi dan keluarga berencana, serta terjangkaunya secara ekonomi oleh kelompok perempuan dan anak- anak</a:t>
            </a:r>
            <a:r>
              <a:rPr lang="en-AU" dirty="0" smtClean="0"/>
              <a:t>.</a:t>
            </a:r>
          </a:p>
          <a:p>
            <a:pPr marL="937260" lvl="2" indent="-342900" algn="just">
              <a:buFont typeface="+mj-lt"/>
              <a:buAutoNum type="arabicPeriod"/>
            </a:pPr>
            <a:r>
              <a:rPr lang="id-ID" dirty="0" smtClean="0"/>
              <a:t>Kesehatan bayi dan anak- anak terutama bayi dibawah umur lima tahun</a:t>
            </a:r>
            <a:endParaRPr lang="en-AU" dirty="0" smtClean="0"/>
          </a:p>
          <a:p>
            <a:pPr marL="937260" lvl="2" indent="-342900" algn="just">
              <a:buFont typeface="+mj-lt"/>
              <a:buAutoNum type="arabicPeriod"/>
            </a:pPr>
            <a:r>
              <a:rPr lang="id-ID" dirty="0" smtClean="0"/>
              <a:t>Dampak pembangunan ekonomi, industrialisasi dan perubahan lingkungan terhadap kesehatan reproduksi</a:t>
            </a:r>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8229600" cy="5799794"/>
          </a:xfrm>
        </p:spPr>
        <p:txBody>
          <a:bodyPr>
            <a:normAutofit fontScale="85000" lnSpcReduction="20000"/>
          </a:bodyPr>
          <a:lstStyle/>
          <a:p>
            <a:pPr>
              <a:buFont typeface="Wingdings" pitchFamily="2" charset="2"/>
              <a:buChar char="v"/>
            </a:pPr>
            <a:r>
              <a:rPr lang="id-ID" i="1" dirty="0" smtClean="0"/>
              <a:t>Masalah gender dan seksualitas</a:t>
            </a:r>
            <a:r>
              <a:rPr lang="en-AU" i="1" dirty="0" smtClean="0"/>
              <a:t> :</a:t>
            </a:r>
          </a:p>
          <a:p>
            <a:pPr marL="1062990" lvl="2" indent="-514350">
              <a:buFont typeface="+mj-lt"/>
              <a:buAutoNum type="arabicPeriod"/>
            </a:pPr>
            <a:r>
              <a:rPr lang="id-ID" dirty="0" smtClean="0"/>
              <a:t>Pengaturan negara terhadap masalah seksualitas. Maksudnya adalah peraturan dan kebijakan negara mengenai pornografi, pelacuran dan pendidikan seksualitas</a:t>
            </a:r>
            <a:r>
              <a:rPr lang="en-AU" dirty="0" smtClean="0"/>
              <a:t>.</a:t>
            </a:r>
          </a:p>
          <a:p>
            <a:pPr marL="1062990" lvl="2" indent="-514350">
              <a:buFont typeface="+mj-lt"/>
              <a:buAutoNum type="arabicPeriod"/>
            </a:pPr>
            <a:r>
              <a:rPr lang="id-ID" dirty="0" smtClean="0"/>
              <a:t>Pengendalian sosio - budaya terhadap masalah seksualitas, bagaimana norma- norma sosial yang berlaku tentang perilaku seks, homoseks, poligami, dan perceraian</a:t>
            </a:r>
            <a:r>
              <a:rPr lang="en-AU" dirty="0" smtClean="0"/>
              <a:t>,</a:t>
            </a:r>
          </a:p>
          <a:p>
            <a:pPr marL="1062990" lvl="2" indent="-514350">
              <a:buFont typeface="+mj-lt"/>
              <a:buAutoNum type="arabicPeriod"/>
            </a:pPr>
            <a:r>
              <a:rPr lang="id-ID" dirty="0" smtClean="0"/>
              <a:t>Seksualitas dikalangan remaja</a:t>
            </a:r>
            <a:r>
              <a:rPr lang="en-AU" dirty="0" smtClean="0"/>
              <a:t>.</a:t>
            </a:r>
          </a:p>
          <a:p>
            <a:pPr marL="1062990" lvl="2" indent="-514350">
              <a:buFont typeface="+mj-lt"/>
              <a:buAutoNum type="arabicPeriod"/>
            </a:pPr>
            <a:r>
              <a:rPr lang="id-ID" dirty="0" smtClean="0"/>
              <a:t>Status dan peran perempuan</a:t>
            </a:r>
            <a:r>
              <a:rPr lang="en-AU" dirty="0" smtClean="0"/>
              <a:t>.</a:t>
            </a:r>
          </a:p>
          <a:p>
            <a:pPr marL="1062990" lvl="2" indent="-514350">
              <a:buFont typeface="+mj-lt"/>
              <a:buAutoNum type="arabicPeriod"/>
            </a:pPr>
            <a:r>
              <a:rPr lang="id-ID" dirty="0" smtClean="0"/>
              <a:t>Perlindunagn terhadap perempuan pekerja</a:t>
            </a:r>
            <a:endParaRPr lang="en-AU" dirty="0" smtClean="0"/>
          </a:p>
          <a:p>
            <a:pPr marL="514350" indent="-514350">
              <a:buFont typeface="Wingdings" pitchFamily="2" charset="2"/>
              <a:buChar char="v"/>
            </a:pPr>
            <a:r>
              <a:rPr lang="id-ID" i="1" dirty="0" smtClean="0"/>
              <a:t>Masalah kekerasan dan perkosaan terhadap perempuan</a:t>
            </a:r>
            <a:endParaRPr lang="en-AU" i="1" dirty="0" smtClean="0"/>
          </a:p>
          <a:p>
            <a:pPr marL="1062990" lvl="2" indent="-514350" algn="just">
              <a:buFont typeface="+mj-lt"/>
              <a:buAutoNum type="arabicPeriod"/>
            </a:pPr>
            <a:r>
              <a:rPr lang="id-ID" dirty="0" smtClean="0"/>
              <a:t>Kencenderunganpenggunaan kekerasan secara sengaja kepada perempuan, perkosaan, serta dampaknya terhadap korban</a:t>
            </a:r>
            <a:r>
              <a:rPr lang="en-AU" dirty="0" smtClean="0"/>
              <a:t>.</a:t>
            </a:r>
          </a:p>
          <a:p>
            <a:pPr marL="1062990" lvl="2" indent="-514350" algn="just">
              <a:buFont typeface="+mj-lt"/>
              <a:buAutoNum type="arabicPeriod"/>
            </a:pPr>
            <a:r>
              <a:rPr lang="id-ID" dirty="0" smtClean="0"/>
              <a:t>Norma sosial mengenai kekerasan dalam rumah tangga, serta mengenai</a:t>
            </a:r>
            <a:r>
              <a:rPr lang="en-AU" dirty="0" smtClean="0"/>
              <a:t> </a:t>
            </a:r>
            <a:r>
              <a:rPr lang="id-ID" dirty="0" smtClean="0"/>
              <a:t>berbagai tindak kekerasan terhadap perempuan</a:t>
            </a:r>
            <a:r>
              <a:rPr lang="en-AU" dirty="0" smtClean="0"/>
              <a:t>.</a:t>
            </a:r>
          </a:p>
          <a:p>
            <a:pPr marL="1062990" lvl="2" indent="-514350" algn="just">
              <a:buFont typeface="+mj-lt"/>
              <a:buAutoNum type="arabicPeriod"/>
            </a:pPr>
            <a:r>
              <a:rPr lang="id-ID" dirty="0" smtClean="0"/>
              <a:t>Sikap masyarakat mengenai kekerasan perkosaan terhadap pelacur</a:t>
            </a:r>
            <a:r>
              <a:rPr lang="en-AU" dirty="0" smtClean="0"/>
              <a:t>.</a:t>
            </a:r>
          </a:p>
          <a:p>
            <a:pPr marL="1062990" lvl="2" indent="-514350" algn="just">
              <a:buFont typeface="+mj-lt"/>
              <a:buAutoNum type="arabicPeriod"/>
            </a:pPr>
            <a:r>
              <a:rPr lang="id-ID" dirty="0" smtClean="0"/>
              <a:t>Berbagai langkah untuk mengatasi masalah- masalah tersebut.</a:t>
            </a:r>
            <a:endParaRPr lang="en-AU" dirty="0" smtClean="0"/>
          </a:p>
          <a:p>
            <a:pPr marL="1062990" lvl="2" indent="-514350" algn="just">
              <a:buFont typeface="+mj-lt"/>
              <a:buAutoNum type="arabicPeriod"/>
            </a:pPr>
            <a:endParaRPr lang="en-AU" dirty="0" smtClean="0"/>
          </a:p>
          <a:p>
            <a:pPr marL="1062990" lvl="2" indent="-514350" algn="just">
              <a:buFont typeface="+mj-lt"/>
              <a:buAutoNum type="arabicPeriod"/>
            </a:pPr>
            <a:endParaRPr lang="en-AU" dirty="0" smtClean="0"/>
          </a:p>
          <a:p>
            <a:pPr lvl="3">
              <a:buNone/>
            </a:pPr>
            <a:endParaRPr lang="en-AU" dirty="0" smtClean="0"/>
          </a:p>
          <a:p>
            <a:endParaRPr lang="en-A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
          </p:nvPr>
        </p:nvSpPr>
        <p:spPr>
          <a:xfrm>
            <a:off x="457200" y="428625"/>
            <a:ext cx="8229600" cy="5727700"/>
          </a:xfrm>
        </p:spPr>
        <p:txBody>
          <a:bodyPr>
            <a:normAutofit fontScale="85000" lnSpcReduction="20000"/>
          </a:bodyPr>
          <a:lstStyle/>
          <a:p>
            <a:pPr>
              <a:buFont typeface="Wingdings" pitchFamily="2" charset="2"/>
              <a:buChar char="v"/>
            </a:pPr>
            <a:r>
              <a:rPr lang="id-ID" i="1" dirty="0" smtClean="0"/>
              <a:t>Masalah penyakit yang ditularkan melalui hubungan seksual</a:t>
            </a:r>
            <a:endParaRPr lang="en-AU" dirty="0" smtClean="0"/>
          </a:p>
          <a:p>
            <a:pPr marL="1062990" lvl="2" indent="-514350">
              <a:buFont typeface="+mj-lt"/>
              <a:buAutoNum type="arabicPeriod"/>
            </a:pPr>
            <a:r>
              <a:rPr lang="id-ID" dirty="0" smtClean="0"/>
              <a:t>Masalah penyakit menular seksual yang lama, seperti sifilis, dan gonorhea</a:t>
            </a:r>
            <a:r>
              <a:rPr lang="en-AU" dirty="0" smtClean="0"/>
              <a:t>.</a:t>
            </a:r>
          </a:p>
          <a:p>
            <a:pPr marL="1062990" lvl="2" indent="-514350">
              <a:buFont typeface="+mj-lt"/>
              <a:buAutoNum type="arabicPeriod"/>
            </a:pPr>
            <a:r>
              <a:rPr lang="id-ID" dirty="0" smtClean="0"/>
              <a:t>Masalah penyakit menular seksual yang relatif baru seperti chlamydia, dan  herpes</a:t>
            </a:r>
            <a:r>
              <a:rPr lang="en-AU" dirty="0" smtClean="0"/>
              <a:t>.</a:t>
            </a:r>
          </a:p>
          <a:p>
            <a:pPr marL="1062990" lvl="2" indent="-514350">
              <a:buFont typeface="+mj-lt"/>
              <a:buAutoNum type="arabicPeriod"/>
            </a:pPr>
            <a:r>
              <a:rPr lang="id-ID" dirty="0" smtClean="0"/>
              <a:t>Masalah HIV/AIDS (Human Immunodeficiency Virus/Acguired immunodeficiency Syndrome)</a:t>
            </a:r>
            <a:r>
              <a:rPr lang="en-AU" dirty="0" smtClean="0"/>
              <a:t>.</a:t>
            </a:r>
          </a:p>
          <a:p>
            <a:pPr marL="1062990" lvl="2" indent="-514350">
              <a:buFont typeface="+mj-lt"/>
              <a:buAutoNum type="arabicPeriod"/>
            </a:pPr>
            <a:r>
              <a:rPr lang="id-ID" dirty="0" smtClean="0"/>
              <a:t>Dampak sosial dan ekonomi dari penyakit menular seksual</a:t>
            </a:r>
            <a:r>
              <a:rPr lang="en-AU" dirty="0" smtClean="0"/>
              <a:t>.</a:t>
            </a:r>
          </a:p>
          <a:p>
            <a:pPr marL="1062990" lvl="2" indent="-514350">
              <a:buFont typeface="+mj-lt"/>
              <a:buAutoNum type="arabicPeriod"/>
            </a:pPr>
            <a:r>
              <a:rPr lang="id-ID" dirty="0" smtClean="0"/>
              <a:t>Kebijakan dan progarm pemerintah dalam mengatasi maslah tersebut (termasuk penyediaan pelayanan kesehatan bagi pelacur/pekerja seks komersial)</a:t>
            </a:r>
            <a:r>
              <a:rPr lang="en-AU" dirty="0" smtClean="0"/>
              <a:t>.</a:t>
            </a:r>
          </a:p>
          <a:p>
            <a:pPr marL="1062990" lvl="2" indent="-514350">
              <a:buFont typeface="+mj-lt"/>
              <a:buAutoNum type="arabicPeriod"/>
            </a:pPr>
            <a:r>
              <a:rPr lang="id-ID" dirty="0" smtClean="0"/>
              <a:t>Sikap masyarakat terhadap penyakit menular seksual</a:t>
            </a:r>
            <a:r>
              <a:rPr lang="en-AU" dirty="0" smtClean="0"/>
              <a:t>.</a:t>
            </a:r>
          </a:p>
          <a:p>
            <a:pPr marL="514350" indent="-514350">
              <a:buFont typeface="Wingdings" pitchFamily="2" charset="2"/>
              <a:buChar char="v"/>
            </a:pPr>
            <a:r>
              <a:rPr lang="id-ID" i="1" dirty="0" smtClean="0"/>
              <a:t>Masalah pelacuran</a:t>
            </a:r>
            <a:endParaRPr lang="en-AU" i="1" dirty="0" smtClean="0"/>
          </a:p>
          <a:p>
            <a:pPr marL="1062990" lvl="2" indent="-514350">
              <a:buFont typeface="+mj-lt"/>
              <a:buAutoNum type="arabicPeriod"/>
            </a:pPr>
            <a:r>
              <a:rPr lang="id-ID" dirty="0" smtClean="0"/>
              <a:t>Demografi pekerja seksual komersial atau pelacuran</a:t>
            </a:r>
            <a:endParaRPr lang="en-AU" dirty="0" smtClean="0"/>
          </a:p>
          <a:p>
            <a:pPr marL="1062990" lvl="2" indent="-514350">
              <a:buFont typeface="+mj-lt"/>
              <a:buAutoNum type="arabicPeriod"/>
            </a:pPr>
            <a:r>
              <a:rPr lang="id-ID" dirty="0" smtClean="0"/>
              <a:t>Faktor- faktor yang mendorong pelacuran dan sikap masyarakat terhadapnnya</a:t>
            </a:r>
            <a:r>
              <a:rPr lang="en-AU" dirty="0" smtClean="0"/>
              <a:t>.</a:t>
            </a:r>
          </a:p>
          <a:p>
            <a:pPr marL="1062990" lvl="2" indent="-514350">
              <a:buFont typeface="+mj-lt"/>
              <a:buAutoNum type="arabicPeriod"/>
            </a:pPr>
            <a:r>
              <a:rPr lang="id-ID" dirty="0" smtClean="0"/>
              <a:t>Dampaknya terhadap kesehatan reproduksi, baik bagi pelacur itu sendiri maupun bagi konsumennya dan keluarganya</a:t>
            </a:r>
            <a:endParaRPr lang="en-AU" dirty="0" smtClean="0"/>
          </a:p>
          <a:p>
            <a:pPr marL="1062990" lvl="2" indent="-514350">
              <a:buFont typeface="+mj-lt"/>
              <a:buAutoNum type="arabicPeriod"/>
            </a:pPr>
            <a:endParaRPr lang="en-AU" dirty="0" smtClean="0"/>
          </a:p>
          <a:p>
            <a:pPr marL="514350" indent="-514350">
              <a:buNone/>
            </a:pPr>
            <a:endParaRPr lang="en-A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00042"/>
            <a:ext cx="8229600" cy="5656918"/>
          </a:xfrm>
        </p:spPr>
        <p:txBody>
          <a:bodyPr/>
          <a:lstStyle/>
          <a:p>
            <a:pPr>
              <a:buFont typeface="Wingdings" pitchFamily="2" charset="2"/>
              <a:buChar char="v"/>
            </a:pPr>
            <a:r>
              <a:rPr lang="id-ID" i="1" dirty="0" smtClean="0"/>
              <a:t>Masalah sekitar teknologi</a:t>
            </a:r>
            <a:endParaRPr lang="en-AU" dirty="0" smtClean="0"/>
          </a:p>
          <a:p>
            <a:pPr marL="1062990" lvl="2" indent="-514350">
              <a:buFont typeface="+mj-lt"/>
              <a:buAutoNum type="arabicPeriod"/>
            </a:pPr>
            <a:r>
              <a:rPr lang="id-ID" dirty="0" smtClean="0"/>
              <a:t>Teknologi reproduksi dengan bantuan (inseminasi buatan dan bayi tabung)</a:t>
            </a:r>
            <a:r>
              <a:rPr lang="en-AU" dirty="0" smtClean="0"/>
              <a:t>.</a:t>
            </a:r>
          </a:p>
          <a:p>
            <a:pPr marL="1062990" lvl="2" indent="-514350">
              <a:buFont typeface="+mj-lt"/>
              <a:buAutoNum type="arabicPeriod"/>
            </a:pPr>
            <a:r>
              <a:rPr lang="id-ID" dirty="0" smtClean="0"/>
              <a:t>Pemilihan bayi berdasarkan jenis kelamin (gender fetal screening)</a:t>
            </a:r>
            <a:r>
              <a:rPr lang="en-AU" dirty="0" smtClean="0"/>
              <a:t>.</a:t>
            </a:r>
          </a:p>
          <a:p>
            <a:pPr marL="1062990" lvl="2" indent="-514350">
              <a:buFont typeface="+mj-lt"/>
              <a:buAutoNum type="arabicPeriod"/>
            </a:pPr>
            <a:r>
              <a:rPr lang="id-ID" dirty="0" smtClean="0"/>
              <a:t>Pelapisan genetik (genetic screening)</a:t>
            </a:r>
            <a:r>
              <a:rPr lang="en-AU" dirty="0" smtClean="0"/>
              <a:t>.</a:t>
            </a:r>
          </a:p>
          <a:p>
            <a:pPr marL="1062990" lvl="2" indent="-514350">
              <a:buFont typeface="+mj-lt"/>
              <a:buAutoNum type="arabicPeriod"/>
            </a:pPr>
            <a:r>
              <a:rPr lang="id-ID" dirty="0" smtClean="0"/>
              <a:t>Keterjangkauan dan kesamaan kesempatan</a:t>
            </a:r>
            <a:r>
              <a:rPr lang="en-AU" dirty="0" smtClean="0"/>
              <a:t>.</a:t>
            </a:r>
          </a:p>
          <a:p>
            <a:pPr marL="1062990" lvl="2" indent="-514350">
              <a:buFont typeface="+mj-lt"/>
              <a:buAutoNum type="arabicPeriod"/>
            </a:pPr>
            <a:r>
              <a:rPr lang="id-ID" dirty="0" smtClean="0"/>
              <a:t>Etika dan hukum yang berkaitan dengan masalah teknologi reproduksi ini</a:t>
            </a:r>
            <a:r>
              <a:rPr lang="en-AU" dirty="0" smtClean="0"/>
              <a:t>.</a:t>
            </a:r>
          </a:p>
          <a:p>
            <a:pPr marL="1062990" lvl="2" indent="-514350">
              <a:buNone/>
            </a:pPr>
            <a:endParaRPr lang="en-AU" dirty="0" smtClean="0"/>
          </a:p>
          <a:p>
            <a:pPr marL="1062990" lvl="2" indent="-514350">
              <a:buFont typeface="+mj-lt"/>
              <a:buAutoNum type="arabicPeriod"/>
            </a:pPr>
            <a:endParaRPr lang="en-AU" dirty="0"/>
          </a:p>
        </p:txBody>
      </p:sp>
      <p:pic>
        <p:nvPicPr>
          <p:cNvPr id="4" name="Picture 3" descr="siklus-kesehatan-wanita-konsepsi-bayi-dan-anak-remaja-dewasa-dan-usia-lanjut-3-638.jpg"/>
          <p:cNvPicPr>
            <a:picLocks noChangeAspect="1"/>
          </p:cNvPicPr>
          <p:nvPr/>
        </p:nvPicPr>
        <p:blipFill>
          <a:blip r:embed="rId2"/>
          <a:stretch>
            <a:fillRect/>
          </a:stretch>
        </p:blipFill>
        <p:spPr>
          <a:xfrm>
            <a:off x="1142976" y="4429132"/>
            <a:ext cx="7358114" cy="228601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4943</TotalTime>
  <Words>1837</Words>
  <Application>Microsoft Office PowerPoint</Application>
  <PresentationFormat>On-screen Show (4:3)</PresentationFormat>
  <Paragraphs>296</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KESEHATAN  REPRODUKSI</vt:lpstr>
      <vt:lpstr>PENDAHULUAN </vt:lpstr>
      <vt:lpstr>URAIAN  </vt:lpstr>
      <vt:lpstr>Ruang Lingkup Masalah Kesehatan Reproduksi </vt:lpstr>
      <vt:lpstr>Slide 5</vt:lpstr>
      <vt:lpstr>Slide 6</vt:lpstr>
      <vt:lpstr>Slide 7</vt:lpstr>
      <vt:lpstr>Slide 8</vt:lpstr>
      <vt:lpstr>Slide 9</vt:lpstr>
      <vt:lpstr>Faktor-Faktor yang Mempengaruhi Kesehatan Reproduksi</vt:lpstr>
      <vt:lpstr>Tujuan dan Sasaran Kesehatan Reproduksi</vt:lpstr>
      <vt:lpstr>Kes. Ibu: Goal 5 MDG </vt:lpstr>
      <vt:lpstr>Kes. Ibu: Indikator Nasional</vt:lpstr>
      <vt:lpstr>Kes. Ibu: Indikator Nasional</vt:lpstr>
      <vt:lpstr>Sampel</vt:lpstr>
      <vt:lpstr>Masa Reproduksi Perempuan 10-59 tahun</vt:lpstr>
      <vt:lpstr>Menarche: Nasional</vt:lpstr>
      <vt:lpstr>Fertilitas Perempuan Pernah Kawin 10-59 tahun </vt:lpstr>
      <vt:lpstr>Umur Perkawinan Pertama</vt:lpstr>
      <vt:lpstr>Persentase Kehamilan</vt:lpstr>
      <vt:lpstr>Angka Kelahiran: 5 thn Terakhir</vt:lpstr>
      <vt:lpstr>Penggunaan KB: Kawin 10-49 Thn </vt:lpstr>
      <vt:lpstr>Alat/Cara KB: Tempat Tinggal </vt:lpstr>
      <vt:lpstr>Pelayanan KB: % TEMPAT </vt:lpstr>
      <vt:lpstr>Pelayanan Kesehatan</vt:lpstr>
      <vt:lpstr>Pemeriksaan Kehamilan</vt:lpstr>
      <vt:lpstr>Periksa Hamil: Pertama Kali</vt:lpstr>
      <vt:lpstr>Tenaga Yang Memeriksa Kehamilan</vt:lpstr>
      <vt:lpstr>Tempat Pemeriksaan Kehamilan</vt:lpstr>
      <vt:lpstr>Pelayanan Antenatal</vt:lpstr>
      <vt:lpstr>Imunisasi TT</vt:lpstr>
      <vt:lpstr>Ibu Hamil: Jml Tablet Fe</vt:lpstr>
      <vt:lpstr>Kelahiran: Komplikasi &amp; Cesar</vt:lpstr>
      <vt:lpstr>Kepemilikan KMS Bumil/Buku KIA</vt:lpstr>
      <vt:lpstr>Tempat Melahirkan</vt:lpstr>
      <vt:lpstr>Penolong Persalinan: Rumah</vt:lpstr>
      <vt:lpstr>Kunjungan Nifas: Pertama Kali</vt:lpstr>
      <vt:lpstr>Karakteristik Ibu Melahirkan</vt:lpstr>
      <vt:lpstr>Besaran Masalah</vt:lpstr>
      <vt:lpstr>Upaya Mengakhiri Kehamilan</vt:lpstr>
      <vt:lpstr>Yang Menolong</vt:lpstr>
      <vt:lpstr>Perilaku Seksual</vt:lpstr>
      <vt:lpstr>Hubungan Seksual Pra-nikah</vt:lpstr>
      <vt:lpstr>Penggunaan KB pada saat berhubungan Seksual</vt:lpstr>
      <vt:lpstr> Sasaran </vt:lpstr>
      <vt:lpstr>PENUTUP</vt:lpstr>
      <vt:lpstr>DAFTAR PUSTAKA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KESEHATAN REPRODUKSI</dc:title>
  <dc:creator>user</dc:creator>
  <cp:lastModifiedBy>user_2</cp:lastModifiedBy>
  <cp:revision>449</cp:revision>
  <dcterms:created xsi:type="dcterms:W3CDTF">2010-08-03T01:55:23Z</dcterms:created>
  <dcterms:modified xsi:type="dcterms:W3CDTF">2019-02-27T10:30:38Z</dcterms:modified>
</cp:coreProperties>
</file>