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83" r:id="rId2"/>
    <p:sldId id="385" r:id="rId3"/>
    <p:sldId id="386" r:id="rId4"/>
    <p:sldId id="387" r:id="rId5"/>
    <p:sldId id="388" r:id="rId6"/>
    <p:sldId id="389" r:id="rId7"/>
    <p:sldId id="390" r:id="rId8"/>
    <p:sldId id="391" r:id="rId9"/>
    <p:sldId id="392" r:id="rId10"/>
    <p:sldId id="393" r:id="rId11"/>
    <p:sldId id="394" r:id="rId12"/>
    <p:sldId id="395" r:id="rId13"/>
    <p:sldId id="396" r:id="rId14"/>
    <p:sldId id="397" r:id="rId15"/>
    <p:sldId id="398" r:id="rId16"/>
    <p:sldId id="399" r:id="rId17"/>
    <p:sldId id="400" r:id="rId18"/>
    <p:sldId id="401" r:id="rId19"/>
    <p:sldId id="402" r:id="rId20"/>
    <p:sldId id="403" r:id="rId21"/>
    <p:sldId id="404" r:id="rId22"/>
    <p:sldId id="405" r:id="rId23"/>
    <p:sldId id="406" r:id="rId24"/>
    <p:sldId id="407" r:id="rId25"/>
    <p:sldId id="408" r:id="rId26"/>
    <p:sldId id="409" r:id="rId27"/>
    <p:sldId id="410" r:id="rId28"/>
    <p:sldId id="411" r:id="rId29"/>
    <p:sldId id="412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3190" autoAdjust="0"/>
  </p:normalViewPr>
  <p:slideViewPr>
    <p:cSldViewPr>
      <p:cViewPr varScale="1">
        <p:scale>
          <a:sx n="54" d="100"/>
          <a:sy n="54" d="100"/>
        </p:scale>
        <p:origin x="166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D401D-C29A-4928-88E1-427A39D3C18A}" type="datetimeFigureOut">
              <a:rPr lang="id-ID" smtClean="0"/>
              <a:t>04/03/2018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FD104-B2A3-424E-B3F4-1DFCA91EAA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7911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048E5B-BD9A-4C0B-B552-4469974D48FE}" type="datetimeFigureOut">
              <a:rPr lang="id-ID"/>
              <a:pPr>
                <a:defRPr/>
              </a:pPr>
              <a:t>04/03/2018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339B845-4BC6-43F6-B113-E03B24E0C7AB}" type="slidenum">
              <a:rPr lang="id-ID" altLang="id-ID"/>
              <a:pPr/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413082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25AA3-F776-44EA-8EEB-D2463DF66DEC}" type="slidenum">
              <a:rPr lang="id-ID" smtClean="0"/>
              <a:pPr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436003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25AA3-F776-44EA-8EEB-D2463DF66DEC}" type="slidenum">
              <a:rPr lang="id-ID" smtClean="0"/>
              <a:pPr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23611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25AA3-F776-44EA-8EEB-D2463DF66DEC}" type="slidenum">
              <a:rPr lang="id-ID" smtClean="0"/>
              <a:pPr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40957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25AA3-F776-44EA-8EEB-D2463DF66DEC}" type="slidenum">
              <a:rPr lang="id-ID" smtClean="0"/>
              <a:pPr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7583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25AA3-F776-44EA-8EEB-D2463DF66DEC}" type="slidenum">
              <a:rPr lang="id-ID" smtClean="0"/>
              <a:pPr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17040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25AA3-F776-44EA-8EEB-D2463DF66DEC}" type="slidenum">
              <a:rPr lang="id-ID" smtClean="0"/>
              <a:pPr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108540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25AA3-F776-44EA-8EEB-D2463DF66DEC}" type="slidenum">
              <a:rPr lang="id-ID" smtClean="0"/>
              <a:pPr/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966285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25AA3-F776-44EA-8EEB-D2463DF66DEC}" type="slidenum">
              <a:rPr lang="id-ID" smtClean="0"/>
              <a:pPr/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45548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25AA3-F776-44EA-8EEB-D2463DF66DEC}" type="slidenum">
              <a:rPr lang="id-ID" smtClean="0"/>
              <a:pPr/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90750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25AA3-F776-44EA-8EEB-D2463DF66DEC}" type="slidenum">
              <a:rPr lang="id-ID" smtClean="0"/>
              <a:pPr/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317814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25AA3-F776-44EA-8EEB-D2463DF66DEC}" type="slidenum">
              <a:rPr lang="id-ID" smtClean="0"/>
              <a:pPr/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55924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25AA3-F776-44EA-8EEB-D2463DF66DEC}" type="slidenum">
              <a:rPr lang="id-ID" smtClean="0"/>
              <a:pPr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85033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25AA3-F776-44EA-8EEB-D2463DF66DEC}" type="slidenum">
              <a:rPr lang="id-ID" smtClean="0"/>
              <a:pPr/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96132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25AA3-F776-44EA-8EEB-D2463DF66DEC}" type="slidenum">
              <a:rPr lang="id-ID" smtClean="0"/>
              <a:pPr/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795920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25AA3-F776-44EA-8EEB-D2463DF66DEC}" type="slidenum">
              <a:rPr lang="id-ID" smtClean="0"/>
              <a:pPr/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638660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25AA3-F776-44EA-8EEB-D2463DF66DEC}" type="slidenum">
              <a:rPr lang="id-ID" smtClean="0"/>
              <a:pPr/>
              <a:t>24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462544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25AA3-F776-44EA-8EEB-D2463DF66DEC}" type="slidenum">
              <a:rPr lang="id-ID" smtClean="0"/>
              <a:pPr/>
              <a:t>25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760647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25AA3-F776-44EA-8EEB-D2463DF66DEC}" type="slidenum">
              <a:rPr lang="id-ID" smtClean="0"/>
              <a:pPr/>
              <a:t>26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87915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25AA3-F776-44EA-8EEB-D2463DF66DEC}" type="slidenum">
              <a:rPr lang="id-ID" smtClean="0"/>
              <a:pPr/>
              <a:t>27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25513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25AA3-F776-44EA-8EEB-D2463DF66DEC}" type="slidenum">
              <a:rPr lang="id-ID" smtClean="0"/>
              <a:pPr/>
              <a:t>28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95161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25AA3-F776-44EA-8EEB-D2463DF66DEC}" type="slidenum">
              <a:rPr lang="id-ID" smtClean="0"/>
              <a:pPr/>
              <a:t>29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45353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25AA3-F776-44EA-8EEB-D2463DF66DEC}" type="slidenum">
              <a:rPr lang="id-ID" smtClean="0"/>
              <a:pPr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49380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25AA3-F776-44EA-8EEB-D2463DF66DEC}" type="slidenum">
              <a:rPr lang="id-ID" smtClean="0"/>
              <a:pPr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05276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25AA3-F776-44EA-8EEB-D2463DF66DEC}" type="slidenum">
              <a:rPr lang="id-ID" smtClean="0"/>
              <a:pPr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74201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25AA3-F776-44EA-8EEB-D2463DF66DEC}" type="slidenum">
              <a:rPr lang="id-ID" smtClean="0"/>
              <a:pPr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1354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25AA3-F776-44EA-8EEB-D2463DF66DEC}" type="slidenum">
              <a:rPr lang="id-ID" smtClean="0"/>
              <a:pPr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2971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25AA3-F776-44EA-8EEB-D2463DF66DEC}" type="slidenum">
              <a:rPr lang="id-ID" smtClean="0"/>
              <a:pPr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22620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25AA3-F776-44EA-8EEB-D2463DF66DEC}" type="slidenum">
              <a:rPr lang="id-ID" smtClean="0"/>
              <a:pPr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04008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01859" y="0"/>
            <a:ext cx="9347717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-101859" y="228600"/>
            <a:ext cx="9347718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71799" y="1524000"/>
            <a:ext cx="6274059" cy="20764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71798" y="3657600"/>
            <a:ext cx="6274060" cy="1524000"/>
          </a:xfrm>
        </p:spPr>
        <p:txBody>
          <a:bodyPr/>
          <a:lstStyle>
            <a:lvl1pPr marL="0" indent="0" algn="ctr" eaLnBrk="1" hangingPunct="1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here to edit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Bahasan</a:t>
            </a:r>
            <a:br>
              <a:rPr lang="en-US" dirty="0"/>
            </a:br>
            <a:r>
              <a:rPr lang="en-US" dirty="0"/>
              <a:t>Click here to edit </a:t>
            </a:r>
            <a:r>
              <a:rPr lang="en-US" dirty="0" err="1"/>
              <a:t>Pertemuan</a:t>
            </a:r>
            <a:br>
              <a:rPr lang="en-US" dirty="0"/>
            </a:br>
            <a:r>
              <a:rPr lang="en-US" dirty="0"/>
              <a:t>Click here to edit Nama </a:t>
            </a:r>
            <a:r>
              <a:rPr lang="en-US" dirty="0" err="1"/>
              <a:t>Dosen</a:t>
            </a:r>
            <a:br>
              <a:rPr lang="en-US" dirty="0"/>
            </a:br>
            <a:r>
              <a:rPr lang="en-US" dirty="0"/>
              <a:t>Click here to edit Nama Prodi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Fakultas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E4D6-BEB8-4E99-B8A1-7038C2F2D1BE}" type="datetime1">
              <a:rPr lang="en-US"/>
              <a:pPr>
                <a:defRPr/>
              </a:pPr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8144A-AE3E-4E44-A89F-B6746EC1707D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53187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4FACB-1F5D-4FF9-B5CC-F194F462CCA2}" type="datetime1">
              <a:rPr lang="en-US"/>
              <a:pPr>
                <a:defRPr/>
              </a:pPr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451C2-6190-4BB7-BBA8-1B23D0C40A29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25904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A4BF1-3389-4F47-8435-C04CC10B9A7E}" type="datetime1">
              <a:rPr lang="en-US"/>
              <a:pPr>
                <a:defRPr/>
              </a:pPr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C1FE-ED77-4380-AE9C-EE28AB75257F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542872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A2BF8-DE4E-4DD8-93A8-819B2A8C6ED6}" type="datetime1">
              <a:rPr lang="en-US"/>
              <a:pPr>
                <a:defRPr/>
              </a:pPr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7CEFC-1327-4C24-92E5-884D19EDEC0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0277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4200" y="2420939"/>
            <a:ext cx="3505200" cy="703262"/>
          </a:xfrm>
        </p:spPr>
        <p:txBody>
          <a:bodyPr anchor="t"/>
          <a:lstStyle>
            <a:lvl1pPr algn="l">
              <a:defRPr sz="2800" b="1" cap="all" baseline="0"/>
            </a:lvl1pPr>
          </a:lstStyle>
          <a:p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UTS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3800" y="3240088"/>
            <a:ext cx="5334000" cy="2976562"/>
          </a:xfrm>
        </p:spPr>
        <p:txBody>
          <a:bodyPr anchor="t"/>
          <a:lstStyle>
            <a:lvl1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EDCBD-1673-4569-B2E0-E1B7B9DEF070}" type="datetime1">
              <a:rPr lang="en-US"/>
              <a:pPr>
                <a:defRPr/>
              </a:pPr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71F4A-6D73-4342-9533-46E3ECE91550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043356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3D78E-5710-4279-9346-CA3F3FF1ADAB}" type="datetime1">
              <a:rPr lang="en-US"/>
              <a:pPr>
                <a:defRPr/>
              </a:pPr>
              <a:t>3/4/2018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B3AD7-5558-4161-B7D2-95F8DE54CD31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900433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C036D-7F85-4604-9C31-D116ABDFBFCB}" type="datetime1">
              <a:rPr lang="en-US"/>
              <a:pPr>
                <a:defRPr/>
              </a:pPr>
              <a:t>3/4/2018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2A8DE-DF06-4A0A-B8B9-F0FC1DFE8718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1519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7DBD3-F138-4801-A0A6-578A3386CD18}" type="datetime1">
              <a:rPr lang="en-US"/>
              <a:pPr>
                <a:defRPr/>
              </a:pPr>
              <a:t>3/4/2018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5B9C0-F00E-4EC1-B571-461E0CC5FB03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90949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31518-4759-420B-9C6C-02911BE08FB6}" type="datetime1">
              <a:rPr lang="en-US"/>
              <a:pPr>
                <a:defRPr/>
              </a:pPr>
              <a:t>3/4/2018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046D4-C1A9-4BE2-8E11-BB51EFD99472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303063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D038C-8833-4053-A8B5-3B45FC1C23E1}" type="datetime1">
              <a:rPr lang="en-US"/>
              <a:pPr>
                <a:defRPr/>
              </a:pPr>
              <a:t>3/4/2018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E78CF-756E-44AB-85F7-AA9B06AF3F0B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83558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3C4F4-CD15-4E8C-A7EE-9212E377943D}" type="datetime1">
              <a:rPr lang="en-US"/>
              <a:pPr>
                <a:defRPr/>
              </a:pPr>
              <a:t>3/4/2018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5ABA6-7761-4D95-A1CD-8F9B19CA4E3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03229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text styles</a:t>
            </a:r>
          </a:p>
          <a:p>
            <a:pPr lvl="1"/>
            <a:r>
              <a:rPr lang="en-US" altLang="id-ID"/>
              <a:t>Second level</a:t>
            </a:r>
          </a:p>
          <a:p>
            <a:pPr lvl="2"/>
            <a:r>
              <a:rPr lang="en-US" altLang="id-ID"/>
              <a:t>Third level</a:t>
            </a:r>
          </a:p>
          <a:p>
            <a:pPr lvl="3"/>
            <a:r>
              <a:rPr lang="en-US" altLang="id-ID"/>
              <a:t>Fourth level</a:t>
            </a:r>
          </a:p>
          <a:p>
            <a:pPr lvl="4"/>
            <a:r>
              <a:rPr lang="en-US" altLang="id-ID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611F90-EFA5-425A-83D0-AD67BBCB8FFB}" type="datetime1">
              <a:rPr lang="en-US"/>
              <a:pPr>
                <a:defRPr/>
              </a:pPr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BBC9BDE8-EFE1-4D93-AB31-5E7BCFE0330D}" type="slidenum">
              <a:rPr lang="en-US" altLang="id-ID"/>
              <a:pPr/>
              <a:t>‹#›</a:t>
            </a:fld>
            <a:endParaRPr lang="en-US" altLang="id-ID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MOBILE COMPUTING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 err="1"/>
              <a:t>Pertemuan</a:t>
            </a:r>
            <a:r>
              <a:rPr lang="en-US" dirty="0"/>
              <a:t> 3</a:t>
            </a:r>
            <a:br>
              <a:rPr lang="en-US" dirty="0"/>
            </a:br>
            <a:r>
              <a:rPr lang="en-US" dirty="0" err="1"/>
              <a:t>Dosen</a:t>
            </a:r>
            <a:r>
              <a:rPr lang="en-US" dirty="0"/>
              <a:t> </a:t>
            </a:r>
            <a:r>
              <a:rPr lang="en-US" dirty="0" err="1"/>
              <a:t>Pengampu</a:t>
            </a:r>
            <a:r>
              <a:rPr lang="en-US" dirty="0"/>
              <a:t>: Hendry Gunawan </a:t>
            </a:r>
            <a:r>
              <a:rPr lang="en-US" dirty="0" err="1"/>
              <a:t>S.Kom</a:t>
            </a:r>
            <a:r>
              <a:rPr lang="en-US" dirty="0"/>
              <a:t>, MM</a:t>
            </a:r>
          </a:p>
          <a:p>
            <a:r>
              <a:rPr lang="en-US" dirty="0"/>
              <a:t>Prodi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- </a:t>
            </a:r>
            <a:r>
              <a:rPr lang="en-US" dirty="0" err="1"/>
              <a:t>Fakultas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Komputer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653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PSTN – Public Switch Telephone Network</a:t>
            </a:r>
          </a:p>
          <a:p>
            <a:r>
              <a:rPr lang="en-US" sz="2800" dirty="0"/>
              <a:t>MTSO – Mobile Telephone Switching Office (Provider cellular)</a:t>
            </a:r>
          </a:p>
          <a:p>
            <a:pPr lvl="1"/>
            <a:r>
              <a:rPr lang="en-US" sz="2400" dirty="0"/>
              <a:t>Kantor </a:t>
            </a:r>
            <a:r>
              <a:rPr lang="en-US" sz="2400" dirty="0" err="1"/>
              <a:t>pusat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mobile switching</a:t>
            </a:r>
          </a:p>
          <a:p>
            <a:pPr lvl="1"/>
            <a:r>
              <a:rPr lang="en-US" sz="2400" dirty="0"/>
              <a:t>Di </a:t>
            </a:r>
            <a:r>
              <a:rPr lang="en-US" sz="2400" dirty="0" err="1"/>
              <a:t>dalamnya</a:t>
            </a:r>
            <a:r>
              <a:rPr lang="en-US" sz="2400" dirty="0"/>
              <a:t> </a:t>
            </a:r>
            <a:r>
              <a:rPr lang="en-US" sz="2400" dirty="0" err="1"/>
              <a:t>terdapat</a:t>
            </a:r>
            <a:r>
              <a:rPr lang="en-US" sz="2400" dirty="0"/>
              <a:t> MSC (Mobile Switching Center), field monitoring </a:t>
            </a:r>
            <a:r>
              <a:rPr lang="en-US" sz="2400" dirty="0" err="1"/>
              <a:t>dan</a:t>
            </a:r>
            <a:r>
              <a:rPr lang="en-US" sz="2400" dirty="0"/>
              <a:t> relay stations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pemindah</a:t>
            </a:r>
            <a:r>
              <a:rPr lang="en-US" sz="2400" dirty="0"/>
              <a:t> </a:t>
            </a:r>
            <a:r>
              <a:rPr lang="en-US" sz="2400" dirty="0" err="1"/>
              <a:t>panggilan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/</a:t>
            </a:r>
            <a:r>
              <a:rPr lang="en-US" sz="2400" dirty="0" err="1"/>
              <a:t>ke</a:t>
            </a:r>
            <a:r>
              <a:rPr lang="en-US" sz="2400" dirty="0"/>
              <a:t> cell site </a:t>
            </a:r>
            <a:r>
              <a:rPr lang="en-US" sz="2400" dirty="0" err="1"/>
              <a:t>dengan</a:t>
            </a:r>
            <a:r>
              <a:rPr lang="en-US" sz="2400" dirty="0"/>
              <a:t> PSTN</a:t>
            </a:r>
          </a:p>
          <a:p>
            <a:pPr lvl="1"/>
            <a:r>
              <a:rPr lang="en-US" sz="2400" dirty="0"/>
              <a:t>MSC </a:t>
            </a:r>
            <a:r>
              <a:rPr lang="en-US" sz="2400" dirty="0" err="1"/>
              <a:t>mengontrol</a:t>
            </a:r>
            <a:r>
              <a:rPr lang="en-US" sz="2400" dirty="0"/>
              <a:t> </a:t>
            </a:r>
            <a:r>
              <a:rPr lang="en-US" sz="2400" dirty="0" err="1"/>
              <a:t>panggilan</a:t>
            </a:r>
            <a:r>
              <a:rPr lang="en-US" sz="2400" dirty="0"/>
              <a:t>, billing, </a:t>
            </a:r>
            <a:r>
              <a:rPr lang="en-US" sz="2400" dirty="0" err="1"/>
              <a:t>lokasi</a:t>
            </a:r>
            <a:r>
              <a:rPr lang="en-US" sz="2400" dirty="0"/>
              <a:t> </a:t>
            </a:r>
            <a:r>
              <a:rPr lang="en-US" sz="2400" dirty="0" err="1"/>
              <a:t>pelanggan</a:t>
            </a:r>
            <a:r>
              <a:rPr lang="en-US" sz="2400" dirty="0"/>
              <a:t> cell site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antena</a:t>
            </a:r>
            <a:endParaRPr lang="en-US" sz="2400" dirty="0"/>
          </a:p>
          <a:p>
            <a:r>
              <a:rPr lang="en-GB" sz="2800" dirty="0"/>
              <a:t>Mobile subscriber unit (MSU) - </a:t>
            </a:r>
            <a:r>
              <a:rPr lang="en-GB" sz="2800" dirty="0" err="1"/>
              <a:t>ponsel</a:t>
            </a:r>
            <a:endParaRPr lang="en-GB" sz="2800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Referensi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560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 err="1"/>
              <a:t>Setiap</a:t>
            </a:r>
            <a:r>
              <a:rPr lang="en-GB" sz="2400" dirty="0"/>
              <a:t> </a:t>
            </a:r>
            <a:r>
              <a:rPr lang="en-GB" sz="2400" dirty="0" err="1"/>
              <a:t>ponsel</a:t>
            </a:r>
            <a:r>
              <a:rPr lang="en-GB" sz="2400" dirty="0"/>
              <a:t> </a:t>
            </a:r>
            <a:r>
              <a:rPr lang="en-GB" sz="2400" dirty="0" err="1"/>
              <a:t>memiliki</a:t>
            </a:r>
            <a:r>
              <a:rPr lang="en-GB" sz="2400" dirty="0"/>
              <a:t> </a:t>
            </a:r>
            <a:r>
              <a:rPr lang="en-GB" sz="2400" dirty="0" err="1"/>
              <a:t>kode</a:t>
            </a:r>
            <a:r>
              <a:rPr lang="en-GB" sz="2400" dirty="0"/>
              <a:t> </a:t>
            </a:r>
            <a:r>
              <a:rPr lang="en-GB" sz="2400" dirty="0" err="1"/>
              <a:t>khusus</a:t>
            </a:r>
            <a:r>
              <a:rPr lang="en-GB" sz="2400" dirty="0"/>
              <a:t> </a:t>
            </a:r>
            <a:r>
              <a:rPr lang="en-GB" sz="2400" dirty="0" err="1"/>
              <a:t>untuk</a:t>
            </a:r>
            <a:r>
              <a:rPr lang="en-GB" sz="2400" dirty="0"/>
              <a:t> </a:t>
            </a:r>
            <a:r>
              <a:rPr lang="en-GB" sz="2400" dirty="0" err="1"/>
              <a:t>menunjukkan</a:t>
            </a:r>
            <a:r>
              <a:rPr lang="en-GB" sz="2400" dirty="0"/>
              <a:t> </a:t>
            </a:r>
            <a:r>
              <a:rPr lang="en-GB" sz="2400" dirty="0" err="1"/>
              <a:t>identitas</a:t>
            </a:r>
            <a:r>
              <a:rPr lang="en-GB" sz="2400" dirty="0"/>
              <a:t> </a:t>
            </a:r>
            <a:r>
              <a:rPr lang="en-GB" sz="2400" dirty="0" err="1"/>
              <a:t>ponsel</a:t>
            </a:r>
            <a:r>
              <a:rPr lang="en-GB" sz="2400" dirty="0"/>
              <a:t>, </a:t>
            </a:r>
            <a:r>
              <a:rPr lang="en-GB" sz="2400" dirty="0" err="1"/>
              <a:t>pemilik</a:t>
            </a:r>
            <a:r>
              <a:rPr lang="en-GB" sz="2400" dirty="0"/>
              <a:t> </a:t>
            </a:r>
            <a:r>
              <a:rPr lang="en-GB" sz="2400" dirty="0" err="1"/>
              <a:t>dan</a:t>
            </a:r>
            <a:r>
              <a:rPr lang="en-GB" sz="2400" dirty="0"/>
              <a:t> </a:t>
            </a:r>
            <a:r>
              <a:rPr lang="en-GB" sz="2400" dirty="0" err="1"/>
              <a:t>penyedia</a:t>
            </a:r>
            <a:r>
              <a:rPr lang="en-GB" sz="2400" dirty="0"/>
              <a:t> </a:t>
            </a:r>
            <a:r>
              <a:rPr lang="en-GB" sz="2400" dirty="0" err="1"/>
              <a:t>layanan</a:t>
            </a:r>
            <a:r>
              <a:rPr lang="en-GB" sz="2400" dirty="0"/>
              <a:t>.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Electronic Serial Number (ESN)</a:t>
            </a:r>
          </a:p>
          <a:p>
            <a:pPr lvl="1">
              <a:lnSpc>
                <a:spcPct val="90000"/>
              </a:lnSpc>
            </a:pPr>
            <a:r>
              <a:rPr lang="en-GB" sz="2000" dirty="0" err="1"/>
              <a:t>Nomor</a:t>
            </a:r>
            <a:r>
              <a:rPr lang="en-GB" sz="2000" dirty="0"/>
              <a:t> </a:t>
            </a:r>
            <a:r>
              <a:rPr lang="en-GB" sz="2000" dirty="0" err="1"/>
              <a:t>unik</a:t>
            </a:r>
            <a:r>
              <a:rPr lang="en-GB" sz="2000" dirty="0"/>
              <a:t> 32 bit yang </a:t>
            </a:r>
            <a:r>
              <a:rPr lang="en-GB" sz="2000" dirty="0" err="1"/>
              <a:t>ditanam</a:t>
            </a:r>
            <a:r>
              <a:rPr lang="en-GB" sz="2000" dirty="0"/>
              <a:t> </a:t>
            </a:r>
            <a:r>
              <a:rPr lang="en-GB" sz="2000" dirty="0" err="1"/>
              <a:t>waktu</a:t>
            </a:r>
            <a:r>
              <a:rPr lang="en-GB" sz="2000" dirty="0"/>
              <a:t> </a:t>
            </a:r>
            <a:r>
              <a:rPr lang="en-GB" sz="2000" dirty="0" err="1"/>
              <a:t>pembuatan</a:t>
            </a:r>
            <a:r>
              <a:rPr lang="en-GB" sz="2000" dirty="0"/>
              <a:t> </a:t>
            </a:r>
            <a:r>
              <a:rPr lang="en-GB" sz="2000" dirty="0" err="1"/>
              <a:t>ponsel</a:t>
            </a:r>
            <a:endParaRPr lang="en-GB" sz="2000" dirty="0"/>
          </a:p>
          <a:p>
            <a:pPr lvl="2">
              <a:lnSpc>
                <a:spcPct val="90000"/>
              </a:lnSpc>
            </a:pPr>
            <a:r>
              <a:rPr lang="en-US" sz="1800" dirty="0"/>
              <a:t>8 digit </a:t>
            </a:r>
            <a:r>
              <a:rPr lang="en-US" sz="1800" dirty="0" err="1"/>
              <a:t>kode</a:t>
            </a:r>
            <a:r>
              <a:rPr lang="en-US" sz="1800" dirty="0"/>
              <a:t> </a:t>
            </a:r>
            <a:r>
              <a:rPr lang="en-US" sz="1800" dirty="0" err="1"/>
              <a:t>manufaktur</a:t>
            </a:r>
            <a:r>
              <a:rPr lang="en-US" sz="1800" dirty="0"/>
              <a:t>, 18 digit SN, 6 digit reserved</a:t>
            </a:r>
          </a:p>
          <a:p>
            <a:pPr lvl="1">
              <a:lnSpc>
                <a:spcPct val="90000"/>
              </a:lnSpc>
            </a:pPr>
            <a:r>
              <a:rPr lang="en-US" sz="2000" dirty="0" err="1"/>
              <a:t>Skrng</a:t>
            </a:r>
            <a:r>
              <a:rPr lang="en-US" sz="2000" dirty="0"/>
              <a:t> </a:t>
            </a:r>
            <a:r>
              <a:rPr lang="en-US" sz="2000" dirty="0" err="1"/>
              <a:t>diganti</a:t>
            </a:r>
            <a:r>
              <a:rPr lang="en-US" sz="2000" dirty="0"/>
              <a:t> IMEI = 56 digit</a:t>
            </a: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400" dirty="0"/>
              <a:t>Mobile Identification Number (MIN)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10 digit </a:t>
            </a:r>
            <a:r>
              <a:rPr lang="en-GB" sz="2000" dirty="0" err="1"/>
              <a:t>dari</a:t>
            </a:r>
            <a:r>
              <a:rPr lang="en-GB" sz="2000" dirty="0"/>
              <a:t> </a:t>
            </a:r>
            <a:r>
              <a:rPr lang="en-GB" sz="2000" dirty="0" err="1"/>
              <a:t>nomor</a:t>
            </a:r>
            <a:r>
              <a:rPr lang="en-GB" sz="2000" dirty="0"/>
              <a:t> SIM Card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System Identification Code (SID)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5-digit </a:t>
            </a:r>
            <a:r>
              <a:rPr lang="en-GB" sz="2000" dirty="0" err="1"/>
              <a:t>angka</a:t>
            </a:r>
            <a:r>
              <a:rPr lang="en-GB" sz="2000" dirty="0"/>
              <a:t> yang </a:t>
            </a:r>
            <a:r>
              <a:rPr lang="en-GB" sz="2000" dirty="0" err="1"/>
              <a:t>dapat</a:t>
            </a:r>
            <a:r>
              <a:rPr lang="en-GB" sz="2000" dirty="0"/>
              <a:t> </a:t>
            </a:r>
            <a:r>
              <a:rPr lang="en-GB" sz="2000" dirty="0" err="1"/>
              <a:t>menghubungkan</a:t>
            </a:r>
            <a:r>
              <a:rPr lang="en-GB" sz="2000" dirty="0"/>
              <a:t> </a:t>
            </a:r>
            <a:r>
              <a:rPr lang="en-GB" sz="2000" dirty="0" err="1"/>
              <a:t>ponsel</a:t>
            </a:r>
            <a:r>
              <a:rPr lang="en-GB" sz="2000" dirty="0"/>
              <a:t> </a:t>
            </a:r>
            <a:r>
              <a:rPr lang="en-GB" sz="2000" dirty="0" err="1"/>
              <a:t>dengan</a:t>
            </a:r>
            <a:r>
              <a:rPr lang="en-GB" sz="2000" dirty="0"/>
              <a:t> provider cellular (</a:t>
            </a:r>
            <a:r>
              <a:rPr lang="en-GB" sz="2000" dirty="0" err="1"/>
              <a:t>bisa</a:t>
            </a:r>
            <a:r>
              <a:rPr lang="en-GB" sz="2000" dirty="0"/>
              <a:t> </a:t>
            </a:r>
            <a:r>
              <a:rPr lang="en-GB" sz="2000" dirty="0" err="1"/>
              <a:t>juga</a:t>
            </a:r>
            <a:r>
              <a:rPr lang="en-GB" sz="2000" dirty="0"/>
              <a:t> BTS)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Kode-kode ponsel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799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Tahun</a:t>
            </a:r>
            <a:r>
              <a:rPr lang="en-US" sz="2800" dirty="0"/>
              <a:t> 1991 -&gt; </a:t>
            </a:r>
            <a:r>
              <a:rPr lang="en-US" sz="2800" dirty="0" err="1"/>
              <a:t>munich</a:t>
            </a:r>
            <a:r>
              <a:rPr lang="en-US" sz="2800" dirty="0"/>
              <a:t> card (</a:t>
            </a:r>
            <a:r>
              <a:rPr lang="en-US" sz="2800" dirty="0" err="1"/>
              <a:t>Giesecke</a:t>
            </a:r>
            <a:r>
              <a:rPr lang="en-US" sz="2800" dirty="0"/>
              <a:t> &amp; </a:t>
            </a:r>
            <a:r>
              <a:rPr lang="en-US" sz="2800" dirty="0" err="1"/>
              <a:t>Devrient</a:t>
            </a:r>
            <a:r>
              <a:rPr lang="en-US" sz="2800" dirty="0"/>
              <a:t>)</a:t>
            </a:r>
          </a:p>
          <a:p>
            <a:r>
              <a:rPr lang="en-US" sz="2800" dirty="0"/>
              <a:t>3 digit = Mobile Country Code</a:t>
            </a:r>
          </a:p>
          <a:p>
            <a:r>
              <a:rPr lang="en-US" sz="2800" dirty="0"/>
              <a:t>2 digit = Mobile Network Code</a:t>
            </a:r>
          </a:p>
          <a:p>
            <a:r>
              <a:rPr lang="en-US" sz="2800" dirty="0"/>
              <a:t>10 digit = Mobile Station Identification Number</a:t>
            </a:r>
          </a:p>
          <a:p>
            <a:r>
              <a:rPr lang="en-US" sz="2800" dirty="0"/>
              <a:t>SIM = </a:t>
            </a:r>
            <a:r>
              <a:rPr lang="en-US" sz="2800" dirty="0" err="1"/>
              <a:t>Subcriber</a:t>
            </a:r>
            <a:r>
              <a:rPr lang="en-US" sz="2800" dirty="0"/>
              <a:t> Identity Module =&gt; Smart Card</a:t>
            </a:r>
          </a:p>
          <a:p>
            <a:r>
              <a:rPr lang="en-US" sz="2800" dirty="0"/>
              <a:t>RUIM = Removable User Identity Module</a:t>
            </a:r>
          </a:p>
          <a:p>
            <a:pPr lvl="1"/>
            <a:r>
              <a:rPr lang="en-US" sz="2400" dirty="0" err="1"/>
              <a:t>Untuk</a:t>
            </a:r>
            <a:r>
              <a:rPr lang="en-US" sz="2400" dirty="0"/>
              <a:t> CDMA</a:t>
            </a:r>
            <a:endParaRPr lang="en-GB" sz="2400" dirty="0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 CARD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5536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sz="2800" dirty="0" err="1"/>
              <a:t>Ketika</a:t>
            </a:r>
            <a:r>
              <a:rPr lang="en-GB" sz="2800" dirty="0"/>
              <a:t> </a:t>
            </a:r>
            <a:r>
              <a:rPr lang="en-GB" sz="2800" b="1" dirty="0"/>
              <a:t>On</a:t>
            </a:r>
            <a:r>
              <a:rPr lang="en-GB" sz="2800" dirty="0"/>
              <a:t>, </a:t>
            </a:r>
            <a:r>
              <a:rPr lang="en-GB" sz="2800" dirty="0" err="1"/>
              <a:t>akan</a:t>
            </a:r>
            <a:r>
              <a:rPr lang="en-GB" sz="2800" dirty="0"/>
              <a:t> </a:t>
            </a:r>
            <a:r>
              <a:rPr lang="en-GB" sz="2800" dirty="0" err="1"/>
              <a:t>dicari</a:t>
            </a:r>
            <a:r>
              <a:rPr lang="en-GB" sz="2800" dirty="0"/>
              <a:t> SID </a:t>
            </a:r>
            <a:r>
              <a:rPr lang="en-GB" sz="2800" dirty="0" err="1"/>
              <a:t>pada</a:t>
            </a:r>
            <a:r>
              <a:rPr lang="en-GB" sz="2800" dirty="0"/>
              <a:t> channel control</a:t>
            </a:r>
          </a:p>
          <a:p>
            <a:pPr lvl="1">
              <a:lnSpc>
                <a:spcPct val="80000"/>
              </a:lnSpc>
            </a:pPr>
            <a:r>
              <a:rPr lang="en-GB" sz="2400" dirty="0"/>
              <a:t>Channel control </a:t>
            </a:r>
            <a:r>
              <a:rPr lang="en-GB" sz="2400" dirty="0" err="1"/>
              <a:t>adalah</a:t>
            </a:r>
            <a:r>
              <a:rPr lang="en-GB" sz="2400" dirty="0"/>
              <a:t> </a:t>
            </a:r>
            <a:r>
              <a:rPr lang="en-GB" sz="2400" dirty="0" err="1"/>
              <a:t>frekuensi</a:t>
            </a:r>
            <a:r>
              <a:rPr lang="en-GB" sz="2400" dirty="0"/>
              <a:t> </a:t>
            </a:r>
            <a:r>
              <a:rPr lang="en-GB" sz="2400" dirty="0" err="1"/>
              <a:t>khusus</a:t>
            </a:r>
            <a:r>
              <a:rPr lang="en-GB" sz="2400" dirty="0"/>
              <a:t> </a:t>
            </a:r>
            <a:r>
              <a:rPr lang="en-GB" sz="2400" dirty="0" err="1"/>
              <a:t>dimana</a:t>
            </a:r>
            <a:r>
              <a:rPr lang="en-GB" sz="2400" dirty="0"/>
              <a:t> </a:t>
            </a:r>
            <a:r>
              <a:rPr lang="en-GB" sz="2400" dirty="0" err="1"/>
              <a:t>ponsel</a:t>
            </a:r>
            <a:r>
              <a:rPr lang="en-GB" sz="2400" dirty="0"/>
              <a:t> </a:t>
            </a:r>
            <a:r>
              <a:rPr lang="en-GB" sz="2400" dirty="0" err="1"/>
              <a:t>dan</a:t>
            </a:r>
            <a:r>
              <a:rPr lang="en-GB" sz="2400" dirty="0"/>
              <a:t> BTS </a:t>
            </a:r>
            <a:r>
              <a:rPr lang="en-GB" sz="2400" dirty="0" err="1"/>
              <a:t>berkomunikasi</a:t>
            </a:r>
            <a:r>
              <a:rPr lang="en-GB" sz="2400" dirty="0"/>
              <a:t> </a:t>
            </a:r>
            <a:r>
              <a:rPr lang="en-GB" sz="2400" dirty="0" err="1"/>
              <a:t>untuk</a:t>
            </a:r>
            <a:r>
              <a:rPr lang="en-GB" sz="2400" dirty="0"/>
              <a:t> setup </a:t>
            </a:r>
            <a:r>
              <a:rPr lang="en-GB" sz="2400" dirty="0" err="1"/>
              <a:t>panggilan</a:t>
            </a:r>
            <a:r>
              <a:rPr lang="en-GB" sz="2400" dirty="0"/>
              <a:t> </a:t>
            </a:r>
            <a:r>
              <a:rPr lang="en-GB" sz="2400" dirty="0" err="1"/>
              <a:t>dan</a:t>
            </a:r>
            <a:r>
              <a:rPr lang="en-GB" sz="2400" dirty="0"/>
              <a:t> </a:t>
            </a:r>
            <a:r>
              <a:rPr lang="en-GB" sz="2400" dirty="0" err="1"/>
              <a:t>pergantian</a:t>
            </a:r>
            <a:r>
              <a:rPr lang="en-GB" sz="2400" dirty="0"/>
              <a:t> channel</a:t>
            </a:r>
          </a:p>
          <a:p>
            <a:pPr lvl="1">
              <a:lnSpc>
                <a:spcPct val="80000"/>
              </a:lnSpc>
            </a:pPr>
            <a:r>
              <a:rPr lang="en-GB" sz="2400" dirty="0" err="1"/>
              <a:t>Jika</a:t>
            </a:r>
            <a:r>
              <a:rPr lang="en-GB" sz="2400" dirty="0"/>
              <a:t> </a:t>
            </a:r>
            <a:r>
              <a:rPr lang="en-GB" sz="2400" dirty="0" err="1"/>
              <a:t>tidak</a:t>
            </a:r>
            <a:r>
              <a:rPr lang="en-GB" sz="2400" dirty="0"/>
              <a:t> </a:t>
            </a:r>
            <a:r>
              <a:rPr lang="en-GB" sz="2400" dirty="0" err="1"/>
              <a:t>ditemukan</a:t>
            </a:r>
            <a:r>
              <a:rPr lang="en-GB" sz="2400" dirty="0"/>
              <a:t> SID, </a:t>
            </a:r>
            <a:r>
              <a:rPr lang="en-GB" sz="2400" dirty="0" err="1"/>
              <a:t>akan</a:t>
            </a:r>
            <a:r>
              <a:rPr lang="en-GB" sz="2400" dirty="0"/>
              <a:t> </a:t>
            </a:r>
            <a:r>
              <a:rPr lang="en-GB" sz="2400" dirty="0" err="1"/>
              <a:t>muncul</a:t>
            </a:r>
            <a:r>
              <a:rPr lang="en-GB" sz="2400" dirty="0"/>
              <a:t> “no service”</a:t>
            </a:r>
          </a:p>
          <a:p>
            <a:pPr>
              <a:lnSpc>
                <a:spcPct val="80000"/>
              </a:lnSpc>
            </a:pPr>
            <a:r>
              <a:rPr lang="en-GB" sz="2800" dirty="0" err="1"/>
              <a:t>Jika</a:t>
            </a:r>
            <a:r>
              <a:rPr lang="en-GB" sz="2800" dirty="0"/>
              <a:t> </a:t>
            </a:r>
            <a:r>
              <a:rPr lang="en-GB" sz="2800" dirty="0" err="1"/>
              <a:t>ditemukan</a:t>
            </a:r>
            <a:r>
              <a:rPr lang="en-GB" sz="2800" dirty="0"/>
              <a:t> SID, </a:t>
            </a:r>
            <a:r>
              <a:rPr lang="en-GB" sz="2800" dirty="0" err="1"/>
              <a:t>akan</a:t>
            </a:r>
            <a:r>
              <a:rPr lang="en-GB" sz="2800" dirty="0"/>
              <a:t> </a:t>
            </a:r>
            <a:r>
              <a:rPr lang="en-GB" sz="2800" dirty="0" err="1"/>
              <a:t>dicocokan</a:t>
            </a:r>
            <a:r>
              <a:rPr lang="en-GB" sz="2800" dirty="0"/>
              <a:t> </a:t>
            </a:r>
            <a:r>
              <a:rPr lang="en-GB" sz="2800" dirty="0" err="1"/>
              <a:t>dengan</a:t>
            </a:r>
            <a:r>
              <a:rPr lang="en-GB" sz="2800" dirty="0"/>
              <a:t> SID </a:t>
            </a:r>
            <a:r>
              <a:rPr lang="en-GB" sz="2800" dirty="0" err="1"/>
              <a:t>pada</a:t>
            </a:r>
            <a:r>
              <a:rPr lang="en-GB" sz="2800" dirty="0"/>
              <a:t> </a:t>
            </a:r>
            <a:r>
              <a:rPr lang="en-GB" sz="2800" dirty="0" err="1"/>
              <a:t>ponsel</a:t>
            </a:r>
            <a:r>
              <a:rPr lang="en-GB" sz="2800" dirty="0"/>
              <a:t> (</a:t>
            </a:r>
            <a:r>
              <a:rPr lang="en-GB" sz="2800" dirty="0" err="1"/>
              <a:t>pada</a:t>
            </a:r>
            <a:r>
              <a:rPr lang="en-GB" sz="2800" dirty="0"/>
              <a:t> </a:t>
            </a:r>
            <a:r>
              <a:rPr lang="en-GB" sz="2800" dirty="0" err="1"/>
              <a:t>kartu</a:t>
            </a:r>
            <a:r>
              <a:rPr lang="en-GB" sz="2800" dirty="0"/>
              <a:t>), </a:t>
            </a:r>
            <a:r>
              <a:rPr lang="en-GB" sz="2800" dirty="0" err="1"/>
              <a:t>jika</a:t>
            </a:r>
            <a:r>
              <a:rPr lang="en-GB" sz="2800" dirty="0"/>
              <a:t> </a:t>
            </a:r>
            <a:r>
              <a:rPr lang="en-GB" sz="2800" dirty="0" err="1"/>
              <a:t>ya</a:t>
            </a:r>
            <a:r>
              <a:rPr lang="en-GB" sz="2800" dirty="0"/>
              <a:t>, </a:t>
            </a:r>
            <a:r>
              <a:rPr lang="en-GB" sz="2800" dirty="0" err="1"/>
              <a:t>ponsel</a:t>
            </a:r>
            <a:r>
              <a:rPr lang="en-GB" sz="2800" dirty="0"/>
              <a:t> </a:t>
            </a:r>
            <a:r>
              <a:rPr lang="en-GB" sz="2800" dirty="0" err="1"/>
              <a:t>berada</a:t>
            </a:r>
            <a:r>
              <a:rPr lang="en-GB" sz="2800" dirty="0"/>
              <a:t> </a:t>
            </a:r>
            <a:r>
              <a:rPr lang="en-GB" sz="2800" dirty="0" err="1"/>
              <a:t>dalam</a:t>
            </a:r>
            <a:r>
              <a:rPr lang="en-GB" sz="2800" dirty="0"/>
              <a:t> </a:t>
            </a:r>
            <a:r>
              <a:rPr lang="en-GB" sz="2800" dirty="0" err="1"/>
              <a:t>jaringan</a:t>
            </a:r>
            <a:r>
              <a:rPr lang="en-GB" sz="2800" dirty="0"/>
              <a:t> </a:t>
            </a:r>
            <a:r>
              <a:rPr lang="en-GB" sz="2800" b="1" dirty="0" err="1"/>
              <a:t>sistem</a:t>
            </a:r>
            <a:r>
              <a:rPr lang="en-GB" sz="2800" b="1" dirty="0"/>
              <a:t> home</a:t>
            </a:r>
            <a:r>
              <a:rPr lang="en-GB" sz="2800" dirty="0"/>
              <a:t>.</a:t>
            </a:r>
          </a:p>
          <a:p>
            <a:pPr>
              <a:lnSpc>
                <a:spcPct val="80000"/>
              </a:lnSpc>
            </a:pPr>
            <a:r>
              <a:rPr lang="en-GB" sz="2800" dirty="0" err="1"/>
              <a:t>Dengan</a:t>
            </a:r>
            <a:r>
              <a:rPr lang="en-GB" sz="2800" dirty="0"/>
              <a:t> SID, </a:t>
            </a:r>
            <a:r>
              <a:rPr lang="en-GB" sz="2800" dirty="0" err="1"/>
              <a:t>ponsel</a:t>
            </a:r>
            <a:r>
              <a:rPr lang="en-GB" sz="2800" dirty="0"/>
              <a:t> </a:t>
            </a:r>
            <a:r>
              <a:rPr lang="en-GB" sz="2800" dirty="0" err="1"/>
              <a:t>mengirimkan</a:t>
            </a:r>
            <a:r>
              <a:rPr lang="en-GB" sz="2800" dirty="0"/>
              <a:t> registration request, </a:t>
            </a:r>
            <a:r>
              <a:rPr lang="en-GB" sz="2800" dirty="0" err="1"/>
              <a:t>dan</a:t>
            </a:r>
            <a:r>
              <a:rPr lang="en-GB" sz="2800" dirty="0"/>
              <a:t> MTSO </a:t>
            </a:r>
            <a:r>
              <a:rPr lang="en-GB" sz="2800" dirty="0" err="1"/>
              <a:t>mencatat</a:t>
            </a:r>
            <a:r>
              <a:rPr lang="en-GB" sz="2800" dirty="0"/>
              <a:t> </a:t>
            </a:r>
            <a:r>
              <a:rPr lang="en-GB" sz="2800" dirty="0" err="1"/>
              <a:t>lokasi</a:t>
            </a:r>
            <a:r>
              <a:rPr lang="en-GB" sz="2800" dirty="0"/>
              <a:t> </a:t>
            </a:r>
            <a:r>
              <a:rPr lang="en-GB" sz="2800" dirty="0" err="1"/>
              <a:t>ponsel</a:t>
            </a:r>
            <a:endParaRPr lang="en-GB" sz="2800" dirty="0"/>
          </a:p>
          <a:p>
            <a:pPr>
              <a:lnSpc>
                <a:spcPct val="80000"/>
              </a:lnSpc>
            </a:pPr>
            <a:r>
              <a:rPr lang="en-GB" sz="2800" dirty="0" err="1"/>
              <a:t>Jika</a:t>
            </a:r>
            <a:r>
              <a:rPr lang="en-GB" sz="2800" dirty="0"/>
              <a:t> </a:t>
            </a:r>
            <a:r>
              <a:rPr lang="en-GB" sz="2800" dirty="0" err="1"/>
              <a:t>ada</a:t>
            </a:r>
            <a:r>
              <a:rPr lang="en-GB" sz="2800" dirty="0"/>
              <a:t> </a:t>
            </a:r>
            <a:r>
              <a:rPr lang="en-GB" sz="2800" dirty="0" err="1"/>
              <a:t>panggilan</a:t>
            </a:r>
            <a:r>
              <a:rPr lang="en-GB" sz="2800" dirty="0"/>
              <a:t> </a:t>
            </a:r>
            <a:r>
              <a:rPr lang="en-GB" sz="2800" dirty="0" err="1"/>
              <a:t>masuk</a:t>
            </a:r>
            <a:r>
              <a:rPr lang="en-GB" sz="2800" dirty="0"/>
              <a:t>, MTSO </a:t>
            </a:r>
            <a:r>
              <a:rPr lang="en-GB" sz="2800" dirty="0" err="1"/>
              <a:t>akan</a:t>
            </a:r>
            <a:r>
              <a:rPr lang="en-GB" sz="2800" dirty="0"/>
              <a:t> </a:t>
            </a:r>
            <a:r>
              <a:rPr lang="en-GB" sz="2800" dirty="0" err="1"/>
              <a:t>mencari</a:t>
            </a:r>
            <a:r>
              <a:rPr lang="en-GB" sz="2800" dirty="0"/>
              <a:t> </a:t>
            </a:r>
            <a:r>
              <a:rPr lang="en-GB" sz="2800" dirty="0" err="1"/>
              <a:t>posisi</a:t>
            </a:r>
            <a:r>
              <a:rPr lang="en-GB" sz="2800" dirty="0"/>
              <a:t> </a:t>
            </a:r>
            <a:r>
              <a:rPr lang="en-GB" sz="2800" dirty="0" err="1"/>
              <a:t>ponsel</a:t>
            </a:r>
            <a:r>
              <a:rPr lang="en-GB" sz="2800" dirty="0"/>
              <a:t> </a:t>
            </a:r>
            <a:r>
              <a:rPr lang="en-GB" sz="2800" dirty="0" err="1"/>
              <a:t>Anda</a:t>
            </a:r>
            <a:r>
              <a:rPr lang="en-GB" sz="2800" dirty="0"/>
              <a:t> </a:t>
            </a:r>
            <a:r>
              <a:rPr lang="en-GB" sz="2800" dirty="0" err="1"/>
              <a:t>di</a:t>
            </a:r>
            <a:r>
              <a:rPr lang="en-GB" sz="2800" dirty="0"/>
              <a:t> </a:t>
            </a:r>
            <a:r>
              <a:rPr lang="en-GB" sz="2800" dirty="0" err="1"/>
              <a:t>sel</a:t>
            </a:r>
            <a:r>
              <a:rPr lang="en-GB" sz="2800" dirty="0"/>
              <a:t> </a:t>
            </a:r>
            <a:r>
              <a:rPr lang="en-GB" sz="2800" dirty="0" err="1"/>
              <a:t>mana</a:t>
            </a:r>
            <a:r>
              <a:rPr lang="en-GB" sz="2800" dirty="0"/>
              <a:t>.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Pemanggilan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9153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84313"/>
            <a:ext cx="8229600" cy="49974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400" dirty="0"/>
              <a:t>MTSO </a:t>
            </a:r>
            <a:r>
              <a:rPr lang="en-GB" sz="2400" dirty="0" err="1"/>
              <a:t>akan</a:t>
            </a:r>
            <a:r>
              <a:rPr lang="en-GB" sz="2400" dirty="0"/>
              <a:t> </a:t>
            </a:r>
            <a:r>
              <a:rPr lang="en-GB" sz="2400" dirty="0" err="1"/>
              <a:t>menyiapkan</a:t>
            </a:r>
            <a:r>
              <a:rPr lang="en-GB" sz="2400" dirty="0"/>
              <a:t> </a:t>
            </a:r>
            <a:r>
              <a:rPr lang="en-GB" sz="2400" b="1" dirty="0" err="1"/>
              <a:t>dua</a:t>
            </a:r>
            <a:r>
              <a:rPr lang="en-GB" sz="2400" b="1" dirty="0"/>
              <a:t> </a:t>
            </a:r>
            <a:r>
              <a:rPr lang="en-GB" sz="2400" b="1" dirty="0" err="1"/>
              <a:t>frekuensi</a:t>
            </a:r>
            <a:r>
              <a:rPr lang="en-GB" sz="2400" dirty="0"/>
              <a:t> agar </a:t>
            </a:r>
            <a:r>
              <a:rPr lang="en-GB" sz="2400" dirty="0" err="1"/>
              <a:t>ponsel</a:t>
            </a:r>
            <a:r>
              <a:rPr lang="en-GB" sz="2400" dirty="0"/>
              <a:t> </a:t>
            </a:r>
            <a:r>
              <a:rPr lang="en-GB" sz="2400" dirty="0" err="1"/>
              <a:t>dapat</a:t>
            </a:r>
            <a:r>
              <a:rPr lang="en-GB" sz="2400" dirty="0"/>
              <a:t> </a:t>
            </a:r>
            <a:r>
              <a:rPr lang="en-GB" sz="2400" dirty="0" err="1"/>
              <a:t>menerima</a:t>
            </a:r>
            <a:r>
              <a:rPr lang="en-GB" sz="2400" dirty="0"/>
              <a:t> </a:t>
            </a:r>
            <a:r>
              <a:rPr lang="en-GB" sz="2400" dirty="0" err="1"/>
              <a:t>panggilan</a:t>
            </a:r>
            <a:endParaRPr lang="en-GB" sz="2400" dirty="0"/>
          </a:p>
          <a:p>
            <a:pPr>
              <a:lnSpc>
                <a:spcPct val="80000"/>
              </a:lnSpc>
            </a:pPr>
            <a:r>
              <a:rPr lang="en-GB" sz="2400" dirty="0"/>
              <a:t>MTSO </a:t>
            </a:r>
            <a:r>
              <a:rPr lang="en-GB" sz="2400" dirty="0" err="1"/>
              <a:t>berkomunikasi</a:t>
            </a:r>
            <a:r>
              <a:rPr lang="en-GB" sz="2400" dirty="0"/>
              <a:t> </a:t>
            </a:r>
            <a:r>
              <a:rPr lang="en-GB" sz="2400" dirty="0" err="1"/>
              <a:t>dengan</a:t>
            </a:r>
            <a:r>
              <a:rPr lang="en-GB" sz="2400" dirty="0"/>
              <a:t> </a:t>
            </a:r>
            <a:r>
              <a:rPr lang="en-GB" sz="2400" dirty="0" err="1"/>
              <a:t>ponsel</a:t>
            </a:r>
            <a:r>
              <a:rPr lang="en-GB" sz="2400" dirty="0"/>
              <a:t> </a:t>
            </a:r>
            <a:r>
              <a:rPr lang="en-GB" sz="2400" dirty="0" err="1"/>
              <a:t>melalui</a:t>
            </a:r>
            <a:r>
              <a:rPr lang="en-GB" sz="2400" dirty="0"/>
              <a:t> </a:t>
            </a:r>
            <a:r>
              <a:rPr lang="en-GB" sz="2400" dirty="0" err="1"/>
              <a:t>kanal</a:t>
            </a:r>
            <a:r>
              <a:rPr lang="en-GB" sz="2400" dirty="0"/>
              <a:t> </a:t>
            </a:r>
            <a:r>
              <a:rPr lang="en-GB" sz="2400" dirty="0" err="1"/>
              <a:t>kontrol</a:t>
            </a:r>
            <a:r>
              <a:rPr lang="en-GB" sz="2400" dirty="0"/>
              <a:t> </a:t>
            </a:r>
            <a:r>
              <a:rPr lang="en-GB" sz="2400" dirty="0" err="1"/>
              <a:t>untuk</a:t>
            </a:r>
            <a:r>
              <a:rPr lang="en-GB" sz="2400" dirty="0"/>
              <a:t> </a:t>
            </a:r>
            <a:r>
              <a:rPr lang="en-GB" sz="2400" dirty="0" err="1"/>
              <a:t>memberitahu</a:t>
            </a:r>
            <a:r>
              <a:rPr lang="en-GB" sz="2400" dirty="0"/>
              <a:t> </a:t>
            </a:r>
            <a:r>
              <a:rPr lang="en-GB" sz="2400" dirty="0" err="1"/>
              <a:t>frekuensi</a:t>
            </a:r>
            <a:r>
              <a:rPr lang="en-GB" sz="2400" dirty="0"/>
              <a:t> </a:t>
            </a:r>
            <a:r>
              <a:rPr lang="en-GB" sz="2400" dirty="0" err="1"/>
              <a:t>mana</a:t>
            </a:r>
            <a:r>
              <a:rPr lang="en-GB" sz="2400" dirty="0"/>
              <a:t> yang </a:t>
            </a:r>
            <a:r>
              <a:rPr lang="en-GB" sz="2400" dirty="0" err="1"/>
              <a:t>digunakan</a:t>
            </a:r>
            <a:r>
              <a:rPr lang="en-GB" sz="2400" dirty="0"/>
              <a:t>. </a:t>
            </a:r>
          </a:p>
          <a:p>
            <a:pPr lvl="1">
              <a:lnSpc>
                <a:spcPct val="80000"/>
              </a:lnSpc>
            </a:pPr>
            <a:r>
              <a:rPr lang="en-GB" sz="2000" dirty="0"/>
              <a:t>Dan </a:t>
            </a:r>
            <a:r>
              <a:rPr lang="en-GB" sz="2000" dirty="0" err="1"/>
              <a:t>ketika</a:t>
            </a:r>
            <a:r>
              <a:rPr lang="en-GB" sz="2000" dirty="0"/>
              <a:t> </a:t>
            </a:r>
            <a:r>
              <a:rPr lang="en-GB" sz="2000" dirty="0" err="1"/>
              <a:t>ponsel</a:t>
            </a:r>
            <a:r>
              <a:rPr lang="en-GB" sz="2000" dirty="0"/>
              <a:t> </a:t>
            </a:r>
            <a:r>
              <a:rPr lang="en-GB" sz="2000" dirty="0" err="1"/>
              <a:t>dan</a:t>
            </a:r>
            <a:r>
              <a:rPr lang="en-GB" sz="2000" dirty="0"/>
              <a:t> tower </a:t>
            </a:r>
            <a:r>
              <a:rPr lang="en-GB" sz="2000" dirty="0" err="1"/>
              <a:t>dapat</a:t>
            </a:r>
            <a:r>
              <a:rPr lang="en-GB" sz="2000" dirty="0"/>
              <a:t> </a:t>
            </a:r>
            <a:r>
              <a:rPr lang="en-GB" sz="2000" dirty="0" err="1"/>
              <a:t>berpindah</a:t>
            </a:r>
            <a:r>
              <a:rPr lang="en-GB" sz="2000" dirty="0"/>
              <a:t> </a:t>
            </a:r>
            <a:r>
              <a:rPr lang="en-GB" sz="2000" dirty="0" err="1"/>
              <a:t>ke</a:t>
            </a:r>
            <a:r>
              <a:rPr lang="en-GB" sz="2000" dirty="0"/>
              <a:t> </a:t>
            </a:r>
            <a:r>
              <a:rPr lang="en-GB" sz="2000" dirty="0" err="1"/>
              <a:t>frekuensi</a:t>
            </a:r>
            <a:r>
              <a:rPr lang="en-GB" sz="2000" dirty="0"/>
              <a:t> </a:t>
            </a:r>
            <a:r>
              <a:rPr lang="en-GB" sz="2000" dirty="0" err="1"/>
              <a:t>tersebut</a:t>
            </a:r>
            <a:r>
              <a:rPr lang="en-GB" sz="2000" dirty="0"/>
              <a:t>, </a:t>
            </a:r>
            <a:r>
              <a:rPr lang="en-GB" sz="2000" dirty="0" err="1"/>
              <a:t>koneksi</a:t>
            </a:r>
            <a:r>
              <a:rPr lang="en-GB" sz="2000" dirty="0"/>
              <a:t> </a:t>
            </a:r>
            <a:r>
              <a:rPr lang="en-GB" sz="2000" dirty="0" err="1"/>
              <a:t>terbentuk</a:t>
            </a:r>
            <a:r>
              <a:rPr lang="en-GB" sz="2000" dirty="0"/>
              <a:t>. </a:t>
            </a:r>
          </a:p>
          <a:p>
            <a:pPr lvl="1">
              <a:lnSpc>
                <a:spcPct val="80000"/>
              </a:lnSpc>
            </a:pPr>
            <a:r>
              <a:rPr lang="en-GB" sz="2000" dirty="0" err="1"/>
              <a:t>Anda</a:t>
            </a:r>
            <a:r>
              <a:rPr lang="en-GB" sz="2000" dirty="0"/>
              <a:t> </a:t>
            </a:r>
            <a:r>
              <a:rPr lang="en-GB" sz="2000" dirty="0" err="1"/>
              <a:t>berbicara</a:t>
            </a:r>
            <a:r>
              <a:rPr lang="en-GB" sz="2000" dirty="0"/>
              <a:t> </a:t>
            </a:r>
            <a:r>
              <a:rPr lang="en-GB" sz="2000" dirty="0" err="1"/>
              <a:t>dua</a:t>
            </a:r>
            <a:r>
              <a:rPr lang="en-GB" sz="2000" dirty="0"/>
              <a:t> </a:t>
            </a:r>
            <a:r>
              <a:rPr lang="en-GB" sz="2000" dirty="0" err="1"/>
              <a:t>arah</a:t>
            </a:r>
            <a:r>
              <a:rPr lang="en-GB" sz="2000" dirty="0"/>
              <a:t> </a:t>
            </a:r>
            <a:r>
              <a:rPr lang="en-GB" sz="2000" dirty="0" err="1"/>
              <a:t>dengan</a:t>
            </a:r>
            <a:r>
              <a:rPr lang="en-GB" sz="2000" dirty="0"/>
              <a:t> </a:t>
            </a:r>
            <a:r>
              <a:rPr lang="en-GB" sz="2000" dirty="0" err="1"/>
              <a:t>teman</a:t>
            </a:r>
            <a:r>
              <a:rPr lang="en-GB" sz="2000" dirty="0"/>
              <a:t> </a:t>
            </a:r>
            <a:r>
              <a:rPr lang="en-GB" sz="2000" dirty="0" err="1"/>
              <a:t>Anda</a:t>
            </a:r>
            <a:r>
              <a:rPr lang="en-GB" sz="2000" dirty="0"/>
              <a:t>.</a:t>
            </a:r>
          </a:p>
          <a:p>
            <a:pPr>
              <a:lnSpc>
                <a:spcPct val="80000"/>
              </a:lnSpc>
            </a:pPr>
            <a:r>
              <a:rPr lang="en-GB" sz="2400" dirty="0" err="1"/>
              <a:t>Ketika</a:t>
            </a:r>
            <a:r>
              <a:rPr lang="en-GB" sz="2400" dirty="0"/>
              <a:t> </a:t>
            </a:r>
            <a:r>
              <a:rPr lang="en-GB" sz="2400" dirty="0" err="1"/>
              <a:t>Anda</a:t>
            </a:r>
            <a:r>
              <a:rPr lang="en-GB" sz="2400" dirty="0"/>
              <a:t> </a:t>
            </a:r>
            <a:r>
              <a:rPr lang="en-GB" sz="2400" dirty="0" err="1"/>
              <a:t>bergerak</a:t>
            </a:r>
            <a:r>
              <a:rPr lang="en-GB" sz="2400" dirty="0"/>
              <a:t> </a:t>
            </a:r>
            <a:r>
              <a:rPr lang="en-GB" sz="2400" dirty="0" err="1"/>
              <a:t>ke</a:t>
            </a:r>
            <a:r>
              <a:rPr lang="en-GB" sz="2400" dirty="0"/>
              <a:t> </a:t>
            </a:r>
            <a:r>
              <a:rPr lang="en-GB" sz="2400" dirty="0" err="1"/>
              <a:t>tepi</a:t>
            </a:r>
            <a:r>
              <a:rPr lang="en-GB" sz="2400" dirty="0"/>
              <a:t> </a:t>
            </a:r>
            <a:r>
              <a:rPr lang="en-GB" sz="2400" dirty="0" err="1"/>
              <a:t>sel</a:t>
            </a:r>
            <a:r>
              <a:rPr lang="en-GB" sz="2400" dirty="0"/>
              <a:t>, </a:t>
            </a:r>
            <a:r>
              <a:rPr lang="en-GB" sz="2400" dirty="0" err="1"/>
              <a:t>sinyal</a:t>
            </a:r>
            <a:r>
              <a:rPr lang="en-GB" sz="2400" dirty="0"/>
              <a:t> </a:t>
            </a:r>
            <a:r>
              <a:rPr lang="en-GB" sz="2400" dirty="0" err="1"/>
              <a:t>akan</a:t>
            </a:r>
            <a:r>
              <a:rPr lang="en-GB" sz="2400" dirty="0"/>
              <a:t> </a:t>
            </a:r>
            <a:r>
              <a:rPr lang="en-GB" sz="2400" dirty="0" err="1"/>
              <a:t>melemah</a:t>
            </a:r>
            <a:r>
              <a:rPr lang="en-GB" sz="2400" dirty="0"/>
              <a:t>. </a:t>
            </a:r>
            <a:r>
              <a:rPr lang="en-GB" sz="2400" dirty="0" err="1"/>
              <a:t>Sementara</a:t>
            </a:r>
            <a:r>
              <a:rPr lang="en-GB" sz="2400" dirty="0"/>
              <a:t> </a:t>
            </a:r>
            <a:r>
              <a:rPr lang="en-GB" sz="2400" dirty="0" err="1"/>
              <a:t>itu</a:t>
            </a:r>
            <a:r>
              <a:rPr lang="en-GB" sz="2400" dirty="0"/>
              <a:t>, BTS </a:t>
            </a:r>
            <a:r>
              <a:rPr lang="en-GB" sz="2400" dirty="0" err="1"/>
              <a:t>berikut</a:t>
            </a:r>
            <a:r>
              <a:rPr lang="en-GB" sz="2400" dirty="0"/>
              <a:t> yang </a:t>
            </a:r>
            <a:r>
              <a:rPr lang="en-GB" sz="2400" dirty="0" err="1"/>
              <a:t>Anda</a:t>
            </a:r>
            <a:r>
              <a:rPr lang="en-GB" sz="2400" dirty="0"/>
              <a:t> </a:t>
            </a:r>
            <a:r>
              <a:rPr lang="en-GB" sz="2400" dirty="0" err="1"/>
              <a:t>tuju</a:t>
            </a:r>
            <a:r>
              <a:rPr lang="en-GB" sz="2400" dirty="0"/>
              <a:t> </a:t>
            </a:r>
            <a:r>
              <a:rPr lang="en-GB" sz="2400" dirty="0" err="1"/>
              <a:t>mendeteksi</a:t>
            </a:r>
            <a:r>
              <a:rPr lang="en-GB" sz="2400" dirty="0"/>
              <a:t> </a:t>
            </a:r>
            <a:r>
              <a:rPr lang="en-GB" sz="2400" dirty="0" err="1"/>
              <a:t>sinyal</a:t>
            </a:r>
            <a:r>
              <a:rPr lang="en-GB" sz="2400" dirty="0"/>
              <a:t> </a:t>
            </a:r>
            <a:r>
              <a:rPr lang="en-GB" sz="2400" dirty="0" err="1"/>
              <a:t>ponsel</a:t>
            </a:r>
            <a:r>
              <a:rPr lang="en-GB" sz="2400" dirty="0"/>
              <a:t> </a:t>
            </a:r>
            <a:r>
              <a:rPr lang="en-GB" sz="2400" dirty="0" err="1"/>
              <a:t>Anda</a:t>
            </a:r>
            <a:r>
              <a:rPr lang="en-GB" sz="2400" dirty="0"/>
              <a:t> </a:t>
            </a:r>
            <a:r>
              <a:rPr lang="en-GB" sz="2400" dirty="0" err="1"/>
              <a:t>menguat</a:t>
            </a:r>
            <a:r>
              <a:rPr lang="en-GB" sz="2400" dirty="0"/>
              <a:t>. </a:t>
            </a:r>
          </a:p>
          <a:p>
            <a:pPr>
              <a:lnSpc>
                <a:spcPct val="80000"/>
              </a:lnSpc>
            </a:pPr>
            <a:r>
              <a:rPr lang="en-GB" sz="2400" dirty="0" err="1"/>
              <a:t>Kedua</a:t>
            </a:r>
            <a:r>
              <a:rPr lang="en-GB" sz="2400" dirty="0"/>
              <a:t> BTS </a:t>
            </a:r>
            <a:r>
              <a:rPr lang="en-GB" sz="2400" dirty="0" err="1"/>
              <a:t>akan</a:t>
            </a:r>
            <a:r>
              <a:rPr lang="en-GB" sz="2400" dirty="0"/>
              <a:t> </a:t>
            </a:r>
            <a:r>
              <a:rPr lang="en-GB" sz="2400" dirty="0" err="1"/>
              <a:t>berkoordinasi</a:t>
            </a:r>
            <a:r>
              <a:rPr lang="en-GB" sz="2400" dirty="0"/>
              <a:t> </a:t>
            </a:r>
            <a:r>
              <a:rPr lang="en-GB" sz="2400" dirty="0" err="1"/>
              <a:t>lewat</a:t>
            </a:r>
            <a:r>
              <a:rPr lang="en-GB" sz="2400" dirty="0"/>
              <a:t> MTSO, </a:t>
            </a:r>
            <a:r>
              <a:rPr lang="en-GB" sz="2400" dirty="0" err="1"/>
              <a:t>dan</a:t>
            </a:r>
            <a:r>
              <a:rPr lang="en-GB" sz="2400" dirty="0"/>
              <a:t> </a:t>
            </a:r>
            <a:r>
              <a:rPr lang="en-GB" sz="2400" dirty="0" err="1"/>
              <a:t>pada</a:t>
            </a:r>
            <a:r>
              <a:rPr lang="en-GB" sz="2400" dirty="0"/>
              <a:t> </a:t>
            </a:r>
            <a:r>
              <a:rPr lang="en-GB" sz="2400" dirty="0" err="1"/>
              <a:t>saat</a:t>
            </a:r>
            <a:r>
              <a:rPr lang="en-GB" sz="2400" dirty="0"/>
              <a:t> </a:t>
            </a:r>
            <a:r>
              <a:rPr lang="en-GB" sz="2400" dirty="0" err="1"/>
              <a:t>itu</a:t>
            </a:r>
            <a:r>
              <a:rPr lang="en-GB" sz="2400" dirty="0"/>
              <a:t>, </a:t>
            </a:r>
            <a:r>
              <a:rPr lang="en-GB" sz="2400" dirty="0" err="1"/>
              <a:t>melalui</a:t>
            </a:r>
            <a:r>
              <a:rPr lang="en-GB" sz="2400" dirty="0"/>
              <a:t> </a:t>
            </a:r>
            <a:r>
              <a:rPr lang="en-GB" sz="2400" dirty="0" err="1"/>
              <a:t>kanal</a:t>
            </a:r>
            <a:r>
              <a:rPr lang="en-GB" sz="2400" dirty="0"/>
              <a:t> </a:t>
            </a:r>
            <a:r>
              <a:rPr lang="en-GB" sz="2400" dirty="0" err="1"/>
              <a:t>kontrol</a:t>
            </a:r>
            <a:r>
              <a:rPr lang="en-GB" sz="2400" dirty="0"/>
              <a:t>, </a:t>
            </a:r>
            <a:r>
              <a:rPr lang="en-GB" sz="2400" dirty="0" err="1"/>
              <a:t>ponsel</a:t>
            </a:r>
            <a:r>
              <a:rPr lang="en-GB" sz="2400" dirty="0"/>
              <a:t> </a:t>
            </a:r>
            <a:r>
              <a:rPr lang="en-GB" sz="2400" dirty="0" err="1"/>
              <a:t>Anda</a:t>
            </a:r>
            <a:r>
              <a:rPr lang="en-GB" sz="2400" dirty="0"/>
              <a:t> </a:t>
            </a:r>
            <a:r>
              <a:rPr lang="en-GB" sz="2400" dirty="0" err="1"/>
              <a:t>mendapat</a:t>
            </a:r>
            <a:r>
              <a:rPr lang="en-GB" sz="2400" dirty="0"/>
              <a:t> </a:t>
            </a:r>
            <a:r>
              <a:rPr lang="en-GB" sz="2400" dirty="0" err="1"/>
              <a:t>informasi</a:t>
            </a:r>
            <a:r>
              <a:rPr lang="en-GB" sz="2400" dirty="0"/>
              <a:t> </a:t>
            </a:r>
            <a:r>
              <a:rPr lang="en-GB" sz="2400" dirty="0" err="1"/>
              <a:t>perubahan</a:t>
            </a:r>
            <a:r>
              <a:rPr lang="en-GB" sz="2400" dirty="0"/>
              <a:t> </a:t>
            </a:r>
            <a:r>
              <a:rPr lang="en-GB" sz="2400" dirty="0" err="1"/>
              <a:t>kanal</a:t>
            </a:r>
            <a:r>
              <a:rPr lang="en-GB" sz="2400" dirty="0"/>
              <a:t> </a:t>
            </a:r>
            <a:r>
              <a:rPr lang="en-GB" sz="2400" dirty="0" err="1"/>
              <a:t>frekuensi</a:t>
            </a:r>
            <a:r>
              <a:rPr lang="en-GB" sz="24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GB" sz="2000" dirty="0" err="1"/>
              <a:t>Inilah</a:t>
            </a:r>
            <a:r>
              <a:rPr lang="en-GB" sz="2000" dirty="0"/>
              <a:t> yang </a:t>
            </a:r>
            <a:r>
              <a:rPr lang="en-GB" sz="2000" dirty="0" err="1"/>
              <a:t>disebut</a:t>
            </a:r>
            <a:r>
              <a:rPr lang="en-GB" sz="2000" dirty="0"/>
              <a:t> </a:t>
            </a:r>
            <a:r>
              <a:rPr lang="en-GB" sz="2000" b="1" dirty="0"/>
              <a:t>hand off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Mekanisme Pemanggilan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918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err="1"/>
              <a:t>Apabila</a:t>
            </a:r>
            <a:r>
              <a:rPr lang="en-US" sz="2800" dirty="0"/>
              <a:t> </a:t>
            </a:r>
            <a:r>
              <a:rPr lang="en-US" sz="2800" dirty="0" err="1"/>
              <a:t>kode</a:t>
            </a:r>
            <a:r>
              <a:rPr lang="en-US" sz="2800" dirty="0"/>
              <a:t> SID </a:t>
            </a:r>
            <a:r>
              <a:rPr lang="en-US" sz="2800" dirty="0" err="1"/>
              <a:t>pada</a:t>
            </a:r>
            <a:r>
              <a:rPr lang="en-US" sz="2800" dirty="0"/>
              <a:t> Control Channel </a:t>
            </a:r>
            <a:r>
              <a:rPr lang="en-US" sz="2800" b="1" dirty="0" err="1"/>
              <a:t>tidak</a:t>
            </a:r>
            <a:r>
              <a:rPr lang="en-US" sz="2800" b="1" dirty="0"/>
              <a:t> </a:t>
            </a:r>
            <a:r>
              <a:rPr lang="en-US" sz="2800" b="1" dirty="0" err="1"/>
              <a:t>cocok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kode</a:t>
            </a:r>
            <a:r>
              <a:rPr lang="en-US" sz="2800" dirty="0"/>
              <a:t> SID yang </a:t>
            </a:r>
            <a:r>
              <a:rPr lang="en-US" sz="2800" dirty="0" err="1"/>
              <a:t>telah</a:t>
            </a:r>
            <a:r>
              <a:rPr lang="en-US" sz="2800" dirty="0"/>
              <a:t> </a:t>
            </a:r>
            <a:r>
              <a:rPr lang="en-US" sz="2800" dirty="0" err="1"/>
              <a:t>terprogram</a:t>
            </a:r>
            <a:r>
              <a:rPr lang="en-US" sz="2800" dirty="0"/>
              <a:t> </a:t>
            </a:r>
            <a:r>
              <a:rPr lang="en-US" sz="2800" dirty="0" err="1"/>
              <a:t>sebelumnya</a:t>
            </a:r>
            <a:r>
              <a:rPr lang="en-US" sz="2800" dirty="0"/>
              <a:t> </a:t>
            </a:r>
            <a:r>
              <a:rPr lang="en-US" sz="2800" dirty="0" err="1"/>
              <a:t>di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database MTSO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MTSO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sel</a:t>
            </a:r>
            <a:r>
              <a:rPr lang="en-US" sz="2800" dirty="0"/>
              <a:t> </a:t>
            </a:r>
            <a:r>
              <a:rPr lang="en-US" sz="2800" dirty="0" err="1"/>
              <a:t>dimana</a:t>
            </a:r>
            <a:r>
              <a:rPr lang="en-US" sz="2800" dirty="0"/>
              <a:t> </a:t>
            </a:r>
            <a:r>
              <a:rPr lang="en-US" sz="2800" dirty="0" err="1"/>
              <a:t>Anda</a:t>
            </a:r>
            <a:r>
              <a:rPr lang="en-US" sz="2800" dirty="0"/>
              <a:t> </a:t>
            </a:r>
            <a:r>
              <a:rPr lang="en-US" sz="2800" dirty="0" err="1"/>
              <a:t>sedang</a:t>
            </a:r>
            <a:r>
              <a:rPr lang="en-US" sz="2800" dirty="0"/>
              <a:t> roaming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menguji</a:t>
            </a:r>
            <a:r>
              <a:rPr lang="en-US" sz="2800" dirty="0"/>
              <a:t> </a:t>
            </a:r>
            <a:r>
              <a:rPr lang="en-US" sz="2800" dirty="0" err="1"/>
              <a:t>apakah</a:t>
            </a:r>
            <a:r>
              <a:rPr lang="en-US" sz="2800" dirty="0"/>
              <a:t> SID </a:t>
            </a:r>
            <a:r>
              <a:rPr lang="en-US" sz="2800" dirty="0" err="1"/>
              <a:t>Anda</a:t>
            </a:r>
            <a:r>
              <a:rPr lang="en-US" sz="2800" dirty="0"/>
              <a:t> valid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menghubungi</a:t>
            </a:r>
            <a:r>
              <a:rPr lang="en-US" sz="2800" dirty="0"/>
              <a:t> MTSO </a:t>
            </a:r>
            <a:r>
              <a:rPr lang="en-US" sz="2800" dirty="0" err="1"/>
              <a:t>jaringan</a:t>
            </a:r>
            <a:r>
              <a:rPr lang="en-US" sz="2800" dirty="0"/>
              <a:t> home </a:t>
            </a:r>
            <a:r>
              <a:rPr lang="en-US" sz="2800" dirty="0" err="1"/>
              <a:t>Anda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err="1"/>
              <a:t>Sistem</a:t>
            </a:r>
            <a:r>
              <a:rPr lang="en-US" sz="2800" dirty="0"/>
              <a:t> home </a:t>
            </a:r>
            <a:r>
              <a:rPr lang="en-US" sz="2800" dirty="0" err="1"/>
              <a:t>memverifikasi</a:t>
            </a:r>
            <a:r>
              <a:rPr lang="en-US" sz="2800" dirty="0"/>
              <a:t> </a:t>
            </a:r>
            <a:r>
              <a:rPr lang="en-US" sz="2800" dirty="0" err="1"/>
              <a:t>ponsel</a:t>
            </a:r>
            <a:r>
              <a:rPr lang="en-US" sz="2800" dirty="0"/>
              <a:t> </a:t>
            </a:r>
            <a:r>
              <a:rPr lang="en-US" sz="2800" dirty="0" err="1"/>
              <a:t>Anda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lokal</a:t>
            </a:r>
            <a:r>
              <a:rPr lang="en-US" sz="2800" dirty="0"/>
              <a:t> MTSO, </a:t>
            </a:r>
            <a:r>
              <a:rPr lang="en-US" sz="2800" dirty="0" err="1"/>
              <a:t>kemudian</a:t>
            </a:r>
            <a:r>
              <a:rPr lang="en-US" sz="2800" dirty="0"/>
              <a:t> </a:t>
            </a:r>
            <a:r>
              <a:rPr lang="en-US" sz="2800" dirty="0" err="1"/>
              <a:t>menelusuri</a:t>
            </a:r>
            <a:r>
              <a:rPr lang="en-US" sz="2800" dirty="0"/>
              <a:t> </a:t>
            </a:r>
            <a:r>
              <a:rPr lang="en-US" sz="2800" dirty="0" err="1"/>
              <a:t>ponsel</a:t>
            </a:r>
            <a:r>
              <a:rPr lang="en-US" sz="2800" dirty="0"/>
              <a:t> </a:t>
            </a:r>
            <a:r>
              <a:rPr lang="en-US" sz="2800" dirty="0" err="1"/>
              <a:t>Anda</a:t>
            </a:r>
            <a:r>
              <a:rPr lang="en-US" sz="2800" dirty="0"/>
              <a:t> yang </a:t>
            </a:r>
            <a:r>
              <a:rPr lang="en-US" sz="2800" dirty="0" err="1"/>
              <a:t>sedang</a:t>
            </a:r>
            <a:r>
              <a:rPr lang="en-US" sz="2800" dirty="0"/>
              <a:t> </a:t>
            </a:r>
            <a:r>
              <a:rPr lang="en-US" sz="2800" dirty="0" err="1"/>
              <a:t>berada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selnya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err="1"/>
              <a:t>Sangat</a:t>
            </a:r>
            <a:r>
              <a:rPr lang="en-US" sz="2800" dirty="0"/>
              <a:t> </a:t>
            </a:r>
            <a:r>
              <a:rPr lang="en-US" sz="2800" dirty="0" err="1"/>
              <a:t>cepat</a:t>
            </a:r>
            <a:r>
              <a:rPr lang="en-US" sz="2800" dirty="0"/>
              <a:t> </a:t>
            </a:r>
            <a:r>
              <a:rPr lang="en-US" sz="2800" dirty="0" err="1"/>
              <a:t>waktunya</a:t>
            </a:r>
            <a:endParaRPr lang="en-GB" sz="2800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Roaming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375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800" dirty="0" err="1"/>
              <a:t>Menggunakan</a:t>
            </a:r>
            <a:r>
              <a:rPr lang="en-GB" sz="2800" dirty="0"/>
              <a:t> </a:t>
            </a:r>
            <a:r>
              <a:rPr lang="en-GB" sz="2800" dirty="0" err="1"/>
              <a:t>rentang</a:t>
            </a:r>
            <a:r>
              <a:rPr lang="en-GB" sz="2800" dirty="0"/>
              <a:t> </a:t>
            </a:r>
            <a:r>
              <a:rPr lang="en-GB" sz="2800" dirty="0" err="1"/>
              <a:t>frekuensi</a:t>
            </a:r>
            <a:r>
              <a:rPr lang="en-GB" sz="2800" dirty="0"/>
              <a:t> 824 </a:t>
            </a:r>
            <a:r>
              <a:rPr lang="en-GB" sz="2800" dirty="0" err="1"/>
              <a:t>Mhz</a:t>
            </a:r>
            <a:r>
              <a:rPr lang="en-GB" sz="2800" dirty="0"/>
              <a:t> – 894 </a:t>
            </a:r>
            <a:r>
              <a:rPr lang="en-GB" sz="2800" dirty="0" err="1"/>
              <a:t>Mhz</a:t>
            </a:r>
            <a:endParaRPr lang="en-GB" sz="2800" dirty="0"/>
          </a:p>
          <a:p>
            <a:pPr lvl="1">
              <a:lnSpc>
                <a:spcPct val="90000"/>
              </a:lnSpc>
            </a:pPr>
            <a:r>
              <a:rPr lang="en-GB" sz="2400" dirty="0"/>
              <a:t>824 – 849 </a:t>
            </a:r>
            <a:r>
              <a:rPr lang="en-GB" sz="2400" dirty="0" err="1"/>
              <a:t>Mhz</a:t>
            </a:r>
            <a:r>
              <a:rPr lang="en-GB" sz="2400" dirty="0"/>
              <a:t> </a:t>
            </a:r>
            <a:r>
              <a:rPr lang="en-GB" sz="2400" dirty="0" err="1"/>
              <a:t>untuk</a:t>
            </a:r>
            <a:r>
              <a:rPr lang="en-GB" sz="2400" dirty="0"/>
              <a:t> uplink: </a:t>
            </a:r>
            <a:r>
              <a:rPr lang="en-GB" sz="2400" dirty="0" err="1"/>
              <a:t>sinyal</a:t>
            </a:r>
            <a:r>
              <a:rPr lang="en-GB" sz="2400" dirty="0"/>
              <a:t> </a:t>
            </a:r>
            <a:r>
              <a:rPr lang="en-GB" sz="2400" dirty="0" err="1"/>
              <a:t>dari</a:t>
            </a:r>
            <a:r>
              <a:rPr lang="en-GB" sz="2400" dirty="0"/>
              <a:t> </a:t>
            </a:r>
            <a:r>
              <a:rPr lang="en-GB" sz="2400" dirty="0" err="1"/>
              <a:t>ponsel</a:t>
            </a:r>
            <a:endParaRPr lang="en-GB" sz="2400" dirty="0"/>
          </a:p>
          <a:p>
            <a:pPr lvl="1">
              <a:lnSpc>
                <a:spcPct val="90000"/>
              </a:lnSpc>
            </a:pPr>
            <a:r>
              <a:rPr lang="en-GB" sz="2400" dirty="0"/>
              <a:t>869 – 894 </a:t>
            </a:r>
            <a:r>
              <a:rPr lang="en-GB" sz="2400" dirty="0" err="1"/>
              <a:t>Mhz</a:t>
            </a:r>
            <a:r>
              <a:rPr lang="en-GB" sz="2400" dirty="0"/>
              <a:t> </a:t>
            </a:r>
            <a:r>
              <a:rPr lang="en-GB" sz="2400" dirty="0" err="1"/>
              <a:t>untuk</a:t>
            </a:r>
            <a:r>
              <a:rPr lang="en-GB" sz="2400" dirty="0"/>
              <a:t> downlink: </a:t>
            </a:r>
            <a:r>
              <a:rPr lang="en-GB" sz="2400" dirty="0" err="1"/>
              <a:t>sinyal</a:t>
            </a:r>
            <a:r>
              <a:rPr lang="en-GB" sz="2400" dirty="0"/>
              <a:t> </a:t>
            </a:r>
            <a:r>
              <a:rPr lang="en-GB" sz="2400" dirty="0" err="1"/>
              <a:t>ke</a:t>
            </a:r>
            <a:r>
              <a:rPr lang="en-GB" sz="2400" dirty="0"/>
              <a:t> </a:t>
            </a:r>
            <a:r>
              <a:rPr lang="en-GB" sz="2400" dirty="0" err="1"/>
              <a:t>ponsel</a:t>
            </a:r>
            <a:endParaRPr lang="en-GB" sz="2400" dirty="0"/>
          </a:p>
          <a:p>
            <a:pPr>
              <a:lnSpc>
                <a:spcPct val="90000"/>
              </a:lnSpc>
            </a:pPr>
            <a:r>
              <a:rPr lang="en-GB" sz="2800" dirty="0" err="1"/>
              <a:t>Setiap</a:t>
            </a:r>
            <a:r>
              <a:rPr lang="en-GB" sz="2800" dirty="0"/>
              <a:t> operator </a:t>
            </a:r>
            <a:r>
              <a:rPr lang="en-GB" sz="2800" dirty="0" err="1"/>
              <a:t>memiliki</a:t>
            </a:r>
            <a:r>
              <a:rPr lang="en-GB" sz="2800" dirty="0"/>
              <a:t> 832 </a:t>
            </a:r>
            <a:r>
              <a:rPr lang="en-GB" sz="2800" dirty="0" err="1"/>
              <a:t>frekuensi</a:t>
            </a:r>
            <a:r>
              <a:rPr lang="en-GB" sz="2800" dirty="0"/>
              <a:t>: 790 </a:t>
            </a:r>
            <a:r>
              <a:rPr lang="en-GB" sz="2800" dirty="0" err="1"/>
              <a:t>untuk</a:t>
            </a:r>
            <a:r>
              <a:rPr lang="en-GB" sz="2800" dirty="0"/>
              <a:t> </a:t>
            </a:r>
            <a:r>
              <a:rPr lang="en-GB" sz="2800" dirty="0" err="1"/>
              <a:t>suara</a:t>
            </a:r>
            <a:r>
              <a:rPr lang="en-GB" sz="2800" dirty="0"/>
              <a:t> </a:t>
            </a:r>
            <a:r>
              <a:rPr lang="en-GB" sz="2800" dirty="0" err="1"/>
              <a:t>dan</a:t>
            </a:r>
            <a:r>
              <a:rPr lang="en-GB" sz="2800" dirty="0"/>
              <a:t> 42 </a:t>
            </a:r>
            <a:r>
              <a:rPr lang="en-GB" sz="2800" dirty="0" err="1"/>
              <a:t>untuk</a:t>
            </a:r>
            <a:r>
              <a:rPr lang="en-GB" sz="2800" dirty="0"/>
              <a:t> data (</a:t>
            </a:r>
            <a:r>
              <a:rPr lang="en-GB" sz="2800" dirty="0" err="1"/>
              <a:t>kontrol</a:t>
            </a:r>
            <a:r>
              <a:rPr lang="en-GB" sz="2800" dirty="0"/>
              <a:t>)</a:t>
            </a:r>
          </a:p>
          <a:p>
            <a:pPr>
              <a:lnSpc>
                <a:spcPct val="90000"/>
              </a:lnSpc>
            </a:pPr>
            <a:r>
              <a:rPr lang="en-GB" sz="2800" dirty="0" err="1"/>
              <a:t>Dua</a:t>
            </a:r>
            <a:r>
              <a:rPr lang="en-GB" sz="2800" dirty="0"/>
              <a:t> </a:t>
            </a:r>
            <a:r>
              <a:rPr lang="en-GB" sz="2800" dirty="0" err="1"/>
              <a:t>frekuensi</a:t>
            </a:r>
            <a:r>
              <a:rPr lang="en-GB" sz="2800" dirty="0"/>
              <a:t> </a:t>
            </a:r>
            <a:r>
              <a:rPr lang="en-GB" sz="2800" dirty="0" err="1"/>
              <a:t>digunakan</a:t>
            </a:r>
            <a:r>
              <a:rPr lang="en-GB" sz="2800" dirty="0"/>
              <a:t> </a:t>
            </a:r>
            <a:r>
              <a:rPr lang="en-GB" sz="2800" dirty="0" err="1"/>
              <a:t>membentuk</a:t>
            </a:r>
            <a:r>
              <a:rPr lang="en-GB" sz="2800" dirty="0"/>
              <a:t> 1 </a:t>
            </a:r>
            <a:r>
              <a:rPr lang="en-GB" sz="2800" dirty="0" err="1"/>
              <a:t>kanal</a:t>
            </a:r>
            <a:endParaRPr lang="en-GB" sz="2800" dirty="0"/>
          </a:p>
          <a:p>
            <a:pPr lvl="1">
              <a:lnSpc>
                <a:spcPct val="90000"/>
              </a:lnSpc>
            </a:pPr>
            <a:r>
              <a:rPr lang="en-GB" sz="2400" dirty="0"/>
              <a:t>Total </a:t>
            </a:r>
            <a:r>
              <a:rPr lang="en-GB" sz="2400" dirty="0" err="1"/>
              <a:t>ada</a:t>
            </a:r>
            <a:r>
              <a:rPr lang="en-GB" sz="2400" dirty="0"/>
              <a:t> 416 </a:t>
            </a:r>
            <a:r>
              <a:rPr lang="en-GB" sz="2400" dirty="0" err="1"/>
              <a:t>kanal</a:t>
            </a:r>
            <a:r>
              <a:rPr lang="en-GB" sz="2400" dirty="0"/>
              <a:t> </a:t>
            </a:r>
            <a:r>
              <a:rPr lang="en-GB" sz="2400" dirty="0" err="1"/>
              <a:t>dan</a:t>
            </a:r>
            <a:r>
              <a:rPr lang="en-GB" sz="2400" dirty="0"/>
              <a:t> </a:t>
            </a:r>
            <a:r>
              <a:rPr lang="en-GB" sz="2400" dirty="0" err="1"/>
              <a:t>dibagi</a:t>
            </a:r>
            <a:r>
              <a:rPr lang="en-GB" sz="2400" dirty="0"/>
              <a:t> </a:t>
            </a:r>
            <a:r>
              <a:rPr lang="en-GB" sz="2400" dirty="0" err="1"/>
              <a:t>dalam</a:t>
            </a:r>
            <a:r>
              <a:rPr lang="en-GB" sz="2400" dirty="0"/>
              <a:t> 7 </a:t>
            </a:r>
            <a:r>
              <a:rPr lang="en-GB" sz="2400" dirty="0" err="1"/>
              <a:t>sel</a:t>
            </a:r>
            <a:endParaRPr lang="en-GB" sz="2400" dirty="0"/>
          </a:p>
          <a:p>
            <a:pPr>
              <a:lnSpc>
                <a:spcPct val="90000"/>
              </a:lnSpc>
            </a:pPr>
            <a:r>
              <a:rPr lang="en-GB" sz="2800" dirty="0" err="1"/>
              <a:t>Menerapkan</a:t>
            </a:r>
            <a:r>
              <a:rPr lang="en-GB" sz="2800" dirty="0"/>
              <a:t> </a:t>
            </a:r>
            <a:r>
              <a:rPr lang="en-GB" sz="2800" dirty="0" err="1"/>
              <a:t>modulasi</a:t>
            </a:r>
            <a:r>
              <a:rPr lang="en-GB" sz="2800" dirty="0"/>
              <a:t> FM. </a:t>
            </a:r>
            <a:r>
              <a:rPr lang="en-GB" sz="2800" dirty="0" err="1"/>
              <a:t>Lebar</a:t>
            </a:r>
            <a:r>
              <a:rPr lang="en-GB" sz="2800" dirty="0"/>
              <a:t> </a:t>
            </a:r>
            <a:r>
              <a:rPr lang="en-GB" sz="2800" dirty="0" err="1"/>
              <a:t>kanal</a:t>
            </a:r>
            <a:r>
              <a:rPr lang="en-GB" sz="2800" dirty="0"/>
              <a:t> </a:t>
            </a:r>
            <a:r>
              <a:rPr lang="en-GB" sz="2800" dirty="0" err="1"/>
              <a:t>suara</a:t>
            </a:r>
            <a:r>
              <a:rPr lang="en-GB" sz="2800" dirty="0"/>
              <a:t> 30 </a:t>
            </a:r>
            <a:r>
              <a:rPr lang="en-GB" sz="2800" dirty="0" err="1"/>
              <a:t>Khz</a:t>
            </a:r>
            <a:endParaRPr lang="en-GB" sz="2800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1G : AMPS (</a:t>
            </a:r>
            <a:r>
              <a:rPr lang="en-GB" sz="4000"/>
              <a:t>Advanced Mobile Phone System)</a:t>
            </a:r>
          </a:p>
        </p:txBody>
      </p:sp>
    </p:spTree>
    <p:extLst>
      <p:ext uri="{BB962C8B-B14F-4D97-AF65-F5344CB8AC3E}">
        <p14:creationId xmlns:p14="http://schemas.microsoft.com/office/powerpoint/2010/main" val="3008916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Teknologi</a:t>
            </a:r>
            <a:r>
              <a:rPr lang="en-US" dirty="0"/>
              <a:t> lain:</a:t>
            </a:r>
          </a:p>
          <a:p>
            <a:pPr lvl="1"/>
            <a:r>
              <a:rPr lang="en-GB" dirty="0"/>
              <a:t>NMT (Nordic Mobile Telephone) =&gt; Switzerland, Netherlands</a:t>
            </a:r>
          </a:p>
          <a:p>
            <a:pPr lvl="1"/>
            <a:r>
              <a:rPr lang="en-GB" dirty="0"/>
              <a:t>TACS (Total Access Communications System) =&gt; United Kingdom</a:t>
            </a:r>
          </a:p>
          <a:p>
            <a:pPr lvl="1"/>
            <a:r>
              <a:rPr lang="en-GB" dirty="0"/>
              <a:t>C-450 =&gt; West Germany, Portugal, South Africa</a:t>
            </a:r>
          </a:p>
          <a:p>
            <a:pPr lvl="1"/>
            <a:r>
              <a:rPr lang="en-GB" dirty="0" err="1"/>
              <a:t>Radiocom</a:t>
            </a:r>
            <a:r>
              <a:rPr lang="en-GB" dirty="0"/>
              <a:t> 2000 =&gt; France</a:t>
            </a:r>
          </a:p>
          <a:p>
            <a:pPr lvl="1"/>
            <a:r>
              <a:rPr lang="en-GB" dirty="0"/>
              <a:t>RTMI =&gt; Italy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 G: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890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/>
              <a:t>GSM </a:t>
            </a:r>
            <a:r>
              <a:rPr lang="en-GB" sz="2400" dirty="0" err="1"/>
              <a:t>distandarisasi</a:t>
            </a:r>
            <a:r>
              <a:rPr lang="en-GB" sz="2400" dirty="0"/>
              <a:t> </a:t>
            </a:r>
            <a:r>
              <a:rPr lang="en-GB" sz="2400" dirty="0" err="1"/>
              <a:t>oleh</a:t>
            </a:r>
            <a:r>
              <a:rPr lang="en-GB" sz="2400" dirty="0"/>
              <a:t> “</a:t>
            </a:r>
            <a:r>
              <a:rPr lang="en-GB" sz="2400" dirty="0" err="1"/>
              <a:t>Groupe</a:t>
            </a:r>
            <a:r>
              <a:rPr lang="en-GB" sz="2400" dirty="0"/>
              <a:t> </a:t>
            </a:r>
            <a:r>
              <a:rPr lang="en-GB" sz="2400" dirty="0" err="1"/>
              <a:t>Spécial</a:t>
            </a:r>
            <a:r>
              <a:rPr lang="en-GB" sz="2400" dirty="0"/>
              <a:t> Mobile”. </a:t>
            </a:r>
          </a:p>
          <a:p>
            <a:pPr lvl="1">
              <a:lnSpc>
                <a:spcPct val="90000"/>
              </a:lnSpc>
            </a:pPr>
            <a:r>
              <a:rPr lang="en-GB" sz="2000" dirty="0" err="1"/>
              <a:t>Eropa</a:t>
            </a:r>
            <a:r>
              <a:rPr lang="en-GB" sz="2000" dirty="0"/>
              <a:t> &amp; Asia </a:t>
            </a:r>
            <a:r>
              <a:rPr lang="en-GB" sz="2000" dirty="0" err="1"/>
              <a:t>menerapkan</a:t>
            </a:r>
            <a:r>
              <a:rPr lang="en-GB" sz="2000" dirty="0"/>
              <a:t> GSM 900 </a:t>
            </a:r>
            <a:r>
              <a:rPr lang="en-GB" sz="2000" dirty="0" err="1"/>
              <a:t>dan</a:t>
            </a:r>
            <a:r>
              <a:rPr lang="en-GB" sz="2000" dirty="0"/>
              <a:t> GSM 1800. </a:t>
            </a:r>
            <a:r>
              <a:rPr lang="en-GB" sz="2000" dirty="0" err="1"/>
              <a:t>Sedangkan</a:t>
            </a:r>
            <a:r>
              <a:rPr lang="en-GB" sz="2000" dirty="0"/>
              <a:t> </a:t>
            </a:r>
            <a:r>
              <a:rPr lang="en-GB" sz="2000" dirty="0" err="1"/>
              <a:t>untuk</a:t>
            </a:r>
            <a:r>
              <a:rPr lang="en-GB" sz="2000" dirty="0"/>
              <a:t> US, GSM 1900</a:t>
            </a:r>
          </a:p>
          <a:p>
            <a:pPr>
              <a:lnSpc>
                <a:spcPct val="90000"/>
              </a:lnSpc>
            </a:pPr>
            <a:r>
              <a:rPr lang="en-GB" sz="2400" dirty="0" err="1"/>
              <a:t>Untuk</a:t>
            </a:r>
            <a:r>
              <a:rPr lang="en-GB" sz="2400" dirty="0"/>
              <a:t> </a:t>
            </a:r>
            <a:r>
              <a:rPr lang="en-GB" sz="2400" dirty="0" err="1"/>
              <a:t>dapat</a:t>
            </a:r>
            <a:r>
              <a:rPr lang="en-GB" sz="2400" dirty="0"/>
              <a:t> </a:t>
            </a:r>
            <a:r>
              <a:rPr lang="en-GB" sz="2400" dirty="0" err="1"/>
              <a:t>terhubung</a:t>
            </a:r>
            <a:r>
              <a:rPr lang="en-GB" sz="2400" dirty="0"/>
              <a:t> </a:t>
            </a:r>
            <a:r>
              <a:rPr lang="en-GB" sz="2400" dirty="0" err="1"/>
              <a:t>pada</a:t>
            </a:r>
            <a:r>
              <a:rPr lang="en-GB" sz="2400" dirty="0"/>
              <a:t> </a:t>
            </a:r>
            <a:r>
              <a:rPr lang="en-GB" sz="2400" dirty="0" err="1"/>
              <a:t>jaringan</a:t>
            </a:r>
            <a:r>
              <a:rPr lang="en-GB" sz="2400" dirty="0"/>
              <a:t> GSM, </a:t>
            </a:r>
            <a:r>
              <a:rPr lang="en-GB" sz="2400" dirty="0" err="1"/>
              <a:t>pemakai</a:t>
            </a:r>
            <a:r>
              <a:rPr lang="en-GB" sz="2400" dirty="0"/>
              <a:t> </a:t>
            </a:r>
            <a:r>
              <a:rPr lang="en-GB" sz="2400" dirty="0" err="1"/>
              <a:t>harus</a:t>
            </a:r>
            <a:r>
              <a:rPr lang="en-GB" sz="2400" dirty="0"/>
              <a:t> </a:t>
            </a:r>
            <a:r>
              <a:rPr lang="en-GB" sz="2400" dirty="0" err="1"/>
              <a:t>memiliki</a:t>
            </a:r>
            <a:r>
              <a:rPr lang="en-GB" sz="2400" dirty="0"/>
              <a:t> subscriber identification module (SIM) card.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GSM 900 </a:t>
            </a:r>
            <a:r>
              <a:rPr lang="en-GB" sz="2400" dirty="0" err="1"/>
              <a:t>menyediakan</a:t>
            </a:r>
            <a:r>
              <a:rPr lang="en-GB" sz="2400" dirty="0"/>
              <a:t> 124 </a:t>
            </a:r>
            <a:r>
              <a:rPr lang="en-GB" sz="2400" dirty="0" err="1"/>
              <a:t>kanal</a:t>
            </a:r>
            <a:r>
              <a:rPr lang="en-GB" sz="2400" dirty="0"/>
              <a:t> full duplex, 25 MHz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GSM1800 </a:t>
            </a:r>
            <a:r>
              <a:rPr lang="en-GB" sz="2400" dirty="0" err="1"/>
              <a:t>menyediakan</a:t>
            </a:r>
            <a:r>
              <a:rPr lang="en-GB" sz="2400" dirty="0"/>
              <a:t> 374 </a:t>
            </a:r>
            <a:r>
              <a:rPr lang="en-GB" sz="2400" dirty="0" err="1"/>
              <a:t>kanal</a:t>
            </a:r>
            <a:r>
              <a:rPr lang="en-GB" sz="2400" dirty="0"/>
              <a:t> full duplex, 25 MHz</a:t>
            </a:r>
            <a:endParaRPr lang="en-GB" sz="2000" dirty="0"/>
          </a:p>
          <a:p>
            <a:pPr>
              <a:lnSpc>
                <a:spcPct val="90000"/>
              </a:lnSpc>
            </a:pPr>
            <a:r>
              <a:rPr lang="en-US" sz="2000" i="1" dirty="0"/>
              <a:t>Roaming technology</a:t>
            </a:r>
            <a:r>
              <a:rPr lang="en-US" sz="2000" dirty="0"/>
              <a:t>: complete communication from anywhere in world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Providers establish </a:t>
            </a:r>
            <a:r>
              <a:rPr lang="en-US" sz="1800" i="1" dirty="0"/>
              <a:t>roaming areas</a:t>
            </a:r>
            <a:r>
              <a:rPr lang="en-US" sz="1800" dirty="0"/>
              <a:t>: higher cost for users when outside home area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GSM offers SMS service</a:t>
            </a:r>
            <a:endParaRPr lang="en-GB" sz="2000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GSM (Global System for Mobile Communication)</a:t>
            </a:r>
            <a:endParaRPr lang="en-GB" sz="4000"/>
          </a:p>
        </p:txBody>
      </p:sp>
    </p:spTree>
    <p:extLst>
      <p:ext uri="{BB962C8B-B14F-4D97-AF65-F5344CB8AC3E}">
        <p14:creationId xmlns:p14="http://schemas.microsoft.com/office/powerpoint/2010/main" val="2817603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02021" y="1417638"/>
            <a:ext cx="7062003" cy="4602162"/>
          </a:xfrm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infrastruktur GSM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212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err="1"/>
              <a:t>Ponsel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gabungan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teknologi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b="1" dirty="0" err="1"/>
              <a:t>telepon</a:t>
            </a:r>
            <a:r>
              <a:rPr lang="en-US" sz="2400" dirty="0"/>
              <a:t> (Alexander Graham Bell, 1876)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b="1" dirty="0"/>
              <a:t>Radio </a:t>
            </a:r>
            <a:r>
              <a:rPr lang="en-US" sz="2400" dirty="0"/>
              <a:t>(Nikolai Tesla, 1880; </a:t>
            </a:r>
            <a:r>
              <a:rPr lang="en-US" sz="2400" dirty="0" err="1"/>
              <a:t>Guglielmo</a:t>
            </a:r>
            <a:r>
              <a:rPr lang="en-US" sz="2400" dirty="0"/>
              <a:t> Marconi, 1894)</a:t>
            </a:r>
          </a:p>
          <a:p>
            <a:pPr>
              <a:lnSpc>
                <a:spcPct val="80000"/>
              </a:lnSpc>
            </a:pPr>
            <a:r>
              <a:rPr lang="en-US" sz="2400" dirty="0" err="1"/>
              <a:t>Sebelum</a:t>
            </a:r>
            <a:r>
              <a:rPr lang="en-US" sz="2400" dirty="0"/>
              <a:t> </a:t>
            </a:r>
            <a:r>
              <a:rPr lang="en-US" sz="2400" dirty="0" err="1"/>
              <a:t>ponsel</a:t>
            </a:r>
            <a:r>
              <a:rPr lang="en-US" sz="2400" dirty="0"/>
              <a:t>, </a:t>
            </a:r>
            <a:r>
              <a:rPr lang="en-US" sz="2400" dirty="0" err="1"/>
              <a:t>orang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memasang</a:t>
            </a:r>
            <a:r>
              <a:rPr lang="en-US" sz="2400" dirty="0"/>
              <a:t> </a:t>
            </a:r>
            <a:r>
              <a:rPr lang="en-US" sz="2400" dirty="0" err="1"/>
              <a:t>telepon</a:t>
            </a:r>
            <a:r>
              <a:rPr lang="en-US" sz="2400" dirty="0"/>
              <a:t> radio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mobil</a:t>
            </a:r>
            <a:r>
              <a:rPr lang="en-US" sz="2400" dirty="0"/>
              <a:t>. </a:t>
            </a:r>
          </a:p>
          <a:p>
            <a:pPr>
              <a:lnSpc>
                <a:spcPct val="80000"/>
              </a:lnSpc>
            </a:pP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telepon</a:t>
            </a:r>
            <a:r>
              <a:rPr lang="en-US" sz="2400" dirty="0"/>
              <a:t>-radio, </a:t>
            </a:r>
            <a:r>
              <a:rPr lang="en-US" sz="2400" dirty="0" err="1"/>
              <a:t>terdapat</a:t>
            </a:r>
            <a:r>
              <a:rPr lang="en-US" sz="2400" dirty="0"/>
              <a:t> tower </a:t>
            </a:r>
            <a:r>
              <a:rPr lang="en-US" sz="2400" dirty="0" err="1"/>
              <a:t>antena</a:t>
            </a:r>
            <a:r>
              <a:rPr lang="en-US" sz="2400" dirty="0"/>
              <a:t> </a:t>
            </a:r>
            <a:r>
              <a:rPr lang="en-US" sz="2400" dirty="0" err="1"/>
              <a:t>pusat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tiap</a:t>
            </a:r>
            <a:r>
              <a:rPr lang="en-US" sz="2400" dirty="0"/>
              <a:t> </a:t>
            </a:r>
            <a:r>
              <a:rPr lang="en-US" sz="2400" dirty="0" err="1"/>
              <a:t>kota</a:t>
            </a:r>
            <a:r>
              <a:rPr lang="en-US" sz="2400" dirty="0"/>
              <a:t>, </a:t>
            </a:r>
            <a:r>
              <a:rPr lang="en-US" sz="2400" dirty="0" err="1"/>
              <a:t>mungkin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25 channel </a:t>
            </a:r>
            <a:r>
              <a:rPr lang="en-US" sz="2400" dirty="0" err="1"/>
              <a:t>frekuensi</a:t>
            </a:r>
            <a:r>
              <a:rPr lang="en-US" sz="2400" dirty="0"/>
              <a:t> </a:t>
            </a:r>
            <a:r>
              <a:rPr lang="en-US" sz="2400" dirty="0" err="1"/>
              <a:t>tiap</a:t>
            </a:r>
            <a:r>
              <a:rPr lang="en-US" sz="2400" dirty="0"/>
              <a:t> tower. </a:t>
            </a:r>
          </a:p>
          <a:p>
            <a:pPr lvl="1">
              <a:lnSpc>
                <a:spcPct val="80000"/>
              </a:lnSpc>
            </a:pPr>
            <a:r>
              <a:rPr lang="en-US" sz="2000" dirty="0" err="1"/>
              <a:t>Artinya</a:t>
            </a:r>
            <a:r>
              <a:rPr lang="en-US" sz="2000" dirty="0"/>
              <a:t>, </a:t>
            </a:r>
            <a:r>
              <a:rPr lang="en-US" sz="2000" dirty="0" err="1"/>
              <a:t>telepon</a:t>
            </a:r>
            <a:r>
              <a:rPr lang="en-US" sz="2000" dirty="0"/>
              <a:t> </a:t>
            </a:r>
            <a:r>
              <a:rPr lang="en-US" sz="2000" dirty="0" err="1"/>
              <a:t>di</a:t>
            </a:r>
            <a:r>
              <a:rPr lang="en-US" sz="2000" dirty="0"/>
              <a:t> </a:t>
            </a:r>
            <a:r>
              <a:rPr lang="en-US" sz="2000" dirty="0" err="1"/>
              <a:t>mobil</a:t>
            </a:r>
            <a:r>
              <a:rPr lang="en-US" sz="2000" dirty="0"/>
              <a:t>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transmiter</a:t>
            </a:r>
            <a:r>
              <a:rPr lang="en-US" sz="2000" dirty="0"/>
              <a:t> yang </a:t>
            </a:r>
            <a:r>
              <a:rPr lang="en-US" sz="2000" dirty="0" err="1"/>
              <a:t>cukup</a:t>
            </a:r>
            <a:r>
              <a:rPr lang="en-US" sz="2000" dirty="0"/>
              <a:t> </a:t>
            </a:r>
            <a:r>
              <a:rPr lang="en-US" sz="2000" dirty="0" err="1"/>
              <a:t>kuat</a:t>
            </a:r>
            <a:r>
              <a:rPr lang="en-US" sz="2000" dirty="0"/>
              <a:t>, </a:t>
            </a:r>
            <a:r>
              <a:rPr lang="en-US" sz="2000" dirty="0" err="1"/>
              <a:t>selain</a:t>
            </a:r>
            <a:r>
              <a:rPr lang="en-US" sz="2000" dirty="0"/>
              <a:t> </a:t>
            </a:r>
            <a:r>
              <a:rPr lang="en-US" sz="2000" dirty="0" err="1"/>
              <a:t>itu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channel </a:t>
            </a:r>
            <a:r>
              <a:rPr lang="en-US" sz="2000" dirty="0" err="1"/>
              <a:t>terbatas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semua</a:t>
            </a:r>
            <a:r>
              <a:rPr lang="en-US" sz="2000" dirty="0"/>
              <a:t> </a:t>
            </a:r>
            <a:r>
              <a:rPr lang="en-US" sz="2000" dirty="0" err="1"/>
              <a:t>orang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menggunakan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saat</a:t>
            </a:r>
            <a:r>
              <a:rPr lang="en-US" sz="2000" dirty="0"/>
              <a:t> </a:t>
            </a:r>
            <a:r>
              <a:rPr lang="en-US" sz="2000" dirty="0" err="1"/>
              <a:t>bersamaan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GB" sz="2400" dirty="0" err="1"/>
              <a:t>Lalu</a:t>
            </a:r>
            <a:r>
              <a:rPr lang="en-GB" sz="2400" dirty="0"/>
              <a:t>, </a:t>
            </a:r>
            <a:r>
              <a:rPr lang="en-GB" sz="2400" dirty="0" err="1"/>
              <a:t>muncul</a:t>
            </a:r>
            <a:r>
              <a:rPr lang="en-GB" sz="2400" dirty="0"/>
              <a:t> </a:t>
            </a:r>
            <a:r>
              <a:rPr lang="en-GB" sz="2400" dirty="0" err="1"/>
              <a:t>sistem</a:t>
            </a:r>
            <a:r>
              <a:rPr lang="en-GB" sz="2400" dirty="0"/>
              <a:t> cellular, yang </a:t>
            </a:r>
            <a:r>
              <a:rPr lang="en-GB" sz="2400" dirty="0" err="1"/>
              <a:t>membagi</a:t>
            </a:r>
            <a:r>
              <a:rPr lang="en-GB" sz="2400" dirty="0"/>
              <a:t> </a:t>
            </a:r>
            <a:r>
              <a:rPr lang="en-GB" sz="2400" dirty="0" err="1"/>
              <a:t>suatu</a:t>
            </a:r>
            <a:r>
              <a:rPr lang="en-GB" sz="2400" dirty="0"/>
              <a:t> </a:t>
            </a:r>
            <a:r>
              <a:rPr lang="en-GB" sz="2400" dirty="0" err="1"/>
              <a:t>kota</a:t>
            </a:r>
            <a:r>
              <a:rPr lang="en-GB" sz="2400" dirty="0"/>
              <a:t>/</a:t>
            </a:r>
            <a:r>
              <a:rPr lang="en-GB" sz="2400" dirty="0" err="1"/>
              <a:t>daerah</a:t>
            </a:r>
            <a:r>
              <a:rPr lang="en-GB" sz="2400" dirty="0"/>
              <a:t> </a:t>
            </a:r>
            <a:r>
              <a:rPr lang="en-GB" sz="2400" dirty="0" err="1"/>
              <a:t>menjadi</a:t>
            </a:r>
            <a:r>
              <a:rPr lang="en-GB" sz="2400" dirty="0"/>
              <a:t> </a:t>
            </a:r>
            <a:r>
              <a:rPr lang="en-GB" sz="2400" dirty="0" err="1"/>
              <a:t>beberapa</a:t>
            </a:r>
            <a:r>
              <a:rPr lang="en-GB" sz="2400" dirty="0"/>
              <a:t> </a:t>
            </a:r>
            <a:r>
              <a:rPr lang="en-GB" sz="2400" dirty="0" err="1"/>
              <a:t>sel</a:t>
            </a:r>
            <a:r>
              <a:rPr lang="en-GB" sz="2400" dirty="0"/>
              <a:t> </a:t>
            </a:r>
            <a:r>
              <a:rPr lang="en-GB" sz="2400" dirty="0" err="1"/>
              <a:t>kecil</a:t>
            </a:r>
            <a:r>
              <a:rPr lang="en-GB" sz="2400" dirty="0"/>
              <a:t>. </a:t>
            </a:r>
          </a:p>
          <a:p>
            <a:pPr lvl="1">
              <a:lnSpc>
                <a:spcPct val="80000"/>
              </a:lnSpc>
            </a:pPr>
            <a:r>
              <a:rPr lang="en-GB" sz="2000" dirty="0" err="1"/>
              <a:t>Memungkinkan</a:t>
            </a:r>
            <a:r>
              <a:rPr lang="en-GB" sz="2000" dirty="0"/>
              <a:t> </a:t>
            </a:r>
            <a:r>
              <a:rPr lang="en-GB" sz="2000" dirty="0" err="1"/>
              <a:t>penggunakan</a:t>
            </a:r>
            <a:r>
              <a:rPr lang="en-GB" sz="2000" dirty="0"/>
              <a:t> </a:t>
            </a:r>
            <a:r>
              <a:rPr lang="en-GB" sz="2000" dirty="0" err="1"/>
              <a:t>frekuensi</a:t>
            </a:r>
            <a:r>
              <a:rPr lang="en-GB" sz="2000" dirty="0"/>
              <a:t> </a:t>
            </a:r>
            <a:r>
              <a:rPr lang="en-GB" sz="2000" dirty="0" err="1"/>
              <a:t>ulang</a:t>
            </a:r>
            <a:r>
              <a:rPr lang="en-GB" sz="2000" dirty="0"/>
              <a:t> </a:t>
            </a:r>
            <a:r>
              <a:rPr lang="en-GB" sz="2000" dirty="0" err="1"/>
              <a:t>pada</a:t>
            </a:r>
            <a:r>
              <a:rPr lang="en-GB" sz="2000" dirty="0"/>
              <a:t> </a:t>
            </a:r>
            <a:r>
              <a:rPr lang="en-GB" sz="2000" dirty="0" err="1"/>
              <a:t>satu</a:t>
            </a:r>
            <a:r>
              <a:rPr lang="en-GB" sz="2000" dirty="0"/>
              <a:t> </a:t>
            </a:r>
            <a:r>
              <a:rPr lang="en-GB" sz="2000" dirty="0" err="1"/>
              <a:t>kota</a:t>
            </a:r>
            <a:r>
              <a:rPr lang="en-GB" sz="2000" dirty="0"/>
              <a:t>, </a:t>
            </a:r>
            <a:r>
              <a:rPr lang="en-GB" sz="2000" dirty="0" err="1"/>
              <a:t>sehingga</a:t>
            </a:r>
            <a:r>
              <a:rPr lang="en-GB" sz="2000" dirty="0"/>
              <a:t> </a:t>
            </a:r>
            <a:r>
              <a:rPr lang="en-GB" sz="2000" dirty="0" err="1"/>
              <a:t>jutaan</a:t>
            </a:r>
            <a:r>
              <a:rPr lang="en-GB" sz="2000" dirty="0"/>
              <a:t> </a:t>
            </a:r>
            <a:r>
              <a:rPr lang="en-GB" sz="2000" dirty="0" err="1"/>
              <a:t>pemakai</a:t>
            </a:r>
            <a:r>
              <a:rPr lang="en-GB" sz="2000" dirty="0"/>
              <a:t> </a:t>
            </a:r>
            <a:r>
              <a:rPr lang="en-GB" sz="2000" dirty="0" err="1"/>
              <a:t>dapat</a:t>
            </a:r>
            <a:r>
              <a:rPr lang="en-GB" sz="2000" dirty="0"/>
              <a:t> </a:t>
            </a:r>
            <a:r>
              <a:rPr lang="en-GB" sz="2000" dirty="0" err="1"/>
              <a:t>menggunakan</a:t>
            </a:r>
            <a:r>
              <a:rPr lang="en-GB" sz="2000" dirty="0"/>
              <a:t> </a:t>
            </a:r>
            <a:r>
              <a:rPr lang="en-GB" sz="2000" dirty="0" err="1"/>
              <a:t>ponsel</a:t>
            </a:r>
            <a:r>
              <a:rPr lang="en-GB" sz="2000" dirty="0"/>
              <a:t> </a:t>
            </a:r>
            <a:r>
              <a:rPr lang="en-GB" sz="2000" dirty="0" err="1"/>
              <a:t>bersamaan</a:t>
            </a:r>
            <a:r>
              <a:rPr lang="en-GB" sz="2000" dirty="0"/>
              <a:t>.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Mobile Cell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974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/>
              <a:t>Switching Subsystem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HLR (Home Location Register), </a:t>
            </a:r>
            <a:r>
              <a:rPr lang="en-GB" sz="2000" dirty="0" err="1"/>
              <a:t>merupakan</a:t>
            </a:r>
            <a:r>
              <a:rPr lang="en-GB" sz="2000" dirty="0"/>
              <a:t> database yang </a:t>
            </a:r>
            <a:r>
              <a:rPr lang="en-GB" sz="2000" dirty="0" err="1"/>
              <a:t>digunakan</a:t>
            </a:r>
            <a:r>
              <a:rPr lang="en-GB" sz="2000" dirty="0"/>
              <a:t> </a:t>
            </a:r>
            <a:r>
              <a:rPr lang="en-GB" sz="2000" dirty="0" err="1"/>
              <a:t>untuk</a:t>
            </a:r>
            <a:r>
              <a:rPr lang="en-GB" sz="2000" dirty="0"/>
              <a:t> </a:t>
            </a:r>
            <a:r>
              <a:rPr lang="en-GB" sz="2000" dirty="0" err="1"/>
              <a:t>manajemen</a:t>
            </a:r>
            <a:r>
              <a:rPr lang="en-GB" sz="2000" dirty="0"/>
              <a:t> </a:t>
            </a:r>
            <a:r>
              <a:rPr lang="en-GB" sz="2000" dirty="0" err="1"/>
              <a:t>dan</a:t>
            </a:r>
            <a:r>
              <a:rPr lang="en-GB" sz="2000" dirty="0"/>
              <a:t> </a:t>
            </a:r>
            <a:r>
              <a:rPr lang="en-GB" sz="2000" dirty="0" err="1"/>
              <a:t>penyimpanan</a:t>
            </a:r>
            <a:r>
              <a:rPr lang="en-GB" sz="2000" dirty="0"/>
              <a:t> </a:t>
            </a:r>
            <a:r>
              <a:rPr lang="en-GB" sz="2000" dirty="0" err="1"/>
              <a:t>subcriptions</a:t>
            </a:r>
            <a:endParaRPr lang="en-GB" sz="2000" dirty="0"/>
          </a:p>
          <a:p>
            <a:pPr lvl="1">
              <a:lnSpc>
                <a:spcPct val="90000"/>
              </a:lnSpc>
            </a:pPr>
            <a:r>
              <a:rPr lang="en-GB" sz="2000" dirty="0"/>
              <a:t>MSC (Mobile services Switching </a:t>
            </a:r>
            <a:r>
              <a:rPr lang="en-GB" sz="2000" dirty="0" err="1"/>
              <a:t>Center</a:t>
            </a:r>
            <a:r>
              <a:rPr lang="en-GB" sz="2000" dirty="0"/>
              <a:t>), </a:t>
            </a:r>
            <a:r>
              <a:rPr lang="en-GB" sz="2000" dirty="0" err="1"/>
              <a:t>melakukan</a:t>
            </a:r>
            <a:r>
              <a:rPr lang="en-GB" sz="2000" dirty="0"/>
              <a:t> </a:t>
            </a:r>
            <a:r>
              <a:rPr lang="en-GB" sz="2000" dirty="0" err="1"/>
              <a:t>fungsi</a:t>
            </a:r>
            <a:r>
              <a:rPr lang="en-GB" sz="2000" dirty="0"/>
              <a:t> telephone switching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VLR (Visitor Location Register), database </a:t>
            </a:r>
            <a:r>
              <a:rPr lang="en-GB" sz="2000" dirty="0" err="1"/>
              <a:t>untuk</a:t>
            </a:r>
            <a:r>
              <a:rPr lang="en-GB" sz="2000" dirty="0"/>
              <a:t> </a:t>
            </a:r>
            <a:r>
              <a:rPr lang="en-GB" sz="2000" dirty="0" err="1"/>
              <a:t>memyimpan</a:t>
            </a:r>
            <a:r>
              <a:rPr lang="en-GB" sz="2000" dirty="0"/>
              <a:t> </a:t>
            </a:r>
            <a:r>
              <a:rPr lang="en-GB" sz="2000" dirty="0" err="1"/>
              <a:t>informasi</a:t>
            </a:r>
            <a:r>
              <a:rPr lang="en-GB" sz="2000" dirty="0"/>
              <a:t> </a:t>
            </a:r>
            <a:r>
              <a:rPr lang="en-GB" sz="2000" dirty="0" err="1"/>
              <a:t>mengenai</a:t>
            </a:r>
            <a:r>
              <a:rPr lang="en-GB" sz="2000" dirty="0"/>
              <a:t> subscribers yang </a:t>
            </a:r>
            <a:r>
              <a:rPr lang="en-GB" sz="2000" dirty="0" err="1"/>
              <a:t>diperlukan</a:t>
            </a:r>
            <a:r>
              <a:rPr lang="en-GB" sz="2000" dirty="0"/>
              <a:t> </a:t>
            </a:r>
            <a:r>
              <a:rPr lang="en-GB" sz="2000" dirty="0" err="1"/>
              <a:t>oleh</a:t>
            </a:r>
            <a:r>
              <a:rPr lang="en-GB" sz="2000" dirty="0"/>
              <a:t> MSC </a:t>
            </a:r>
            <a:r>
              <a:rPr lang="en-GB" sz="2000" dirty="0" err="1"/>
              <a:t>untuk</a:t>
            </a:r>
            <a:r>
              <a:rPr lang="en-GB" sz="2000" dirty="0"/>
              <a:t> </a:t>
            </a:r>
            <a:r>
              <a:rPr lang="en-GB" sz="2000" dirty="0" err="1"/>
              <a:t>melayani</a:t>
            </a:r>
            <a:r>
              <a:rPr lang="en-GB" sz="2000" dirty="0"/>
              <a:t> visiting subscribers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AUC (Authentication </a:t>
            </a:r>
            <a:r>
              <a:rPr lang="en-GB" sz="2000" dirty="0" err="1"/>
              <a:t>Center</a:t>
            </a:r>
            <a:r>
              <a:rPr lang="en-GB" sz="2000" dirty="0"/>
              <a:t>), </a:t>
            </a:r>
            <a:r>
              <a:rPr lang="en-GB" sz="2000" dirty="0" err="1"/>
              <a:t>menyediakan</a:t>
            </a:r>
            <a:r>
              <a:rPr lang="en-GB" sz="2000" dirty="0"/>
              <a:t> </a:t>
            </a:r>
            <a:r>
              <a:rPr lang="en-GB" sz="2000" dirty="0" err="1"/>
              <a:t>fungsi</a:t>
            </a:r>
            <a:r>
              <a:rPr lang="en-GB" sz="2000" dirty="0"/>
              <a:t> </a:t>
            </a:r>
            <a:r>
              <a:rPr lang="en-GB" sz="2000" dirty="0" err="1"/>
              <a:t>authentikasi</a:t>
            </a:r>
            <a:r>
              <a:rPr lang="en-GB" sz="2000" dirty="0"/>
              <a:t> </a:t>
            </a:r>
            <a:r>
              <a:rPr lang="en-GB" sz="2000" dirty="0" err="1"/>
              <a:t>dan</a:t>
            </a:r>
            <a:r>
              <a:rPr lang="en-GB" sz="2000" dirty="0"/>
              <a:t> </a:t>
            </a:r>
            <a:r>
              <a:rPr lang="en-GB" sz="2000" dirty="0" err="1"/>
              <a:t>enkripsi</a:t>
            </a:r>
            <a:endParaRPr lang="en-GB" sz="2000" dirty="0"/>
          </a:p>
          <a:p>
            <a:pPr lvl="1">
              <a:lnSpc>
                <a:spcPct val="90000"/>
              </a:lnSpc>
            </a:pPr>
            <a:r>
              <a:rPr lang="en-GB" sz="2000" dirty="0"/>
              <a:t>EIR (Equipment Identity Register), </a:t>
            </a:r>
            <a:r>
              <a:rPr lang="en-GB" sz="2000" dirty="0" err="1"/>
              <a:t>merupakan</a:t>
            </a:r>
            <a:r>
              <a:rPr lang="en-GB" sz="2000" dirty="0"/>
              <a:t> database yang </a:t>
            </a:r>
            <a:r>
              <a:rPr lang="en-GB" sz="2000" dirty="0" err="1"/>
              <a:t>menyimpan</a:t>
            </a:r>
            <a:r>
              <a:rPr lang="en-GB" sz="2000" dirty="0"/>
              <a:t> </a:t>
            </a:r>
            <a:r>
              <a:rPr lang="en-GB" sz="2000" dirty="0" err="1"/>
              <a:t>informasi</a:t>
            </a:r>
            <a:r>
              <a:rPr lang="en-GB" sz="2000" dirty="0"/>
              <a:t> </a:t>
            </a:r>
            <a:r>
              <a:rPr lang="en-GB" sz="2000" dirty="0" err="1"/>
              <a:t>mengenai</a:t>
            </a:r>
            <a:r>
              <a:rPr lang="en-GB" sz="2000" dirty="0"/>
              <a:t> </a:t>
            </a:r>
            <a:r>
              <a:rPr lang="en-GB" sz="2000" dirty="0" err="1"/>
              <a:t>identitas</a:t>
            </a:r>
            <a:r>
              <a:rPr lang="en-GB" sz="2000" dirty="0"/>
              <a:t> mobile equipment (IMEI)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Arsitektur GSM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39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Base Station Subsystem</a:t>
            </a:r>
          </a:p>
          <a:p>
            <a:pPr lvl="1"/>
            <a:r>
              <a:rPr lang="en-GB" sz="2400" dirty="0"/>
              <a:t>BSC (Base Station Controller), </a:t>
            </a:r>
            <a:r>
              <a:rPr lang="en-GB" sz="2400" dirty="0" err="1"/>
              <a:t>menyediakan</a:t>
            </a:r>
            <a:r>
              <a:rPr lang="en-GB" sz="2400" dirty="0"/>
              <a:t> </a:t>
            </a:r>
            <a:r>
              <a:rPr lang="en-GB" sz="2400" dirty="0" err="1"/>
              <a:t>fungsi</a:t>
            </a:r>
            <a:r>
              <a:rPr lang="en-GB" sz="2400" dirty="0"/>
              <a:t> </a:t>
            </a:r>
            <a:r>
              <a:rPr lang="en-GB" sz="2400" dirty="0" err="1"/>
              <a:t>kontrol</a:t>
            </a:r>
            <a:r>
              <a:rPr lang="en-GB" sz="2400" dirty="0"/>
              <a:t> </a:t>
            </a:r>
            <a:r>
              <a:rPr lang="en-GB" sz="2400" dirty="0" err="1"/>
              <a:t>dan</a:t>
            </a:r>
            <a:r>
              <a:rPr lang="en-GB" sz="2400" dirty="0"/>
              <a:t> link </a:t>
            </a:r>
            <a:r>
              <a:rPr lang="en-GB" sz="2400" dirty="0" err="1"/>
              <a:t>antara</a:t>
            </a:r>
            <a:r>
              <a:rPr lang="en-GB" sz="2400" dirty="0"/>
              <a:t> MSC </a:t>
            </a:r>
            <a:r>
              <a:rPr lang="en-GB" sz="2400" dirty="0" err="1"/>
              <a:t>dan</a:t>
            </a:r>
            <a:r>
              <a:rPr lang="en-GB" sz="2400" dirty="0"/>
              <a:t> BTS</a:t>
            </a:r>
          </a:p>
          <a:p>
            <a:pPr lvl="1"/>
            <a:r>
              <a:rPr lang="en-GB" sz="2400" dirty="0"/>
              <a:t>BTS (Base Transceiver Station), </a:t>
            </a:r>
            <a:r>
              <a:rPr lang="en-GB" sz="2400" dirty="0" err="1"/>
              <a:t>merupakan</a:t>
            </a:r>
            <a:r>
              <a:rPr lang="en-GB" sz="2400" dirty="0"/>
              <a:t> radio equipment (transceiver </a:t>
            </a:r>
            <a:r>
              <a:rPr lang="en-GB" sz="2400" dirty="0" err="1"/>
              <a:t>dan</a:t>
            </a:r>
            <a:r>
              <a:rPr lang="en-GB" sz="2400" dirty="0"/>
              <a:t> </a:t>
            </a:r>
            <a:r>
              <a:rPr lang="en-GB" sz="2400" dirty="0" err="1"/>
              <a:t>antena</a:t>
            </a:r>
            <a:r>
              <a:rPr lang="en-GB" sz="2400" dirty="0"/>
              <a:t>). </a:t>
            </a:r>
            <a:r>
              <a:rPr lang="en-GB" sz="2400" dirty="0" err="1"/>
              <a:t>Sekelompok</a:t>
            </a:r>
            <a:r>
              <a:rPr lang="en-GB" sz="2400" dirty="0"/>
              <a:t> BTS </a:t>
            </a:r>
            <a:r>
              <a:rPr lang="en-GB" sz="2400" dirty="0" err="1"/>
              <a:t>dikontrol</a:t>
            </a:r>
            <a:r>
              <a:rPr lang="en-GB" sz="2400" dirty="0"/>
              <a:t> </a:t>
            </a:r>
            <a:r>
              <a:rPr lang="en-GB" sz="2400" dirty="0" err="1"/>
              <a:t>oleh</a:t>
            </a:r>
            <a:r>
              <a:rPr lang="en-GB" sz="2400" dirty="0"/>
              <a:t> </a:t>
            </a:r>
            <a:r>
              <a:rPr lang="en-GB" sz="2400" dirty="0" err="1"/>
              <a:t>satu</a:t>
            </a:r>
            <a:r>
              <a:rPr lang="en-GB" sz="2400" dirty="0"/>
              <a:t> BSC</a:t>
            </a:r>
          </a:p>
          <a:p>
            <a:r>
              <a:rPr lang="en-GB" sz="2800" dirty="0"/>
              <a:t>Mobile Station (MS)</a:t>
            </a:r>
          </a:p>
          <a:p>
            <a:pPr lvl="1"/>
            <a:r>
              <a:rPr lang="en-GB" sz="2400" dirty="0"/>
              <a:t>Mobile Equipment (ME) =&gt; handset</a:t>
            </a:r>
          </a:p>
          <a:p>
            <a:pPr lvl="1"/>
            <a:r>
              <a:rPr lang="en-GB" sz="2400" dirty="0"/>
              <a:t>Subscriber Identity Module (SIM) card, </a:t>
            </a:r>
            <a:r>
              <a:rPr lang="en-GB" sz="2400" dirty="0" err="1"/>
              <a:t>merupakan</a:t>
            </a:r>
            <a:r>
              <a:rPr lang="en-GB" sz="2400" dirty="0"/>
              <a:t> card yang </a:t>
            </a:r>
            <a:r>
              <a:rPr lang="en-GB" sz="2400" dirty="0" err="1"/>
              <a:t>berisi</a:t>
            </a:r>
            <a:r>
              <a:rPr lang="en-GB" sz="2400" dirty="0"/>
              <a:t> </a:t>
            </a:r>
            <a:r>
              <a:rPr lang="en-GB" sz="2400" dirty="0" err="1"/>
              <a:t>informasi</a:t>
            </a:r>
            <a:r>
              <a:rPr lang="en-GB" sz="2400" dirty="0"/>
              <a:t> </a:t>
            </a:r>
            <a:r>
              <a:rPr lang="en-GB" sz="2400" dirty="0" err="1"/>
              <a:t>mengenai</a:t>
            </a:r>
            <a:r>
              <a:rPr lang="en-GB" sz="2400" dirty="0"/>
              <a:t> user subscription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GSM Arsitektur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34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/>
              <a:t>GPRS: General Packet Radio Service (2.5G)</a:t>
            </a:r>
          </a:p>
          <a:p>
            <a:pPr lvl="1">
              <a:lnSpc>
                <a:spcPct val="90000"/>
              </a:lnSpc>
            </a:pPr>
            <a:r>
              <a:rPr lang="en-GB" sz="2000" dirty="0" err="1"/>
              <a:t>Layanan</a:t>
            </a:r>
            <a:r>
              <a:rPr lang="en-GB" sz="2000" dirty="0"/>
              <a:t> WAP </a:t>
            </a:r>
            <a:r>
              <a:rPr lang="en-GB" sz="2000" dirty="0" err="1"/>
              <a:t>dan</a:t>
            </a:r>
            <a:r>
              <a:rPr lang="en-GB" sz="2000" dirty="0"/>
              <a:t> MMS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Wireless access to packet data networks, e.g. to the Internet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Volume-based billing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Instant Messaging; Push to Talk</a:t>
            </a:r>
            <a:endParaRPr lang="en-GB" sz="2000" dirty="0"/>
          </a:p>
          <a:p>
            <a:pPr lvl="1">
              <a:lnSpc>
                <a:spcPct val="90000"/>
              </a:lnSpc>
            </a:pPr>
            <a:r>
              <a:rPr lang="en-GB" sz="2000" dirty="0"/>
              <a:t>Data rate: 160 kbps (real: 30 – 70 kbps)</a:t>
            </a:r>
          </a:p>
          <a:p>
            <a:pPr lvl="1">
              <a:lnSpc>
                <a:spcPct val="90000"/>
              </a:lnSpc>
            </a:pPr>
            <a:r>
              <a:rPr lang="en-US" sz="2000" i="1" dirty="0"/>
              <a:t>Packet data traffic channels (PDCHs)</a:t>
            </a:r>
            <a:endParaRPr lang="en-US" sz="2000" dirty="0"/>
          </a:p>
          <a:p>
            <a:pPr lvl="2">
              <a:lnSpc>
                <a:spcPct val="90000"/>
              </a:lnSpc>
            </a:pPr>
            <a:r>
              <a:rPr lang="en-US" sz="1800" dirty="0"/>
              <a:t>Transmit data packets (like SMS)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Always on connectivity</a:t>
            </a:r>
            <a:endParaRPr lang="en-GB" sz="1800" dirty="0"/>
          </a:p>
          <a:p>
            <a:pPr>
              <a:lnSpc>
                <a:spcPct val="90000"/>
              </a:lnSpc>
            </a:pPr>
            <a:r>
              <a:rPr lang="en-GB" sz="2400" dirty="0"/>
              <a:t>EDGE: Enhanced Data rates for GSM Evolution (3G)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Data rate: 473,6 kbps (384) – 3G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Video service (VOIP) </a:t>
            </a:r>
            <a:r>
              <a:rPr lang="en-GB" sz="2000" dirty="0" err="1"/>
              <a:t>dan</a:t>
            </a:r>
            <a:r>
              <a:rPr lang="en-GB" sz="2000" dirty="0"/>
              <a:t> </a:t>
            </a:r>
            <a:r>
              <a:rPr lang="en-GB" sz="2000" dirty="0" err="1"/>
              <a:t>layanan</a:t>
            </a:r>
            <a:r>
              <a:rPr lang="en-GB" sz="2000" dirty="0"/>
              <a:t> multimedia lain (streaming)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692696"/>
            <a:ext cx="8229600" cy="1143000"/>
          </a:xfrm>
        </p:spPr>
        <p:txBody>
          <a:bodyPr/>
          <a:lstStyle/>
          <a:p>
            <a:pPr algn="l"/>
            <a:r>
              <a:rPr lang="en-US" dirty="0" err="1"/>
              <a:t>Layanan</a:t>
            </a:r>
            <a:r>
              <a:rPr lang="en-US" dirty="0"/>
              <a:t> Data GSM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2615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In GSM/GPRS network, conventional circuit switched services (speech, data, and SMS) and GPRS services can be used in parallel. Three classes are defined:</a:t>
            </a:r>
          </a:p>
          <a:p>
            <a:pPr lvl="1"/>
            <a:r>
              <a:rPr lang="en-GB" sz="2400" dirty="0"/>
              <a:t>Class A </a:t>
            </a:r>
            <a:r>
              <a:rPr lang="en-GB" sz="2400" dirty="0" err="1"/>
              <a:t>mendukung</a:t>
            </a:r>
            <a:r>
              <a:rPr lang="en-GB" sz="2400" dirty="0"/>
              <a:t> GPRS </a:t>
            </a:r>
            <a:r>
              <a:rPr lang="en-GB" sz="2400" dirty="0" err="1"/>
              <a:t>dan</a:t>
            </a:r>
            <a:r>
              <a:rPr lang="en-GB" sz="2400" dirty="0"/>
              <a:t> GSM </a:t>
            </a:r>
            <a:r>
              <a:rPr lang="en-GB" sz="2400" dirty="0" err="1"/>
              <a:t>secara</a:t>
            </a:r>
            <a:r>
              <a:rPr lang="en-GB" sz="2400" dirty="0"/>
              <a:t> </a:t>
            </a:r>
            <a:r>
              <a:rPr lang="en-GB" sz="2400" dirty="0" err="1"/>
              <a:t>bersama-sama</a:t>
            </a:r>
            <a:r>
              <a:rPr lang="en-GB" sz="2400" dirty="0"/>
              <a:t> (2on)</a:t>
            </a:r>
          </a:p>
          <a:p>
            <a:pPr lvl="1"/>
            <a:r>
              <a:rPr lang="en-GB" sz="2400" dirty="0"/>
              <a:t>Class B  </a:t>
            </a:r>
            <a:r>
              <a:rPr lang="en-GB" sz="2400" dirty="0" err="1"/>
              <a:t>mendukung</a:t>
            </a:r>
            <a:r>
              <a:rPr lang="en-GB" sz="2400" dirty="0"/>
              <a:t> GPRS </a:t>
            </a:r>
            <a:r>
              <a:rPr lang="en-GB" sz="2400" dirty="0" err="1"/>
              <a:t>dan</a:t>
            </a:r>
            <a:r>
              <a:rPr lang="en-GB" sz="2400" dirty="0"/>
              <a:t> GSM, </a:t>
            </a:r>
            <a:r>
              <a:rPr lang="en-GB" sz="2400" dirty="0" err="1"/>
              <a:t>namun</a:t>
            </a:r>
            <a:r>
              <a:rPr lang="en-GB" sz="2400" dirty="0"/>
              <a:t> </a:t>
            </a:r>
            <a:r>
              <a:rPr lang="en-GB" sz="2400" dirty="0" err="1"/>
              <a:t>hanya</a:t>
            </a:r>
            <a:r>
              <a:rPr lang="en-GB" sz="2400" dirty="0"/>
              <a:t> </a:t>
            </a:r>
            <a:r>
              <a:rPr lang="en-GB" sz="2400" dirty="0" err="1"/>
              <a:t>aktif</a:t>
            </a:r>
            <a:r>
              <a:rPr lang="en-GB" sz="2400" dirty="0"/>
              <a:t> </a:t>
            </a:r>
            <a:r>
              <a:rPr lang="en-GB" sz="2400" dirty="0" err="1"/>
              <a:t>salah</a:t>
            </a:r>
            <a:r>
              <a:rPr lang="en-GB" sz="2400" dirty="0"/>
              <a:t> </a:t>
            </a:r>
            <a:r>
              <a:rPr lang="en-GB" sz="2400" dirty="0" err="1"/>
              <a:t>satu</a:t>
            </a:r>
            <a:r>
              <a:rPr lang="en-GB" sz="2400" dirty="0"/>
              <a:t> </a:t>
            </a:r>
            <a:r>
              <a:rPr lang="en-GB" sz="2400" dirty="0" err="1"/>
              <a:t>saja</a:t>
            </a:r>
            <a:r>
              <a:rPr lang="en-GB" sz="2400" dirty="0"/>
              <a:t> </a:t>
            </a:r>
            <a:r>
              <a:rPr lang="en-GB" sz="2400" dirty="0" err="1"/>
              <a:t>pada</a:t>
            </a:r>
            <a:r>
              <a:rPr lang="en-GB" sz="2400" dirty="0"/>
              <a:t> </a:t>
            </a:r>
            <a:r>
              <a:rPr lang="en-GB" sz="2400" dirty="0" err="1"/>
              <a:t>suatu</a:t>
            </a:r>
            <a:r>
              <a:rPr lang="en-GB" sz="2400" dirty="0"/>
              <a:t> </a:t>
            </a:r>
            <a:r>
              <a:rPr lang="en-GB" sz="2400" dirty="0" err="1"/>
              <a:t>saat</a:t>
            </a:r>
            <a:endParaRPr lang="en-GB" sz="2400" dirty="0"/>
          </a:p>
          <a:p>
            <a:pPr lvl="1"/>
            <a:r>
              <a:rPr lang="en-GB" sz="2400" dirty="0"/>
              <a:t>Class C  </a:t>
            </a:r>
            <a:r>
              <a:rPr lang="en-GB" sz="2400" dirty="0" err="1"/>
              <a:t>mendukung</a:t>
            </a:r>
            <a:r>
              <a:rPr lang="en-GB" sz="2400" dirty="0"/>
              <a:t> GPRS </a:t>
            </a:r>
            <a:r>
              <a:rPr lang="en-GB" sz="2400" dirty="0" err="1"/>
              <a:t>dan</a:t>
            </a:r>
            <a:r>
              <a:rPr lang="en-GB" sz="2400" dirty="0"/>
              <a:t> GSM, </a:t>
            </a:r>
            <a:r>
              <a:rPr lang="en-GB" sz="2400" dirty="0" err="1"/>
              <a:t>namun</a:t>
            </a:r>
            <a:r>
              <a:rPr lang="en-GB" sz="2400" dirty="0"/>
              <a:t> </a:t>
            </a:r>
            <a:r>
              <a:rPr lang="en-GB" sz="2400" dirty="0" err="1"/>
              <a:t>harus</a:t>
            </a:r>
            <a:r>
              <a:rPr lang="en-GB" sz="2400" dirty="0"/>
              <a:t> </a:t>
            </a:r>
            <a:r>
              <a:rPr lang="en-GB" sz="2400" dirty="0" err="1"/>
              <a:t>di</a:t>
            </a:r>
            <a:r>
              <a:rPr lang="en-GB" sz="2400" dirty="0"/>
              <a:t> switch </a:t>
            </a:r>
            <a:r>
              <a:rPr lang="en-GB" sz="2400" dirty="0" err="1"/>
              <a:t>secara</a:t>
            </a:r>
            <a:r>
              <a:rPr lang="en-GB" sz="2400" dirty="0"/>
              <a:t> manual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3 Class of Message Services of GSM/GPRS</a:t>
            </a:r>
            <a:endParaRPr lang="en-GB" sz="4000"/>
          </a:p>
        </p:txBody>
      </p:sp>
    </p:spTree>
    <p:extLst>
      <p:ext uri="{BB962C8B-B14F-4D97-AF65-F5344CB8AC3E}">
        <p14:creationId xmlns:p14="http://schemas.microsoft.com/office/powerpoint/2010/main" val="1947460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AutoShape 3"/>
          <p:cNvSpPr>
            <a:spLocks noGrp="1" noChangeAspect="1" noChangeArrowheads="1"/>
          </p:cNvSpPr>
          <p:nvPr>
            <p:ph idx="1"/>
          </p:nvPr>
        </p:nvSpPr>
        <p:spPr>
          <a:xfrm>
            <a:off x="457200" y="1196975"/>
            <a:ext cx="8229600" cy="53276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i="1" dirty="0" err="1"/>
              <a:t>CdmaOne</a:t>
            </a:r>
            <a:r>
              <a:rPr lang="en-US" sz="2000" dirty="0"/>
              <a:t>: technologies and standards associated with CDMA</a:t>
            </a:r>
          </a:p>
          <a:p>
            <a:pPr lvl="1">
              <a:lnSpc>
                <a:spcPct val="80000"/>
              </a:lnSpc>
            </a:pPr>
            <a:r>
              <a:rPr lang="en-US" sz="1800" i="1" dirty="0"/>
              <a:t>Telecommunications Industry Association (TIA)</a:t>
            </a:r>
            <a:r>
              <a:rPr lang="en-US" sz="1800" dirty="0"/>
              <a:t> and </a:t>
            </a:r>
            <a:r>
              <a:rPr lang="en-US" sz="1800" i="1" dirty="0"/>
              <a:t>International Telecommunications Union (ITU)</a:t>
            </a:r>
            <a:r>
              <a:rPr lang="en-US" sz="1800" dirty="0"/>
              <a:t> regulate standards</a:t>
            </a:r>
          </a:p>
          <a:p>
            <a:pPr>
              <a:lnSpc>
                <a:spcPct val="80000"/>
              </a:lnSpc>
            </a:pPr>
            <a:r>
              <a:rPr lang="en-US" sz="2000" dirty="0" err="1"/>
              <a:t>Ada</a:t>
            </a:r>
            <a:r>
              <a:rPr lang="en-US" sz="2000" dirty="0"/>
              <a:t> 2 standard: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Qualcomm </a:t>
            </a:r>
            <a:r>
              <a:rPr lang="en-US" sz="1800" dirty="0" err="1"/>
              <a:t>memperkenalkan</a:t>
            </a:r>
            <a:r>
              <a:rPr lang="en-US" sz="1800" dirty="0"/>
              <a:t> </a:t>
            </a:r>
            <a:r>
              <a:rPr lang="en-US" sz="1800" dirty="0" err="1"/>
              <a:t>merk</a:t>
            </a:r>
            <a:r>
              <a:rPr lang="en-US" sz="1800" dirty="0"/>
              <a:t> </a:t>
            </a:r>
            <a:r>
              <a:rPr lang="en-US" sz="1800" dirty="0" err="1"/>
              <a:t>cdmaOne</a:t>
            </a:r>
            <a:r>
              <a:rPr lang="en-US" sz="1800" dirty="0"/>
              <a:t> (CDMA 2G), </a:t>
            </a:r>
            <a:r>
              <a:rPr lang="en-US" sz="1800" dirty="0" err="1"/>
              <a:t>dan</a:t>
            </a:r>
            <a:r>
              <a:rPr lang="en-US" sz="1800" dirty="0"/>
              <a:t> CDMA2000 (CDMA 3G): CDMA2000 1xEV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3G Standard: W-CDMA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Universal Mobile Telecommunications System (UMTS) ~ </a:t>
            </a:r>
            <a:r>
              <a:rPr lang="en-US" sz="1600" dirty="0" err="1"/>
              <a:t>Eropa</a:t>
            </a:r>
            <a:r>
              <a:rPr lang="en-US" sz="1600" dirty="0"/>
              <a:t>/</a:t>
            </a:r>
            <a:r>
              <a:rPr lang="en-US" sz="1600" dirty="0" err="1"/>
              <a:t>Jepang</a:t>
            </a:r>
            <a:endParaRPr lang="en-US" sz="1600" dirty="0"/>
          </a:p>
          <a:p>
            <a:pPr lvl="2">
              <a:lnSpc>
                <a:spcPct val="80000"/>
              </a:lnSpc>
            </a:pPr>
            <a:r>
              <a:rPr lang="en-US" sz="1600" dirty="0"/>
              <a:t>Freedom of Mobile Multimedia Access (FOMA) ~ NTT </a:t>
            </a:r>
            <a:r>
              <a:rPr lang="en-US" sz="1600" dirty="0" err="1"/>
              <a:t>DoCoMo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Vodafone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CDMA2000 is family of technology types</a:t>
            </a:r>
          </a:p>
          <a:p>
            <a:pPr lvl="1">
              <a:lnSpc>
                <a:spcPct val="80000"/>
              </a:lnSpc>
            </a:pPr>
            <a:r>
              <a:rPr lang="en-US" sz="1800" i="1" dirty="0"/>
              <a:t>CDMA 1xMC </a:t>
            </a:r>
            <a:r>
              <a:rPr lang="en-US" sz="1800" dirty="0"/>
              <a:t>Similar to EDGE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1xMC upgrades voice and data capacity</a:t>
            </a:r>
          </a:p>
          <a:p>
            <a:pPr lvl="1">
              <a:lnSpc>
                <a:spcPct val="80000"/>
              </a:lnSpc>
            </a:pPr>
            <a:r>
              <a:rPr lang="en-US" sz="1800" i="1" dirty="0"/>
              <a:t>CDMA 1xEV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Separates voice and data into two separate channels</a:t>
            </a:r>
          </a:p>
          <a:p>
            <a:pPr lvl="2">
              <a:lnSpc>
                <a:spcPct val="80000"/>
              </a:lnSpc>
            </a:pPr>
            <a:r>
              <a:rPr lang="en-US" sz="1600" i="1" dirty="0"/>
              <a:t>1xEV-DO</a:t>
            </a:r>
            <a:r>
              <a:rPr lang="en-US" sz="1600" dirty="0"/>
              <a:t>: data only transmissions</a:t>
            </a:r>
          </a:p>
          <a:p>
            <a:pPr lvl="2">
              <a:lnSpc>
                <a:spcPct val="80000"/>
              </a:lnSpc>
            </a:pPr>
            <a:r>
              <a:rPr lang="en-US" sz="1600" i="1" dirty="0"/>
              <a:t>1xEV-DV</a:t>
            </a:r>
            <a:r>
              <a:rPr lang="en-US" sz="1600" dirty="0"/>
              <a:t>: expands DO to handle voice</a:t>
            </a:r>
          </a:p>
          <a:p>
            <a:pPr lvl="1">
              <a:lnSpc>
                <a:spcPct val="80000"/>
              </a:lnSpc>
            </a:pPr>
            <a:r>
              <a:rPr lang="en-US" sz="1800" i="1" dirty="0"/>
              <a:t>CDMA 3xMC</a:t>
            </a:r>
            <a:endParaRPr lang="en-US" sz="1800" dirty="0"/>
          </a:p>
          <a:p>
            <a:pPr lvl="2">
              <a:lnSpc>
                <a:spcPct val="80000"/>
              </a:lnSpc>
            </a:pPr>
            <a:r>
              <a:rPr lang="en-US" sz="1600" dirty="0"/>
              <a:t>Upgrade 1xMC to 3G networks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Similar to UMTS – voice and data</a:t>
            </a:r>
            <a:endParaRPr lang="en-GB" sz="1600" dirty="0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CDMA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9873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W-CDMA </a:t>
            </a:r>
            <a:r>
              <a:rPr lang="en-US" sz="2800" dirty="0" err="1"/>
              <a:t>protokol</a:t>
            </a:r>
            <a:r>
              <a:rPr lang="en-US" sz="2800" dirty="0"/>
              <a:t> </a:t>
            </a:r>
            <a:r>
              <a:rPr lang="en-US" sz="2800" dirty="0" err="1"/>
              <a:t>pengiriman</a:t>
            </a:r>
            <a:r>
              <a:rPr lang="en-US" sz="2800" dirty="0"/>
              <a:t> </a:t>
            </a:r>
            <a:r>
              <a:rPr lang="en-US" sz="2800" dirty="0" err="1"/>
              <a:t>berkecapatan</a:t>
            </a:r>
            <a:r>
              <a:rPr lang="en-US" sz="2800" dirty="0"/>
              <a:t>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tinggi</a:t>
            </a:r>
            <a:r>
              <a:rPr lang="en-US" sz="2800" dirty="0"/>
              <a:t> yang </a:t>
            </a:r>
            <a:r>
              <a:rPr lang="en-US" sz="2800" dirty="0" err="1"/>
              <a:t>digunakan</a:t>
            </a:r>
            <a:r>
              <a:rPr lang="en-US" sz="2800" dirty="0"/>
              <a:t> </a:t>
            </a:r>
            <a:r>
              <a:rPr lang="en-US" sz="2800" dirty="0" err="1"/>
              <a:t>di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FOMA (Freedom of Mobile Multimedia Access) </a:t>
            </a:r>
            <a:r>
              <a:rPr lang="en-US" sz="2800" dirty="0" err="1"/>
              <a:t>Jepang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UMTS (</a:t>
            </a:r>
            <a:r>
              <a:rPr lang="en-US" sz="2800" dirty="0" err="1"/>
              <a:t>sistem</a:t>
            </a:r>
            <a:r>
              <a:rPr lang="en-US" sz="2800" dirty="0"/>
              <a:t> 3G) yang </a:t>
            </a:r>
            <a:r>
              <a:rPr lang="en-US" sz="2800" dirty="0" err="1"/>
              <a:t>dirancang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menggantikan</a:t>
            </a:r>
            <a:r>
              <a:rPr lang="en-US" sz="2800" dirty="0"/>
              <a:t> </a:t>
            </a:r>
            <a:r>
              <a:rPr lang="en-US" sz="2800" dirty="0" err="1"/>
              <a:t>jaringan</a:t>
            </a:r>
            <a:r>
              <a:rPr lang="en-US" sz="2800" dirty="0"/>
              <a:t> 2G GSM.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W-CDMA </a:t>
            </a:r>
            <a:r>
              <a:rPr lang="en-US" sz="2800" dirty="0" err="1"/>
              <a:t>adalah</a:t>
            </a:r>
            <a:r>
              <a:rPr lang="en-US" sz="2800" dirty="0"/>
              <a:t> wideband spread-spectrum mobile air interface yang </a:t>
            </a:r>
            <a:r>
              <a:rPr lang="en-US" sz="2800" dirty="0" err="1"/>
              <a:t>memanfaatkan</a:t>
            </a:r>
            <a:r>
              <a:rPr lang="en-US" sz="2800" dirty="0"/>
              <a:t> </a:t>
            </a:r>
            <a:r>
              <a:rPr lang="en-US" sz="2800" dirty="0" err="1"/>
              <a:t>metode</a:t>
            </a:r>
            <a:r>
              <a:rPr lang="en-US" sz="2800" dirty="0"/>
              <a:t> CDMA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mencapai</a:t>
            </a:r>
            <a:r>
              <a:rPr lang="en-US" sz="2800" dirty="0"/>
              <a:t> </a:t>
            </a:r>
            <a:r>
              <a:rPr lang="en-US" sz="2800" dirty="0" err="1"/>
              <a:t>kecepatan</a:t>
            </a:r>
            <a:r>
              <a:rPr lang="en-US" sz="2800" dirty="0"/>
              <a:t>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tinggi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mendukung</a:t>
            </a:r>
            <a:r>
              <a:rPr lang="en-US" sz="2800" dirty="0"/>
              <a:t>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banyak</a:t>
            </a:r>
            <a:r>
              <a:rPr lang="en-US" sz="2800" dirty="0"/>
              <a:t> </a:t>
            </a:r>
            <a:r>
              <a:rPr lang="en-US" sz="2800" dirty="0" err="1"/>
              <a:t>pemakai</a:t>
            </a:r>
            <a:r>
              <a:rPr lang="en-US" sz="2800" dirty="0"/>
              <a:t> </a:t>
            </a:r>
            <a:r>
              <a:rPr lang="en-US" sz="2800" dirty="0" err="1"/>
              <a:t>daripada</a:t>
            </a:r>
            <a:r>
              <a:rPr lang="en-US" sz="2800" dirty="0"/>
              <a:t> </a:t>
            </a:r>
            <a:r>
              <a:rPr lang="en-US" sz="2800" dirty="0" err="1"/>
              <a:t>pensinyalan</a:t>
            </a:r>
            <a:r>
              <a:rPr lang="en-US" sz="2800" dirty="0"/>
              <a:t> TDMA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jaringan</a:t>
            </a:r>
            <a:r>
              <a:rPr lang="en-US" sz="2800" dirty="0"/>
              <a:t> GSM.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W-CDMA </a:t>
            </a:r>
            <a:r>
              <a:rPr lang="en-US" sz="2800" dirty="0" err="1"/>
              <a:t>pesaing</a:t>
            </a:r>
            <a:r>
              <a:rPr lang="en-US" sz="2800" dirty="0"/>
              <a:t> CDMA2000.</a:t>
            </a:r>
            <a:endParaRPr lang="en-GB" sz="2800" dirty="0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W-CDMA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4996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86285" y="1582214"/>
            <a:ext cx="5971429" cy="4323810"/>
          </a:xfrm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3 G can..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8433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HSDPA (High-Speed Downlink Packet  Access)</a:t>
            </a:r>
          </a:p>
          <a:p>
            <a:pPr lvl="1"/>
            <a:r>
              <a:rPr lang="en-GB" dirty="0"/>
              <a:t>Downlink speeds: 1.8, 3.6, 7.2 </a:t>
            </a:r>
            <a:r>
              <a:rPr lang="en-GB" dirty="0" err="1"/>
              <a:t>dan</a:t>
            </a:r>
            <a:r>
              <a:rPr lang="en-GB" dirty="0"/>
              <a:t> 14.4 Mbps</a:t>
            </a:r>
          </a:p>
          <a:p>
            <a:pPr lvl="1"/>
            <a:r>
              <a:rPr lang="en-GB" dirty="0"/>
              <a:t>Included in UMTS Release 5 Specification</a:t>
            </a:r>
          </a:p>
          <a:p>
            <a:r>
              <a:rPr lang="en-GB" dirty="0"/>
              <a:t>HSUPA (High-Speed Uplink Packet Access)</a:t>
            </a:r>
          </a:p>
          <a:p>
            <a:pPr lvl="1"/>
            <a:r>
              <a:rPr lang="en-GB" dirty="0"/>
              <a:t>Uplink speeds up to 5.76 Mbps</a:t>
            </a:r>
          </a:p>
          <a:p>
            <a:pPr lvl="1"/>
            <a:r>
              <a:rPr lang="en-GB" dirty="0"/>
              <a:t>Included in UMTS Release 6 Specification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3.5 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791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dirty="0"/>
              <a:t>4G Working Group has defined following objectives of 4G wireless communication standard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Spectrally efficient system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High network capacity, more simultaneous users per cell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100 Mbps in moving, 1000 Mbps while in fixed position</a:t>
            </a:r>
          </a:p>
          <a:p>
            <a:pPr lvl="1">
              <a:lnSpc>
                <a:spcPct val="90000"/>
              </a:lnSpc>
            </a:pPr>
            <a:r>
              <a:rPr lang="en-US" dirty="0" err="1"/>
              <a:t>Mendukung</a:t>
            </a:r>
            <a:r>
              <a:rPr lang="en-US" dirty="0"/>
              <a:t> HDTV</a:t>
            </a:r>
            <a:endParaRPr lang="en-GB" dirty="0"/>
          </a:p>
          <a:p>
            <a:pPr lvl="1">
              <a:lnSpc>
                <a:spcPct val="90000"/>
              </a:lnSpc>
            </a:pPr>
            <a:r>
              <a:rPr lang="en-GB" dirty="0"/>
              <a:t>All IP, packet-switched network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4427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54934" y="1481138"/>
            <a:ext cx="7434131" cy="4525962"/>
          </a:xfrm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Evolusi Aplikasi Mobile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140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229600" cy="53292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err="1"/>
              <a:t>Setiap</a:t>
            </a:r>
            <a:r>
              <a:rPr lang="en-US" sz="2800" dirty="0"/>
              <a:t> </a:t>
            </a:r>
            <a:r>
              <a:rPr lang="en-US" sz="2800" dirty="0" err="1"/>
              <a:t>sel</a:t>
            </a:r>
            <a:r>
              <a:rPr lang="en-US" sz="2800" dirty="0"/>
              <a:t> (</a:t>
            </a:r>
            <a:r>
              <a:rPr lang="en-US" sz="2800" dirty="0" err="1"/>
              <a:t>terdiri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7 </a:t>
            </a:r>
            <a:r>
              <a:rPr lang="en-US" sz="2800" dirty="0" err="1"/>
              <a:t>sel</a:t>
            </a:r>
            <a:r>
              <a:rPr lang="en-US" sz="2800" dirty="0"/>
              <a:t> hexagonal grid),  </a:t>
            </a:r>
            <a:r>
              <a:rPr lang="en-US" sz="2800" dirty="0" err="1"/>
              <a:t>menggunakan</a:t>
            </a:r>
            <a:r>
              <a:rPr lang="en-US" sz="2800" dirty="0"/>
              <a:t> 1/7 </a:t>
            </a:r>
            <a:r>
              <a:rPr lang="en-US" sz="2800" dirty="0" err="1"/>
              <a:t>dari</a:t>
            </a:r>
            <a:r>
              <a:rPr lang="en-US" sz="2800" dirty="0"/>
              <a:t> channel </a:t>
            </a:r>
            <a:r>
              <a:rPr lang="en-US" sz="2800" dirty="0" err="1"/>
              <a:t>suara</a:t>
            </a:r>
            <a:r>
              <a:rPr lang="en-US" sz="2800" dirty="0"/>
              <a:t> duplex</a:t>
            </a:r>
          </a:p>
          <a:p>
            <a:pPr>
              <a:lnSpc>
                <a:spcPct val="90000"/>
              </a:lnSpc>
            </a:pPr>
            <a:r>
              <a:rPr lang="en-GB" sz="2800" dirty="0" err="1"/>
              <a:t>Sehingga</a:t>
            </a:r>
            <a:r>
              <a:rPr lang="en-GB" sz="2800" dirty="0"/>
              <a:t>: </a:t>
            </a:r>
            <a:r>
              <a:rPr lang="en-GB" sz="2800" dirty="0" err="1"/>
              <a:t>setiap</a:t>
            </a:r>
            <a:r>
              <a:rPr lang="en-GB" sz="2800" dirty="0"/>
              <a:t> </a:t>
            </a:r>
            <a:r>
              <a:rPr lang="en-GB" sz="2800" dirty="0" err="1"/>
              <a:t>sel</a:t>
            </a:r>
            <a:r>
              <a:rPr lang="en-GB" sz="2800" dirty="0"/>
              <a:t> </a:t>
            </a:r>
            <a:r>
              <a:rPr lang="en-GB" sz="2800" dirty="0" err="1"/>
              <a:t>memiliki</a:t>
            </a:r>
            <a:r>
              <a:rPr lang="en-GB" sz="2800" dirty="0"/>
              <a:t> </a:t>
            </a:r>
            <a:r>
              <a:rPr lang="en-GB" sz="2800" dirty="0" err="1"/>
              <a:t>frekuensi</a:t>
            </a:r>
            <a:r>
              <a:rPr lang="en-GB" sz="2800" dirty="0"/>
              <a:t> </a:t>
            </a:r>
            <a:r>
              <a:rPr lang="en-GB" sz="2800" dirty="0" err="1"/>
              <a:t>unik</a:t>
            </a:r>
            <a:r>
              <a:rPr lang="en-GB" sz="2800" dirty="0"/>
              <a:t> </a:t>
            </a:r>
            <a:r>
              <a:rPr lang="en-GB" sz="2800" dirty="0" err="1"/>
              <a:t>dan</a:t>
            </a:r>
            <a:r>
              <a:rPr lang="en-GB" sz="2800" dirty="0"/>
              <a:t> </a:t>
            </a:r>
            <a:r>
              <a:rPr lang="en-GB" sz="2800" dirty="0" err="1"/>
              <a:t>dapat</a:t>
            </a:r>
            <a:r>
              <a:rPr lang="en-GB" sz="2800" dirty="0"/>
              <a:t> </a:t>
            </a:r>
            <a:r>
              <a:rPr lang="en-GB" sz="2800" dirty="0" err="1"/>
              <a:t>menghindari</a:t>
            </a:r>
            <a:r>
              <a:rPr lang="en-GB" sz="2800" dirty="0"/>
              <a:t> </a:t>
            </a:r>
            <a:r>
              <a:rPr lang="en-GB" sz="2800" dirty="0" err="1"/>
              <a:t>tabrakan</a:t>
            </a:r>
            <a:r>
              <a:rPr lang="en-GB" sz="2800" dirty="0"/>
              <a:t> (</a:t>
            </a:r>
            <a:r>
              <a:rPr lang="en-GB" sz="2800" i="1" dirty="0"/>
              <a:t>collision</a:t>
            </a:r>
            <a:r>
              <a:rPr lang="en-GB" sz="28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GB" sz="2400" dirty="0" err="1"/>
              <a:t>Sebuah</a:t>
            </a:r>
            <a:r>
              <a:rPr lang="en-GB" sz="2400" dirty="0"/>
              <a:t> cell-phone carrier </a:t>
            </a:r>
            <a:r>
              <a:rPr lang="en-GB" sz="2400" dirty="0" err="1"/>
              <a:t>mendapat</a:t>
            </a:r>
            <a:r>
              <a:rPr lang="en-GB" sz="2400" dirty="0"/>
              <a:t> 832 </a:t>
            </a:r>
            <a:r>
              <a:rPr lang="en-GB" sz="2400" dirty="0" err="1"/>
              <a:t>frekuensi</a:t>
            </a:r>
            <a:r>
              <a:rPr lang="en-GB" sz="2400" dirty="0"/>
              <a:t> radio</a:t>
            </a:r>
          </a:p>
          <a:p>
            <a:pPr lvl="1">
              <a:lnSpc>
                <a:spcPct val="90000"/>
              </a:lnSpc>
            </a:pPr>
            <a:r>
              <a:rPr lang="en-GB" sz="2400" dirty="0" err="1"/>
              <a:t>Setiap</a:t>
            </a:r>
            <a:r>
              <a:rPr lang="en-GB" sz="2400" dirty="0"/>
              <a:t> </a:t>
            </a:r>
            <a:r>
              <a:rPr lang="en-GB" sz="2400" dirty="0" err="1"/>
              <a:t>ponsel</a:t>
            </a:r>
            <a:r>
              <a:rPr lang="en-GB" sz="2400" dirty="0"/>
              <a:t> </a:t>
            </a:r>
            <a:r>
              <a:rPr lang="en-GB" sz="2400" dirty="0" err="1"/>
              <a:t>menggunakan</a:t>
            </a:r>
            <a:r>
              <a:rPr lang="en-GB" sz="2400" dirty="0"/>
              <a:t> 2 </a:t>
            </a:r>
            <a:r>
              <a:rPr lang="en-GB" sz="2400" dirty="0" err="1"/>
              <a:t>frekuensi</a:t>
            </a:r>
            <a:r>
              <a:rPr lang="en-GB" sz="2400" dirty="0"/>
              <a:t>/</a:t>
            </a:r>
            <a:r>
              <a:rPr lang="en-GB" sz="2400" dirty="0" err="1"/>
              <a:t>panggilan</a:t>
            </a:r>
            <a:r>
              <a:rPr lang="en-GB" sz="2400" dirty="0"/>
              <a:t> (channel duplex), </a:t>
            </a:r>
            <a:r>
              <a:rPr lang="en-GB" sz="2400" dirty="0" err="1"/>
              <a:t>sehinggal</a:t>
            </a:r>
            <a:r>
              <a:rPr lang="en-GB" sz="2400" dirty="0"/>
              <a:t> </a:t>
            </a:r>
            <a:r>
              <a:rPr lang="en-GB" sz="2400" dirty="0" err="1"/>
              <a:t>ada</a:t>
            </a:r>
            <a:r>
              <a:rPr lang="en-GB" sz="2400" dirty="0"/>
              <a:t> 395 </a:t>
            </a:r>
            <a:r>
              <a:rPr lang="en-GB" sz="2400" dirty="0" err="1"/>
              <a:t>kanal</a:t>
            </a:r>
            <a:r>
              <a:rPr lang="en-GB" sz="2400" dirty="0"/>
              <a:t> </a:t>
            </a:r>
            <a:r>
              <a:rPr lang="en-GB" sz="2400" dirty="0" err="1"/>
              <a:t>suara</a:t>
            </a:r>
            <a:r>
              <a:rPr lang="en-GB" sz="2400" dirty="0"/>
              <a:t> per carrier. (42 </a:t>
            </a:r>
            <a:r>
              <a:rPr lang="en-GB" sz="2400" dirty="0" err="1"/>
              <a:t>frekuensi</a:t>
            </a:r>
            <a:r>
              <a:rPr lang="en-GB" sz="2400" dirty="0"/>
              <a:t> lain </a:t>
            </a:r>
            <a:r>
              <a:rPr lang="en-GB" sz="2400" dirty="0" err="1"/>
              <a:t>untuk</a:t>
            </a:r>
            <a:r>
              <a:rPr lang="en-GB" sz="2400" dirty="0"/>
              <a:t> channel </a:t>
            </a:r>
            <a:r>
              <a:rPr lang="en-GB" sz="2400" dirty="0" err="1"/>
              <a:t>kontrol</a:t>
            </a:r>
            <a:r>
              <a:rPr lang="en-GB" sz="2400" dirty="0"/>
              <a:t>)</a:t>
            </a:r>
          </a:p>
          <a:p>
            <a:pPr lvl="2">
              <a:lnSpc>
                <a:spcPct val="90000"/>
              </a:lnSpc>
            </a:pPr>
            <a:r>
              <a:rPr lang="en-GB" sz="2000" dirty="0"/>
              <a:t>(832 – 42) / 2 = 395</a:t>
            </a:r>
          </a:p>
          <a:p>
            <a:pPr lvl="1">
              <a:lnSpc>
                <a:spcPct val="90000"/>
              </a:lnSpc>
            </a:pPr>
            <a:r>
              <a:rPr lang="en-GB" sz="2400" dirty="0" err="1"/>
              <a:t>Sehingga</a:t>
            </a:r>
            <a:r>
              <a:rPr lang="en-GB" sz="2400" dirty="0"/>
              <a:t>, </a:t>
            </a:r>
            <a:r>
              <a:rPr lang="en-GB" sz="2400" dirty="0" err="1"/>
              <a:t>setiap</a:t>
            </a:r>
            <a:r>
              <a:rPr lang="en-GB" sz="2400" dirty="0"/>
              <a:t> </a:t>
            </a:r>
            <a:r>
              <a:rPr lang="en-GB" sz="2400" dirty="0" err="1"/>
              <a:t>sel</a:t>
            </a:r>
            <a:r>
              <a:rPr lang="en-GB" sz="2400" dirty="0"/>
              <a:t> </a:t>
            </a:r>
            <a:r>
              <a:rPr lang="en-GB" sz="2400" dirty="0" err="1"/>
              <a:t>memiliki</a:t>
            </a:r>
            <a:r>
              <a:rPr lang="en-GB" sz="2400" dirty="0"/>
              <a:t> </a:t>
            </a:r>
            <a:r>
              <a:rPr lang="en-GB" sz="2400" dirty="0" err="1"/>
              <a:t>sekitar</a:t>
            </a:r>
            <a:r>
              <a:rPr lang="en-GB" sz="2400" dirty="0"/>
              <a:t> 56 </a:t>
            </a:r>
            <a:r>
              <a:rPr lang="en-GB" sz="2400" dirty="0" err="1"/>
              <a:t>kanal</a:t>
            </a:r>
            <a:r>
              <a:rPr lang="en-GB" sz="2400" dirty="0"/>
              <a:t> </a:t>
            </a:r>
            <a:r>
              <a:rPr lang="en-GB" sz="2400" dirty="0" err="1"/>
              <a:t>suara</a:t>
            </a:r>
            <a:r>
              <a:rPr lang="en-GB" sz="2400" dirty="0"/>
              <a:t>.</a:t>
            </a:r>
          </a:p>
          <a:p>
            <a:pPr lvl="2">
              <a:lnSpc>
                <a:spcPct val="90000"/>
              </a:lnSpc>
            </a:pPr>
            <a:r>
              <a:rPr lang="en-GB" sz="2000" dirty="0"/>
              <a:t>395 / 7 = 56,429 =&gt; 56</a:t>
            </a:r>
          </a:p>
          <a:p>
            <a:pPr lvl="1">
              <a:lnSpc>
                <a:spcPct val="90000"/>
              </a:lnSpc>
            </a:pPr>
            <a:r>
              <a:rPr lang="en-GB" sz="2400" dirty="0" err="1"/>
              <a:t>Jadi</a:t>
            </a:r>
            <a:r>
              <a:rPr lang="en-GB" sz="2400" dirty="0"/>
              <a:t>, </a:t>
            </a:r>
            <a:r>
              <a:rPr lang="en-GB" sz="2400" dirty="0" err="1"/>
              <a:t>pada</a:t>
            </a:r>
            <a:r>
              <a:rPr lang="en-GB" sz="2400" dirty="0"/>
              <a:t> </a:t>
            </a:r>
            <a:r>
              <a:rPr lang="en-GB" sz="2400" dirty="0" err="1"/>
              <a:t>setiap</a:t>
            </a:r>
            <a:r>
              <a:rPr lang="en-GB" sz="2400" dirty="0"/>
              <a:t> </a:t>
            </a:r>
            <a:r>
              <a:rPr lang="en-GB" sz="2400" dirty="0" err="1"/>
              <a:t>sel</a:t>
            </a:r>
            <a:r>
              <a:rPr lang="en-GB" sz="2400" dirty="0"/>
              <a:t>, </a:t>
            </a:r>
            <a:r>
              <a:rPr lang="en-GB" sz="2400" b="1" dirty="0"/>
              <a:t>56</a:t>
            </a:r>
            <a:r>
              <a:rPr lang="en-GB" sz="2400" dirty="0"/>
              <a:t> </a:t>
            </a:r>
            <a:r>
              <a:rPr lang="en-GB" sz="2400" dirty="0" err="1"/>
              <a:t>orang</a:t>
            </a:r>
            <a:r>
              <a:rPr lang="en-GB" sz="2400" dirty="0"/>
              <a:t> </a:t>
            </a:r>
            <a:r>
              <a:rPr lang="en-GB" sz="2400" dirty="0" err="1"/>
              <a:t>dapat</a:t>
            </a:r>
            <a:r>
              <a:rPr lang="en-GB" sz="2400" dirty="0"/>
              <a:t> </a:t>
            </a:r>
            <a:r>
              <a:rPr lang="en-GB" sz="2400" dirty="0" err="1"/>
              <a:t>saling</a:t>
            </a:r>
            <a:r>
              <a:rPr lang="en-GB" sz="2400" dirty="0"/>
              <a:t> </a:t>
            </a:r>
            <a:r>
              <a:rPr lang="en-GB" sz="2400" dirty="0" err="1"/>
              <a:t>berbicara</a:t>
            </a:r>
            <a:r>
              <a:rPr lang="en-GB" sz="2400" dirty="0"/>
              <a:t> </a:t>
            </a:r>
            <a:r>
              <a:rPr lang="en-GB" sz="2400" dirty="0" err="1"/>
              <a:t>pada</a:t>
            </a:r>
            <a:r>
              <a:rPr lang="en-GB" sz="2400" dirty="0"/>
              <a:t> </a:t>
            </a:r>
            <a:r>
              <a:rPr lang="en-GB" sz="2400" dirty="0" err="1"/>
              <a:t>saat</a:t>
            </a:r>
            <a:r>
              <a:rPr lang="en-GB" sz="2400" dirty="0"/>
              <a:t> </a:t>
            </a:r>
            <a:r>
              <a:rPr lang="en-GB" sz="2400" dirty="0" err="1"/>
              <a:t>sama</a:t>
            </a:r>
            <a:r>
              <a:rPr lang="en-GB" sz="2400" dirty="0"/>
              <a:t>.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Konsep Selular Analog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009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err="1"/>
              <a:t>Ponsel</a:t>
            </a:r>
            <a:r>
              <a:rPr lang="en-US" sz="2800" dirty="0"/>
              <a:t> </a:t>
            </a:r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dirty="0" err="1"/>
              <a:t>transmisi</a:t>
            </a:r>
            <a:r>
              <a:rPr lang="en-US" sz="2800" dirty="0"/>
              <a:t> </a:t>
            </a:r>
            <a:r>
              <a:rPr lang="en-US" sz="2800" dirty="0" err="1"/>
              <a:t>berkekuatan</a:t>
            </a:r>
            <a:r>
              <a:rPr lang="en-US" sz="2800" dirty="0"/>
              <a:t> </a:t>
            </a:r>
            <a:r>
              <a:rPr lang="en-US" sz="2800" dirty="0" err="1"/>
              <a:t>rendah</a:t>
            </a:r>
            <a:r>
              <a:rPr lang="en-US" sz="2800" dirty="0"/>
              <a:t> (0.6 watt </a:t>
            </a:r>
            <a:r>
              <a:rPr lang="en-US" sz="2800" dirty="0" err="1"/>
              <a:t>dan</a:t>
            </a:r>
            <a:r>
              <a:rPr lang="en-US" sz="2800" dirty="0"/>
              <a:t> 3 watt)</a:t>
            </a:r>
          </a:p>
          <a:p>
            <a:pPr>
              <a:lnSpc>
                <a:spcPct val="90000"/>
              </a:lnSpc>
            </a:pPr>
            <a:r>
              <a:rPr lang="en-GB" sz="2800" dirty="0" err="1"/>
              <a:t>Keuntungan</a:t>
            </a:r>
            <a:r>
              <a:rPr lang="en-GB" sz="2800" dirty="0"/>
              <a:t>:</a:t>
            </a:r>
          </a:p>
          <a:p>
            <a:pPr lvl="1">
              <a:lnSpc>
                <a:spcPct val="90000"/>
              </a:lnSpc>
            </a:pPr>
            <a:r>
              <a:rPr lang="en-GB" sz="2400" dirty="0" err="1"/>
              <a:t>Transmisi</a:t>
            </a:r>
            <a:r>
              <a:rPr lang="en-GB" sz="2400" dirty="0"/>
              <a:t> base station </a:t>
            </a:r>
            <a:r>
              <a:rPr lang="en-GB" sz="2400" dirty="0" err="1"/>
              <a:t>dan</a:t>
            </a:r>
            <a:r>
              <a:rPr lang="en-GB" sz="2400" dirty="0"/>
              <a:t> </a:t>
            </a:r>
            <a:r>
              <a:rPr lang="en-GB" sz="2400" dirty="0" err="1"/>
              <a:t>ponsel</a:t>
            </a:r>
            <a:r>
              <a:rPr lang="en-GB" sz="2400" dirty="0"/>
              <a:t> </a:t>
            </a:r>
            <a:r>
              <a:rPr lang="en-GB" sz="2400" dirty="0" err="1"/>
              <a:t>tidak</a:t>
            </a:r>
            <a:r>
              <a:rPr lang="en-GB" sz="2400" dirty="0"/>
              <a:t> </a:t>
            </a:r>
            <a:r>
              <a:rPr lang="en-GB" sz="2400" dirty="0" err="1"/>
              <a:t>akan</a:t>
            </a:r>
            <a:r>
              <a:rPr lang="en-GB" sz="2400" dirty="0"/>
              <a:t> </a:t>
            </a:r>
            <a:r>
              <a:rPr lang="en-GB" sz="2400" dirty="0" err="1"/>
              <a:t>berada</a:t>
            </a:r>
            <a:r>
              <a:rPr lang="en-GB" sz="2400" dirty="0"/>
              <a:t> </a:t>
            </a:r>
            <a:r>
              <a:rPr lang="en-GB" sz="2400" dirty="0" err="1"/>
              <a:t>diluar</a:t>
            </a:r>
            <a:r>
              <a:rPr lang="en-GB" sz="2400" dirty="0"/>
              <a:t> sel.</a:t>
            </a:r>
          </a:p>
          <a:p>
            <a:pPr lvl="1">
              <a:lnSpc>
                <a:spcPct val="90000"/>
              </a:lnSpc>
            </a:pPr>
            <a:r>
              <a:rPr lang="en-GB" sz="2400" dirty="0" err="1"/>
              <a:t>Konsumsi</a:t>
            </a:r>
            <a:r>
              <a:rPr lang="en-GB" sz="2400" dirty="0"/>
              <a:t> </a:t>
            </a:r>
            <a:r>
              <a:rPr lang="en-GB" sz="2400" dirty="0" err="1"/>
              <a:t>listrik</a:t>
            </a:r>
            <a:r>
              <a:rPr lang="en-GB" sz="2400" dirty="0"/>
              <a:t> </a:t>
            </a:r>
            <a:r>
              <a:rPr lang="en-GB" sz="2400" dirty="0" err="1"/>
              <a:t>ponsel</a:t>
            </a:r>
            <a:r>
              <a:rPr lang="en-GB" sz="2400" dirty="0"/>
              <a:t> juga </a:t>
            </a:r>
            <a:r>
              <a:rPr lang="en-GB" sz="2400" dirty="0" err="1"/>
              <a:t>rendah</a:t>
            </a:r>
            <a:r>
              <a:rPr lang="en-GB" sz="2400" dirty="0"/>
              <a:t>, </a:t>
            </a:r>
            <a:r>
              <a:rPr lang="en-GB" sz="2400" dirty="0" err="1"/>
              <a:t>sehingga</a:t>
            </a:r>
            <a:r>
              <a:rPr lang="en-GB" sz="2400" dirty="0"/>
              <a:t> </a:t>
            </a:r>
            <a:r>
              <a:rPr lang="en-GB" sz="2400" dirty="0" err="1"/>
              <a:t>baterai</a:t>
            </a:r>
            <a:r>
              <a:rPr lang="en-GB" sz="2400" dirty="0"/>
              <a:t> </a:t>
            </a:r>
            <a:r>
              <a:rPr lang="en-GB" sz="2400" dirty="0" err="1"/>
              <a:t>dapat</a:t>
            </a:r>
            <a:r>
              <a:rPr lang="en-GB" sz="2400" dirty="0"/>
              <a:t> </a:t>
            </a:r>
            <a:r>
              <a:rPr lang="en-GB" sz="2400" dirty="0" err="1"/>
              <a:t>berukuran</a:t>
            </a:r>
            <a:r>
              <a:rPr lang="en-GB" sz="2400" dirty="0"/>
              <a:t> </a:t>
            </a:r>
            <a:r>
              <a:rPr lang="en-GB" sz="2400" dirty="0" err="1"/>
              <a:t>sekecil</a:t>
            </a:r>
            <a:r>
              <a:rPr lang="en-GB" sz="2400" dirty="0"/>
              <a:t> </a:t>
            </a:r>
            <a:r>
              <a:rPr lang="en-GB" sz="2400" dirty="0" err="1"/>
              <a:t>mungkin</a:t>
            </a:r>
            <a:endParaRPr lang="en-GB" sz="2400" dirty="0"/>
          </a:p>
          <a:p>
            <a:pPr>
              <a:lnSpc>
                <a:spcPct val="90000"/>
              </a:lnSpc>
            </a:pPr>
            <a:r>
              <a:rPr lang="en-GB" sz="2800" dirty="0" err="1"/>
              <a:t>Setiap</a:t>
            </a:r>
            <a:r>
              <a:rPr lang="en-GB" sz="2800" dirty="0"/>
              <a:t> carrier </a:t>
            </a:r>
            <a:r>
              <a:rPr lang="en-GB" sz="2800" dirty="0" err="1"/>
              <a:t>memiliki</a:t>
            </a:r>
            <a:r>
              <a:rPr lang="en-GB" sz="2800" dirty="0"/>
              <a:t> </a:t>
            </a:r>
            <a:r>
              <a:rPr lang="en-GB" sz="2800" dirty="0" err="1"/>
              <a:t>sebuah</a:t>
            </a:r>
            <a:r>
              <a:rPr lang="en-GB" sz="2800" dirty="0"/>
              <a:t> </a:t>
            </a:r>
            <a:r>
              <a:rPr lang="en-GB" sz="2800" i="1" dirty="0"/>
              <a:t>Mobile Telephone Switching Office (MTSO)</a:t>
            </a:r>
            <a:r>
              <a:rPr lang="en-GB" sz="2800" dirty="0"/>
              <a:t> yang </a:t>
            </a:r>
            <a:r>
              <a:rPr lang="en-GB" sz="2800" dirty="0" err="1"/>
              <a:t>menangani</a:t>
            </a:r>
            <a:r>
              <a:rPr lang="en-GB" sz="2800" dirty="0"/>
              <a:t> </a:t>
            </a:r>
            <a:r>
              <a:rPr lang="en-GB" sz="2800" dirty="0" err="1"/>
              <a:t>semua</a:t>
            </a:r>
            <a:r>
              <a:rPr lang="en-GB" sz="2800" dirty="0"/>
              <a:t> </a:t>
            </a:r>
            <a:r>
              <a:rPr lang="en-GB" sz="2800" dirty="0" err="1"/>
              <a:t>hubungan</a:t>
            </a:r>
            <a:r>
              <a:rPr lang="en-GB" sz="2800" dirty="0"/>
              <a:t> </a:t>
            </a:r>
            <a:r>
              <a:rPr lang="en-GB" sz="2800" dirty="0" err="1"/>
              <a:t>ponsel</a:t>
            </a:r>
            <a:r>
              <a:rPr lang="en-GB" sz="2800" dirty="0"/>
              <a:t> </a:t>
            </a:r>
            <a:r>
              <a:rPr lang="en-GB" sz="2800" dirty="0" err="1"/>
              <a:t>dengan</a:t>
            </a:r>
            <a:r>
              <a:rPr lang="en-GB" sz="2800" dirty="0"/>
              <a:t> PSTN </a:t>
            </a:r>
            <a:r>
              <a:rPr lang="en-GB" sz="2800" dirty="0" err="1"/>
              <a:t>dan</a:t>
            </a:r>
            <a:r>
              <a:rPr lang="en-GB" sz="2800" dirty="0"/>
              <a:t> </a:t>
            </a:r>
            <a:r>
              <a:rPr lang="en-GB" sz="2800" dirty="0" err="1"/>
              <a:t>mengontrol</a:t>
            </a:r>
            <a:r>
              <a:rPr lang="en-GB" sz="2800" dirty="0"/>
              <a:t> </a:t>
            </a:r>
            <a:r>
              <a:rPr lang="en-GB" sz="2800" dirty="0" err="1"/>
              <a:t>semua</a:t>
            </a:r>
            <a:r>
              <a:rPr lang="en-GB" sz="2800" dirty="0"/>
              <a:t> base station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Transmisi Selular Analog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293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557338"/>
            <a:ext cx="5113337" cy="496728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sz="2200" dirty="0" err="1"/>
              <a:t>Suatu</a:t>
            </a:r>
            <a:r>
              <a:rPr lang="en-GB" sz="2200" dirty="0"/>
              <a:t> area (</a:t>
            </a:r>
            <a:r>
              <a:rPr lang="en-GB" sz="2200" dirty="0" err="1"/>
              <a:t>kota</a:t>
            </a:r>
            <a:r>
              <a:rPr lang="en-GB" sz="2200" dirty="0"/>
              <a:t> </a:t>
            </a:r>
            <a:r>
              <a:rPr lang="en-GB" sz="2200" dirty="0" err="1"/>
              <a:t>misal</a:t>
            </a:r>
            <a:r>
              <a:rPr lang="en-GB" sz="2200" dirty="0"/>
              <a:t>), </a:t>
            </a:r>
            <a:r>
              <a:rPr lang="en-GB" sz="2200" dirty="0" err="1"/>
              <a:t>dibagi</a:t>
            </a:r>
            <a:r>
              <a:rPr lang="en-GB" sz="2200" dirty="0"/>
              <a:t> </a:t>
            </a:r>
            <a:r>
              <a:rPr lang="en-GB" sz="2200" dirty="0" err="1"/>
              <a:t>menjadi</a:t>
            </a:r>
            <a:r>
              <a:rPr lang="en-GB" sz="2200" dirty="0"/>
              <a:t> </a:t>
            </a:r>
            <a:r>
              <a:rPr lang="en-GB" sz="2200" dirty="0" err="1"/>
              <a:t>beberapa</a:t>
            </a:r>
            <a:r>
              <a:rPr lang="en-GB" sz="2200" dirty="0"/>
              <a:t> sub area (</a:t>
            </a:r>
            <a:r>
              <a:rPr lang="en-GB" sz="2200" dirty="0" err="1"/>
              <a:t>sel</a:t>
            </a:r>
            <a:r>
              <a:rPr lang="en-GB" sz="2200" dirty="0"/>
              <a:t>)</a:t>
            </a:r>
          </a:p>
          <a:p>
            <a:pPr>
              <a:lnSpc>
                <a:spcPct val="80000"/>
              </a:lnSpc>
            </a:pPr>
            <a:r>
              <a:rPr lang="en-GB" sz="2200" dirty="0" err="1"/>
              <a:t>Setiap</a:t>
            </a:r>
            <a:r>
              <a:rPr lang="en-GB" sz="2200" dirty="0"/>
              <a:t> </a:t>
            </a:r>
            <a:r>
              <a:rPr lang="en-GB" sz="2200" dirty="0" err="1"/>
              <a:t>sel</a:t>
            </a:r>
            <a:r>
              <a:rPr lang="en-GB" sz="2200" dirty="0"/>
              <a:t> </a:t>
            </a:r>
            <a:r>
              <a:rPr lang="en-GB" sz="2200" dirty="0" err="1"/>
              <a:t>berukuran</a:t>
            </a:r>
            <a:r>
              <a:rPr lang="en-GB" sz="2200" dirty="0"/>
              <a:t> rata-rata 26 km</a:t>
            </a:r>
            <a:r>
              <a:rPr lang="en-GB" sz="2200" baseline="30000" dirty="0"/>
              <a:t>2</a:t>
            </a:r>
          </a:p>
          <a:p>
            <a:pPr>
              <a:lnSpc>
                <a:spcPct val="80000"/>
              </a:lnSpc>
            </a:pPr>
            <a:r>
              <a:rPr lang="en-GB" sz="2200" dirty="0" err="1"/>
              <a:t>Ruang</a:t>
            </a:r>
            <a:r>
              <a:rPr lang="en-GB" sz="2200" dirty="0"/>
              <a:t> </a:t>
            </a:r>
            <a:r>
              <a:rPr lang="en-GB" sz="2200" dirty="0" err="1"/>
              <a:t>lingkup</a:t>
            </a:r>
            <a:r>
              <a:rPr lang="en-GB" sz="2200" dirty="0"/>
              <a:t> </a:t>
            </a:r>
            <a:r>
              <a:rPr lang="en-GB" sz="2200" dirty="0" err="1"/>
              <a:t>suatu</a:t>
            </a:r>
            <a:r>
              <a:rPr lang="en-GB" sz="2200" dirty="0"/>
              <a:t> </a:t>
            </a:r>
            <a:r>
              <a:rPr lang="en-GB" sz="2200" dirty="0" err="1"/>
              <a:t>sel</a:t>
            </a:r>
            <a:r>
              <a:rPr lang="en-GB" sz="2200" dirty="0"/>
              <a:t> </a:t>
            </a:r>
            <a:r>
              <a:rPr lang="en-GB" sz="2200" dirty="0" err="1"/>
              <a:t>berbentuk</a:t>
            </a:r>
            <a:r>
              <a:rPr lang="en-GB" sz="2200" dirty="0"/>
              <a:t> hexagon </a:t>
            </a:r>
            <a:r>
              <a:rPr lang="en-GB" sz="2200" dirty="0" err="1"/>
              <a:t>dan</a:t>
            </a:r>
            <a:r>
              <a:rPr lang="en-GB" sz="2200" dirty="0"/>
              <a:t> </a:t>
            </a:r>
            <a:r>
              <a:rPr lang="en-GB" sz="2200" dirty="0" err="1"/>
              <a:t>membentuk</a:t>
            </a:r>
            <a:r>
              <a:rPr lang="en-GB" sz="2200" dirty="0"/>
              <a:t> </a:t>
            </a:r>
            <a:r>
              <a:rPr lang="en-GB" sz="2200" dirty="0" err="1"/>
              <a:t>suatu</a:t>
            </a:r>
            <a:r>
              <a:rPr lang="en-GB" sz="2200" dirty="0"/>
              <a:t> hexagon grid </a:t>
            </a:r>
            <a:r>
              <a:rPr lang="en-GB" sz="2200" dirty="0" err="1"/>
              <a:t>besar</a:t>
            </a:r>
            <a:r>
              <a:rPr lang="en-GB" sz="2200" dirty="0"/>
              <a:t>.</a:t>
            </a:r>
          </a:p>
          <a:p>
            <a:pPr>
              <a:lnSpc>
                <a:spcPct val="80000"/>
              </a:lnSpc>
            </a:pPr>
            <a:r>
              <a:rPr lang="en-GB" sz="2200" dirty="0" err="1"/>
              <a:t>Oleh</a:t>
            </a:r>
            <a:r>
              <a:rPr lang="en-GB" sz="2200" dirty="0"/>
              <a:t> </a:t>
            </a:r>
            <a:r>
              <a:rPr lang="en-GB" sz="2200" dirty="0" err="1"/>
              <a:t>karena</a:t>
            </a:r>
            <a:r>
              <a:rPr lang="en-GB" sz="2200" dirty="0"/>
              <a:t> </a:t>
            </a:r>
            <a:r>
              <a:rPr lang="en-GB" sz="2200" dirty="0" err="1"/>
              <a:t>ponsel</a:t>
            </a:r>
            <a:r>
              <a:rPr lang="en-GB" sz="2200" dirty="0"/>
              <a:t> </a:t>
            </a:r>
            <a:r>
              <a:rPr lang="en-GB" sz="2200" dirty="0" err="1"/>
              <a:t>dan</a:t>
            </a:r>
            <a:r>
              <a:rPr lang="en-GB" sz="2200" dirty="0"/>
              <a:t> base station </a:t>
            </a:r>
            <a:r>
              <a:rPr lang="en-GB" sz="2200" dirty="0" err="1"/>
              <a:t>menggunakan</a:t>
            </a:r>
            <a:r>
              <a:rPr lang="en-GB" sz="2200" dirty="0"/>
              <a:t> </a:t>
            </a:r>
            <a:r>
              <a:rPr lang="en-GB" sz="2200" dirty="0" err="1"/>
              <a:t>transmiter</a:t>
            </a:r>
            <a:r>
              <a:rPr lang="en-GB" sz="2200" dirty="0"/>
              <a:t> </a:t>
            </a:r>
            <a:r>
              <a:rPr lang="en-GB" sz="2200" dirty="0" err="1"/>
              <a:t>bertenaga</a:t>
            </a:r>
            <a:r>
              <a:rPr lang="en-GB" sz="2200" dirty="0"/>
              <a:t> </a:t>
            </a:r>
            <a:r>
              <a:rPr lang="en-GB" sz="2200" dirty="0" err="1"/>
              <a:t>rendah</a:t>
            </a:r>
            <a:r>
              <a:rPr lang="en-GB" sz="2200" dirty="0"/>
              <a:t>, </a:t>
            </a:r>
            <a:r>
              <a:rPr lang="en-GB" sz="2200" dirty="0" err="1"/>
              <a:t>frekuensi</a:t>
            </a:r>
            <a:r>
              <a:rPr lang="en-GB" sz="2200" dirty="0"/>
              <a:t> yang </a:t>
            </a:r>
            <a:r>
              <a:rPr lang="en-GB" sz="2200" dirty="0" err="1"/>
              <a:t>sama</a:t>
            </a:r>
            <a:r>
              <a:rPr lang="en-GB" sz="2200" dirty="0"/>
              <a:t> </a:t>
            </a:r>
            <a:r>
              <a:rPr lang="en-GB" sz="2200" dirty="0" err="1"/>
              <a:t>dapat</a:t>
            </a:r>
            <a:r>
              <a:rPr lang="en-GB" sz="2200" dirty="0"/>
              <a:t> </a:t>
            </a:r>
            <a:r>
              <a:rPr lang="en-GB" sz="2200" dirty="0" err="1"/>
              <a:t>digunakan</a:t>
            </a:r>
            <a:r>
              <a:rPr lang="en-GB" sz="2200" dirty="0"/>
              <a:t> </a:t>
            </a:r>
            <a:r>
              <a:rPr lang="en-GB" sz="2200" dirty="0" err="1"/>
              <a:t>ulang</a:t>
            </a:r>
            <a:r>
              <a:rPr lang="en-GB" sz="2200" dirty="0"/>
              <a:t> </a:t>
            </a:r>
            <a:r>
              <a:rPr lang="en-GB" sz="2200" dirty="0" err="1"/>
              <a:t>pada</a:t>
            </a:r>
            <a:r>
              <a:rPr lang="en-GB" sz="2200" dirty="0"/>
              <a:t> </a:t>
            </a:r>
            <a:r>
              <a:rPr lang="en-GB" sz="2200" dirty="0" err="1"/>
              <a:t>sel</a:t>
            </a:r>
            <a:r>
              <a:rPr lang="en-GB" sz="2200" dirty="0"/>
              <a:t> yang </a:t>
            </a:r>
            <a:r>
              <a:rPr lang="en-GB" sz="2200" b="1" dirty="0" err="1"/>
              <a:t>tidak</a:t>
            </a:r>
            <a:r>
              <a:rPr lang="en-GB" sz="2200" dirty="0"/>
              <a:t> </a:t>
            </a:r>
            <a:r>
              <a:rPr lang="en-GB" sz="2200" dirty="0" err="1"/>
              <a:t>berdekatan</a:t>
            </a:r>
            <a:endParaRPr lang="en-GB" sz="2200" dirty="0"/>
          </a:p>
          <a:p>
            <a:pPr>
              <a:lnSpc>
                <a:spcPct val="80000"/>
              </a:lnSpc>
            </a:pPr>
            <a:r>
              <a:rPr lang="en-GB" sz="2200" dirty="0" err="1"/>
              <a:t>Setiap</a:t>
            </a:r>
            <a:r>
              <a:rPr lang="en-GB" sz="2200" dirty="0"/>
              <a:t> </a:t>
            </a:r>
            <a:r>
              <a:rPr lang="en-GB" sz="2200" dirty="0" err="1"/>
              <a:t>sel</a:t>
            </a:r>
            <a:r>
              <a:rPr lang="en-GB" sz="2200" dirty="0"/>
              <a:t> </a:t>
            </a:r>
            <a:r>
              <a:rPr lang="en-GB" sz="2200" dirty="0" err="1"/>
              <a:t>memiliki</a:t>
            </a:r>
            <a:r>
              <a:rPr lang="en-GB" sz="2200" dirty="0"/>
              <a:t> </a:t>
            </a:r>
            <a:r>
              <a:rPr lang="en-GB" sz="2200" dirty="0" err="1"/>
              <a:t>sebuah</a:t>
            </a:r>
            <a:r>
              <a:rPr lang="en-GB" sz="2200" dirty="0"/>
              <a:t> base station yang </a:t>
            </a:r>
            <a:r>
              <a:rPr lang="en-GB" sz="2200" dirty="0" err="1"/>
              <a:t>terdiri</a:t>
            </a:r>
            <a:r>
              <a:rPr lang="en-GB" sz="2200" dirty="0"/>
              <a:t> </a:t>
            </a:r>
            <a:r>
              <a:rPr lang="en-GB" sz="2200" dirty="0" err="1"/>
              <a:t>dari</a:t>
            </a:r>
            <a:r>
              <a:rPr lang="en-GB" sz="2200" dirty="0"/>
              <a:t> tower </a:t>
            </a:r>
            <a:r>
              <a:rPr lang="en-GB" sz="2200" dirty="0" err="1"/>
              <a:t>dan</a:t>
            </a:r>
            <a:r>
              <a:rPr lang="en-GB" sz="2200" dirty="0"/>
              <a:t> </a:t>
            </a:r>
            <a:r>
              <a:rPr lang="en-GB" sz="2200" dirty="0" err="1"/>
              <a:t>bangunan</a:t>
            </a:r>
            <a:r>
              <a:rPr lang="en-GB" sz="2200" dirty="0"/>
              <a:t> </a:t>
            </a:r>
            <a:r>
              <a:rPr lang="en-GB" sz="2200" dirty="0" err="1"/>
              <a:t>kecil</a:t>
            </a:r>
            <a:r>
              <a:rPr lang="en-GB" sz="2200" dirty="0"/>
              <a:t> </a:t>
            </a:r>
            <a:r>
              <a:rPr lang="en-GB" sz="2200" dirty="0" err="1"/>
              <a:t>berisi</a:t>
            </a:r>
            <a:r>
              <a:rPr lang="en-GB" sz="2200" dirty="0"/>
              <a:t> </a:t>
            </a:r>
            <a:r>
              <a:rPr lang="en-GB" sz="2200" dirty="0" err="1"/>
              <a:t>perangkat</a:t>
            </a:r>
            <a:r>
              <a:rPr lang="en-GB" sz="2200" dirty="0"/>
              <a:t> radio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Konsep Detail Telepon Selular</a:t>
            </a:r>
            <a:endParaRPr lang="en-GB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750" y="1484313"/>
            <a:ext cx="39052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88255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259263" cy="4525963"/>
          </a:xfrm>
        </p:spPr>
        <p:txBody>
          <a:bodyPr/>
          <a:lstStyle/>
          <a:p>
            <a:r>
              <a:rPr lang="en-GB" sz="2800" dirty="0" err="1"/>
              <a:t>Sel</a:t>
            </a:r>
            <a:endParaRPr lang="en-GB" sz="2800" dirty="0"/>
          </a:p>
          <a:p>
            <a:pPr lvl="1"/>
            <a:r>
              <a:rPr lang="en-GB" sz="2400" dirty="0"/>
              <a:t>Unit </a:t>
            </a:r>
            <a:r>
              <a:rPr lang="en-GB" sz="2400" dirty="0" err="1"/>
              <a:t>dasar</a:t>
            </a:r>
            <a:r>
              <a:rPr lang="en-GB" sz="2400" dirty="0"/>
              <a:t> </a:t>
            </a:r>
            <a:r>
              <a:rPr lang="en-GB" sz="2400" dirty="0" err="1"/>
              <a:t>sistem</a:t>
            </a:r>
            <a:r>
              <a:rPr lang="en-GB" sz="2400" dirty="0"/>
              <a:t> </a:t>
            </a:r>
            <a:r>
              <a:rPr lang="en-GB" sz="2400" dirty="0" err="1"/>
              <a:t>selular</a:t>
            </a:r>
            <a:endParaRPr lang="en-GB" sz="2400" dirty="0"/>
          </a:p>
          <a:p>
            <a:pPr lvl="1"/>
            <a:r>
              <a:rPr lang="en-GB" sz="2400" dirty="0" err="1"/>
              <a:t>Ukuran</a:t>
            </a:r>
            <a:r>
              <a:rPr lang="en-GB" sz="2400" dirty="0"/>
              <a:t> </a:t>
            </a:r>
            <a:r>
              <a:rPr lang="en-GB" sz="2400" dirty="0" err="1"/>
              <a:t>sel</a:t>
            </a:r>
            <a:r>
              <a:rPr lang="en-GB" sz="2400" dirty="0"/>
              <a:t> </a:t>
            </a:r>
            <a:r>
              <a:rPr lang="en-GB" sz="2400" dirty="0" err="1"/>
              <a:t>tergantung</a:t>
            </a:r>
            <a:r>
              <a:rPr lang="en-GB" sz="2400" dirty="0"/>
              <a:t> </a:t>
            </a:r>
            <a:r>
              <a:rPr lang="en-GB" sz="2400" dirty="0" err="1"/>
              <a:t>pada</a:t>
            </a:r>
            <a:r>
              <a:rPr lang="en-GB" sz="2400" dirty="0"/>
              <a:t> area</a:t>
            </a:r>
          </a:p>
          <a:p>
            <a:r>
              <a:rPr lang="en-GB" sz="2800" dirty="0"/>
              <a:t>Cluster</a:t>
            </a:r>
          </a:p>
          <a:p>
            <a:pPr lvl="1"/>
            <a:r>
              <a:rPr lang="en-GB" sz="2400" dirty="0" err="1"/>
              <a:t>Sekumpulan</a:t>
            </a:r>
            <a:r>
              <a:rPr lang="en-GB" sz="2400" dirty="0"/>
              <a:t> </a:t>
            </a:r>
            <a:r>
              <a:rPr lang="en-GB" sz="2400" dirty="0" err="1"/>
              <a:t>sel</a:t>
            </a:r>
            <a:endParaRPr lang="en-GB" sz="2400" dirty="0"/>
          </a:p>
          <a:p>
            <a:pPr lvl="1"/>
            <a:r>
              <a:rPr lang="en-GB" sz="2400" dirty="0" err="1"/>
              <a:t>Tidak</a:t>
            </a:r>
            <a:r>
              <a:rPr lang="en-GB" sz="2400" dirty="0"/>
              <a:t> </a:t>
            </a:r>
            <a:r>
              <a:rPr lang="en-GB" sz="2400" dirty="0" err="1"/>
              <a:t>ada</a:t>
            </a:r>
            <a:r>
              <a:rPr lang="en-GB" sz="2400" dirty="0"/>
              <a:t> channel </a:t>
            </a:r>
            <a:r>
              <a:rPr lang="en-GB" sz="2400" dirty="0" err="1"/>
              <a:t>frekuensi</a:t>
            </a:r>
            <a:r>
              <a:rPr lang="en-GB" sz="2400" dirty="0"/>
              <a:t> yang </a:t>
            </a:r>
            <a:r>
              <a:rPr lang="en-GB" sz="2400" dirty="0" err="1"/>
              <a:t>digunakan</a:t>
            </a:r>
            <a:r>
              <a:rPr lang="en-GB" sz="2400" dirty="0"/>
              <a:t> </a:t>
            </a:r>
            <a:r>
              <a:rPr lang="en-GB" sz="2400" dirty="0" err="1"/>
              <a:t>ulang</a:t>
            </a:r>
            <a:endParaRPr lang="en-GB" sz="2400" dirty="0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Arsitektur Sistem Selular</a:t>
            </a:r>
            <a:endParaRPr lang="en-GB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1341438"/>
            <a:ext cx="320992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50416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7338"/>
            <a:ext cx="8229600" cy="4525962"/>
          </a:xfrm>
        </p:spPr>
        <p:txBody>
          <a:bodyPr/>
          <a:lstStyle/>
          <a:p>
            <a:r>
              <a:rPr lang="en-GB" dirty="0" err="1"/>
              <a:t>Membagi</a:t>
            </a:r>
            <a:r>
              <a:rPr lang="en-GB" dirty="0"/>
              <a:t> </a:t>
            </a:r>
            <a:r>
              <a:rPr lang="en-GB" dirty="0" err="1"/>
              <a:t>satu</a:t>
            </a:r>
            <a:r>
              <a:rPr lang="en-GB" dirty="0"/>
              <a:t> </a:t>
            </a:r>
            <a:r>
              <a:rPr lang="en-GB" dirty="0" err="1"/>
              <a:t>sel</a:t>
            </a:r>
            <a:r>
              <a:rPr lang="en-GB" dirty="0"/>
              <a:t> </a:t>
            </a:r>
            <a:r>
              <a:rPr lang="en-GB" dirty="0" err="1"/>
              <a:t>menjadi</a:t>
            </a:r>
            <a:r>
              <a:rPr lang="en-GB" dirty="0"/>
              <a:t> </a:t>
            </a:r>
            <a:r>
              <a:rPr lang="en-GB" dirty="0" err="1"/>
              <a:t>beberapa</a:t>
            </a:r>
            <a:r>
              <a:rPr lang="en-GB" dirty="0"/>
              <a:t> </a:t>
            </a:r>
            <a:r>
              <a:rPr lang="en-GB" dirty="0" err="1"/>
              <a:t>subsel</a:t>
            </a:r>
            <a:r>
              <a:rPr lang="en-GB" dirty="0"/>
              <a:t> </a:t>
            </a:r>
          </a:p>
          <a:p>
            <a:r>
              <a:rPr lang="en-GB" dirty="0" err="1"/>
              <a:t>Tujuan</a:t>
            </a:r>
            <a:r>
              <a:rPr lang="en-GB" dirty="0"/>
              <a:t>: </a:t>
            </a:r>
            <a:r>
              <a:rPr lang="en-GB" dirty="0" err="1"/>
              <a:t>membagi</a:t>
            </a:r>
            <a:r>
              <a:rPr lang="en-GB" dirty="0"/>
              <a:t> </a:t>
            </a:r>
            <a:r>
              <a:rPr lang="en-GB" dirty="0" err="1"/>
              <a:t>suatu</a:t>
            </a:r>
            <a:r>
              <a:rPr lang="en-GB" dirty="0"/>
              <a:t> area yang </a:t>
            </a:r>
            <a:r>
              <a:rPr lang="en-GB" dirty="0" err="1"/>
              <a:t>terlalu</a:t>
            </a:r>
            <a:r>
              <a:rPr lang="en-GB" dirty="0"/>
              <a:t> </a:t>
            </a:r>
            <a:r>
              <a:rPr lang="en-GB" dirty="0" err="1"/>
              <a:t>padat</a:t>
            </a:r>
            <a:r>
              <a:rPr lang="en-GB" dirty="0"/>
              <a:t> agar </a:t>
            </a:r>
            <a:r>
              <a:rPr lang="en-GB" dirty="0" err="1"/>
              <a:t>layanan</a:t>
            </a:r>
            <a:r>
              <a:rPr lang="en-GB" dirty="0"/>
              <a:t> </a:t>
            </a:r>
            <a:r>
              <a:rPr lang="en-GB" dirty="0" err="1"/>
              <a:t>dapat</a:t>
            </a:r>
            <a:r>
              <a:rPr lang="en-GB" dirty="0"/>
              <a:t> </a:t>
            </a:r>
            <a:r>
              <a:rPr lang="en-GB" dirty="0" err="1"/>
              <a:t>masih</a:t>
            </a:r>
            <a:r>
              <a:rPr lang="en-GB" dirty="0"/>
              <a:t> </a:t>
            </a:r>
            <a:r>
              <a:rPr lang="en-GB" dirty="0" err="1"/>
              <a:t>tersedia</a:t>
            </a:r>
            <a:endParaRPr lang="en-GB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Area Splitting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106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r>
              <a:rPr lang="id-ID" sz="4000"/>
              <a:t>Prinsip kerja jaringan seluler</a:t>
            </a:r>
            <a:endParaRPr lang="en-US" sz="400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" y="908050"/>
            <a:ext cx="8636000" cy="593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96656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1484313"/>
            <a:ext cx="8291512" cy="4897437"/>
          </a:xfrm>
        </p:spPr>
      </p:pic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Arsitektur Seluler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798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1361</TotalTime>
  <Words>1725</Words>
  <Application>Microsoft Office PowerPoint</Application>
  <PresentationFormat>On-screen Show (4:3)</PresentationFormat>
  <Paragraphs>211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MOBILE COMPUTING</vt:lpstr>
      <vt:lpstr>Mobile Cell</vt:lpstr>
      <vt:lpstr>Konsep Selular Analog</vt:lpstr>
      <vt:lpstr>Transmisi Selular Analog</vt:lpstr>
      <vt:lpstr>Konsep Detail Telepon Selular</vt:lpstr>
      <vt:lpstr>Arsitektur Sistem Selular</vt:lpstr>
      <vt:lpstr>Area Splitting</vt:lpstr>
      <vt:lpstr>Prinsip kerja jaringan seluler</vt:lpstr>
      <vt:lpstr>Arsitektur Seluler</vt:lpstr>
      <vt:lpstr>Referensi</vt:lpstr>
      <vt:lpstr>Kode-kode ponsel</vt:lpstr>
      <vt:lpstr>SIM CARD</vt:lpstr>
      <vt:lpstr>Mekanisme Pemanggilan</vt:lpstr>
      <vt:lpstr>Mekanisme Pemanggilan</vt:lpstr>
      <vt:lpstr>Roaming</vt:lpstr>
      <vt:lpstr>1G : AMPS (Advanced Mobile Phone System)</vt:lpstr>
      <vt:lpstr>1 G: </vt:lpstr>
      <vt:lpstr>GSM (Global System for Mobile Communication)</vt:lpstr>
      <vt:lpstr>infrastruktur GSM</vt:lpstr>
      <vt:lpstr>Arsitektur GSM</vt:lpstr>
      <vt:lpstr>GSM Arsitektur</vt:lpstr>
      <vt:lpstr>Layanan Data GSM</vt:lpstr>
      <vt:lpstr>3 Class of Message Services of GSM/GPRS</vt:lpstr>
      <vt:lpstr>CDMA</vt:lpstr>
      <vt:lpstr>W-CDMA</vt:lpstr>
      <vt:lpstr>3 G can..</vt:lpstr>
      <vt:lpstr>3.5 G</vt:lpstr>
      <vt:lpstr>4G</vt:lpstr>
      <vt:lpstr>Evolusi Aplikasi Mobile</vt:lpstr>
    </vt:vector>
  </TitlesOfParts>
  <Company>signDesign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hg</cp:lastModifiedBy>
  <cp:revision>231</cp:revision>
  <dcterms:created xsi:type="dcterms:W3CDTF">2010-08-24T06:47:44Z</dcterms:created>
  <dcterms:modified xsi:type="dcterms:W3CDTF">2018-03-04T03:32:34Z</dcterms:modified>
</cp:coreProperties>
</file>