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6" r:id="rId21"/>
    <p:sldId id="277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4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0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79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3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25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11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8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4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8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4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5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2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D23C41-B77C-4BFF-8287-8FA93F09260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86BFCC0-C362-40D7-8330-0C9AA3C7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SEJARAH AUPB, PENGERTIAN AUPB DAN GOOD GOVERNMENT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6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AUPB DALAM UU NO 28 TAHUN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/>
              <a:t>Kepastian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/>
              <a:t>Tertib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Negara</a:t>
            </a:r>
            <a:r>
              <a:rPr lang="en-US" sz="2400" dirty="0" smtClean="0"/>
              <a:t>,.</a:t>
            </a: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/>
              <a:t>Keterbukaan</a:t>
            </a:r>
            <a:r>
              <a:rPr lang="en-US" sz="2400" dirty="0"/>
              <a:t>, 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/>
              <a:t>proporsionalitas</a:t>
            </a:r>
            <a:r>
              <a:rPr lang="en-US" sz="2400" dirty="0" smtClean="0"/>
              <a:t>,.</a:t>
            </a: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/>
              <a:t>profesionalitas</a:t>
            </a:r>
            <a:r>
              <a:rPr lang="en-US" sz="2400" dirty="0" smtClean="0"/>
              <a:t>,.</a:t>
            </a: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/>
              <a:t>akuntabilitas</a:t>
            </a:r>
            <a:r>
              <a:rPr lang="en-US" sz="24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46946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AUPB DALAM PASAL 53 POINT A UU PTUN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53 </a:t>
            </a:r>
            <a:r>
              <a:rPr lang="en-US" sz="2400" dirty="0" err="1"/>
              <a:t>ayat</a:t>
            </a:r>
            <a:r>
              <a:rPr lang="en-US" sz="2400" dirty="0"/>
              <a:t> (2) point a </a:t>
            </a:r>
            <a:r>
              <a:rPr lang="en-US" sz="2400" dirty="0" err="1"/>
              <a:t>disebutkan</a:t>
            </a:r>
            <a:r>
              <a:rPr lang="en-US" sz="2400" dirty="0"/>
              <a:t> : “</a:t>
            </a:r>
            <a:r>
              <a:rPr lang="en-US" sz="2400" dirty="0" err="1"/>
              <a:t>Keputusan</a:t>
            </a:r>
            <a:r>
              <a:rPr lang="en-US" sz="2400" dirty="0"/>
              <a:t> Tata Usaha Negara yang </a:t>
            </a:r>
            <a:r>
              <a:rPr lang="en-US" sz="2400" dirty="0" err="1"/>
              <a:t>digugat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asas-asas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”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disebutkan</a:t>
            </a:r>
            <a:r>
              <a:rPr lang="en-US" sz="2400" dirty="0"/>
              <a:t>, “Yang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asas-asas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kepastian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tertib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negara, </a:t>
            </a:r>
            <a:r>
              <a:rPr lang="en-US" sz="2400" dirty="0" err="1"/>
              <a:t>keterbukaan</a:t>
            </a:r>
            <a:r>
              <a:rPr lang="en-US" sz="2400" dirty="0"/>
              <a:t>,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proporsionalitas</a:t>
            </a:r>
            <a:r>
              <a:rPr lang="en-US" sz="2400" dirty="0"/>
              <a:t>, </a:t>
            </a:r>
            <a:r>
              <a:rPr lang="en-US" sz="2400" dirty="0" err="1"/>
              <a:t>profesionalitas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r>
              <a:rPr lang="en-US" sz="2400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72919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UU PEMDA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UU No. 32 </a:t>
            </a:r>
            <a:r>
              <a:rPr lang="en-US" sz="2400" dirty="0" err="1"/>
              <a:t>Tahun</a:t>
            </a:r>
            <a:r>
              <a:rPr lang="en-US" sz="2400" dirty="0"/>
              <a:t> 2004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 (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diganti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UU No. 9 </a:t>
            </a:r>
            <a:r>
              <a:rPr lang="en-US" sz="2400" dirty="0" err="1"/>
              <a:t>Tahun</a:t>
            </a:r>
            <a:r>
              <a:rPr lang="en-US" sz="2400" dirty="0"/>
              <a:t> 2015), </a:t>
            </a:r>
            <a:r>
              <a:rPr lang="en-US" sz="2400" dirty="0" err="1"/>
              <a:t>asas-asas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,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tercantum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20 (1) yang </a:t>
            </a:r>
            <a:r>
              <a:rPr lang="en-US" sz="2400" dirty="0" err="1"/>
              <a:t>berbunyi</a:t>
            </a:r>
            <a:r>
              <a:rPr lang="en-US" sz="2400" dirty="0"/>
              <a:t> : “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berpedoman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Negara yang </a:t>
            </a:r>
            <a:r>
              <a:rPr lang="en-US" sz="2400" dirty="0" err="1"/>
              <a:t>terdiri</a:t>
            </a:r>
            <a:r>
              <a:rPr lang="en-US" sz="2400" dirty="0"/>
              <a:t>  </a:t>
            </a:r>
            <a:r>
              <a:rPr lang="en-US" sz="2400" dirty="0" err="1"/>
              <a:t>atas</a:t>
            </a:r>
            <a:r>
              <a:rPr lang="en-US" sz="2400" dirty="0"/>
              <a:t> :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kepastian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tertib</a:t>
            </a:r>
            <a:r>
              <a:rPr lang="en-US" sz="2400" dirty="0"/>
              <a:t> </a:t>
            </a:r>
            <a:r>
              <a:rPr lang="en-US" sz="2400" dirty="0" err="1"/>
              <a:t>penyelenggaran</a:t>
            </a:r>
            <a:r>
              <a:rPr lang="en-US" sz="2400" dirty="0"/>
              <a:t> negara,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keterbukaan</a:t>
            </a:r>
            <a:r>
              <a:rPr lang="en-US" sz="2400" dirty="0"/>
              <a:t>,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37745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Pembagian</a:t>
            </a:r>
            <a:r>
              <a:rPr lang="en-US" dirty="0"/>
              <a:t> AUPB.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Berkenaan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(</a:t>
            </a:r>
            <a:r>
              <a:rPr lang="en-US" sz="2400" dirty="0" err="1"/>
              <a:t>Beschikking</a:t>
            </a:r>
            <a:r>
              <a:rPr lang="en-US" sz="2400" dirty="0"/>
              <a:t>), AAUPB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2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smtClean="0"/>
              <a:t>formal/procedural (PERSIAPAN SUSUNAN DAN MOTIVASI DR SUATU BESCHIKKING)</a:t>
            </a:r>
          </a:p>
          <a:p>
            <a:pPr>
              <a:buAutoNum type="arabicPeriod"/>
            </a:pP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bersifat</a:t>
            </a:r>
            <a:r>
              <a:rPr lang="en-US" sz="2400" dirty="0"/>
              <a:t> material/ </a:t>
            </a:r>
            <a:r>
              <a:rPr lang="en-US" sz="2400" dirty="0" err="1"/>
              <a:t>substansial</a:t>
            </a:r>
            <a:r>
              <a:rPr lang="en-US" sz="2400" dirty="0" smtClean="0"/>
              <a:t>. (ISI)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5524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err="1"/>
              <a:t>Macam-macam</a:t>
            </a:r>
            <a:r>
              <a:rPr lang="en-US" dirty="0"/>
              <a:t> AUPB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Prof </a:t>
            </a:r>
            <a:r>
              <a:rPr lang="en-US" dirty="0" err="1"/>
              <a:t>Kuntjoro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,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material, yang lain </a:t>
            </a:r>
            <a:r>
              <a:rPr lang="en-US" dirty="0" err="1" smtClean="0"/>
              <a:t>bersifat</a:t>
            </a:r>
            <a:r>
              <a:rPr lang="en-US" dirty="0" smtClean="0"/>
              <a:t> formal.</a:t>
            </a:r>
          </a:p>
          <a:p>
            <a:pPr marL="0" indent="0">
              <a:buNone/>
            </a:pPr>
            <a:r>
              <a:rPr lang="en-US" dirty="0" smtClean="0"/>
              <a:t>b.	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 smtClean="0"/>
              <a:t>kecermatane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</a:t>
            </a:r>
            <a:r>
              <a:rPr lang="en-US" dirty="0"/>
              <a:t>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mencampuradukkan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 (fair play), </a:t>
            </a:r>
          </a:p>
        </p:txBody>
      </p:sp>
    </p:spTree>
    <p:extLst>
      <p:ext uri="{BB962C8B-B14F-4D97-AF65-F5344CB8AC3E}">
        <p14:creationId xmlns:p14="http://schemas.microsoft.com/office/powerpoint/2010/main" val="2106842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kewajaran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pernghargaan</a:t>
            </a:r>
            <a:r>
              <a:rPr lang="en-US" dirty="0"/>
              <a:t> yang </a:t>
            </a:r>
            <a:r>
              <a:rPr lang="en-US" dirty="0" err="1"/>
              <a:t>wajar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meniadakan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batal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/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l.	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kebijaksanan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dirty="0"/>
              <a:t>.	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21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err="1"/>
              <a:t>Istilah</a:t>
            </a:r>
            <a:r>
              <a:rPr lang="en-US" dirty="0"/>
              <a:t> Government </a:t>
            </a:r>
            <a:r>
              <a:rPr lang="en-US" dirty="0" err="1"/>
              <a:t>dan</a:t>
            </a:r>
            <a:r>
              <a:rPr lang="en-US" dirty="0"/>
              <a:t> Governance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government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   </a:t>
            </a:r>
            <a:r>
              <a:rPr lang="en-US" dirty="0" err="1"/>
              <a:t>mudah</a:t>
            </a:r>
            <a:r>
              <a:rPr lang="en-US" dirty="0"/>
              <a:t>    </a:t>
            </a:r>
            <a:r>
              <a:rPr lang="en-US" dirty="0" err="1"/>
              <a:t>dipahami</a:t>
            </a:r>
            <a:r>
              <a:rPr lang="en-US" dirty="0"/>
              <a:t>    </a:t>
            </a:r>
            <a:r>
              <a:rPr lang="en-US" dirty="0" err="1"/>
              <a:t>sebagai</a:t>
            </a:r>
            <a:r>
              <a:rPr lang="en-US" dirty="0"/>
              <a:t>   “</a:t>
            </a:r>
            <a:r>
              <a:rPr lang="en-US" b="1" dirty="0" err="1"/>
              <a:t>pemerintah</a:t>
            </a:r>
            <a:r>
              <a:rPr lang="en-US" dirty="0"/>
              <a:t>”  </a:t>
            </a:r>
            <a:r>
              <a:rPr lang="en-US" dirty="0" err="1"/>
              <a:t>yaitu</a:t>
            </a:r>
            <a:r>
              <a:rPr lang="en-US" dirty="0"/>
              <a:t>  </a:t>
            </a:r>
            <a:r>
              <a:rPr lang="en-US" b="1" dirty="0" err="1"/>
              <a:t>lembaga</a:t>
            </a:r>
            <a:r>
              <a:rPr lang="en-US" b="1" dirty="0"/>
              <a:t>  </a:t>
            </a:r>
            <a:r>
              <a:rPr lang="en-US" b="1" dirty="0" err="1"/>
              <a:t>beserta</a:t>
            </a:r>
            <a:r>
              <a:rPr lang="en-US" b="1" dirty="0"/>
              <a:t>  </a:t>
            </a:r>
            <a:r>
              <a:rPr lang="en-US" b="1" dirty="0" err="1"/>
              <a:t>aparaturnya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/>
              <a:t>Governance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b="1" dirty="0" err="1"/>
              <a:t>seluruh</a:t>
            </a:r>
            <a:r>
              <a:rPr lang="en-US" b="1" dirty="0"/>
              <a:t>  </a:t>
            </a:r>
            <a:r>
              <a:rPr lang="en-US" b="1" dirty="0" err="1"/>
              <a:t>rangkaian</a:t>
            </a:r>
            <a:r>
              <a:rPr lang="en-US" b="1" dirty="0"/>
              <a:t>  </a:t>
            </a:r>
            <a:r>
              <a:rPr lang="en-US" dirty="0"/>
              <a:t>proses  </a:t>
            </a:r>
            <a:r>
              <a:rPr lang="en-US" b="1" dirty="0" err="1"/>
              <a:t>pembuatan</a:t>
            </a:r>
            <a:r>
              <a:rPr lang="en-US" b="1" dirty="0"/>
              <a:t>  </a:t>
            </a:r>
            <a:r>
              <a:rPr lang="en-US" b="1" dirty="0" err="1" smtClean="0"/>
              <a:t>keputusan</a:t>
            </a:r>
            <a:r>
              <a:rPr lang="en-US" b="1" dirty="0" smtClean="0"/>
              <a:t>/ 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Sadu</a:t>
            </a:r>
            <a:r>
              <a:rPr lang="en-US" b="1" dirty="0"/>
              <a:t> </a:t>
            </a:r>
            <a:r>
              <a:rPr lang="en-US" b="1" dirty="0" err="1"/>
              <a:t>Wasistiono</a:t>
            </a:r>
            <a:r>
              <a:rPr lang="en-US" b="1" dirty="0"/>
              <a:t>, </a:t>
            </a: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government </a:t>
            </a:r>
            <a:r>
              <a:rPr lang="en-US" b="1" dirty="0" err="1"/>
              <a:t>dan</a:t>
            </a:r>
            <a:r>
              <a:rPr lang="en-US" b="1" dirty="0"/>
              <a:t> governance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government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merujuk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badan</a:t>
            </a:r>
            <a:r>
              <a:rPr lang="en-US" b="1" dirty="0"/>
              <a:t>/ </a:t>
            </a:r>
            <a:r>
              <a:rPr lang="en-US" b="1" dirty="0" err="1"/>
              <a:t>lembaga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yang </a:t>
            </a:r>
            <a:r>
              <a:rPr lang="en-US" b="1" dirty="0" err="1"/>
              <a:t>dijalankan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organ </a:t>
            </a:r>
            <a:r>
              <a:rPr lang="en-US" b="1" dirty="0" err="1"/>
              <a:t>tertinggi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Negara, </a:t>
            </a:r>
            <a:r>
              <a:rPr lang="en-US" b="1" dirty="0" err="1"/>
              <a:t>sedangkan</a:t>
            </a:r>
            <a:r>
              <a:rPr lang="en-US" b="1" dirty="0"/>
              <a:t> governance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, </a:t>
            </a:r>
            <a:r>
              <a:rPr lang="en-US" b="1" dirty="0" err="1"/>
              <a:t>penggunaan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75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Negara (LAN)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Governance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negara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public good and services.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terbaiknya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good governance</a:t>
            </a:r>
          </a:p>
        </p:txBody>
      </p:sp>
    </p:spTree>
    <p:extLst>
      <p:ext uri="{BB962C8B-B14F-4D97-AF65-F5344CB8AC3E}">
        <p14:creationId xmlns:p14="http://schemas.microsoft.com/office/powerpoint/2010/main" val="976601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 yang </a:t>
            </a:r>
            <a:r>
              <a:rPr lang="en-US" sz="2800" b="1" dirty="0" err="1"/>
              <a:t>baik</a:t>
            </a:r>
            <a:r>
              <a:rPr lang="en-US" sz="2800" b="1" dirty="0"/>
              <a:t>,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makna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,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mengikat</a:t>
            </a:r>
            <a:r>
              <a:rPr lang="en-US" sz="2800" b="1" dirty="0"/>
              <a:t> </a:t>
            </a:r>
            <a:r>
              <a:rPr lang="en-US" sz="2800" b="1" dirty="0" err="1"/>
              <a:t>pemerintah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mewujudkan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 yang </a:t>
            </a:r>
            <a:r>
              <a:rPr lang="en-US" sz="2800" b="1" dirty="0" err="1"/>
              <a:t>bersih</a:t>
            </a:r>
            <a:r>
              <a:rPr lang="en-US" sz="2800" b="1" dirty="0"/>
              <a:t> (clean government). </a:t>
            </a: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 yang </a:t>
            </a:r>
            <a:r>
              <a:rPr lang="en-US" sz="2800" b="1" dirty="0" err="1"/>
              <a:t>bersih</a:t>
            </a:r>
            <a:r>
              <a:rPr lang="en-US" sz="2800" b="1" dirty="0"/>
              <a:t>  </a:t>
            </a:r>
            <a:r>
              <a:rPr lang="en-US" sz="2800" b="1" dirty="0" err="1"/>
              <a:t>bukan</a:t>
            </a:r>
            <a:r>
              <a:rPr lang="en-US" sz="2800" b="1" dirty="0"/>
              <a:t> </a:t>
            </a: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normatif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 yang </a:t>
            </a:r>
            <a:r>
              <a:rPr lang="en-US" sz="2800" b="1" dirty="0" err="1"/>
              <a:t>bersih</a:t>
            </a:r>
            <a:r>
              <a:rPr lang="en-US" sz="2800" b="1" dirty="0"/>
              <a:t>.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bahasa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(</a:t>
            </a:r>
            <a:r>
              <a:rPr lang="en-US" sz="2800" b="1" dirty="0" err="1"/>
              <a:t>normatif</a:t>
            </a:r>
            <a:r>
              <a:rPr lang="en-US" sz="2800" b="1" dirty="0"/>
              <a:t>), </a:t>
            </a: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 yang </a:t>
            </a:r>
            <a:r>
              <a:rPr lang="en-US" sz="2800" b="1" dirty="0" err="1"/>
              <a:t>bersih</a:t>
            </a:r>
            <a:r>
              <a:rPr lang="en-US" sz="2800" b="1" dirty="0"/>
              <a:t> </a:t>
            </a:r>
            <a:r>
              <a:rPr lang="en-US" sz="2800" b="1" dirty="0" err="1"/>
              <a:t>sejajar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perbuatan</a:t>
            </a:r>
            <a:r>
              <a:rPr lang="en-US" sz="2800" b="1" dirty="0"/>
              <a:t> </a:t>
            </a:r>
            <a:r>
              <a:rPr lang="en-US" sz="2800" b="1" dirty="0" err="1"/>
              <a:t>pemerintah</a:t>
            </a:r>
            <a:r>
              <a:rPr lang="en-US" sz="2800" b="1" dirty="0"/>
              <a:t> yang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(</a:t>
            </a:r>
            <a:r>
              <a:rPr lang="en-US" sz="2800" b="1" dirty="0" err="1"/>
              <a:t>rechmatigheid</a:t>
            </a:r>
            <a:r>
              <a:rPr lang="en-US" sz="2800" b="1" dirty="0"/>
              <a:t> van </a:t>
            </a:r>
            <a:r>
              <a:rPr lang="en-US" sz="2800" b="1" dirty="0" err="1"/>
              <a:t>bestuur</a:t>
            </a:r>
            <a:r>
              <a:rPr lang="en-US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266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	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Good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Menurut</a:t>
            </a:r>
            <a:r>
              <a:rPr lang="en-US" sz="2400" dirty="0"/>
              <a:t>  I </a:t>
            </a:r>
            <a:r>
              <a:rPr lang="en-US" sz="2400" dirty="0" err="1"/>
              <a:t>Wayan</a:t>
            </a:r>
            <a:r>
              <a:rPr lang="en-US" sz="2400" dirty="0"/>
              <a:t> </a:t>
            </a:r>
            <a:r>
              <a:rPr lang="en-US" sz="2400" dirty="0" err="1"/>
              <a:t>Gede</a:t>
            </a:r>
            <a:r>
              <a:rPr lang="en-US" sz="2400" dirty="0"/>
              <a:t> </a:t>
            </a:r>
            <a:r>
              <a:rPr lang="en-US" sz="2400" dirty="0" err="1"/>
              <a:t>Suacana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Disertasi</a:t>
            </a:r>
            <a:r>
              <a:rPr lang="en-US" sz="2400" dirty="0"/>
              <a:t> Program </a:t>
            </a:r>
            <a:r>
              <a:rPr lang="en-US" sz="2400" dirty="0" err="1"/>
              <a:t>Doktor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Universitas</a:t>
            </a:r>
            <a:r>
              <a:rPr lang="en-US" sz="2400" dirty="0"/>
              <a:t> </a:t>
            </a:r>
            <a:r>
              <a:rPr lang="en-US" sz="2400" dirty="0" err="1"/>
              <a:t>Udayana</a:t>
            </a:r>
            <a:r>
              <a:rPr lang="en-US" sz="2400" dirty="0"/>
              <a:t>, 2008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>
              <a:buAutoNum type="arabicPeriod"/>
            </a:pPr>
            <a:r>
              <a:rPr lang="en-US" sz="2800" dirty="0" err="1" smtClean="0"/>
              <a:t>transparansi</a:t>
            </a:r>
            <a:r>
              <a:rPr lang="en-US" sz="2800" dirty="0" smtClean="0"/>
              <a:t>,</a:t>
            </a:r>
          </a:p>
          <a:p>
            <a:pPr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/>
              <a:t>akuntabilitas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/>
              <a:t>partisipasi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168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AUPB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33600"/>
            <a:ext cx="8761412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BELANDA</a:t>
            </a:r>
          </a:p>
          <a:p>
            <a:pPr algn="just"/>
            <a:r>
              <a:rPr lang="en-US" dirty="0" smtClean="0"/>
              <a:t>Administrator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yang secara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memnimbulkan</a:t>
            </a:r>
            <a:r>
              <a:rPr lang="en-US" dirty="0" smtClean="0"/>
              <a:t> PERBUATAN MENYIMPANG </a:t>
            </a:r>
            <a:r>
              <a:rPr lang="en-US" dirty="0" err="1" smtClean="0"/>
              <a:t>sehingga</a:t>
            </a:r>
            <a:r>
              <a:rPr lang="en-US" dirty="0" smtClean="0"/>
              <a:t> WN DIRUGIKAN</a:t>
            </a:r>
          </a:p>
          <a:p>
            <a:pPr algn="just"/>
            <a:r>
              <a:rPr lang="en-US" dirty="0" smtClean="0"/>
              <a:t>Di BELANDA </a:t>
            </a:r>
            <a:r>
              <a:rPr lang="en-US" dirty="0" err="1" smtClean="0"/>
              <a:t>tahun</a:t>
            </a:r>
            <a:r>
              <a:rPr lang="en-US" dirty="0" smtClean="0"/>
              <a:t> 1950 </a:t>
            </a:r>
            <a:r>
              <a:rPr lang="en-US" dirty="0" err="1" smtClean="0"/>
              <a:t>Panitia</a:t>
            </a:r>
            <a:r>
              <a:rPr lang="en-US" dirty="0" smtClean="0"/>
              <a:t> De </a:t>
            </a:r>
            <a:r>
              <a:rPr lang="en-US" dirty="0" err="1" smtClean="0"/>
              <a:t>Monchy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b="1" dirty="0" err="1"/>
              <a:t>asas-asas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(</a:t>
            </a:r>
            <a:r>
              <a:rPr lang="en-US" b="1" i="1" dirty="0" err="1"/>
              <a:t>algemene</a:t>
            </a:r>
            <a:r>
              <a:rPr lang="en-US" b="1" i="1" dirty="0"/>
              <a:t> </a:t>
            </a:r>
            <a:r>
              <a:rPr lang="en-US" b="1" i="1" dirty="0" err="1"/>
              <a:t>beginselen</a:t>
            </a:r>
            <a:r>
              <a:rPr lang="en-US" b="1" i="1" dirty="0"/>
              <a:t> van </a:t>
            </a:r>
            <a:r>
              <a:rPr lang="en-US" b="1" i="1" dirty="0" err="1"/>
              <a:t>behoorlijk</a:t>
            </a:r>
            <a:r>
              <a:rPr lang="en-US" b="1" i="1" dirty="0"/>
              <a:t> </a:t>
            </a:r>
            <a:r>
              <a:rPr lang="en-US" b="1" i="1" dirty="0" err="1"/>
              <a:t>bestuur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/>
              <a:t>the general principles of good administration</a:t>
            </a:r>
            <a:r>
              <a:rPr lang="en-US" b="1" dirty="0" smtClean="0"/>
              <a:t>)</a:t>
            </a:r>
          </a:p>
          <a:p>
            <a:pPr algn="just"/>
            <a:r>
              <a:rPr lang="en-US" b="1" dirty="0" err="1"/>
              <a:t>lahirnya</a:t>
            </a:r>
            <a:r>
              <a:rPr lang="en-US" b="1" dirty="0"/>
              <a:t> </a:t>
            </a:r>
            <a:r>
              <a:rPr lang="en-US" b="1" dirty="0" err="1"/>
              <a:t>istilah</a:t>
            </a:r>
            <a:r>
              <a:rPr lang="en-US" b="1" dirty="0"/>
              <a:t> </a:t>
            </a:r>
            <a:r>
              <a:rPr lang="en-US" b="1" dirty="0" err="1"/>
              <a:t>azas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penerintahan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ditunjuk</a:t>
            </a:r>
            <a:r>
              <a:rPr lang="en-US" b="1" dirty="0"/>
              <a:t> secara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panitia</a:t>
            </a:r>
            <a:r>
              <a:rPr lang="en-US" b="1" dirty="0"/>
              <a:t> de </a:t>
            </a:r>
            <a:r>
              <a:rPr lang="en-US" b="1" dirty="0" err="1"/>
              <a:t>Monchy</a:t>
            </a:r>
            <a:r>
              <a:rPr lang="en-US" b="1" dirty="0"/>
              <a:t>. </a:t>
            </a:r>
            <a:r>
              <a:rPr lang="en-US" b="1" dirty="0" err="1"/>
              <a:t>Istilah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dipakai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pekerjaan-pekerjaan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tulisan-tulisan</a:t>
            </a:r>
            <a:r>
              <a:rPr lang="en-US" b="1" dirty="0"/>
              <a:t> </a:t>
            </a:r>
            <a:r>
              <a:rPr lang="en-US" b="1" dirty="0" err="1"/>
              <a:t>Comissie</a:t>
            </a:r>
            <a:r>
              <a:rPr lang="en-US" b="1" dirty="0"/>
              <a:t> den </a:t>
            </a:r>
            <a:r>
              <a:rPr lang="en-US" b="1" dirty="0" err="1"/>
              <a:t>Monchy</a:t>
            </a:r>
            <a:r>
              <a:rPr lang="en-US" b="1" dirty="0"/>
              <a:t> (1946-1950)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mempertinggi</a:t>
            </a:r>
            <a:r>
              <a:rPr lang="en-US" b="1" dirty="0"/>
              <a:t> </a:t>
            </a:r>
            <a:r>
              <a:rPr lang="en-US" b="1" dirty="0" err="1"/>
              <a:t>perlindungan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administrabele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002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/>
              <a:t>Good  Governance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Tujuan</a:t>
            </a:r>
            <a:r>
              <a:rPr lang="en-US" sz="2800" dirty="0"/>
              <a:t> Good  Governance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Kurniawan</a:t>
            </a:r>
            <a:r>
              <a:rPr lang="en-US" sz="2800" dirty="0"/>
              <a:t>  (2005  :  12), 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: </a:t>
            </a:r>
          </a:p>
          <a:p>
            <a:pPr marL="0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negara yang solid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bertanggung</a:t>
            </a:r>
            <a:r>
              <a:rPr lang="en-US" sz="2800" dirty="0"/>
              <a:t> </a:t>
            </a:r>
            <a:r>
              <a:rPr lang="en-US" sz="2800" dirty="0" err="1"/>
              <a:t>jawab,serta</a:t>
            </a:r>
            <a:r>
              <a:rPr lang="en-US" sz="2800" dirty="0"/>
              <a:t> </a:t>
            </a:r>
            <a:r>
              <a:rPr lang="en-US" sz="2800" dirty="0" err="1"/>
              <a:t>efisiensi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menjaga</a:t>
            </a:r>
            <a:r>
              <a:rPr lang="en-US" sz="2800" dirty="0"/>
              <a:t> </a:t>
            </a:r>
            <a:r>
              <a:rPr lang="en-US" sz="2800" dirty="0" err="1"/>
              <a:t>kesinergisan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yang </a:t>
            </a:r>
            <a:r>
              <a:rPr lang="en-US" sz="2800" dirty="0" err="1"/>
              <a:t>konstruktif</a:t>
            </a:r>
            <a:r>
              <a:rPr lang="en-US" sz="2800" dirty="0"/>
              <a:t> di </a:t>
            </a:r>
            <a:r>
              <a:rPr lang="en-US" sz="2800" dirty="0" err="1"/>
              <a:t>antara</a:t>
            </a:r>
            <a:r>
              <a:rPr lang="en-US" sz="2800" dirty="0"/>
              <a:t> domain-domain negara, </a:t>
            </a:r>
            <a:r>
              <a:rPr lang="en-US" sz="2800" dirty="0" err="1"/>
              <a:t>sektor</a:t>
            </a:r>
            <a:r>
              <a:rPr lang="en-US" sz="2800" dirty="0"/>
              <a:t> </a:t>
            </a:r>
            <a:r>
              <a:rPr lang="en-US" sz="2800" dirty="0" err="1"/>
              <a:t>swasta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94107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err="1"/>
              <a:t>Pilar</a:t>
            </a:r>
            <a:r>
              <a:rPr lang="en-US" dirty="0"/>
              <a:t> - </a:t>
            </a:r>
            <a:r>
              <a:rPr lang="en-US" dirty="0" err="1"/>
              <a:t>Pilar</a:t>
            </a:r>
            <a:r>
              <a:rPr lang="en-US" dirty="0"/>
              <a:t> Good Governance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3200" y="2641600"/>
            <a:ext cx="4866640" cy="1971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525" y="2448484"/>
            <a:ext cx="5316995" cy="2164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806" y="3768231"/>
            <a:ext cx="4149434" cy="235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29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0612" y="2967335"/>
            <a:ext cx="4730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TERIMA KASIH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476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LAPORAN PENELITIAN De </a:t>
            </a:r>
            <a:r>
              <a:rPr lang="en-US" dirty="0" err="1" smtClean="0"/>
              <a:t>Monchy</a:t>
            </a:r>
            <a:r>
              <a:rPr lang="en-US" dirty="0" smtClean="0"/>
              <a:t> DITOLAK </a:t>
            </a:r>
            <a:r>
              <a:rPr lang="en-US" dirty="0" err="1" smtClean="0"/>
              <a:t>pem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(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KOMISI DENGAN PEM ),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Van De </a:t>
            </a:r>
            <a:r>
              <a:rPr lang="en-US" dirty="0" err="1" smtClean="0"/>
              <a:t>Greenten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bernasib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 </a:t>
            </a:r>
            <a:r>
              <a:rPr lang="en-US" dirty="0" err="1" smtClean="0"/>
              <a:t>Monchy</a:t>
            </a:r>
            <a:endParaRPr lang="en-US" dirty="0" smtClean="0"/>
          </a:p>
          <a:p>
            <a:r>
              <a:rPr lang="en-US" dirty="0" err="1" smtClean="0"/>
              <a:t>Agaknya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r>
              <a:rPr lang="en-US" dirty="0" smtClean="0"/>
              <a:t> BELANDA </a:t>
            </a:r>
            <a:r>
              <a:rPr lang="en-US" dirty="0" err="1" smtClean="0"/>
              <a:t>takut</a:t>
            </a:r>
            <a:r>
              <a:rPr lang="en-US" dirty="0" smtClean="0"/>
              <a:t> AUPD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tindakan2 </a:t>
            </a:r>
            <a:r>
              <a:rPr lang="en-US" dirty="0" err="1" smtClean="0"/>
              <a:t>pem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BELANDA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menngcover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WN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r>
              <a:rPr lang="en-US" dirty="0" smtClean="0"/>
              <a:t>. OKI AUPB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diindahkan</a:t>
            </a:r>
            <a:r>
              <a:rPr lang="en-US" dirty="0" smtClean="0"/>
              <a:t>. </a:t>
            </a:r>
            <a:r>
              <a:rPr lang="en-US" dirty="0" err="1" smtClean="0"/>
              <a:t>Khawatir</a:t>
            </a:r>
            <a:r>
              <a:rPr lang="en-US" dirty="0" smtClean="0"/>
              <a:t> boomerang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endParaRPr lang="en-US" dirty="0" smtClean="0"/>
          </a:p>
          <a:p>
            <a:r>
              <a:rPr lang="en-US" dirty="0" smtClean="0"/>
              <a:t>AUPB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(</a:t>
            </a:r>
            <a:r>
              <a:rPr lang="sv-SE" dirty="0" smtClean="0"/>
              <a:t>digunakan </a:t>
            </a:r>
            <a:r>
              <a:rPr lang="sv-SE" dirty="0"/>
              <a:t>dalam perimbangan putusan-putusan 	Raad van State dalam perkara </a:t>
            </a:r>
            <a:r>
              <a:rPr lang="sv-SE" dirty="0" smtClean="0"/>
              <a:t>admnistrasi</a:t>
            </a:r>
            <a:r>
              <a:rPr lang="en-US" dirty="0" smtClean="0"/>
              <a:t>),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endParaRPr lang="en-US" dirty="0" smtClean="0"/>
          </a:p>
          <a:p>
            <a:r>
              <a:rPr lang="en-US" dirty="0" smtClean="0"/>
              <a:t>LAMA2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berjalannya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berangsur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5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53920"/>
            <a:ext cx="8761412" cy="38658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awal</a:t>
            </a:r>
            <a:r>
              <a:rPr lang="en-US" dirty="0" smtClean="0"/>
              <a:t> 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smtClean="0"/>
              <a:t>UU </a:t>
            </a:r>
            <a:r>
              <a:rPr lang="en-US" dirty="0"/>
              <a:t>PTUN  di Indonesia,   </a:t>
            </a:r>
            <a:r>
              <a:rPr lang="en-US" dirty="0" err="1" smtClean="0"/>
              <a:t>gagasan</a:t>
            </a:r>
            <a:r>
              <a:rPr lang="en-US" dirty="0" smtClean="0"/>
              <a:t> AUPB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di Indonesia </a:t>
            </a:r>
            <a:r>
              <a:rPr lang="en-US" dirty="0" err="1" smtClean="0"/>
              <a:t>seperti</a:t>
            </a:r>
            <a:r>
              <a:rPr lang="en-US" dirty="0" smtClean="0"/>
              <a:t> BELANDA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pPr algn="just"/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AUPB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dirty="0"/>
              <a:t>,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AUPB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putusan</a:t>
            </a:r>
            <a:r>
              <a:rPr lang="en-US" b="1" dirty="0"/>
              <a:t> </a:t>
            </a:r>
            <a:r>
              <a:rPr lang="en-US" b="1" dirty="0" err="1"/>
              <a:t>pengadilan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yurisprudensi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doktrin</a:t>
            </a:r>
            <a:r>
              <a:rPr lang="en-US" dirty="0"/>
              <a:t>.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b="1" dirty="0"/>
              <a:t>AUPB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b="1" dirty="0" err="1"/>
              <a:t>tertulis</a:t>
            </a:r>
            <a:r>
              <a:rPr lang="en-US" b="1" dirty="0"/>
              <a:t> </a:t>
            </a:r>
            <a:r>
              <a:rPr lang="en-US" b="1" dirty="0" err="1"/>
              <a:t>bergeser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norma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dirty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b="1" dirty="0" err="1" smtClean="0"/>
              <a:t>lambat</a:t>
            </a:r>
            <a:endParaRPr lang="en-US" b="1" dirty="0" smtClean="0"/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</a:t>
            </a:r>
            <a:r>
              <a:rPr lang="en-US" b="1" dirty="0"/>
              <a:t>53 </a:t>
            </a:r>
            <a:r>
              <a:rPr lang="en-US" b="1" dirty="0" err="1"/>
              <a:t>ayat</a:t>
            </a:r>
            <a:r>
              <a:rPr lang="en-US" b="1" dirty="0"/>
              <a:t> (2) UU PTUN 1986 </a:t>
            </a:r>
            <a:r>
              <a:rPr lang="en-US" b="1" dirty="0" err="1"/>
              <a:t>tidak</a:t>
            </a:r>
            <a:r>
              <a:rPr lang="en-US" b="1" dirty="0"/>
              <a:t> secara </a:t>
            </a:r>
            <a:r>
              <a:rPr lang="en-US" b="1" dirty="0" err="1"/>
              <a:t>eksplisit</a:t>
            </a:r>
            <a:r>
              <a:rPr lang="en-US" b="1" dirty="0"/>
              <a:t> </a:t>
            </a:r>
            <a:r>
              <a:rPr lang="en-US" b="1" dirty="0" err="1"/>
              <a:t>menyebut</a:t>
            </a:r>
            <a:r>
              <a:rPr lang="en-US" b="1" dirty="0"/>
              <a:t> AUPB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pengajuan</a:t>
            </a:r>
            <a:r>
              <a:rPr lang="en-US" b="1" dirty="0"/>
              <a:t>  </a:t>
            </a:r>
            <a:r>
              <a:rPr lang="en-US" b="1" dirty="0" err="1"/>
              <a:t>gugatan</a:t>
            </a:r>
            <a:r>
              <a:rPr lang="en-US" b="1" dirty="0"/>
              <a:t>  </a:t>
            </a:r>
            <a:r>
              <a:rPr lang="en-US" b="1" dirty="0" err="1"/>
              <a:t>Keputusan</a:t>
            </a:r>
            <a:r>
              <a:rPr lang="en-US" b="1" dirty="0"/>
              <a:t>  TUN. </a:t>
            </a:r>
            <a:endParaRPr lang="en-US" b="1" dirty="0" smtClean="0"/>
          </a:p>
          <a:p>
            <a:pPr algn="just"/>
            <a:r>
              <a:rPr lang="en-US" b="1" dirty="0" err="1"/>
              <a:t>Setelah</a:t>
            </a:r>
            <a:r>
              <a:rPr lang="en-US" b="1" dirty="0"/>
              <a:t> UU PTUN 1986 </a:t>
            </a:r>
            <a:r>
              <a:rPr lang="en-US" b="1" dirty="0" err="1"/>
              <a:t>dinyatakan</a:t>
            </a:r>
            <a:r>
              <a:rPr lang="en-US" b="1" dirty="0"/>
              <a:t> </a:t>
            </a: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diterapkan</a:t>
            </a:r>
            <a:r>
              <a:rPr lang="en-US" b="1" dirty="0"/>
              <a:t> secara </a:t>
            </a:r>
            <a:r>
              <a:rPr lang="en-US" b="1" dirty="0" err="1"/>
              <a:t>efektif</a:t>
            </a:r>
            <a:r>
              <a:rPr lang="en-US" b="1" dirty="0"/>
              <a:t> di </a:t>
            </a:r>
            <a:r>
              <a:rPr lang="en-US" b="1" dirty="0" err="1"/>
              <a:t>seluruh</a:t>
            </a:r>
            <a:r>
              <a:rPr lang="en-US" b="1" dirty="0"/>
              <a:t> </a:t>
            </a:r>
            <a:r>
              <a:rPr lang="en-US" b="1" dirty="0" err="1"/>
              <a:t>wilayah</a:t>
            </a:r>
            <a:r>
              <a:rPr lang="en-US" b="1" dirty="0"/>
              <a:t> Indonesia </a:t>
            </a:r>
            <a:r>
              <a:rPr lang="en-US" b="1" dirty="0" err="1"/>
              <a:t>sejak</a:t>
            </a:r>
            <a:r>
              <a:rPr lang="en-US" b="1" dirty="0"/>
              <a:t> </a:t>
            </a:r>
            <a:r>
              <a:rPr lang="en-US" b="1" dirty="0" err="1"/>
              <a:t>tanggal</a:t>
            </a:r>
            <a:r>
              <a:rPr lang="en-US" b="1" dirty="0"/>
              <a:t> 14 </a:t>
            </a:r>
            <a:r>
              <a:rPr lang="en-US" b="1" dirty="0" err="1"/>
              <a:t>Januari</a:t>
            </a:r>
            <a:r>
              <a:rPr lang="en-US" b="1" dirty="0"/>
              <a:t> 1991,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Pengadilan</a:t>
            </a:r>
            <a:r>
              <a:rPr lang="en-US" b="1" dirty="0"/>
              <a:t> Tata Usaha Negara yang </a:t>
            </a:r>
            <a:r>
              <a:rPr lang="en-US" b="1" dirty="0" err="1"/>
              <a:t>menjatuhkan</a:t>
            </a:r>
            <a:r>
              <a:rPr lang="en-US" b="1" dirty="0"/>
              <a:t> </a:t>
            </a:r>
            <a:r>
              <a:rPr lang="en-US" b="1" dirty="0" err="1"/>
              <a:t>putusan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menyatakan</a:t>
            </a:r>
            <a:r>
              <a:rPr lang="en-US" b="1" dirty="0"/>
              <a:t> </a:t>
            </a:r>
            <a:r>
              <a:rPr lang="en-US" b="1" dirty="0" err="1"/>
              <a:t>batal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sahnya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TUN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alasan</a:t>
            </a:r>
            <a:r>
              <a:rPr lang="en-US" b="1" dirty="0"/>
              <a:t> </a:t>
            </a:r>
            <a:r>
              <a:rPr lang="en-US" b="1" dirty="0" err="1"/>
              <a:t>bertentangan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420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ISTILAH AUPB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AAUPB, AUPB</a:t>
            </a:r>
          </a:p>
          <a:p>
            <a:r>
              <a:rPr lang="en-US" dirty="0" smtClean="0"/>
              <a:t>AAUPPL</a:t>
            </a:r>
            <a:endParaRPr lang="en-US" dirty="0"/>
          </a:p>
          <a:p>
            <a:r>
              <a:rPr lang="en-US" dirty="0" smtClean="0"/>
              <a:t>AUPN</a:t>
            </a:r>
          </a:p>
          <a:p>
            <a:r>
              <a:rPr lang="en-US" dirty="0" smtClean="0"/>
              <a:t>APPD</a:t>
            </a:r>
          </a:p>
          <a:p>
            <a:r>
              <a:rPr lang="es-ES" dirty="0"/>
              <a:t>Asas </a:t>
            </a:r>
            <a:r>
              <a:rPr lang="es-ES" dirty="0" err="1" smtClean="0"/>
              <a:t>Penyelenggaraan</a:t>
            </a:r>
            <a:r>
              <a:rPr lang="es-ES" dirty="0" smtClean="0"/>
              <a:t> </a:t>
            </a:r>
            <a:r>
              <a:rPr lang="es-ES" dirty="0" err="1" smtClean="0"/>
              <a:t>Kebijakan</a:t>
            </a:r>
            <a:r>
              <a:rPr lang="es-ES" dirty="0" smtClean="0"/>
              <a:t> dan </a:t>
            </a:r>
            <a:r>
              <a:rPr lang="es-ES" dirty="0" err="1" smtClean="0"/>
              <a:t>Manajemen</a:t>
            </a:r>
            <a:r>
              <a:rPr lang="es-ES" dirty="0" smtClean="0"/>
              <a:t> </a:t>
            </a:r>
            <a:r>
              <a:rPr lang="es-ES" dirty="0" err="1" smtClean="0"/>
              <a:t>Aparatur</a:t>
            </a:r>
            <a:r>
              <a:rPr lang="es-ES" dirty="0" smtClean="0"/>
              <a:t> </a:t>
            </a:r>
            <a:r>
              <a:rPr lang="es-ES" dirty="0" err="1" smtClean="0"/>
              <a:t>Sipil</a:t>
            </a:r>
            <a:r>
              <a:rPr lang="es-ES" dirty="0" smtClean="0"/>
              <a:t> </a:t>
            </a:r>
            <a:r>
              <a:rPr lang="es-ES" dirty="0"/>
              <a:t>Negara	UU ASN 2014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2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AUPB (JAZIM 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021840"/>
            <a:ext cx="8761412" cy="475488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	</a:t>
            </a:r>
            <a:r>
              <a:rPr lang="en-US" sz="2000" dirty="0"/>
              <a:t>AAUPB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yang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ddan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r>
              <a:rPr lang="en-US" sz="2000" dirty="0"/>
              <a:t> Negara</a:t>
            </a:r>
          </a:p>
          <a:p>
            <a:pPr marL="0" indent="0" algn="just">
              <a:buNone/>
            </a:pPr>
            <a:r>
              <a:rPr lang="en-US" sz="2000" dirty="0"/>
              <a:t>2.	AAUPB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pegangan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pejabat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r>
              <a:rPr lang="en-US" sz="2000" dirty="0"/>
              <a:t> negara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fungsinya</a:t>
            </a:r>
            <a:r>
              <a:rPr lang="en-US" sz="2000" dirty="0"/>
              <a:t>,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uji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hakim </a:t>
            </a:r>
            <a:r>
              <a:rPr lang="en-US" sz="2000" dirty="0" err="1"/>
              <a:t>administrasi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menilai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r>
              <a:rPr lang="en-US" sz="2000" dirty="0"/>
              <a:t> negara (yang </a:t>
            </a:r>
            <a:r>
              <a:rPr lang="en-US" sz="2000" dirty="0" err="1"/>
              <a:t>berwujud</a:t>
            </a:r>
            <a:r>
              <a:rPr lang="en-US" sz="2000" dirty="0"/>
              <a:t> </a:t>
            </a:r>
            <a:r>
              <a:rPr lang="en-US" sz="2000" dirty="0" err="1"/>
              <a:t>penetapan</a:t>
            </a:r>
            <a:r>
              <a:rPr lang="en-US" sz="2000" dirty="0"/>
              <a:t>/</a:t>
            </a:r>
            <a:r>
              <a:rPr lang="en-US" sz="2000" dirty="0" err="1"/>
              <a:t>beschikking</a:t>
            </a:r>
            <a:r>
              <a:rPr lang="en-US" sz="2000" dirty="0"/>
              <a:t>).,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pengajuan</a:t>
            </a:r>
            <a:r>
              <a:rPr lang="en-US" sz="2000" dirty="0"/>
              <a:t> </a:t>
            </a:r>
            <a:r>
              <a:rPr lang="en-US" sz="2000" dirty="0" err="1"/>
              <a:t>gugatan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penggugat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r>
              <a:rPr lang="en-US" sz="2000" dirty="0"/>
              <a:t>3.	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AAUPB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asas-asas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,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digali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praktik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bermasyarakat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r>
              <a:rPr lang="en-US" sz="2000" dirty="0"/>
              <a:t>4.	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asas</a:t>
            </a:r>
            <a:r>
              <a:rPr lang="en-US" sz="2000" dirty="0"/>
              <a:t> yang lain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kaidah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terpencar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.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asas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kaidah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,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sifatnya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asas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6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33600"/>
            <a:ext cx="8761412" cy="3886200"/>
          </a:xfrm>
        </p:spPr>
        <p:txBody>
          <a:bodyPr>
            <a:noAutofit/>
          </a:bodyPr>
          <a:lstStyle/>
          <a:p>
            <a:r>
              <a:rPr lang="en-US" sz="2400" dirty="0" err="1"/>
              <a:t>pendapat</a:t>
            </a:r>
            <a:r>
              <a:rPr lang="en-US" sz="2400" dirty="0"/>
              <a:t> van </a:t>
            </a:r>
            <a:r>
              <a:rPr lang="en-US" sz="2400" dirty="0" err="1"/>
              <a:t>Wijk</a:t>
            </a:r>
            <a:r>
              <a:rPr lang="en-US" sz="2400" dirty="0"/>
              <a:t>/Willem </a:t>
            </a:r>
            <a:r>
              <a:rPr lang="en-US" sz="2400" dirty="0" err="1"/>
              <a:t>Konjinenbelt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ten Berge </a:t>
            </a:r>
            <a:r>
              <a:rPr lang="en-US" sz="2400" dirty="0" err="1"/>
              <a:t>kedudukan</a:t>
            </a:r>
            <a:r>
              <a:rPr lang="en-US" sz="2400" dirty="0"/>
              <a:t>  AAUPB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tertulis</a:t>
            </a:r>
            <a:endParaRPr lang="en-US" sz="2400" dirty="0" smtClean="0"/>
          </a:p>
          <a:p>
            <a:r>
              <a:rPr lang="en-US" sz="2400" dirty="0" err="1"/>
              <a:t>Philipus</a:t>
            </a:r>
            <a:r>
              <a:rPr lang="en-US" sz="2400" dirty="0"/>
              <a:t> M. </a:t>
            </a:r>
            <a:r>
              <a:rPr lang="en-US" sz="2400" dirty="0" err="1"/>
              <a:t>Hadjon</a:t>
            </a:r>
            <a:r>
              <a:rPr lang="en-US" sz="2400" dirty="0"/>
              <a:t>, AAUPB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norma-norma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tertulis</a:t>
            </a:r>
            <a:endParaRPr lang="en-US" sz="2400" dirty="0" smtClean="0"/>
          </a:p>
          <a:p>
            <a:r>
              <a:rPr lang="en-US" sz="2400" dirty="0" err="1"/>
              <a:t>Marbun</a:t>
            </a:r>
            <a:r>
              <a:rPr lang="en-US" sz="2400" dirty="0"/>
              <a:t>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norma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yang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yang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seyogyanya</a:t>
            </a:r>
            <a:r>
              <a:rPr lang="en-US" sz="2400" dirty="0"/>
              <a:t> </a:t>
            </a:r>
            <a:r>
              <a:rPr lang="en-US" sz="2400" dirty="0" err="1"/>
              <a:t>berbuat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278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Berdasarkan  telaah  atas  7  (tujuh)  </a:t>
            </a:r>
            <a:r>
              <a:rPr lang="sv-SE" sz="2400" dirty="0"/>
              <a:t>UU,  doktrin  hukum,  dan  yurisprudensi  perkara  TUN,  dapat disimpulkan</a:t>
            </a:r>
            <a:r>
              <a:rPr lang="sv-SE" dirty="0"/>
              <a:t/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43760"/>
            <a:ext cx="8761412" cy="38760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2900" b="1" dirty="0"/>
              <a:t>1.	</a:t>
            </a:r>
            <a:r>
              <a:rPr lang="en-US" sz="2900" b="1" dirty="0" err="1"/>
              <a:t>Kedudukan</a:t>
            </a:r>
            <a:r>
              <a:rPr lang="en-US" sz="2900" b="1" dirty="0"/>
              <a:t>  AUPB  </a:t>
            </a:r>
            <a:r>
              <a:rPr lang="en-US" sz="2900" b="1" dirty="0" err="1"/>
              <a:t>sebagai</a:t>
            </a:r>
            <a:r>
              <a:rPr lang="en-US" sz="2900" b="1" dirty="0"/>
              <a:t>  </a:t>
            </a:r>
            <a:r>
              <a:rPr lang="en-US" sz="2900" b="1" dirty="0" err="1"/>
              <a:t>norma</a:t>
            </a:r>
            <a:r>
              <a:rPr lang="en-US" sz="2900" b="1" dirty="0"/>
              <a:t>  </a:t>
            </a:r>
            <a:r>
              <a:rPr lang="en-US" sz="2900" b="1" dirty="0" err="1"/>
              <a:t>hukum</a:t>
            </a:r>
            <a:r>
              <a:rPr lang="en-US" sz="2900" b="1" dirty="0"/>
              <a:t>  </a:t>
            </a:r>
            <a:r>
              <a:rPr lang="en-US" sz="2900" b="1" dirty="0" err="1"/>
              <a:t>positif</a:t>
            </a:r>
            <a:r>
              <a:rPr lang="en-US" sz="2900" b="1" dirty="0"/>
              <a:t>  </a:t>
            </a:r>
            <a:r>
              <a:rPr lang="en-US" sz="2900" b="1" dirty="0" err="1"/>
              <a:t>telah</a:t>
            </a:r>
            <a:r>
              <a:rPr lang="en-US" sz="2900" b="1" dirty="0"/>
              <a:t>  </a:t>
            </a:r>
            <a:r>
              <a:rPr lang="en-US" sz="2900" b="1" dirty="0" err="1"/>
              <a:t>menempatkan</a:t>
            </a:r>
            <a:r>
              <a:rPr lang="en-US" sz="2900" b="1" dirty="0"/>
              <a:t>  AUPB  </a:t>
            </a:r>
            <a:r>
              <a:rPr lang="en-US" sz="2900" b="1" dirty="0" err="1"/>
              <a:t>sebagai</a:t>
            </a:r>
            <a:r>
              <a:rPr lang="en-US" sz="2900" b="1" dirty="0"/>
              <a:t> </a:t>
            </a:r>
            <a:r>
              <a:rPr lang="en-US" sz="2900" b="1" dirty="0" err="1"/>
              <a:t>asas</a:t>
            </a:r>
            <a:r>
              <a:rPr lang="en-US" sz="2900" b="1" dirty="0"/>
              <a:t> yang </a:t>
            </a:r>
            <a:r>
              <a:rPr lang="en-US" sz="2900" b="1" dirty="0" err="1"/>
              <a:t>mengikat</a:t>
            </a:r>
            <a:r>
              <a:rPr lang="en-US" sz="2900" b="1" dirty="0"/>
              <a:t> </a:t>
            </a:r>
            <a:r>
              <a:rPr lang="en-US" sz="2900" b="1" dirty="0" err="1"/>
              <a:t>kuat</a:t>
            </a:r>
            <a:r>
              <a:rPr lang="en-US" sz="2900" b="1" dirty="0"/>
              <a:t>. </a:t>
            </a:r>
          </a:p>
          <a:p>
            <a:pPr algn="just"/>
            <a:r>
              <a:rPr lang="en-US" sz="2900" b="1" dirty="0"/>
              <a:t>2.	AUPB  </a:t>
            </a:r>
            <a:r>
              <a:rPr lang="en-US" sz="2900" b="1" dirty="0" err="1"/>
              <a:t>sebagian</a:t>
            </a:r>
            <a:r>
              <a:rPr lang="en-US" sz="2900" b="1" dirty="0"/>
              <a:t>  </a:t>
            </a:r>
            <a:r>
              <a:rPr lang="en-US" sz="2900" b="1" dirty="0" err="1"/>
              <a:t>besar</a:t>
            </a:r>
            <a:r>
              <a:rPr lang="en-US" sz="2900" b="1" dirty="0"/>
              <a:t>  </a:t>
            </a:r>
            <a:r>
              <a:rPr lang="en-US" sz="2900" b="1" dirty="0" err="1"/>
              <a:t>telah</a:t>
            </a:r>
            <a:r>
              <a:rPr lang="en-US" sz="2900" b="1" dirty="0"/>
              <a:t>  </a:t>
            </a:r>
            <a:r>
              <a:rPr lang="en-US" sz="2900" b="1" dirty="0" err="1"/>
              <a:t>menjadi</a:t>
            </a:r>
            <a:r>
              <a:rPr lang="en-US" sz="2900" b="1" dirty="0"/>
              <a:t>  </a:t>
            </a:r>
            <a:r>
              <a:rPr lang="en-US" sz="2900" b="1" dirty="0" err="1"/>
              <a:t>norma</a:t>
            </a:r>
            <a:r>
              <a:rPr lang="en-US" sz="2900" b="1" dirty="0"/>
              <a:t>  </a:t>
            </a:r>
            <a:r>
              <a:rPr lang="en-US" sz="2900" b="1" dirty="0" err="1"/>
              <a:t>hukum</a:t>
            </a:r>
            <a:r>
              <a:rPr lang="en-US" sz="2900" b="1" dirty="0"/>
              <a:t>  </a:t>
            </a:r>
            <a:r>
              <a:rPr lang="en-US" sz="2900" b="1" dirty="0" err="1"/>
              <a:t>tertulis</a:t>
            </a:r>
            <a:r>
              <a:rPr lang="en-US" sz="2900" b="1" dirty="0"/>
              <a:t>  </a:t>
            </a:r>
            <a:r>
              <a:rPr lang="en-US" sz="2900" b="1" dirty="0" err="1"/>
              <a:t>dan</a:t>
            </a:r>
            <a:r>
              <a:rPr lang="en-US" sz="2900" b="1" dirty="0"/>
              <a:t>  </a:t>
            </a:r>
            <a:r>
              <a:rPr lang="en-US" sz="2900" b="1" dirty="0" err="1"/>
              <a:t>sebagian</a:t>
            </a:r>
            <a:r>
              <a:rPr lang="en-US" sz="2900" b="1" dirty="0"/>
              <a:t>  </a:t>
            </a:r>
            <a:r>
              <a:rPr lang="en-US" sz="2900" b="1" dirty="0" err="1"/>
              <a:t>lainnya</a:t>
            </a:r>
            <a:r>
              <a:rPr lang="en-US" sz="2900" b="1" dirty="0"/>
              <a:t> </a:t>
            </a:r>
            <a:r>
              <a:rPr lang="en-US" sz="2900" b="1" dirty="0" err="1"/>
              <a:t>merupakan</a:t>
            </a:r>
            <a:r>
              <a:rPr lang="en-US" sz="2900" b="1" dirty="0"/>
              <a:t> </a:t>
            </a:r>
            <a:r>
              <a:rPr lang="en-US" sz="2900" b="1" dirty="0" err="1"/>
              <a:t>prinsip</a:t>
            </a:r>
            <a:r>
              <a:rPr lang="en-US" sz="2900" b="1" dirty="0"/>
              <a:t> yang </a:t>
            </a:r>
            <a:r>
              <a:rPr lang="en-US" sz="2900" b="1" dirty="0" err="1"/>
              <a:t>tidak</a:t>
            </a:r>
            <a:r>
              <a:rPr lang="en-US" sz="2900" b="1" dirty="0"/>
              <a:t> </a:t>
            </a:r>
            <a:r>
              <a:rPr lang="en-US" sz="2900" b="1" dirty="0" err="1"/>
              <a:t>tertulis</a:t>
            </a:r>
            <a:r>
              <a:rPr lang="en-US" sz="2900" b="1" dirty="0"/>
              <a:t>. </a:t>
            </a:r>
          </a:p>
          <a:p>
            <a:pPr algn="just"/>
            <a:r>
              <a:rPr lang="en-US" sz="2900" b="1" dirty="0"/>
              <a:t>3.	AUPB  </a:t>
            </a:r>
            <a:r>
              <a:rPr lang="en-US" sz="2900" b="1" dirty="0" err="1"/>
              <a:t>telah</a:t>
            </a:r>
            <a:r>
              <a:rPr lang="en-US" sz="2900" b="1" dirty="0"/>
              <a:t>  </a:t>
            </a:r>
            <a:r>
              <a:rPr lang="en-US" sz="2900" b="1" dirty="0" err="1"/>
              <a:t>memiliki</a:t>
            </a:r>
            <a:r>
              <a:rPr lang="en-US" sz="2900" b="1" dirty="0"/>
              <a:t>  </a:t>
            </a:r>
            <a:r>
              <a:rPr lang="en-US" sz="2900" b="1" dirty="0" err="1"/>
              <a:t>kedudukan</a:t>
            </a:r>
            <a:r>
              <a:rPr lang="en-US" sz="2900" b="1" dirty="0"/>
              <a:t>  </a:t>
            </a:r>
            <a:r>
              <a:rPr lang="en-US" sz="2900" b="1" dirty="0" err="1"/>
              <a:t>sebagai</a:t>
            </a:r>
            <a:r>
              <a:rPr lang="en-US" sz="2900" b="1" dirty="0"/>
              <a:t>  </a:t>
            </a:r>
            <a:r>
              <a:rPr lang="en-US" sz="2900" b="1" dirty="0" err="1"/>
              <a:t>dasar</a:t>
            </a:r>
            <a:r>
              <a:rPr lang="en-US" sz="2900" b="1" dirty="0"/>
              <a:t>  </a:t>
            </a:r>
            <a:r>
              <a:rPr lang="en-US" sz="2900" b="1" dirty="0" err="1"/>
              <a:t>atau</a:t>
            </a:r>
            <a:r>
              <a:rPr lang="en-US" sz="2900" b="1" dirty="0"/>
              <a:t>  </a:t>
            </a:r>
            <a:r>
              <a:rPr lang="en-US" sz="2900" b="1" dirty="0" err="1"/>
              <a:t>alasan</a:t>
            </a:r>
            <a:r>
              <a:rPr lang="en-US" sz="2900" b="1" dirty="0"/>
              <a:t>  </a:t>
            </a:r>
            <a:r>
              <a:rPr lang="en-US" sz="2900" b="1" dirty="0" err="1"/>
              <a:t>bagi</a:t>
            </a:r>
            <a:r>
              <a:rPr lang="en-US" sz="2900" b="1" dirty="0"/>
              <a:t>  </a:t>
            </a:r>
            <a:r>
              <a:rPr lang="en-US" sz="2900" b="1" dirty="0" err="1"/>
              <a:t>Penggugat</a:t>
            </a:r>
            <a:r>
              <a:rPr lang="en-US" sz="2900" b="1" dirty="0"/>
              <a:t>  </a:t>
            </a:r>
            <a:r>
              <a:rPr lang="en-US" sz="2900" b="1" dirty="0" err="1"/>
              <a:t>untuk</a:t>
            </a:r>
            <a:r>
              <a:rPr lang="en-US" sz="2900" b="1" dirty="0"/>
              <a:t> </a:t>
            </a:r>
            <a:r>
              <a:rPr lang="en-US" sz="2900" b="1" dirty="0" err="1"/>
              <a:t>mendalilkan</a:t>
            </a:r>
            <a:r>
              <a:rPr lang="en-US" sz="2900" b="1" dirty="0"/>
              <a:t> </a:t>
            </a:r>
            <a:r>
              <a:rPr lang="en-US" sz="2900" b="1" dirty="0" err="1"/>
              <a:t>gugatan</a:t>
            </a:r>
            <a:r>
              <a:rPr lang="en-US" sz="2900" b="1" dirty="0"/>
              <a:t> </a:t>
            </a:r>
            <a:r>
              <a:rPr lang="en-US" sz="2900" b="1" dirty="0" err="1"/>
              <a:t>dalam</a:t>
            </a:r>
            <a:r>
              <a:rPr lang="en-US" sz="2900" b="1" dirty="0"/>
              <a:t> </a:t>
            </a:r>
            <a:r>
              <a:rPr lang="en-US" sz="2900" b="1" dirty="0" err="1"/>
              <a:t>perkara</a:t>
            </a:r>
            <a:r>
              <a:rPr lang="en-US" sz="2900" b="1" dirty="0"/>
              <a:t> TUN di </a:t>
            </a:r>
            <a:r>
              <a:rPr lang="en-US" sz="2900" b="1" dirty="0" err="1"/>
              <a:t>pengadilan</a:t>
            </a:r>
            <a:r>
              <a:rPr lang="en-US" sz="2900" b="1" dirty="0"/>
              <a:t>.  </a:t>
            </a:r>
          </a:p>
          <a:p>
            <a:pPr algn="just"/>
            <a:r>
              <a:rPr lang="en-US" sz="2900" b="1" dirty="0"/>
              <a:t>4.	AUPB   </a:t>
            </a:r>
            <a:r>
              <a:rPr lang="en-US" sz="2900" b="1" dirty="0" err="1"/>
              <a:t>merupakan</a:t>
            </a:r>
            <a:r>
              <a:rPr lang="en-US" sz="2900" b="1" dirty="0"/>
              <a:t>   </a:t>
            </a:r>
            <a:r>
              <a:rPr lang="en-US" sz="2900" b="1" dirty="0" err="1"/>
              <a:t>alat</a:t>
            </a:r>
            <a:r>
              <a:rPr lang="en-US" sz="2900" b="1" dirty="0"/>
              <a:t>   </a:t>
            </a:r>
            <a:r>
              <a:rPr lang="en-US" sz="2900" b="1" dirty="0" err="1"/>
              <a:t>uji</a:t>
            </a:r>
            <a:r>
              <a:rPr lang="en-US" sz="2900" b="1" dirty="0"/>
              <a:t>   </a:t>
            </a:r>
            <a:r>
              <a:rPr lang="en-US" sz="2900" b="1" dirty="0" err="1"/>
              <a:t>bagi</a:t>
            </a:r>
            <a:r>
              <a:rPr lang="en-US" sz="2900" b="1" dirty="0"/>
              <a:t>   hakim   TUN   </a:t>
            </a:r>
            <a:r>
              <a:rPr lang="en-US" sz="2900" b="1" dirty="0" err="1"/>
              <a:t>untuk</a:t>
            </a:r>
            <a:r>
              <a:rPr lang="en-US" sz="2900" b="1" dirty="0"/>
              <a:t>   </a:t>
            </a:r>
            <a:r>
              <a:rPr lang="en-US" sz="2900" b="1" dirty="0" err="1"/>
              <a:t>menguji</a:t>
            </a:r>
            <a:r>
              <a:rPr lang="en-US" sz="2900" b="1" dirty="0"/>
              <a:t>   </a:t>
            </a:r>
            <a:r>
              <a:rPr lang="en-US" sz="2900" b="1" dirty="0" err="1"/>
              <a:t>keabsahan</a:t>
            </a:r>
            <a:r>
              <a:rPr lang="en-US" sz="2900" b="1" dirty="0"/>
              <a:t>   </a:t>
            </a:r>
            <a:r>
              <a:rPr lang="en-US" sz="2900" b="1" dirty="0" err="1"/>
              <a:t>atau</a:t>
            </a:r>
            <a:r>
              <a:rPr lang="en-US" sz="2900" b="1" dirty="0"/>
              <a:t> </a:t>
            </a:r>
            <a:r>
              <a:rPr lang="en-US" sz="2900" b="1" dirty="0" err="1"/>
              <a:t>pembatalan</a:t>
            </a:r>
            <a:r>
              <a:rPr lang="en-US" sz="2900" b="1" dirty="0"/>
              <a:t>   </a:t>
            </a:r>
            <a:r>
              <a:rPr lang="en-US" sz="2900" b="1" dirty="0" err="1"/>
              <a:t>sebuah</a:t>
            </a:r>
            <a:r>
              <a:rPr lang="en-US" sz="2900" b="1" dirty="0"/>
              <a:t>   </a:t>
            </a:r>
            <a:r>
              <a:rPr lang="en-US" sz="2900" b="1" dirty="0" err="1"/>
              <a:t>Keputusan</a:t>
            </a:r>
            <a:r>
              <a:rPr lang="en-US" sz="2900" b="1" dirty="0"/>
              <a:t>   TUN,   </a:t>
            </a:r>
            <a:r>
              <a:rPr lang="en-US" sz="2900" b="1" dirty="0" err="1"/>
              <a:t>sehingga</a:t>
            </a:r>
            <a:r>
              <a:rPr lang="en-US" sz="2900" b="1" dirty="0"/>
              <a:t>,   </a:t>
            </a:r>
            <a:r>
              <a:rPr lang="en-US" sz="2900" b="1" dirty="0" err="1"/>
              <a:t>konsekuensinya</a:t>
            </a:r>
            <a:r>
              <a:rPr lang="en-US" sz="2900" b="1" dirty="0"/>
              <a:t>,   </a:t>
            </a:r>
            <a:r>
              <a:rPr lang="en-US" sz="2900" b="1" dirty="0" err="1"/>
              <a:t>pelanggaran</a:t>
            </a:r>
            <a:r>
              <a:rPr lang="en-US" sz="2900" b="1" dirty="0"/>
              <a:t> </a:t>
            </a:r>
            <a:r>
              <a:rPr lang="en-US" sz="2900" b="1" dirty="0" err="1"/>
              <a:t>terhadap</a:t>
            </a:r>
            <a:r>
              <a:rPr lang="en-US" sz="2900" b="1" dirty="0"/>
              <a:t> AUPB </a:t>
            </a:r>
            <a:r>
              <a:rPr lang="en-US" sz="2900" b="1" dirty="0" err="1"/>
              <a:t>dapat</a:t>
            </a:r>
            <a:r>
              <a:rPr lang="en-US" sz="2900" b="1" dirty="0"/>
              <a:t> </a:t>
            </a:r>
            <a:r>
              <a:rPr lang="en-US" sz="2900" b="1" dirty="0" err="1"/>
              <a:t>disebutkan</a:t>
            </a:r>
            <a:r>
              <a:rPr lang="en-US" sz="2900" b="1" dirty="0"/>
              <a:t> secara </a:t>
            </a:r>
            <a:r>
              <a:rPr lang="en-US" sz="2900" b="1" dirty="0" err="1"/>
              <a:t>tegas</a:t>
            </a:r>
            <a:r>
              <a:rPr lang="en-US" sz="2900" b="1" dirty="0"/>
              <a:t> </a:t>
            </a:r>
            <a:r>
              <a:rPr lang="en-US" sz="2900" b="1" dirty="0" err="1"/>
              <a:t>oleh</a:t>
            </a:r>
            <a:r>
              <a:rPr lang="en-US" sz="2900" b="1" dirty="0"/>
              <a:t> hakim </a:t>
            </a:r>
            <a:r>
              <a:rPr lang="en-US" sz="2900" b="1" dirty="0" err="1"/>
              <a:t>dalam</a:t>
            </a:r>
            <a:r>
              <a:rPr lang="en-US" sz="2900" b="1" dirty="0"/>
              <a:t> </a:t>
            </a:r>
            <a:r>
              <a:rPr lang="en-US" sz="2900" b="1" dirty="0" err="1"/>
              <a:t>amar</a:t>
            </a:r>
            <a:r>
              <a:rPr lang="en-US" sz="2900" b="1" dirty="0"/>
              <a:t> </a:t>
            </a:r>
            <a:r>
              <a:rPr lang="en-US" sz="2900" b="1" dirty="0" err="1"/>
              <a:t>putusan</a:t>
            </a:r>
            <a:r>
              <a:rPr lang="en-US" sz="2900" b="1" dirty="0"/>
              <a:t>. </a:t>
            </a:r>
          </a:p>
          <a:p>
            <a:pPr algn="just"/>
            <a:r>
              <a:rPr lang="en-US" sz="2900" b="1" dirty="0"/>
              <a:t>5.	AUPB  </a:t>
            </a:r>
            <a:r>
              <a:rPr lang="en-US" sz="2900" b="1" dirty="0" err="1"/>
              <a:t>dapat</a:t>
            </a:r>
            <a:r>
              <a:rPr lang="en-US" sz="2900" b="1" dirty="0"/>
              <a:t>  </a:t>
            </a:r>
            <a:r>
              <a:rPr lang="en-US" sz="2900" b="1" dirty="0" err="1"/>
              <a:t>dijadikan</a:t>
            </a:r>
            <a:r>
              <a:rPr lang="en-US" sz="2900" b="1" dirty="0"/>
              <a:t>  </a:t>
            </a:r>
            <a:r>
              <a:rPr lang="en-US" sz="2900" b="1" dirty="0" err="1"/>
              <a:t>dasar</a:t>
            </a:r>
            <a:r>
              <a:rPr lang="en-US" sz="2900" b="1" dirty="0"/>
              <a:t>  </a:t>
            </a:r>
            <a:r>
              <a:rPr lang="en-US" sz="2900" b="1" dirty="0" err="1"/>
              <a:t>bagi</a:t>
            </a:r>
            <a:r>
              <a:rPr lang="en-US" sz="2900" b="1" dirty="0"/>
              <a:t>  hakim  </a:t>
            </a:r>
            <a:r>
              <a:rPr lang="en-US" sz="2900" b="1" dirty="0" err="1"/>
              <a:t>dalam</a:t>
            </a:r>
            <a:r>
              <a:rPr lang="en-US" sz="2900" b="1" dirty="0"/>
              <a:t>  </a:t>
            </a:r>
            <a:r>
              <a:rPr lang="en-US" sz="2900" b="1" dirty="0" err="1"/>
              <a:t>memaknai</a:t>
            </a:r>
            <a:r>
              <a:rPr lang="en-US" sz="2900" b="1" dirty="0"/>
              <a:t>  </a:t>
            </a:r>
            <a:r>
              <a:rPr lang="en-US" sz="2900" b="1" dirty="0" err="1"/>
              <a:t>kekaburan</a:t>
            </a:r>
            <a:r>
              <a:rPr lang="en-US" sz="2900" b="1" dirty="0"/>
              <a:t>  </a:t>
            </a:r>
            <a:r>
              <a:rPr lang="en-US" sz="2900" b="1" dirty="0" err="1"/>
              <a:t>hukum</a:t>
            </a:r>
            <a:r>
              <a:rPr lang="en-US" sz="2900" b="1" dirty="0"/>
              <a:t>  di </a:t>
            </a:r>
            <a:r>
              <a:rPr lang="en-US" sz="2900" b="1" dirty="0" err="1"/>
              <a:t>bidang</a:t>
            </a:r>
            <a:r>
              <a:rPr lang="en-US" sz="2900" b="1" dirty="0"/>
              <a:t>   </a:t>
            </a:r>
            <a:r>
              <a:rPr lang="en-US" sz="2900" b="1" dirty="0" err="1"/>
              <a:t>Hukum</a:t>
            </a:r>
            <a:r>
              <a:rPr lang="en-US" sz="2900" b="1" dirty="0"/>
              <a:t>   </a:t>
            </a:r>
            <a:r>
              <a:rPr lang="en-US" sz="2900" b="1" dirty="0" err="1"/>
              <a:t>Administrasi</a:t>
            </a:r>
            <a:r>
              <a:rPr lang="en-US" sz="2900" b="1" dirty="0"/>
              <a:t>   Negara,   </a:t>
            </a:r>
            <a:r>
              <a:rPr lang="en-US" sz="2900" b="1" dirty="0" err="1"/>
              <a:t>asalkan</a:t>
            </a:r>
            <a:r>
              <a:rPr lang="en-US" sz="2900" b="1" dirty="0"/>
              <a:t>   </a:t>
            </a:r>
            <a:r>
              <a:rPr lang="en-US" sz="2900" b="1" dirty="0" err="1"/>
              <a:t>didasarkan</a:t>
            </a:r>
            <a:r>
              <a:rPr lang="en-US" sz="2900" b="1" dirty="0"/>
              <a:t>   </a:t>
            </a:r>
            <a:r>
              <a:rPr lang="en-US" sz="2900" b="1" dirty="0" err="1"/>
              <a:t>pada</a:t>
            </a:r>
            <a:r>
              <a:rPr lang="en-US" sz="2900" b="1" dirty="0"/>
              <a:t>   </a:t>
            </a:r>
            <a:r>
              <a:rPr lang="en-US" sz="2900" b="1" dirty="0" err="1"/>
              <a:t>pertimbangan-pertimbangan</a:t>
            </a:r>
            <a:r>
              <a:rPr lang="en-US" sz="2900" b="1" dirty="0"/>
              <a:t>  yang  </a:t>
            </a:r>
            <a:r>
              <a:rPr lang="en-US" sz="2900" b="1" dirty="0" err="1"/>
              <a:t>tepat</a:t>
            </a:r>
            <a:r>
              <a:rPr lang="en-US" sz="2900" b="1" dirty="0"/>
              <a:t>  </a:t>
            </a:r>
            <a:r>
              <a:rPr lang="en-US" sz="2900" b="1" dirty="0" err="1"/>
              <a:t>dan</a:t>
            </a:r>
            <a:r>
              <a:rPr lang="en-US" sz="2900" b="1" dirty="0"/>
              <a:t>  </a:t>
            </a:r>
            <a:r>
              <a:rPr lang="en-US" sz="2900" b="1" dirty="0" err="1"/>
              <a:t>akurat</a:t>
            </a:r>
            <a:r>
              <a:rPr lang="en-US" sz="2900" b="1" dirty="0"/>
              <a:t>,  </a:t>
            </a:r>
            <a:r>
              <a:rPr lang="en-US" sz="2900" b="1" dirty="0" err="1"/>
              <a:t>dengan</a:t>
            </a:r>
            <a:r>
              <a:rPr lang="en-US" sz="2900" b="1" dirty="0"/>
              <a:t>  </a:t>
            </a:r>
            <a:r>
              <a:rPr lang="en-US" sz="2900" b="1" dirty="0" err="1"/>
              <a:t>indikator-indikatoryang</a:t>
            </a:r>
            <a:r>
              <a:rPr lang="en-US" sz="2900" b="1" dirty="0"/>
              <a:t>  </a:t>
            </a:r>
            <a:r>
              <a:rPr lang="en-US" sz="2900" b="1" dirty="0" err="1"/>
              <a:t>jelas</a:t>
            </a:r>
            <a:r>
              <a:rPr lang="en-US" sz="2900" b="1" dirty="0"/>
              <a:t>,  </a:t>
            </a:r>
            <a:r>
              <a:rPr lang="en-US" sz="2900" b="1" dirty="0" err="1"/>
              <a:t>serta</a:t>
            </a:r>
            <a:r>
              <a:rPr lang="en-US" sz="2900" b="1" dirty="0"/>
              <a:t> </a:t>
            </a:r>
            <a:r>
              <a:rPr lang="en-US" sz="2900" b="1" dirty="0" err="1"/>
              <a:t>didukung</a:t>
            </a:r>
            <a:r>
              <a:rPr lang="en-US" sz="2900" b="1" dirty="0"/>
              <a:t> </a:t>
            </a:r>
            <a:r>
              <a:rPr lang="en-US" sz="2900" b="1" dirty="0" err="1"/>
              <a:t>oleh</a:t>
            </a:r>
            <a:r>
              <a:rPr lang="en-US" sz="2900" b="1" dirty="0"/>
              <a:t> </a:t>
            </a:r>
            <a:r>
              <a:rPr lang="en-US" sz="2900" b="1" dirty="0" err="1"/>
              <a:t>fakta-fakta</a:t>
            </a:r>
            <a:r>
              <a:rPr lang="en-US" sz="2900" b="1" dirty="0"/>
              <a:t> </a:t>
            </a:r>
            <a:r>
              <a:rPr lang="en-US" sz="2900" b="1" dirty="0" err="1"/>
              <a:t>hukum</a:t>
            </a:r>
            <a:r>
              <a:rPr lang="en-US" sz="2900" b="1" dirty="0"/>
              <a:t> yang </a:t>
            </a:r>
            <a:r>
              <a:rPr lang="en-US" sz="2900" b="1" dirty="0" err="1"/>
              <a:t>terungkap</a:t>
            </a:r>
            <a:r>
              <a:rPr lang="en-US" sz="2900" b="1" dirty="0"/>
              <a:t> di </a:t>
            </a:r>
            <a:r>
              <a:rPr lang="en-US" sz="2900" b="1" dirty="0" err="1"/>
              <a:t>persidangan</a:t>
            </a:r>
            <a:endParaRPr lang="en-US" sz="29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22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 PENTING DAN FUNGSI AUPB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1.   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smtClean="0"/>
              <a:t>Negara</a:t>
            </a:r>
          </a:p>
          <a:p>
            <a:pPr marL="0" indent="0" algn="just">
              <a:buNone/>
            </a:pPr>
            <a:r>
              <a:rPr lang="en-US" sz="2800" dirty="0" smtClean="0"/>
              <a:t>2</a:t>
            </a:r>
            <a:r>
              <a:rPr lang="en-US" sz="2800" dirty="0"/>
              <a:t>.	</a:t>
            </a:r>
            <a:r>
              <a:rPr lang="en-US" sz="2800" dirty="0" err="1"/>
              <a:t>Bagi</a:t>
            </a:r>
            <a:r>
              <a:rPr lang="en-US" sz="2800" dirty="0"/>
              <a:t>, </a:t>
            </a:r>
            <a:r>
              <a:rPr lang="en-US" sz="2800" dirty="0" err="1"/>
              <a:t>warga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,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3</a:t>
            </a:r>
            <a:r>
              <a:rPr lang="en-US" sz="2800" dirty="0"/>
              <a:t>.	</a:t>
            </a:r>
            <a:r>
              <a:rPr lang="en-US" sz="2800" dirty="0" err="1"/>
              <a:t>Bagi</a:t>
            </a:r>
            <a:r>
              <a:rPr lang="en-US" sz="2800" dirty="0"/>
              <a:t> Hakim </a:t>
            </a:r>
            <a:r>
              <a:rPr lang="en-US" sz="2800" dirty="0" smtClean="0"/>
              <a:t>TUN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4.	</a:t>
            </a:r>
            <a:r>
              <a:rPr lang="en-US" sz="2800" dirty="0" smtClean="0"/>
              <a:t>AAUPB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 smtClean="0"/>
              <a:t>legilsatif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488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</TotalTime>
  <Words>855</Words>
  <Application>Microsoft Office PowerPoint</Application>
  <PresentationFormat>Widescreen</PresentationFormat>
  <Paragraphs>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Ion Boardroom</vt:lpstr>
      <vt:lpstr>SEJARAH AUPB, PENGERTIAN AUPB DAN GOOD GOVERNMENT</vt:lpstr>
      <vt:lpstr>Sejarah AUPB</vt:lpstr>
      <vt:lpstr>PowerPoint Presentation</vt:lpstr>
      <vt:lpstr>INDONESIA</vt:lpstr>
      <vt:lpstr>ISTILAH AUPB</vt:lpstr>
      <vt:lpstr>PENGERTIAN AUPB (JAZIM H)</vt:lpstr>
      <vt:lpstr>PowerPoint Presentation</vt:lpstr>
      <vt:lpstr>Berdasarkan  telaah  atas  7  (tujuh)  UU,  doktrin  hukum,  dan  yurisprudensi  perkara  TUN,  dapat disimpulkan </vt:lpstr>
      <vt:lpstr>ARTI PENTING DAN FUNGSI AUPB</vt:lpstr>
      <vt:lpstr>AUPB DALAM UU NO 28 TAHUN 1999</vt:lpstr>
      <vt:lpstr>AUPB DALAM PASAL 53 POINT A UU PTUN</vt:lpstr>
      <vt:lpstr>UU PEMDA</vt:lpstr>
      <vt:lpstr>Pembagian AUPB. </vt:lpstr>
      <vt:lpstr> Macam-macam AUPB</vt:lpstr>
      <vt:lpstr>PowerPoint Presentation</vt:lpstr>
      <vt:lpstr> Istilah Government dan Governance </vt:lpstr>
      <vt:lpstr>PowerPoint Presentation</vt:lpstr>
      <vt:lpstr>PowerPoint Presentation</vt:lpstr>
      <vt:lpstr>b. Indikator Prinsip Good Governance</vt:lpstr>
      <vt:lpstr>Tujuan Good  Governance </vt:lpstr>
      <vt:lpstr> Pilar - Pilar Good Governance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AUPB, PENGERTIAN AUPB DAN GOOD GOVERNMENT</dc:title>
  <dc:creator>toshiba</dc:creator>
  <cp:lastModifiedBy>toshiba</cp:lastModifiedBy>
  <cp:revision>7</cp:revision>
  <dcterms:created xsi:type="dcterms:W3CDTF">2019-04-28T15:48:42Z</dcterms:created>
  <dcterms:modified xsi:type="dcterms:W3CDTF">2019-04-28T16:43:36Z</dcterms:modified>
</cp:coreProperties>
</file>