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0" r:id="rId3"/>
    <p:sldId id="264" r:id="rId4"/>
    <p:sldId id="265" r:id="rId5"/>
    <p:sldId id="266" r:id="rId6"/>
    <p:sldId id="267" r:id="rId7"/>
    <p:sldId id="268" r:id="rId8"/>
    <p:sldId id="26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3200" dirty="0" err="1"/>
              <a:t>Masalah</a:t>
            </a:r>
            <a:r>
              <a:rPr lang="en-US" sz="3200" dirty="0"/>
              <a:t> </a:t>
            </a:r>
            <a:r>
              <a:rPr lang="en-US" sz="3200" dirty="0" err="1"/>
              <a:t>Korupsi</a:t>
            </a:r>
            <a:r>
              <a:rPr lang="en-US" sz="3200"/>
              <a:t> di </a:t>
            </a:r>
            <a:r>
              <a:rPr lang="en-US" sz="3200" smtClean="0"/>
              <a:t>Indonesia  </a:t>
            </a:r>
            <a:r>
              <a:rPr lang="en-US" sz="3200"/>
              <a:t>( Good Public Governance)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          UNIVERSITAS ESA UNGGUL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FEB 909 </a:t>
            </a:r>
          </a:p>
          <a:p>
            <a:endParaRPr lang="id-ID" sz="2000" dirty="0" smtClean="0"/>
          </a:p>
          <a:p>
            <a:endParaRPr lang="id-ID" sz="2000" dirty="0"/>
          </a:p>
          <a:p>
            <a:r>
              <a:rPr lang="en-US" sz="2000" dirty="0" smtClean="0"/>
              <a:t>TATA KELOLA PERUSAHAAN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#13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14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KEMAMPUAN AKHIR YANG DIHARAPKAN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di Indonesia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Menurut</a:t>
            </a:r>
            <a:r>
              <a:rPr lang="en-US" dirty="0"/>
              <a:t> Indonesian Institute for Corporate Directorship (IICD) </a:t>
            </a:r>
            <a:r>
              <a:rPr lang="en-US" dirty="0" err="1"/>
              <a:t>lembaga</a:t>
            </a:r>
            <a:r>
              <a:rPr lang="en-US" dirty="0"/>
              <a:t> yang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Otoritas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(OJK)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kelola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ASEAN Governance </a:t>
            </a:r>
            <a:r>
              <a:rPr lang="en-US" dirty="0" smtClean="0"/>
              <a:t>Scorecard: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/>
              <a:t>perusahaan</a:t>
            </a:r>
            <a:r>
              <a:rPr lang="en-US" dirty="0"/>
              <a:t> BUMN </a:t>
            </a:r>
            <a:r>
              <a:rPr lang="en-US" dirty="0" err="1"/>
              <a:t>terjerat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PT PAL, PT </a:t>
            </a:r>
            <a:r>
              <a:rPr lang="en-US" dirty="0" err="1"/>
              <a:t>Garam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PT </a:t>
            </a:r>
            <a:r>
              <a:rPr lang="en-US" dirty="0" err="1"/>
              <a:t>Askrindo</a:t>
            </a:r>
            <a:r>
              <a:rPr lang="en-US" dirty="0"/>
              <a:t> </a:t>
            </a:r>
            <a:r>
              <a:rPr lang="en-US" dirty="0" err="1"/>
              <a:t>terseret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rasuah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pencopotan</a:t>
            </a:r>
            <a:r>
              <a:rPr lang="en-US" dirty="0"/>
              <a:t> </a:t>
            </a:r>
            <a:r>
              <a:rPr lang="en-US" dirty="0" err="1"/>
              <a:t>Direktur</a:t>
            </a:r>
            <a:r>
              <a:rPr lang="en-US" dirty="0"/>
              <a:t> </a:t>
            </a:r>
            <a:r>
              <a:rPr lang="en-US" dirty="0" err="1"/>
              <a:t>Utamanya</a:t>
            </a:r>
            <a:r>
              <a:rPr lang="en-US" dirty="0" smtClean="0"/>
              <a:t>.</a:t>
            </a:r>
          </a:p>
          <a:p>
            <a:r>
              <a:rPr lang="en-US" dirty="0" err="1"/>
              <a:t>Maraknya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di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bagusnya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kelola</a:t>
            </a:r>
            <a:r>
              <a:rPr lang="en-US" dirty="0"/>
              <a:t> (good corporate governance/GCG)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89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2016,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dinilai</a:t>
            </a:r>
            <a:r>
              <a:rPr lang="en-US" dirty="0" smtClean="0"/>
              <a:t> IICD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100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di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kapitalisasi</a:t>
            </a:r>
            <a:r>
              <a:rPr lang="en-US" dirty="0"/>
              <a:t> market </a:t>
            </a:r>
            <a:r>
              <a:rPr lang="en-US" dirty="0" err="1" smtClean="0"/>
              <a:t>terbesar</a:t>
            </a:r>
            <a:r>
              <a:rPr lang="en-US" dirty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/>
              <a:t>sedikit</a:t>
            </a:r>
            <a:r>
              <a:rPr lang="en-US" dirty="0"/>
              <a:t> yang </a:t>
            </a:r>
            <a:r>
              <a:rPr lang="en-US" dirty="0" err="1"/>
              <a:t>menerapkan</a:t>
            </a:r>
            <a:r>
              <a:rPr lang="en-US" dirty="0"/>
              <a:t> GCG,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memerangi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9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/>
              <a:t>Mantan</a:t>
            </a:r>
            <a:r>
              <a:rPr lang="en-US" b="1" dirty="0"/>
              <a:t> </a:t>
            </a:r>
            <a:r>
              <a:rPr lang="en-US" b="1" dirty="0" err="1"/>
              <a:t>Dirut</a:t>
            </a:r>
            <a:r>
              <a:rPr lang="en-US" b="1" dirty="0"/>
              <a:t> Garuda Indonesia </a:t>
            </a:r>
            <a:r>
              <a:rPr lang="en-US" b="1" dirty="0" err="1"/>
              <a:t>tersangka</a:t>
            </a:r>
            <a:r>
              <a:rPr lang="en-US" b="1" dirty="0"/>
              <a:t> </a:t>
            </a:r>
            <a:r>
              <a:rPr lang="en-US" b="1" dirty="0" err="1"/>
              <a:t>kasus</a:t>
            </a:r>
            <a:r>
              <a:rPr lang="en-US" b="1" dirty="0"/>
              <a:t> </a:t>
            </a:r>
            <a:r>
              <a:rPr lang="en-US" b="1" dirty="0" err="1"/>
              <a:t>dugaan</a:t>
            </a:r>
            <a:r>
              <a:rPr lang="en-US" b="1" dirty="0"/>
              <a:t> </a:t>
            </a:r>
            <a:r>
              <a:rPr lang="en-US" b="1" dirty="0" err="1" smtClean="0"/>
              <a:t>korupsi</a:t>
            </a:r>
            <a:endParaRPr lang="en-US" dirty="0" smtClean="0"/>
          </a:p>
          <a:p>
            <a:pPr lvl="1"/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, KPK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mantan</a:t>
            </a:r>
            <a:r>
              <a:rPr lang="en-US" dirty="0"/>
              <a:t> </a:t>
            </a:r>
            <a:r>
              <a:rPr lang="en-US" dirty="0" err="1"/>
              <a:t>Direktur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Garuda Indonesia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tersangka</a:t>
            </a:r>
            <a:r>
              <a:rPr lang="en-US" dirty="0"/>
              <a:t> </a:t>
            </a:r>
            <a:r>
              <a:rPr lang="en-US" dirty="0" err="1"/>
              <a:t>dugaan</a:t>
            </a:r>
            <a:r>
              <a:rPr lang="en-US" dirty="0"/>
              <a:t> </a:t>
            </a:r>
            <a:r>
              <a:rPr lang="en-US" dirty="0" err="1"/>
              <a:t>suap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Rolls Royce </a:t>
            </a:r>
            <a:r>
              <a:rPr lang="en-US" dirty="0" err="1"/>
              <a:t>Inggris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KPK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pendiri</a:t>
            </a:r>
            <a:r>
              <a:rPr lang="en-US" dirty="0"/>
              <a:t> PT </a:t>
            </a:r>
            <a:r>
              <a:rPr lang="en-US" dirty="0" err="1"/>
              <a:t>Mugi</a:t>
            </a:r>
            <a:r>
              <a:rPr lang="en-US" dirty="0"/>
              <a:t> </a:t>
            </a:r>
            <a:r>
              <a:rPr lang="en-US" dirty="0" err="1"/>
              <a:t>Rekso</a:t>
            </a:r>
            <a:r>
              <a:rPr lang="en-US" dirty="0"/>
              <a:t> </a:t>
            </a:r>
            <a:r>
              <a:rPr lang="en-US" dirty="0" err="1"/>
              <a:t>Abadi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tersangka</a:t>
            </a:r>
            <a:r>
              <a:rPr lang="en-US" dirty="0"/>
              <a:t> </a:t>
            </a:r>
            <a:r>
              <a:rPr lang="en-US" dirty="0" err="1"/>
              <a:t>pemberi</a:t>
            </a:r>
            <a:r>
              <a:rPr lang="en-US" dirty="0"/>
              <a:t> </a:t>
            </a:r>
            <a:r>
              <a:rPr lang="en-US" dirty="0" err="1"/>
              <a:t>suap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mantan</a:t>
            </a:r>
            <a:r>
              <a:rPr lang="en-US" dirty="0"/>
              <a:t> </a:t>
            </a:r>
            <a:r>
              <a:rPr lang="en-US" dirty="0" err="1"/>
              <a:t>Dirut</a:t>
            </a:r>
            <a:r>
              <a:rPr lang="en-US" dirty="0"/>
              <a:t> Garuda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Airbus S.A.S </a:t>
            </a:r>
            <a:r>
              <a:rPr lang="en-US" dirty="0" err="1"/>
              <a:t>dan</a:t>
            </a:r>
            <a:r>
              <a:rPr lang="en-US" dirty="0"/>
              <a:t> Rolls Royce </a:t>
            </a:r>
            <a:r>
              <a:rPr lang="en-US" dirty="0" err="1"/>
              <a:t>Plc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PT Garuda Indonesia.</a:t>
            </a:r>
          </a:p>
          <a:p>
            <a:pPr lvl="1"/>
            <a:r>
              <a:rPr lang="en-US" dirty="0"/>
              <a:t>"</a:t>
            </a:r>
            <a:r>
              <a:rPr lang="en-US" dirty="0" err="1"/>
              <a:t>Tersangka</a:t>
            </a:r>
            <a:r>
              <a:rPr lang="en-US" dirty="0"/>
              <a:t> ESA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suap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tersangka</a:t>
            </a:r>
            <a:r>
              <a:rPr lang="en-US" dirty="0"/>
              <a:t> SS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," </a:t>
            </a:r>
            <a:r>
              <a:rPr lang="en-US" dirty="0" err="1"/>
              <a:t>ujar</a:t>
            </a:r>
            <a:r>
              <a:rPr lang="en-US" dirty="0"/>
              <a:t>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KPK. </a:t>
            </a:r>
            <a:r>
              <a:rPr lang="en-US" dirty="0" err="1"/>
              <a:t>Laode</a:t>
            </a:r>
            <a:r>
              <a:rPr lang="en-US" dirty="0"/>
              <a:t> M </a:t>
            </a:r>
            <a:r>
              <a:rPr lang="en-US" dirty="0" err="1"/>
              <a:t>Syarif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jumpa</a:t>
            </a:r>
            <a:r>
              <a:rPr lang="en-US" dirty="0"/>
              <a:t> </a:t>
            </a:r>
            <a:r>
              <a:rPr lang="en-US" dirty="0" err="1"/>
              <a:t>pers</a:t>
            </a:r>
            <a:r>
              <a:rPr lang="en-US" dirty="0"/>
              <a:t> di </a:t>
            </a:r>
            <a:r>
              <a:rPr lang="en-US" dirty="0" err="1"/>
              <a:t>Gedung</a:t>
            </a:r>
            <a:r>
              <a:rPr lang="en-US" dirty="0"/>
              <a:t> KPK, Jakarta </a:t>
            </a:r>
            <a:r>
              <a:rPr lang="en-US" dirty="0" err="1"/>
              <a:t>Kamis</a:t>
            </a:r>
            <a:r>
              <a:rPr lang="en-US" dirty="0"/>
              <a:t> (19/1) sore.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44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media di Indonesia </a:t>
            </a:r>
            <a:r>
              <a:rPr lang="en-US" dirty="0" err="1"/>
              <a:t>melaporkan</a:t>
            </a:r>
            <a:r>
              <a:rPr lang="en-US" dirty="0"/>
              <a:t> </a:t>
            </a:r>
            <a:r>
              <a:rPr lang="en-US" dirty="0" err="1"/>
              <a:t>tersangka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KPK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Emirsyah</a:t>
            </a:r>
            <a:r>
              <a:rPr lang="en-US" dirty="0"/>
              <a:t> </a:t>
            </a:r>
            <a:r>
              <a:rPr lang="en-US" dirty="0" err="1"/>
              <a:t>Satar</a:t>
            </a:r>
            <a:r>
              <a:rPr lang="en-US" dirty="0"/>
              <a:t>, yang </a:t>
            </a:r>
            <a:r>
              <a:rPr lang="en-US" dirty="0" err="1"/>
              <a:t>menjabat</a:t>
            </a:r>
            <a:r>
              <a:rPr lang="en-US" dirty="0"/>
              <a:t> </a:t>
            </a:r>
            <a:r>
              <a:rPr lang="en-US" dirty="0" err="1"/>
              <a:t>Direktur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Garuda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Maret</a:t>
            </a:r>
            <a:r>
              <a:rPr lang="en-US" dirty="0"/>
              <a:t> 2005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Desember</a:t>
            </a:r>
            <a:r>
              <a:rPr lang="en-US" dirty="0"/>
              <a:t> 2014. </a:t>
            </a:r>
          </a:p>
          <a:p>
            <a:r>
              <a:rPr lang="en-US" dirty="0" err="1"/>
              <a:t>Menurut</a:t>
            </a:r>
            <a:r>
              <a:rPr lang="en-US" dirty="0"/>
              <a:t> KPK, </a:t>
            </a:r>
            <a:r>
              <a:rPr lang="en-US" dirty="0" err="1"/>
              <a:t>pendiri</a:t>
            </a:r>
            <a:r>
              <a:rPr lang="en-US" dirty="0"/>
              <a:t> PT </a:t>
            </a:r>
            <a:r>
              <a:rPr lang="en-US" dirty="0" err="1"/>
              <a:t>Mugi</a:t>
            </a:r>
            <a:r>
              <a:rPr lang="en-US" dirty="0"/>
              <a:t> </a:t>
            </a:r>
            <a:r>
              <a:rPr lang="en-US" dirty="0" err="1"/>
              <a:t>Rekso</a:t>
            </a:r>
            <a:r>
              <a:rPr lang="en-US" dirty="0"/>
              <a:t> </a:t>
            </a:r>
            <a:r>
              <a:rPr lang="en-US" dirty="0" err="1"/>
              <a:t>Abadi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SS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suap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mantan</a:t>
            </a:r>
            <a:r>
              <a:rPr lang="en-US" dirty="0"/>
              <a:t> </a:t>
            </a:r>
            <a:r>
              <a:rPr lang="en-US" dirty="0" err="1"/>
              <a:t>Dirut</a:t>
            </a:r>
            <a:r>
              <a:rPr lang="en-US" dirty="0"/>
              <a:t> Garuda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Rp20 </a:t>
            </a:r>
            <a:r>
              <a:rPr lang="en-US" dirty="0" err="1"/>
              <a:t>miliar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setara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 26,76 </a:t>
            </a:r>
            <a:r>
              <a:rPr lang="en-US" dirty="0" err="1"/>
              <a:t>miliar</a:t>
            </a:r>
            <a:r>
              <a:rPr lang="en-US" dirty="0"/>
              <a:t> yang </a:t>
            </a:r>
            <a:r>
              <a:rPr lang="en-US" dirty="0" err="1"/>
              <a:t>tersebar</a:t>
            </a:r>
            <a:r>
              <a:rPr lang="en-US" dirty="0"/>
              <a:t> di 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Singapura</a:t>
            </a:r>
            <a:r>
              <a:rPr lang="en-US" dirty="0"/>
              <a:t>.</a:t>
            </a:r>
          </a:p>
          <a:p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memenangkan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Airbus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kurun</a:t>
            </a:r>
            <a:r>
              <a:rPr lang="en-US" dirty="0"/>
              <a:t> 2005-2014 </a:t>
            </a:r>
            <a:r>
              <a:rPr lang="en-US" dirty="0" err="1"/>
              <a:t>dalam</a:t>
            </a:r>
            <a:r>
              <a:rPr lang="en-US" dirty="0"/>
              <a:t> program </a:t>
            </a:r>
            <a:r>
              <a:rPr lang="en-US" dirty="0" err="1"/>
              <a:t>pengadaan</a:t>
            </a:r>
            <a:r>
              <a:rPr lang="en-US" dirty="0"/>
              <a:t> 50 </a:t>
            </a:r>
            <a:r>
              <a:rPr lang="en-US" dirty="0" err="1"/>
              <a:t>pesawat</a:t>
            </a:r>
            <a:r>
              <a:rPr lang="en-US" dirty="0"/>
              <a:t> Airbus A330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28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juru</a:t>
            </a:r>
            <a:r>
              <a:rPr lang="en-US" dirty="0"/>
              <a:t> </a:t>
            </a:r>
            <a:r>
              <a:rPr lang="en-US" dirty="0" err="1"/>
              <a:t>bicara</a:t>
            </a:r>
            <a:r>
              <a:rPr lang="en-US" dirty="0"/>
              <a:t> KPK, </a:t>
            </a:r>
            <a:r>
              <a:rPr lang="en-US" dirty="0" err="1"/>
              <a:t>Febri</a:t>
            </a:r>
            <a:r>
              <a:rPr lang="en-US" dirty="0"/>
              <a:t> </a:t>
            </a:r>
            <a:r>
              <a:rPr lang="en-US" dirty="0" err="1"/>
              <a:t>Diansyah</a:t>
            </a:r>
            <a:r>
              <a:rPr lang="en-US" dirty="0"/>
              <a:t>, </a:t>
            </a:r>
            <a:r>
              <a:rPr lang="en-US" dirty="0" err="1"/>
              <a:t>mengungkapkan</a:t>
            </a:r>
            <a:r>
              <a:rPr lang="en-US" dirty="0"/>
              <a:t>,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terungkap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pihaknya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antikorupsi</a:t>
            </a:r>
            <a:r>
              <a:rPr lang="en-US" dirty="0"/>
              <a:t> </a:t>
            </a:r>
            <a:r>
              <a:rPr lang="en-US" dirty="0" err="1"/>
              <a:t>Singapura</a:t>
            </a:r>
            <a:r>
              <a:rPr lang="en-US" dirty="0"/>
              <a:t> (Corrupt Practices Investigation Bureau)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 (Serious Fraud Office).</a:t>
            </a:r>
          </a:p>
          <a:p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antikorupsi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 Serious Fraud Office (SFO)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konspirasi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suap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Rolls-Royce di </a:t>
            </a:r>
            <a:r>
              <a:rPr lang="en-US" dirty="0" err="1"/>
              <a:t>Cina</a:t>
            </a:r>
            <a:r>
              <a:rPr lang="en-US" dirty="0"/>
              <a:t>, India,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pasar-pasar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902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Rolls-Royce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maaf</a:t>
            </a:r>
            <a:r>
              <a:rPr lang="en-US" dirty="0"/>
              <a:t> '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'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kasus-kasus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rentang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25 </a:t>
            </a:r>
            <a:r>
              <a:rPr lang="en-US" dirty="0" err="1"/>
              <a:t>tahun</a:t>
            </a:r>
            <a:r>
              <a:rPr lang="en-US" dirty="0"/>
              <a:t>.</a:t>
            </a:r>
          </a:p>
          <a:p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 </a:t>
            </a:r>
            <a:r>
              <a:rPr lang="en-US" dirty="0" err="1"/>
              <a:t>memerintahkan</a:t>
            </a:r>
            <a:r>
              <a:rPr lang="en-US" dirty="0"/>
              <a:t>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jet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denda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£497 </a:t>
            </a:r>
            <a:r>
              <a:rPr lang="en-US" dirty="0" err="1"/>
              <a:t>juta</a:t>
            </a:r>
            <a:r>
              <a:rPr lang="en-US" dirty="0"/>
              <a:t> (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 8,1 </a:t>
            </a:r>
            <a:r>
              <a:rPr lang="en-US" dirty="0" err="1"/>
              <a:t>triliun</a:t>
            </a:r>
            <a:r>
              <a:rPr lang="en-US" dirty="0"/>
              <a:t>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SFO, </a:t>
            </a:r>
            <a:r>
              <a:rPr lang="en-US" dirty="0" err="1"/>
              <a:t>lembaga</a:t>
            </a:r>
            <a:r>
              <a:rPr lang="en-US" dirty="0"/>
              <a:t> yang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  <a:p>
            <a:r>
              <a:rPr lang="en-US" dirty="0"/>
              <a:t>Dan </a:t>
            </a:r>
            <a:r>
              <a:rPr lang="en-US" dirty="0" err="1"/>
              <a:t>produsen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jet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, Rolls-Royce,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denda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£671 </a:t>
            </a:r>
            <a:r>
              <a:rPr lang="en-US" dirty="0" err="1"/>
              <a:t>juta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Rp11 </a:t>
            </a:r>
            <a:r>
              <a:rPr lang="en-US" dirty="0" err="1"/>
              <a:t>triliun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kasus-kasus</a:t>
            </a:r>
            <a:r>
              <a:rPr lang="en-US" dirty="0"/>
              <a:t> </a:t>
            </a:r>
            <a:r>
              <a:rPr lang="en-US" dirty="0" err="1"/>
              <a:t>korupsi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otoritas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Serikat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Indonesia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18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6000" b="1" spc="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515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Masalah Korupsi di Indonesia  ( Good Public Governance) </vt:lpstr>
      <vt:lpstr>KEMAMPUAN AKHIR YANG DIHARAPKAN</vt:lpstr>
      <vt:lpstr>Pendahuluan</vt:lpstr>
      <vt:lpstr>Pendahuluan</vt:lpstr>
      <vt:lpstr>Kasus</vt:lpstr>
      <vt:lpstr>Kasus</vt:lpstr>
      <vt:lpstr>Kasus</vt:lpstr>
      <vt:lpstr>Kasus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Staff</cp:lastModifiedBy>
  <cp:revision>21</cp:revision>
  <dcterms:created xsi:type="dcterms:W3CDTF">2017-09-09T11:34:57Z</dcterms:created>
  <dcterms:modified xsi:type="dcterms:W3CDTF">2018-09-12T04:34:50Z</dcterms:modified>
</cp:coreProperties>
</file>