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90" r:id="rId4"/>
    <p:sldId id="291" r:id="rId5"/>
    <p:sldId id="292" r:id="rId6"/>
    <p:sldId id="293" r:id="rId7"/>
    <p:sldId id="294" r:id="rId8"/>
    <p:sldId id="295" r:id="rId9"/>
    <p:sldId id="296"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190"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DE2B97-4E8D-4278-81EE-8D703F9818C1}"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0A148E-2E0F-4679-9DF8-66B178BB4915}" type="slidenum">
              <a:rPr lang="en-US" smtClean="0"/>
              <a:t>‹#›</a:t>
            </a:fld>
            <a:endParaRPr lang="en-US"/>
          </a:p>
        </p:txBody>
      </p:sp>
    </p:spTree>
    <p:extLst>
      <p:ext uri="{BB962C8B-B14F-4D97-AF65-F5344CB8AC3E}">
        <p14:creationId xmlns:p14="http://schemas.microsoft.com/office/powerpoint/2010/main" val="92830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27935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16694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3302464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4265923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D64D8-31C7-4D72-85CD-80CE2A78754D}"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14216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D64D8-31C7-4D72-85CD-80CE2A78754D}"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417493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8D64D8-31C7-4D72-85CD-80CE2A78754D}"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209948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D64D8-31C7-4D72-85CD-80CE2A78754D}"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36809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D64D8-31C7-4D72-85CD-80CE2A78754D}"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3407579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D64D8-31C7-4D72-85CD-80CE2A78754D}"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2080193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D64D8-31C7-4D72-85CD-80CE2A78754D}"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407290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D64D8-31C7-4D72-85CD-80CE2A78754D}" type="datetimeFigureOut">
              <a:rPr lang="en-US" smtClean="0"/>
              <a:t>4/18/2020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5FD27-D3E2-4D9A-A938-F7BCB67A9FD1}" type="slidenum">
              <a:rPr lang="en-US" smtClean="0"/>
              <a:t>‹#›</a:t>
            </a:fld>
            <a:endParaRPr lang="en-US"/>
          </a:p>
        </p:txBody>
      </p:sp>
    </p:spTree>
    <p:extLst>
      <p:ext uri="{BB962C8B-B14F-4D97-AF65-F5344CB8AC3E}">
        <p14:creationId xmlns:p14="http://schemas.microsoft.com/office/powerpoint/2010/main" val="134843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30480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1"/>
          <p:cNvSpPr txBox="1">
            <a:spLocks noChangeArrowheads="1"/>
          </p:cNvSpPr>
          <p:nvPr/>
        </p:nvSpPr>
        <p:spPr bwMode="auto">
          <a:xfrm>
            <a:off x="3124200" y="1828800"/>
            <a:ext cx="60198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3200" b="1" dirty="0" smtClean="0">
                <a:solidFill>
                  <a:schemeClr val="bg1"/>
                </a:solidFill>
              </a:rPr>
              <a:t>FOOD TABOO</a:t>
            </a:r>
            <a:endParaRPr lang="id-ID" sz="2000" b="1" dirty="0" smtClean="0">
              <a:solidFill>
                <a:schemeClr val="bg1"/>
              </a:solidFill>
            </a:endParaRPr>
          </a:p>
          <a:p>
            <a:pPr algn="ctr" eaLnBrk="1" hangingPunct="1"/>
            <a:r>
              <a:rPr lang="id-ID" sz="2400" b="1" dirty="0" smtClean="0">
                <a:solidFill>
                  <a:schemeClr val="bg1"/>
                </a:solidFill>
              </a:rPr>
              <a:t>Sosiologi Antropologi Gizi (NUT 152)-</a:t>
            </a:r>
          </a:p>
          <a:p>
            <a:pPr algn="ctr" eaLnBrk="1" hangingPunct="1"/>
            <a:r>
              <a:rPr lang="id-ID" sz="2400" b="1" dirty="0" smtClean="0">
                <a:solidFill>
                  <a:schemeClr val="bg1"/>
                </a:solidFill>
              </a:rPr>
              <a:t>Pertemuan </a:t>
            </a:r>
            <a:r>
              <a:rPr lang="id-ID" sz="2400" b="1" dirty="0" smtClean="0">
                <a:solidFill>
                  <a:schemeClr val="bg1"/>
                </a:solidFill>
              </a:rPr>
              <a:t>7</a:t>
            </a:r>
            <a:r>
              <a:rPr lang="id-ID" sz="3600" b="1" dirty="0" smtClean="0">
                <a:solidFill>
                  <a:schemeClr val="bg1"/>
                </a:solidFill>
              </a:rPr>
              <a:t> </a:t>
            </a:r>
            <a:endParaRPr lang="en-US" sz="3600" b="1" dirty="0" smtClean="0">
              <a:solidFill>
                <a:schemeClr val="bg1"/>
              </a:solidFill>
            </a:endParaRPr>
          </a:p>
        </p:txBody>
      </p:sp>
      <p:sp>
        <p:nvSpPr>
          <p:cNvPr id="2052" name="TextBox 1"/>
          <p:cNvSpPr txBox="1">
            <a:spLocks noChangeArrowheads="1"/>
          </p:cNvSpPr>
          <p:nvPr/>
        </p:nvSpPr>
        <p:spPr bwMode="auto">
          <a:xfrm>
            <a:off x="3124200" y="3814108"/>
            <a:ext cx="6172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2400" dirty="0">
                <a:solidFill>
                  <a:schemeClr val="bg1"/>
                </a:solidFill>
              </a:rPr>
              <a:t>Vitria Melani, </a:t>
            </a:r>
            <a:r>
              <a:rPr lang="id-ID" sz="2400" dirty="0" smtClean="0">
                <a:solidFill>
                  <a:schemeClr val="bg1"/>
                </a:solidFill>
              </a:rPr>
              <a:t>S. Si., M</a:t>
            </a:r>
            <a:r>
              <a:rPr lang="id-ID" sz="2400" dirty="0">
                <a:solidFill>
                  <a:schemeClr val="bg1"/>
                </a:solidFill>
              </a:rPr>
              <a:t>. </a:t>
            </a:r>
            <a:r>
              <a:rPr lang="id-ID" sz="2400" dirty="0" smtClean="0">
                <a:solidFill>
                  <a:schemeClr val="bg1"/>
                </a:solidFill>
              </a:rPr>
              <a:t>Si</a:t>
            </a:r>
          </a:p>
          <a:p>
            <a:pPr algn="ctr" eaLnBrk="1" hangingPunct="1"/>
            <a:r>
              <a:rPr lang="id-ID" sz="2400" dirty="0" smtClean="0">
                <a:solidFill>
                  <a:schemeClr val="bg1"/>
                </a:solidFill>
              </a:rPr>
              <a:t>Lintang Purwara Dewanti, S. Gz. M. Gizi</a:t>
            </a:r>
          </a:p>
          <a:p>
            <a:pPr algn="ctr" eaLnBrk="1" hangingPunct="1"/>
            <a:r>
              <a:rPr lang="id-ID" sz="2400" dirty="0" smtClean="0">
                <a:solidFill>
                  <a:schemeClr val="bg1"/>
                </a:solidFill>
              </a:rPr>
              <a:t>Rachmanida Nuzrina, S. Gz., M. Gizi </a:t>
            </a:r>
            <a:endParaRPr lang="id-ID" sz="1400" dirty="0" smtClean="0">
              <a:solidFill>
                <a:schemeClr val="bg1"/>
              </a:solidFill>
            </a:endParaRPr>
          </a:p>
        </p:txBody>
      </p:sp>
      <p:sp>
        <p:nvSpPr>
          <p:cNvPr id="5" name="TextBox 1"/>
          <p:cNvSpPr txBox="1">
            <a:spLocks noChangeArrowheads="1"/>
          </p:cNvSpPr>
          <p:nvPr/>
        </p:nvSpPr>
        <p:spPr bwMode="auto">
          <a:xfrm>
            <a:off x="3810000" y="6027003"/>
            <a:ext cx="5105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id-ID" sz="2400" dirty="0" smtClean="0">
                <a:solidFill>
                  <a:schemeClr val="bg1"/>
                </a:solidFill>
              </a:rPr>
              <a:t>Program Studi Gizi</a:t>
            </a:r>
          </a:p>
          <a:p>
            <a:pPr algn="r" eaLnBrk="1" hangingPunct="1"/>
            <a:r>
              <a:rPr lang="id-ID" sz="2400" dirty="0" smtClean="0">
                <a:solidFill>
                  <a:schemeClr val="bg1"/>
                </a:solidFill>
              </a:rPr>
              <a:t>Fakultas Ilmu-Ilmu Kesehatan</a:t>
            </a:r>
          </a:p>
        </p:txBody>
      </p:sp>
    </p:spTree>
    <p:extLst>
      <p:ext uri="{BB962C8B-B14F-4D97-AF65-F5344CB8AC3E}">
        <p14:creationId xmlns:p14="http://schemas.microsoft.com/office/powerpoint/2010/main" val="99315195"/>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title"/>
          </p:nvPr>
        </p:nvSpPr>
        <p:spPr>
          <a:xfrm>
            <a:off x="609600" y="2948781"/>
            <a:ext cx="8229600" cy="960438"/>
          </a:xfrm>
        </p:spPr>
        <p:txBody>
          <a:bodyPr>
            <a:normAutofit/>
          </a:bodyPr>
          <a:lstStyle/>
          <a:p>
            <a:r>
              <a:rPr lang="en-US" dirty="0" smtClean="0"/>
              <a:t>TERIMA KASIH</a:t>
            </a:r>
            <a:endParaRPr lang="en-US" dirty="0"/>
          </a:p>
        </p:txBody>
      </p:sp>
    </p:spTree>
    <p:extLst>
      <p:ext uri="{BB962C8B-B14F-4D97-AF65-F5344CB8AC3E}">
        <p14:creationId xmlns:p14="http://schemas.microsoft.com/office/powerpoint/2010/main" val="3259148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r>
              <a:rPr lang="id-ID" dirty="0"/>
              <a:t>TABU (</a:t>
            </a:r>
            <a:r>
              <a:rPr lang="id-ID" i="1" dirty="0"/>
              <a:t>TABOO</a:t>
            </a:r>
            <a:r>
              <a:rPr lang="id-ID" dirty="0"/>
              <a:t>)</a:t>
            </a:r>
            <a:endParaRPr lang="en-US" dirty="0"/>
          </a:p>
        </p:txBody>
      </p:sp>
      <p:sp>
        <p:nvSpPr>
          <p:cNvPr id="5" name="Content Placeholder 4"/>
          <p:cNvSpPr>
            <a:spLocks noGrp="1"/>
          </p:cNvSpPr>
          <p:nvPr>
            <p:ph idx="1"/>
          </p:nvPr>
        </p:nvSpPr>
        <p:spPr/>
        <p:txBody>
          <a:bodyPr/>
          <a:lstStyle/>
          <a:p>
            <a:pPr marL="0" indent="0" algn="ctr">
              <a:buNone/>
            </a:pPr>
            <a:r>
              <a:rPr lang="id-ID" dirty="0" smtClean="0"/>
              <a:t>Sesuatu </a:t>
            </a:r>
            <a:r>
              <a:rPr lang="id-ID" dirty="0"/>
              <a:t>yang dianggap suci (tidak boleh disentuh, diucapkan, dan sebagainya); p</a:t>
            </a:r>
            <a:r>
              <a:rPr lang="id-ID" dirty="0" smtClean="0"/>
              <a:t>antangan</a:t>
            </a:r>
            <a:r>
              <a:rPr lang="id-ID" dirty="0"/>
              <a:t>; larangan</a:t>
            </a:r>
          </a:p>
          <a:p>
            <a:pPr marL="0" indent="0" algn="ctr"/>
            <a:endParaRPr lang="id-ID" dirty="0"/>
          </a:p>
          <a:p>
            <a:pPr marL="0" indent="0" algn="r">
              <a:buNone/>
            </a:pPr>
            <a:r>
              <a:rPr lang="id-ID" sz="2400" dirty="0" smtClean="0"/>
              <a:t>(Kamus </a:t>
            </a:r>
            <a:r>
              <a:rPr lang="id-ID" sz="2400" dirty="0"/>
              <a:t>Besar Bahasa Indonesia)</a:t>
            </a:r>
            <a:endParaRPr lang="en-US" sz="2400" dirty="0"/>
          </a:p>
          <a:p>
            <a:endParaRPr lang="id-ID" dirty="0"/>
          </a:p>
        </p:txBody>
      </p:sp>
      <p:pic>
        <p:nvPicPr>
          <p:cNvPr id="7" name="Picture 4" descr="Image result for tab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4594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477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endParaRPr lang="en-US" dirty="0"/>
          </a:p>
        </p:txBody>
      </p:sp>
      <p:sp>
        <p:nvSpPr>
          <p:cNvPr id="5" name="Content Placeholder 4"/>
          <p:cNvSpPr>
            <a:spLocks noGrp="1"/>
          </p:cNvSpPr>
          <p:nvPr>
            <p:ph idx="1"/>
          </p:nvPr>
        </p:nvSpPr>
        <p:spPr/>
        <p:txBody>
          <a:bodyPr/>
          <a:lstStyle/>
          <a:p>
            <a:endParaRPr lang="id-ID" dirty="0"/>
          </a:p>
        </p:txBody>
      </p:sp>
      <p:sp>
        <p:nvSpPr>
          <p:cNvPr id="6" name="Title 1"/>
          <p:cNvSpPr txBox="1">
            <a:spLocks/>
          </p:cNvSpPr>
          <p:nvPr/>
        </p:nvSpPr>
        <p:spPr>
          <a:xfrm>
            <a:off x="457200" y="15516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4000" smtClean="0"/>
              <a:t>MANUSIA</a:t>
            </a:r>
            <a:endParaRPr lang="id-ID" sz="4000" dirty="0"/>
          </a:p>
        </p:txBody>
      </p:sp>
      <p:sp>
        <p:nvSpPr>
          <p:cNvPr id="7" name="TextBox 6"/>
          <p:cNvSpPr txBox="1"/>
          <p:nvPr/>
        </p:nvSpPr>
        <p:spPr>
          <a:xfrm>
            <a:off x="1600200" y="2819400"/>
            <a:ext cx="5943600" cy="646331"/>
          </a:xfrm>
          <a:prstGeom prst="rect">
            <a:avLst/>
          </a:prstGeom>
          <a:noFill/>
        </p:spPr>
        <p:txBody>
          <a:bodyPr wrap="square" rtlCol="0">
            <a:spAutoFit/>
          </a:bodyPr>
          <a:lstStyle/>
          <a:p>
            <a:pPr algn="ctr"/>
            <a:r>
              <a:rPr lang="id-ID" sz="3600" dirty="0" smtClean="0"/>
              <a:t>MAKAN untuk HIDUP</a:t>
            </a:r>
            <a:endParaRPr lang="id-ID" sz="3600" dirty="0"/>
          </a:p>
        </p:txBody>
      </p:sp>
      <p:sp>
        <p:nvSpPr>
          <p:cNvPr id="8" name="&quot;No&quot; Symbol 7"/>
          <p:cNvSpPr/>
          <p:nvPr/>
        </p:nvSpPr>
        <p:spPr>
          <a:xfrm>
            <a:off x="3962400" y="4267200"/>
            <a:ext cx="990600" cy="10668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9" name="TextBox 8"/>
          <p:cNvSpPr txBox="1"/>
          <p:nvPr/>
        </p:nvSpPr>
        <p:spPr>
          <a:xfrm>
            <a:off x="1600200" y="4477435"/>
            <a:ext cx="5943600" cy="646331"/>
          </a:xfrm>
          <a:prstGeom prst="rect">
            <a:avLst/>
          </a:prstGeom>
          <a:noFill/>
        </p:spPr>
        <p:txBody>
          <a:bodyPr wrap="square" rtlCol="0">
            <a:spAutoFit/>
          </a:bodyPr>
          <a:lstStyle/>
          <a:p>
            <a:pPr algn="ctr"/>
            <a:r>
              <a:rPr lang="id-ID" sz="3600" dirty="0" smtClean="0"/>
              <a:t>HIDUP untuk </a:t>
            </a:r>
            <a:r>
              <a:rPr lang="id-ID" sz="3600" dirty="0"/>
              <a:t>MAKAN</a:t>
            </a:r>
          </a:p>
        </p:txBody>
      </p:sp>
    </p:spTree>
    <p:extLst>
      <p:ext uri="{BB962C8B-B14F-4D97-AF65-F5344CB8AC3E}">
        <p14:creationId xmlns:p14="http://schemas.microsoft.com/office/powerpoint/2010/main" val="69020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r>
              <a:rPr lang="id-ID" dirty="0"/>
              <a:t>ZAMAN DAHULU</a:t>
            </a:r>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d-ID" dirty="0" smtClean="0"/>
              <a:t>Nenek moyang kita memilki kepercayaan-kepercayaan tertentu yang diturunkan kepada generasinya. </a:t>
            </a:r>
          </a:p>
          <a:p>
            <a:r>
              <a:rPr lang="id-ID" dirty="0" smtClean="0"/>
              <a:t>Salah-satu kepercayaan tersebut adalah mengenai </a:t>
            </a:r>
            <a:r>
              <a:rPr lang="id-ID" i="1" dirty="0" smtClean="0"/>
              <a:t>food taboo</a:t>
            </a:r>
            <a:r>
              <a:rPr lang="id-ID" dirty="0" smtClean="0"/>
              <a:t> dan </a:t>
            </a:r>
            <a:r>
              <a:rPr lang="id-ID" i="1" dirty="0" smtClean="0"/>
              <a:t>food believ</a:t>
            </a:r>
            <a:r>
              <a:rPr lang="id-ID" dirty="0" smtClean="0"/>
              <a:t>e </a:t>
            </a:r>
          </a:p>
          <a:p>
            <a:r>
              <a:rPr lang="id-ID" dirty="0" smtClean="0"/>
              <a:t>Teknologi, informasi, dan pendidikan masih belum terlalu berkembang. </a:t>
            </a:r>
            <a:r>
              <a:rPr lang="id-ID" dirty="0" smtClean="0">
                <a:sym typeface="Wingdings" panose="05000000000000000000" pitchFamily="2" charset="2"/>
              </a:rPr>
              <a:t> Belum bisa dibuktikan kebenarannya</a:t>
            </a:r>
            <a:r>
              <a:rPr lang="id-ID" dirty="0" smtClean="0"/>
              <a:t>.</a:t>
            </a:r>
            <a:endParaRPr lang="id-ID" dirty="0"/>
          </a:p>
        </p:txBody>
      </p:sp>
    </p:spTree>
    <p:extLst>
      <p:ext uri="{BB962C8B-B14F-4D97-AF65-F5344CB8AC3E}">
        <p14:creationId xmlns:p14="http://schemas.microsoft.com/office/powerpoint/2010/main" val="3219367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r>
              <a:rPr lang="id-ID" i="1" dirty="0"/>
              <a:t>FOOD TABOO</a:t>
            </a:r>
            <a:endParaRPr lang="en-US" dirty="0"/>
          </a:p>
        </p:txBody>
      </p:sp>
      <p:sp>
        <p:nvSpPr>
          <p:cNvPr id="5" name="Content Placeholder 4"/>
          <p:cNvSpPr>
            <a:spLocks noGrp="1"/>
          </p:cNvSpPr>
          <p:nvPr>
            <p:ph idx="1"/>
          </p:nvPr>
        </p:nvSpPr>
        <p:spPr/>
        <p:txBody>
          <a:bodyPr>
            <a:noAutofit/>
          </a:bodyPr>
          <a:lstStyle/>
          <a:p>
            <a:pPr algn="just"/>
            <a:r>
              <a:rPr lang="id-ID" sz="2000" dirty="0"/>
              <a:t>Faktor budaya sangat berperan penting dalam status gizi seseorang.</a:t>
            </a:r>
          </a:p>
          <a:p>
            <a:pPr algn="just"/>
            <a:r>
              <a:rPr lang="id-ID" sz="2000" dirty="0"/>
              <a:t>Budaya memberi peranan dan nilai yang berbeda terhadap pangan dan makanan.Misalnya tabu makanan yang masih dijumpai di beberapa daerah. </a:t>
            </a:r>
          </a:p>
          <a:p>
            <a:pPr algn="just"/>
            <a:r>
              <a:rPr lang="id-ID" sz="2000" dirty="0"/>
              <a:t>Makanan Tabu yang merupakan bagian dari budaya menganggap makanan makanan tertentu berbahaya karena alasan-alasan yang tidak logis. Hal ini mengindikasikan masih rendahnya pemahaman gizi masyarakat dan oleh sebab itu perlu berbagai upaya untuk memperbaikinya. </a:t>
            </a:r>
          </a:p>
          <a:p>
            <a:pPr algn="just"/>
            <a:r>
              <a:rPr lang="id-ID" sz="2000" dirty="0"/>
              <a:t>Pantangan atau tabu adalah suatu larangan untuk mengonsumsi suatu jenis makanan tertentu karena terdapat ancaman bahaya atau hukuman terhadap yang melanggarnya. Dalam ancaman bahaya ini terdapat kesan magis yaitu adanya kekuatan supernatural yang berbau mistik yang akan menghukum orang-orang yang melanggar pantangan atau tabu tersebut (Suhardjo, 1989)</a:t>
            </a:r>
          </a:p>
          <a:p>
            <a:endParaRPr lang="id-ID" sz="2000" dirty="0"/>
          </a:p>
        </p:txBody>
      </p:sp>
    </p:spTree>
    <p:extLst>
      <p:ext uri="{BB962C8B-B14F-4D97-AF65-F5344CB8AC3E}">
        <p14:creationId xmlns:p14="http://schemas.microsoft.com/office/powerpoint/2010/main" val="983416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r>
              <a:rPr lang="id-ID" i="1" dirty="0"/>
              <a:t>FOOD TABOO</a:t>
            </a:r>
            <a:endParaRPr lang="en-US" dirty="0"/>
          </a:p>
        </p:txBody>
      </p:sp>
      <p:sp>
        <p:nvSpPr>
          <p:cNvPr id="5" name="Content Placeholder 4"/>
          <p:cNvSpPr>
            <a:spLocks noGrp="1"/>
          </p:cNvSpPr>
          <p:nvPr>
            <p:ph idx="1"/>
          </p:nvPr>
        </p:nvSpPr>
        <p:spPr/>
        <p:txBody>
          <a:bodyPr>
            <a:normAutofit fontScale="92500" lnSpcReduction="10000"/>
          </a:bodyPr>
          <a:lstStyle/>
          <a:p>
            <a:pPr marL="0" indent="0" algn="just">
              <a:buNone/>
            </a:pPr>
            <a:r>
              <a:rPr lang="id-ID" dirty="0"/>
              <a:t>Dasar dari kebiasaan pangan dicirikan dalam suatu sistem nilai seseorang dalam memilih makanan yang boleh dikonsumsi dan tidak boleh dikonsumsi. Sistem nilai tersebut pada dasarnya berasal dari tiga sumber kebenaran yang dipercayai </a:t>
            </a:r>
            <a:r>
              <a:rPr lang="id-ID" dirty="0" smtClean="0"/>
              <a:t>yaitu:</a:t>
            </a:r>
          </a:p>
          <a:p>
            <a:pPr marL="514350" indent="-514350" algn="just">
              <a:buFont typeface="+mj-lt"/>
              <a:buAutoNum type="arabicPeriod"/>
            </a:pPr>
            <a:r>
              <a:rPr lang="id-ID" dirty="0" smtClean="0"/>
              <a:t>Agama </a:t>
            </a:r>
            <a:r>
              <a:rPr lang="id-ID" dirty="0"/>
              <a:t>dan kepercayaan kepada </a:t>
            </a:r>
            <a:r>
              <a:rPr lang="id-ID" dirty="0" smtClean="0"/>
              <a:t>Tuhan</a:t>
            </a:r>
          </a:p>
          <a:p>
            <a:pPr marL="514350" indent="-514350" algn="just">
              <a:buFont typeface="+mj-lt"/>
              <a:buAutoNum type="arabicPeriod"/>
            </a:pPr>
            <a:r>
              <a:rPr lang="id-ID" dirty="0" smtClean="0"/>
              <a:t>Adat </a:t>
            </a:r>
            <a:r>
              <a:rPr lang="id-ID" dirty="0"/>
              <a:t>– adat yang berasal dari pendahulu / nenek      </a:t>
            </a:r>
            <a:r>
              <a:rPr lang="id-ID" dirty="0" smtClean="0"/>
              <a:t>moyang</a:t>
            </a:r>
          </a:p>
          <a:p>
            <a:pPr marL="514350" indent="-514350" algn="just">
              <a:buFont typeface="+mj-lt"/>
              <a:buAutoNum type="arabicPeriod"/>
            </a:pPr>
            <a:r>
              <a:rPr lang="id-ID" dirty="0" smtClean="0"/>
              <a:t>Pengetahuan </a:t>
            </a:r>
            <a:r>
              <a:rPr lang="id-ID" dirty="0"/>
              <a:t>yang diperoleh dari proses pendidikan formal.</a:t>
            </a:r>
          </a:p>
          <a:p>
            <a:endParaRPr lang="id-ID" dirty="0"/>
          </a:p>
        </p:txBody>
      </p:sp>
    </p:spTree>
    <p:extLst>
      <p:ext uri="{BB962C8B-B14F-4D97-AF65-F5344CB8AC3E}">
        <p14:creationId xmlns:p14="http://schemas.microsoft.com/office/powerpoint/2010/main" val="1439440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endParaRPr lang="en-US" dirty="0"/>
          </a:p>
        </p:txBody>
      </p:sp>
      <p:sp>
        <p:nvSpPr>
          <p:cNvPr id="5" name="Content Placeholder 4"/>
          <p:cNvSpPr>
            <a:spLocks noGrp="1"/>
          </p:cNvSpPr>
          <p:nvPr>
            <p:ph idx="1"/>
          </p:nvPr>
        </p:nvSpPr>
        <p:spPr/>
        <p:txBody>
          <a:bodyPr/>
          <a:lstStyle/>
          <a:p>
            <a:r>
              <a:rPr lang="id-ID" dirty="0"/>
              <a:t>Makanan Tabu di Indonesia masih menjadi masalah karena masih banyak makanan yang seharusnya dikonsumsi tapi masih ditabukan. Akibat tabu makanan tersebut ibu hamil, ibu menyusui, bayi dan anak – anak tidak berani mengkonsumsi makanan tertentu sehingga dapat menurangi asupan makanan yang pada akhirnya akan menurunkan status gizi  mereka</a:t>
            </a:r>
          </a:p>
          <a:p>
            <a:endParaRPr lang="id-ID" dirty="0"/>
          </a:p>
        </p:txBody>
      </p:sp>
    </p:spTree>
    <p:extLst>
      <p:ext uri="{BB962C8B-B14F-4D97-AF65-F5344CB8AC3E}">
        <p14:creationId xmlns:p14="http://schemas.microsoft.com/office/powerpoint/2010/main" val="3093287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endParaRPr lang="en-US" dirty="0"/>
          </a:p>
        </p:txBody>
      </p:sp>
      <p:sp>
        <p:nvSpPr>
          <p:cNvPr id="5" name="Content Placeholder 4"/>
          <p:cNvSpPr>
            <a:spLocks noGrp="1"/>
          </p:cNvSpPr>
          <p:nvPr>
            <p:ph idx="1"/>
          </p:nvPr>
        </p:nvSpPr>
        <p:spPr/>
        <p:txBody>
          <a:bodyPr>
            <a:normAutofit fontScale="92500"/>
          </a:bodyPr>
          <a:lstStyle/>
          <a:p>
            <a:r>
              <a:rPr lang="id-ID" sz="2400" i="1" dirty="0"/>
              <a:t>PERMANENT FOOD TABOO</a:t>
            </a:r>
          </a:p>
          <a:p>
            <a:pPr lvl="3">
              <a:buFont typeface="Arial" panose="020B0604020202020204" pitchFamily="34" charset="0"/>
              <a:buChar char="•"/>
            </a:pPr>
            <a:r>
              <a:rPr lang="id-ID" sz="2400" dirty="0"/>
              <a:t>Biaanya terkait dengan kepercayaan religius </a:t>
            </a:r>
            <a:r>
              <a:rPr lang="id-ID" sz="2400" dirty="0">
                <a:sym typeface="Wingdings" panose="05000000000000000000" pitchFamily="2" charset="2"/>
              </a:rPr>
              <a:t> permanen</a:t>
            </a:r>
          </a:p>
          <a:p>
            <a:pPr lvl="3">
              <a:buFont typeface="Arial" panose="020B0604020202020204" pitchFamily="34" charset="0"/>
              <a:buChar char="•"/>
            </a:pPr>
            <a:r>
              <a:rPr lang="id-ID" sz="2400" dirty="0">
                <a:sym typeface="Wingdings" panose="05000000000000000000" pitchFamily="2" charset="2"/>
              </a:rPr>
              <a:t>Umat Islam tidak boleh makan bai,anjing, darah </a:t>
            </a:r>
          </a:p>
          <a:p>
            <a:pPr lvl="3">
              <a:buFont typeface="Arial" panose="020B0604020202020204" pitchFamily="34" charset="0"/>
              <a:buChar char="•"/>
            </a:pPr>
            <a:r>
              <a:rPr lang="id-ID" sz="2400" dirty="0">
                <a:sym typeface="Wingdings" panose="05000000000000000000" pitchFamily="2" charset="2"/>
              </a:rPr>
              <a:t>Umat Hindu tidak boleh makan Sapi  Hewan suci</a:t>
            </a:r>
            <a:endParaRPr lang="id-ID" sz="2400" dirty="0"/>
          </a:p>
          <a:p>
            <a:r>
              <a:rPr lang="id-ID" sz="2400" i="1" dirty="0"/>
              <a:t>TEMPORARY FOOD TABOO</a:t>
            </a:r>
          </a:p>
          <a:p>
            <a:pPr lvl="3">
              <a:buFont typeface="Arial" panose="020B0604020202020204" pitchFamily="34" charset="0"/>
              <a:buChar char="•"/>
            </a:pPr>
            <a:r>
              <a:rPr lang="id-ID" sz="2400" dirty="0"/>
              <a:t>Pada kondisi tertentu: Ex. Ibu hamil, menyusui, balita</a:t>
            </a:r>
          </a:p>
          <a:p>
            <a:pPr lvl="3">
              <a:buFont typeface="Arial" panose="020B0604020202020204" pitchFamily="34" charset="0"/>
              <a:buChar char="•"/>
            </a:pPr>
            <a:r>
              <a:rPr lang="id-ID" sz="2400" dirty="0"/>
              <a:t>Ibu hamil tidak boleh makan nanas, pisang dempet</a:t>
            </a:r>
          </a:p>
          <a:p>
            <a:pPr lvl="3">
              <a:buFont typeface="Arial" panose="020B0604020202020204" pitchFamily="34" charset="0"/>
              <a:buChar char="•"/>
            </a:pPr>
            <a:r>
              <a:rPr lang="id-ID" sz="2400" dirty="0"/>
              <a:t>Anak-anak tidak boleh makan ikan (cacingan)</a:t>
            </a:r>
          </a:p>
          <a:p>
            <a:pPr lvl="3">
              <a:buFont typeface="Arial" panose="020B0604020202020204" pitchFamily="34" charset="0"/>
              <a:buChar char="•"/>
            </a:pPr>
            <a:r>
              <a:rPr lang="id-ID" sz="2400" dirty="0"/>
              <a:t>Balita tidak boleh makan telur </a:t>
            </a:r>
            <a:r>
              <a:rPr lang="id-ID" sz="2400" dirty="0">
                <a:sym typeface="Wingdings" panose="05000000000000000000" pitchFamily="2" charset="2"/>
              </a:rPr>
              <a:t>karena akan membuat </a:t>
            </a:r>
            <a:r>
              <a:rPr lang="id-ID" sz="2400" i="1" dirty="0">
                <a:sym typeface="Wingdings" panose="05000000000000000000" pitchFamily="2" charset="2"/>
              </a:rPr>
              <a:t>bodoh</a:t>
            </a:r>
            <a:endParaRPr lang="id-ID" sz="2400" dirty="0"/>
          </a:p>
          <a:p>
            <a:pPr lvl="3">
              <a:buFont typeface="Arial" panose="020B0604020202020204" pitchFamily="34" charset="0"/>
              <a:buChar char="•"/>
            </a:pPr>
            <a:endParaRPr lang="id-ID" sz="2400" dirty="0"/>
          </a:p>
          <a:p>
            <a:endParaRPr lang="id-ID" dirty="0"/>
          </a:p>
        </p:txBody>
      </p:sp>
    </p:spTree>
    <p:extLst>
      <p:ext uri="{BB962C8B-B14F-4D97-AF65-F5344CB8AC3E}">
        <p14:creationId xmlns:p14="http://schemas.microsoft.com/office/powerpoint/2010/main" val="672875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685800"/>
            <a:ext cx="8229600" cy="1143000"/>
          </a:xfrm>
        </p:spPr>
        <p:txBody>
          <a:bodyPr/>
          <a:lstStyle/>
          <a:p>
            <a:r>
              <a:rPr lang="id-ID" dirty="0"/>
              <a:t>TUGAS</a:t>
            </a:r>
            <a:endParaRPr lang="en-US" dirty="0"/>
          </a:p>
        </p:txBody>
      </p:sp>
      <p:sp>
        <p:nvSpPr>
          <p:cNvPr id="5" name="Content Placeholder 4"/>
          <p:cNvSpPr>
            <a:spLocks noGrp="1"/>
          </p:cNvSpPr>
          <p:nvPr>
            <p:ph idx="1"/>
          </p:nvPr>
        </p:nvSpPr>
        <p:spPr/>
        <p:txBody>
          <a:bodyPr/>
          <a:lstStyle/>
          <a:p>
            <a:r>
              <a:rPr lang="id-ID" dirty="0" smtClean="0"/>
              <a:t>Jelaskan Contoh </a:t>
            </a:r>
            <a:r>
              <a:rPr lang="id-ID" i="1" dirty="0" smtClean="0"/>
              <a:t>Food Taboo </a:t>
            </a:r>
            <a:r>
              <a:rPr lang="id-ID" dirty="0" smtClean="0"/>
              <a:t>di Indonesia. Gunakan bahasan sendiri untuk menjelaskannya.</a:t>
            </a:r>
          </a:p>
          <a:p>
            <a:r>
              <a:rPr lang="id-ID" dirty="0" smtClean="0"/>
              <a:t>Cantumkan sumber pustaka di akhir penjelasan</a:t>
            </a:r>
            <a:endParaRPr lang="id-ID" dirty="0"/>
          </a:p>
          <a:p>
            <a:endParaRPr lang="id-ID" dirty="0"/>
          </a:p>
        </p:txBody>
      </p:sp>
    </p:spTree>
    <p:extLst>
      <p:ext uri="{BB962C8B-B14F-4D97-AF65-F5344CB8AC3E}">
        <p14:creationId xmlns:p14="http://schemas.microsoft.com/office/powerpoint/2010/main" val="2924275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441</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TABU (TABOO)</vt:lpstr>
      <vt:lpstr>PowerPoint Presentation</vt:lpstr>
      <vt:lpstr>ZAMAN DAHULU</vt:lpstr>
      <vt:lpstr>FOOD TABOO</vt:lpstr>
      <vt:lpstr>FOOD TABOO</vt:lpstr>
      <vt:lpstr>PowerPoint Presentation</vt:lpstr>
      <vt:lpstr>PowerPoint Presentation</vt:lpstr>
      <vt:lpstr>TUGAS</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Henny Saraswati</dc:creator>
  <cp:lastModifiedBy>Vitria Melani</cp:lastModifiedBy>
  <cp:revision>90</cp:revision>
  <dcterms:created xsi:type="dcterms:W3CDTF">2016-12-19T02:43:49Z</dcterms:created>
  <dcterms:modified xsi:type="dcterms:W3CDTF">2020-04-18T06:54:30Z</dcterms:modified>
</cp:coreProperties>
</file>