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15" r:id="rId26"/>
    <p:sldId id="316" r:id="rId27"/>
    <p:sldId id="29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92" autoAdjust="0"/>
    <p:restoredTop sz="94660"/>
  </p:normalViewPr>
  <p:slideViewPr>
    <p:cSldViewPr>
      <p:cViewPr>
        <p:scale>
          <a:sx n="40" d="100"/>
          <a:sy n="40" d="100"/>
        </p:scale>
        <p:origin x="-1325" y="-2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E2B97-4E8D-4278-81EE-8D703F9818C1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A148E-2E0F-4679-9DF8-66B178BB4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306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64D8-31C7-4D72-85CD-80CE2A78754D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5FD27-D3E2-4D9A-A938-F7BCB67A9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353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64D8-31C7-4D72-85CD-80CE2A78754D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5FD27-D3E2-4D9A-A938-F7BCB67A9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944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64D8-31C7-4D72-85CD-80CE2A78754D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5FD27-D3E2-4D9A-A938-F7BCB67A9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464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F04236-278E-4FF4-8409-5D1E88E0BB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827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0766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64D8-31C7-4D72-85CD-80CE2A78754D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5FD27-D3E2-4D9A-A938-F7BCB67A9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923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64D8-31C7-4D72-85CD-80CE2A78754D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5FD27-D3E2-4D9A-A938-F7BCB67A9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167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64D8-31C7-4D72-85CD-80CE2A78754D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5FD27-D3E2-4D9A-A938-F7BCB67A9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932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64D8-31C7-4D72-85CD-80CE2A78754D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5FD27-D3E2-4D9A-A938-F7BCB67A9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482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64D8-31C7-4D72-85CD-80CE2A78754D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5FD27-D3E2-4D9A-A938-F7BCB67A9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97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64D8-31C7-4D72-85CD-80CE2A78754D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5FD27-D3E2-4D9A-A938-F7BCB67A9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579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64D8-31C7-4D72-85CD-80CE2A78754D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5FD27-D3E2-4D9A-A938-F7BCB67A9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193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64D8-31C7-4D72-85CD-80CE2A78754D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5FD27-D3E2-4D9A-A938-F7BCB67A9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09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D64D8-31C7-4D72-85CD-80CE2A78754D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5FD27-D3E2-4D9A-A938-F7BCB67A9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43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7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0"/>
            <a:ext cx="9144000" cy="714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136900" y="1447800"/>
            <a:ext cx="60198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 smtClean="0">
                <a:solidFill>
                  <a:schemeClr val="bg1"/>
                </a:solidFill>
              </a:rPr>
              <a:t>I</a:t>
            </a:r>
            <a:r>
              <a:rPr lang="id-ID" sz="3200" b="1" dirty="0" smtClean="0">
                <a:solidFill>
                  <a:schemeClr val="bg1"/>
                </a:solidFill>
              </a:rPr>
              <a:t>NTERAKSI SOSIAL</a:t>
            </a:r>
            <a:endParaRPr lang="id-ID" sz="2000" b="1" dirty="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id-ID" sz="2400" b="1" dirty="0" smtClean="0">
                <a:solidFill>
                  <a:schemeClr val="bg1"/>
                </a:solidFill>
              </a:rPr>
              <a:t>Sosiologi Antropologi Gizi (</a:t>
            </a:r>
            <a:r>
              <a:rPr lang="en-US" sz="2400" b="1" dirty="0" smtClean="0">
                <a:solidFill>
                  <a:schemeClr val="bg1"/>
                </a:solidFill>
              </a:rPr>
              <a:t>N</a:t>
            </a:r>
            <a:r>
              <a:rPr lang="id-ID" sz="2400" b="1" dirty="0" smtClean="0">
                <a:solidFill>
                  <a:schemeClr val="bg1"/>
                </a:solidFill>
              </a:rPr>
              <a:t>UT157)- Pertemuan </a:t>
            </a:r>
            <a:r>
              <a:rPr lang="id-ID" sz="2400" b="1" dirty="0">
                <a:solidFill>
                  <a:schemeClr val="bg1"/>
                </a:solidFill>
              </a:rPr>
              <a:t>5</a:t>
            </a:r>
            <a:endParaRPr lang="en-US" sz="3600" b="1" dirty="0" smtClean="0">
              <a:solidFill>
                <a:schemeClr val="bg1"/>
              </a:solidFill>
            </a:endParaRPr>
          </a:p>
        </p:txBody>
      </p:sp>
      <p:sp>
        <p:nvSpPr>
          <p:cNvPr id="2052" name="TextBox 1"/>
          <p:cNvSpPr txBox="1">
            <a:spLocks noChangeArrowheads="1"/>
          </p:cNvSpPr>
          <p:nvPr/>
        </p:nvSpPr>
        <p:spPr bwMode="auto">
          <a:xfrm>
            <a:off x="2819400" y="3817908"/>
            <a:ext cx="6477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id-ID" sz="2400" b="1" dirty="0">
                <a:solidFill>
                  <a:schemeClr val="bg1"/>
                </a:solidFill>
              </a:rPr>
              <a:t>Vitria Melani, </a:t>
            </a:r>
            <a:r>
              <a:rPr lang="id-ID" sz="2400" b="1" dirty="0" smtClean="0">
                <a:solidFill>
                  <a:schemeClr val="bg1"/>
                </a:solidFill>
              </a:rPr>
              <a:t>S. Si., M</a:t>
            </a:r>
            <a:r>
              <a:rPr lang="id-ID" sz="2400" b="1" dirty="0">
                <a:solidFill>
                  <a:schemeClr val="bg1"/>
                </a:solidFill>
              </a:rPr>
              <a:t>. </a:t>
            </a:r>
            <a:r>
              <a:rPr lang="id-ID" sz="2400" b="1" dirty="0" smtClean="0">
                <a:solidFill>
                  <a:schemeClr val="bg1"/>
                </a:solidFill>
              </a:rPr>
              <a:t>Si </a:t>
            </a:r>
          </a:p>
          <a:p>
            <a:pPr algn="ctr" eaLnBrk="1" hangingPunct="1"/>
            <a:r>
              <a:rPr lang="id-ID" sz="2400" b="1" dirty="0" smtClean="0">
                <a:solidFill>
                  <a:schemeClr val="bg1"/>
                </a:solidFill>
              </a:rPr>
              <a:t>Rachmanida Nuzrina, S. Gz., M. Gizi, RD</a:t>
            </a:r>
          </a:p>
          <a:p>
            <a:pPr algn="ctr" eaLnBrk="1" hangingPunct="1"/>
            <a:r>
              <a:rPr lang="id-ID" sz="2400" b="1" dirty="0" smtClean="0">
                <a:solidFill>
                  <a:schemeClr val="bg1"/>
                </a:solidFill>
              </a:rPr>
              <a:t>Lintang Purwara Dewanti, S. Gz., M. Gizi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810000" y="6027003"/>
            <a:ext cx="5105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id-ID" sz="2400" dirty="0" smtClean="0">
                <a:solidFill>
                  <a:schemeClr val="bg1"/>
                </a:solidFill>
              </a:rPr>
              <a:t>Program Studi Gizi</a:t>
            </a:r>
          </a:p>
          <a:p>
            <a:pPr algn="r" eaLnBrk="1" hangingPunct="1"/>
            <a:r>
              <a:rPr lang="id-ID" sz="2400" dirty="0" smtClean="0">
                <a:solidFill>
                  <a:schemeClr val="bg1"/>
                </a:solidFill>
              </a:rPr>
              <a:t>Fakultas Ilmu-Ilmu Kesehatan</a:t>
            </a:r>
          </a:p>
        </p:txBody>
      </p:sp>
    </p:spTree>
    <p:extLst>
      <p:ext uri="{BB962C8B-B14F-4D97-AF65-F5344CB8AC3E}">
        <p14:creationId xmlns:p14="http://schemas.microsoft.com/office/powerpoint/2010/main" val="9931519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d-ID" altLang="id-ID" sz="2800" b="1" smtClean="0"/>
              <a:t>3. Kelompok dengan Kelompok.</a:t>
            </a:r>
            <a:endParaRPr lang="id-ID" altLang="id-ID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d-ID" altLang="id-ID" sz="2800" smtClean="0"/>
              <a:t>Contoh antara UI dengan UEU.</a:t>
            </a:r>
            <a:r>
              <a:rPr lang="en-US" altLang="id-ID" sz="280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id-ID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d-ID" altLang="id-ID" sz="2800" b="1" smtClean="0"/>
              <a:t>Kontak Sosial Dapat Bersifat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d-ID" altLang="id-ID" sz="2800" b="1" smtClean="0"/>
              <a:t>Primer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id-ID" sz="2800" smtClean="0"/>
              <a:t>	</a:t>
            </a:r>
            <a:r>
              <a:rPr lang="id-ID" altLang="id-ID" sz="2800" smtClean="0"/>
              <a:t>Suatu kontak dimana para pihak berhadapan secara langsung.</a:t>
            </a:r>
          </a:p>
          <a:p>
            <a:pPr eaLnBrk="1" hangingPunct="1">
              <a:lnSpc>
                <a:spcPct val="90000"/>
              </a:lnSpc>
            </a:pPr>
            <a:endParaRPr lang="en-US" altLang="id-ID" sz="28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d-ID" altLang="id-ID" sz="2800" b="1" smtClean="0"/>
              <a:t>Sekunder.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id-ID" sz="2800" smtClean="0"/>
              <a:t>	</a:t>
            </a:r>
            <a:r>
              <a:rPr lang="id-ID" altLang="id-ID" sz="2800" smtClean="0"/>
              <a:t>Suatu kontak dimana para pihak yang berhubungan tidak berhadapan atau bertemu secara langsung, tetapi melalui “perantara.”</a:t>
            </a:r>
            <a:endParaRPr lang="en-US" altLang="id-ID" sz="2800" smtClean="0"/>
          </a:p>
          <a:p>
            <a:pPr eaLnBrk="1" hangingPunct="1">
              <a:lnSpc>
                <a:spcPct val="90000"/>
              </a:lnSpc>
            </a:pPr>
            <a:endParaRPr lang="en-US" altLang="id-ID" sz="2800" smtClean="0"/>
          </a:p>
        </p:txBody>
      </p:sp>
    </p:spTree>
    <p:extLst>
      <p:ext uri="{BB962C8B-B14F-4D97-AF65-F5344CB8AC3E}">
        <p14:creationId xmlns:p14="http://schemas.microsoft.com/office/powerpoint/2010/main" val="1693945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5184775"/>
          </a:xfrm>
        </p:spPr>
        <p:txBody>
          <a:bodyPr/>
          <a:lstStyle/>
          <a:p>
            <a:pPr eaLnBrk="1" hangingPunct="1"/>
            <a:r>
              <a:rPr lang="en-US" altLang="id-ID" b="1" smtClean="0">
                <a:solidFill>
                  <a:schemeClr val="accent2"/>
                </a:solidFill>
              </a:rPr>
              <a:t>BENTUK-BENTUK INTERAKSI SOSIAL</a:t>
            </a:r>
          </a:p>
        </p:txBody>
      </p:sp>
    </p:spTree>
    <p:extLst>
      <p:ext uri="{BB962C8B-B14F-4D97-AF65-F5344CB8AC3E}">
        <p14:creationId xmlns:p14="http://schemas.microsoft.com/office/powerpoint/2010/main" val="49778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762000"/>
            <a:ext cx="7924800" cy="3810000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id-ID" altLang="id-ID" sz="2000" b="1" dirty="0" smtClean="0"/>
              <a:t>BENTUK – BENTUK INTERAKSI SOSIAL</a:t>
            </a:r>
          </a:p>
          <a:p>
            <a:pPr marL="533400" indent="-533400" eaLnBrk="1" hangingPunct="1">
              <a:buFontTx/>
              <a:buNone/>
            </a:pPr>
            <a:r>
              <a:rPr lang="id-ID" altLang="id-ID" sz="2000" b="1" dirty="0" smtClean="0"/>
              <a:t>A. Yang menuju ke arah kerjasama (</a:t>
            </a:r>
            <a:r>
              <a:rPr lang="id-ID" altLang="id-ID" sz="2000" b="1" i="1" dirty="0" smtClean="0"/>
              <a:t>assosiatif</a:t>
            </a:r>
            <a:r>
              <a:rPr lang="id-ID" altLang="id-ID" sz="2000" b="1" dirty="0" smtClean="0"/>
              <a:t>)</a:t>
            </a:r>
            <a:endParaRPr lang="id-ID" altLang="id-ID" sz="2000" dirty="0" smtClean="0"/>
          </a:p>
          <a:p>
            <a:pPr marL="533400" indent="-533400" eaLnBrk="1" hangingPunct="1">
              <a:buFontTx/>
              <a:buAutoNum type="arabicPeriod"/>
            </a:pPr>
            <a:r>
              <a:rPr lang="id-ID" altLang="id-ID" sz="2000" dirty="0" smtClean="0"/>
              <a:t>Kerjasama  (</a:t>
            </a:r>
            <a:r>
              <a:rPr lang="id-ID" altLang="id-ID" sz="2000" i="1" dirty="0" smtClean="0"/>
              <a:t>cooperation</a:t>
            </a:r>
            <a:r>
              <a:rPr lang="id-ID" altLang="id-ID" sz="2000" dirty="0" smtClean="0"/>
              <a:t>)</a:t>
            </a:r>
            <a:endParaRPr lang="en-US" altLang="id-ID" sz="2000" dirty="0" smtClean="0"/>
          </a:p>
          <a:p>
            <a:pPr marL="533400" indent="-533400" eaLnBrk="1" hangingPunct="1">
              <a:buFontTx/>
              <a:buAutoNum type="arabicPeriod"/>
            </a:pPr>
            <a:r>
              <a:rPr lang="en-US" altLang="id-ID" sz="2000" dirty="0" smtClean="0"/>
              <a:t>A</a:t>
            </a:r>
            <a:r>
              <a:rPr lang="id-ID" altLang="id-ID" sz="2000" dirty="0" smtClean="0"/>
              <a:t>komodasi</a:t>
            </a:r>
            <a:endParaRPr lang="en-US" altLang="id-ID" sz="2000" dirty="0" smtClean="0"/>
          </a:p>
          <a:p>
            <a:pPr marL="533400" indent="-533400" eaLnBrk="1" hangingPunct="1">
              <a:buFontTx/>
              <a:buAutoNum type="arabicPeriod"/>
            </a:pPr>
            <a:r>
              <a:rPr lang="en-US" altLang="id-ID" sz="2000" dirty="0" smtClean="0"/>
              <a:t>A</a:t>
            </a:r>
            <a:r>
              <a:rPr lang="id-ID" altLang="id-ID" sz="2000" dirty="0" smtClean="0"/>
              <a:t>similasi</a:t>
            </a:r>
            <a:endParaRPr lang="id-ID" altLang="id-ID" sz="2000" b="1" dirty="0" smtClean="0"/>
          </a:p>
          <a:p>
            <a:pPr marL="533400" indent="-533400" eaLnBrk="1" hangingPunct="1">
              <a:buFontTx/>
              <a:buNone/>
            </a:pPr>
            <a:endParaRPr lang="en-US" altLang="id-ID" sz="2000" b="1" dirty="0" smtClean="0"/>
          </a:p>
          <a:p>
            <a:pPr marL="533400" indent="-533400" eaLnBrk="1" hangingPunct="1">
              <a:buFontTx/>
              <a:buNone/>
            </a:pPr>
            <a:r>
              <a:rPr lang="id-ID" altLang="id-ID" sz="2000" b="1" dirty="0" smtClean="0"/>
              <a:t>B. Yang menuju ke arah perpecahan (</a:t>
            </a:r>
            <a:r>
              <a:rPr lang="id-ID" altLang="id-ID" sz="2000" b="1" i="1" dirty="0" smtClean="0"/>
              <a:t>disassosiatif</a:t>
            </a:r>
            <a:r>
              <a:rPr lang="id-ID" altLang="id-ID" sz="2000" b="1" dirty="0" smtClean="0"/>
              <a:t>)</a:t>
            </a:r>
            <a:endParaRPr lang="en-US" altLang="id-ID" sz="2000" dirty="0" smtClean="0"/>
          </a:p>
          <a:p>
            <a:pPr marL="533400" indent="-533400" eaLnBrk="1" hangingPunct="1">
              <a:buFontTx/>
              <a:buAutoNum type="arabicPeriod"/>
            </a:pPr>
            <a:r>
              <a:rPr lang="id-ID" altLang="id-ID" sz="2000" dirty="0" smtClean="0"/>
              <a:t>Persaingan (</a:t>
            </a:r>
            <a:r>
              <a:rPr lang="id-ID" altLang="id-ID" sz="2000" i="1" dirty="0" smtClean="0"/>
              <a:t>competition</a:t>
            </a:r>
            <a:r>
              <a:rPr lang="id-ID" altLang="id-ID" sz="2000" dirty="0" smtClean="0"/>
              <a:t>)</a:t>
            </a:r>
            <a:endParaRPr lang="en-US" altLang="id-ID" sz="2000" dirty="0" smtClean="0"/>
          </a:p>
          <a:p>
            <a:pPr marL="533400" indent="-533400" eaLnBrk="1" hangingPunct="1">
              <a:buFontTx/>
              <a:buAutoNum type="arabicPeriod"/>
            </a:pPr>
            <a:r>
              <a:rPr lang="en-US" altLang="id-ID" sz="2000" dirty="0" smtClean="0"/>
              <a:t>K</a:t>
            </a:r>
            <a:r>
              <a:rPr lang="id-ID" altLang="id-ID" sz="2000" dirty="0" smtClean="0"/>
              <a:t>ontraversi</a:t>
            </a:r>
            <a:endParaRPr lang="en-US" altLang="id-ID" sz="2000" dirty="0" smtClean="0"/>
          </a:p>
          <a:p>
            <a:pPr marL="533400" indent="-533400" eaLnBrk="1" hangingPunct="1">
              <a:buFontTx/>
              <a:buAutoNum type="arabicPeriod"/>
            </a:pPr>
            <a:r>
              <a:rPr lang="en-US" altLang="id-ID" sz="2000" dirty="0" smtClean="0"/>
              <a:t>P</a:t>
            </a:r>
            <a:r>
              <a:rPr lang="id-ID" altLang="id-ID" sz="2000" dirty="0" smtClean="0"/>
              <a:t>ertentangan (</a:t>
            </a:r>
            <a:r>
              <a:rPr lang="id-ID" altLang="id-ID" sz="2000" i="1" dirty="0" smtClean="0"/>
              <a:t>conflict</a:t>
            </a:r>
            <a:r>
              <a:rPr lang="id-ID" altLang="id-ID" sz="2000" dirty="0" smtClean="0"/>
              <a:t>) </a:t>
            </a:r>
            <a:endParaRPr lang="en-US" altLang="id-ID" sz="2000" dirty="0" smtClean="0"/>
          </a:p>
        </p:txBody>
      </p:sp>
      <p:pic>
        <p:nvPicPr>
          <p:cNvPr id="3075" name="Picture 3" descr="CART055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343400"/>
            <a:ext cx="281305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CART047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343400"/>
            <a:ext cx="335280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224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296604"/>
            <a:ext cx="8229600" cy="2620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d-ID" altLang="id-ID" sz="2000" b="1" u="sng" dirty="0" smtClean="0"/>
              <a:t>A.1 Kerjasama</a:t>
            </a:r>
            <a:endParaRPr lang="id-ID" altLang="id-ID" sz="2000" b="1" dirty="0" smtClean="0"/>
          </a:p>
          <a:p>
            <a:pPr eaLnBrk="1" hangingPunct="1">
              <a:lnSpc>
                <a:spcPct val="90000"/>
              </a:lnSpc>
            </a:pPr>
            <a:r>
              <a:rPr lang="id-ID" altLang="id-ID" sz="2000" dirty="0" smtClean="0"/>
              <a:t>Timbul apabila orang menyadari bahwa mereka mempunyai kepentingan-kepentingan yang sama dan pada saat yang bersamaan mempunyai cukup pengetahuan dan pengendalian terhadap diri sendiri untuk memenuhi kepentingan-kepentingan tersebut, kesadaran akan adanya kepentingan-kepentingan yang sama dan adanya organisasi merupakan fakta-fakta yang penting dalam kerjasama yang berguna. (Charles H. Cooley)</a:t>
            </a:r>
            <a:endParaRPr lang="en-US" altLang="id-ID" sz="2000" dirty="0" smtClean="0"/>
          </a:p>
        </p:txBody>
      </p:sp>
      <p:pic>
        <p:nvPicPr>
          <p:cNvPr id="4099" name="Picture 3" descr="CART05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917566"/>
            <a:ext cx="3048000" cy="2440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6079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036320"/>
            <a:ext cx="8382000" cy="3200400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id-ID" altLang="id-ID" sz="2000" b="1" dirty="0" smtClean="0"/>
              <a:t>Bentuk – Bentuk Kerjasama</a:t>
            </a:r>
            <a:endParaRPr lang="id-ID" altLang="id-ID" sz="2000" dirty="0" smtClean="0"/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id-ID" altLang="id-ID" sz="2000" b="1" dirty="0" smtClean="0"/>
              <a:t>Kerukunan</a:t>
            </a:r>
            <a:r>
              <a:rPr lang="id-ID" altLang="id-ID" sz="2000" dirty="0" smtClean="0"/>
              <a:t>: Gotong Royong / Gugur Gunung / Tolong menolong.</a:t>
            </a:r>
            <a:endParaRPr lang="en-US" altLang="id-ID" sz="2000" dirty="0" smtClean="0"/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endParaRPr lang="en-US" altLang="id-ID" sz="2000" dirty="0" smtClean="0"/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id-ID" sz="2000" b="1" dirty="0" smtClean="0"/>
              <a:t>B</a:t>
            </a:r>
            <a:r>
              <a:rPr lang="id-ID" altLang="id-ID" sz="2000" b="1" dirty="0" smtClean="0"/>
              <a:t>argaining</a:t>
            </a:r>
            <a:r>
              <a:rPr lang="id-ID" altLang="id-ID" sz="2000" dirty="0" smtClean="0"/>
              <a:t>: Pelaksanaan perjanjian mengenai pertukaran barang dan atau jasa antara dua organisasi atau lebih.</a:t>
            </a:r>
            <a:endParaRPr lang="en-US" altLang="id-ID" sz="2000" dirty="0" smtClean="0"/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endParaRPr lang="en-US" altLang="id-ID" sz="2000" dirty="0" smtClean="0"/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id-ID" sz="2000" b="1" dirty="0" smtClean="0"/>
              <a:t>K</a:t>
            </a:r>
            <a:r>
              <a:rPr lang="id-ID" altLang="id-ID" sz="2000" b="1" dirty="0" smtClean="0"/>
              <a:t>oalisi</a:t>
            </a:r>
            <a:r>
              <a:rPr lang="id-ID" altLang="id-ID" sz="2000" dirty="0" smtClean="0"/>
              <a:t>: Kombinasi dua organisasi atau lebih yang mempunyai tujuan yang sama,</a:t>
            </a:r>
            <a:endParaRPr lang="en-US" altLang="id-ID" sz="2000" dirty="0" smtClean="0"/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endParaRPr lang="en-US" altLang="id-ID" sz="2000" dirty="0" smtClean="0"/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id-ID" sz="2000" b="1" dirty="0" smtClean="0"/>
              <a:t>J</a:t>
            </a:r>
            <a:r>
              <a:rPr lang="id-ID" altLang="id-ID" sz="2000" b="1" i="1" dirty="0" smtClean="0"/>
              <a:t>oint Venture</a:t>
            </a:r>
            <a:r>
              <a:rPr lang="id-ID" altLang="id-ID" sz="2000" dirty="0" smtClean="0"/>
              <a:t>: Kerjasama dalam pengusahaan proyek.</a:t>
            </a:r>
            <a:r>
              <a:rPr lang="en-US" altLang="id-ID" sz="2000" dirty="0" smtClean="0"/>
              <a:t> </a:t>
            </a:r>
          </a:p>
        </p:txBody>
      </p:sp>
      <p:pic>
        <p:nvPicPr>
          <p:cNvPr id="5123" name="Picture 3" descr="PEOP065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255770"/>
            <a:ext cx="5486400" cy="2392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415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686800" cy="3429000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id-ID" altLang="id-ID" sz="2000" b="1" u="sng" smtClean="0"/>
              <a:t>A.2. </a:t>
            </a:r>
            <a:r>
              <a:rPr lang="en-US" altLang="id-ID" sz="2000" b="1" u="sng" smtClean="0"/>
              <a:t>Akomodasi </a:t>
            </a:r>
            <a:endParaRPr lang="id-ID" altLang="id-ID" sz="2000" smtClean="0"/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id-ID" altLang="id-ID" sz="2000" smtClean="0"/>
              <a:t>-    Suatu proses penyesuaian sosial dalam interaksi antara pribadi dan kelompok-kelompok manusia untuk meredakan pertentangan. </a:t>
            </a:r>
          </a:p>
          <a:p>
            <a:pPr marL="457200" indent="-457200" eaLnBrk="1" hangingPunct="1">
              <a:lnSpc>
                <a:spcPct val="80000"/>
              </a:lnSpc>
              <a:buFontTx/>
              <a:buChar char="-"/>
            </a:pPr>
            <a:r>
              <a:rPr lang="id-ID" altLang="id-ID" sz="2000" smtClean="0"/>
              <a:t>Usaha-usaha untuk menyelesaikan pertentangan tanpa menghancurkan pihak lawan.</a:t>
            </a:r>
            <a:endParaRPr lang="en-US" altLang="id-ID" sz="2000" smtClean="0"/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endParaRPr lang="en-US" altLang="id-ID" sz="2000" b="1" smtClean="0"/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id-ID" altLang="id-ID" sz="2000" b="1" smtClean="0"/>
              <a:t>Tujuan Akomodasi</a:t>
            </a:r>
          </a:p>
          <a:p>
            <a:pPr marL="457200" indent="-457200" eaLnBrk="1" hangingPunct="1">
              <a:lnSpc>
                <a:spcPct val="80000"/>
              </a:lnSpc>
              <a:buFontTx/>
              <a:buAutoNum type="arabicPeriod"/>
            </a:pPr>
            <a:r>
              <a:rPr lang="id-ID" altLang="id-ID" sz="2000" smtClean="0"/>
              <a:t>Mengurangi pertentangan </a:t>
            </a:r>
            <a:r>
              <a:rPr lang="en-US" altLang="id-ID" sz="2000" smtClean="0"/>
              <a:t>sbg </a:t>
            </a:r>
            <a:r>
              <a:rPr lang="id-ID" altLang="id-ID" sz="2000" smtClean="0"/>
              <a:t>akibat perbedaan faham.</a:t>
            </a:r>
            <a:endParaRPr lang="en-US" altLang="id-ID" sz="2000" smtClean="0"/>
          </a:p>
          <a:p>
            <a:pPr marL="457200" indent="-4572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id-ID" sz="2000" smtClean="0"/>
              <a:t>M</a:t>
            </a:r>
            <a:r>
              <a:rPr lang="id-ID" altLang="id-ID" sz="2000" smtClean="0"/>
              <a:t>encegah meledaknya suatu pertentangan.</a:t>
            </a:r>
            <a:endParaRPr lang="en-US" altLang="id-ID" sz="2000" smtClean="0"/>
          </a:p>
          <a:p>
            <a:pPr marL="457200" indent="-4572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id-ID" sz="2000" smtClean="0"/>
              <a:t>M</a:t>
            </a:r>
            <a:r>
              <a:rPr lang="id-ID" altLang="id-ID" sz="2000" smtClean="0"/>
              <a:t>emungkinkan terjadinya kerjasama.</a:t>
            </a:r>
            <a:endParaRPr lang="en-US" altLang="id-ID" sz="2000" smtClean="0"/>
          </a:p>
          <a:p>
            <a:pPr marL="457200" indent="-4572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id-ID" sz="2000" smtClean="0"/>
              <a:t>M</a:t>
            </a:r>
            <a:r>
              <a:rPr lang="id-ID" altLang="id-ID" sz="2000" smtClean="0"/>
              <a:t>engusahakan peleburan kelompok sosial.</a:t>
            </a:r>
            <a:endParaRPr lang="en-US" altLang="id-ID" sz="2000" smtClean="0"/>
          </a:p>
        </p:txBody>
      </p:sp>
      <p:pic>
        <p:nvPicPr>
          <p:cNvPr id="6147" name="Picture 3" descr="CART01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267200"/>
            <a:ext cx="2667000" cy="257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025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85750" y="1085850"/>
            <a:ext cx="8839200" cy="3429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id-ID" altLang="id-ID" sz="2000" b="1" dirty="0" smtClean="0"/>
              <a:t>Bentuk-Bentuk Akomodasi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d-ID" altLang="id-ID" sz="2000" b="1" i="1" dirty="0" smtClean="0"/>
              <a:t>1. Coercion.</a:t>
            </a:r>
            <a:endParaRPr lang="id-ID" altLang="id-ID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id-ID" sz="2000" dirty="0" smtClean="0"/>
              <a:t>	</a:t>
            </a:r>
            <a:r>
              <a:rPr lang="id-ID" altLang="id-ID" sz="2000" dirty="0" smtClean="0"/>
              <a:t>Bentuk akomodasi yang prosesnya dilaksanakan karena adanya paksaan. Contohnya perbudakan.</a:t>
            </a:r>
            <a:endParaRPr lang="id-ID" altLang="id-ID" sz="2000" i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id-ID" sz="2000" i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d-ID" altLang="id-ID" sz="2000" b="1" i="1" dirty="0" smtClean="0"/>
              <a:t>2. Compromise</a:t>
            </a:r>
            <a:r>
              <a:rPr lang="id-ID" altLang="id-ID" sz="2000" b="1" dirty="0" smtClean="0"/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id-ID" sz="2000" dirty="0" smtClean="0"/>
              <a:t>	</a:t>
            </a:r>
            <a:r>
              <a:rPr lang="id-ID" altLang="id-ID" sz="2000" dirty="0" smtClean="0"/>
              <a:t>Salah satu pihak bersedia untuk merasakan dan memahami keadaan pihak lain.</a:t>
            </a:r>
            <a:endParaRPr lang="id-ID" altLang="id-ID" sz="2000" i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id-ID" sz="2000" i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d-ID" altLang="id-ID" sz="2000" b="1" i="1" dirty="0" smtClean="0"/>
              <a:t>3. Arbitration:</a:t>
            </a:r>
            <a:endParaRPr lang="id-ID" altLang="id-ID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id-ID" sz="2000" dirty="0" smtClean="0"/>
              <a:t>	</a:t>
            </a:r>
            <a:r>
              <a:rPr lang="id-ID" altLang="id-ID" sz="2000" dirty="0" smtClean="0"/>
              <a:t>Pertentangan diselesaikan oleh pihak ketiga </a:t>
            </a:r>
            <a:r>
              <a:rPr lang="en-US" altLang="id-ID" sz="2000" dirty="0" err="1" smtClean="0"/>
              <a:t>yg</a:t>
            </a:r>
            <a:r>
              <a:rPr lang="en-US" altLang="id-ID" sz="2000" dirty="0" smtClean="0"/>
              <a:t> </a:t>
            </a:r>
            <a:r>
              <a:rPr lang="id-ID" altLang="id-ID" sz="2000" dirty="0" smtClean="0"/>
              <a:t>dipilih kedua belah pihak.</a:t>
            </a:r>
            <a:endParaRPr lang="en-US" altLang="id-ID" sz="2000" dirty="0" smtClean="0"/>
          </a:p>
        </p:txBody>
      </p:sp>
      <p:pic>
        <p:nvPicPr>
          <p:cNvPr id="7171" name="Picture 3" descr="PEOP095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482465"/>
            <a:ext cx="3287713" cy="2375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791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7675" y="1143000"/>
            <a:ext cx="8677275" cy="40814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id-ID" sz="2000" i="1" dirty="0" smtClean="0"/>
              <a:t>4.</a:t>
            </a:r>
            <a:r>
              <a:rPr lang="id-ID" altLang="id-ID" sz="2000" i="1" dirty="0" smtClean="0"/>
              <a:t> </a:t>
            </a:r>
            <a:r>
              <a:rPr lang="id-ID" altLang="id-ID" sz="2000" b="1" i="1" dirty="0" smtClean="0"/>
              <a:t>Mediation:</a:t>
            </a:r>
            <a:endParaRPr lang="id-ID" altLang="id-ID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id-ID" sz="2000" dirty="0" smtClean="0"/>
              <a:t>	</a:t>
            </a:r>
            <a:r>
              <a:rPr lang="id-ID" altLang="id-ID" sz="2000" dirty="0" smtClean="0"/>
              <a:t>Sama seperti arbitration hanya pihak ketiga tidak mempunyai wewenang memberi keputusan.</a:t>
            </a:r>
            <a:endParaRPr lang="id-ID" altLang="id-ID" sz="2000" i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id-ID" sz="2000" i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d-ID" altLang="id-ID" sz="2000" i="1" dirty="0" smtClean="0"/>
              <a:t>5. </a:t>
            </a:r>
            <a:r>
              <a:rPr lang="id-ID" altLang="id-ID" sz="2000" b="1" i="1" dirty="0" smtClean="0"/>
              <a:t>Conciliation</a:t>
            </a:r>
            <a:endParaRPr lang="id-ID" altLang="id-ID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id-ID" sz="2000" dirty="0" smtClean="0"/>
              <a:t>	</a:t>
            </a:r>
            <a:r>
              <a:rPr lang="id-ID" altLang="id-ID" sz="2000" dirty="0" smtClean="0"/>
              <a:t>Usaha untuk mempertemukan keinginan-keinginan pihak yang berselisih. Sifatnya lebih lunak dibanding </a:t>
            </a:r>
            <a:r>
              <a:rPr lang="id-ID" altLang="id-ID" sz="2000" i="1" dirty="0" smtClean="0"/>
              <a:t>coerrcive</a:t>
            </a:r>
            <a:r>
              <a:rPr lang="id-ID" altLang="id-ID" sz="2000" dirty="0" smtClean="0"/>
              <a:t>.</a:t>
            </a:r>
            <a:endParaRPr lang="id-ID" altLang="id-ID" sz="2000" i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id-ID" sz="2000" i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d-ID" altLang="id-ID" sz="2000" i="1" dirty="0" smtClean="0"/>
              <a:t>6. </a:t>
            </a:r>
            <a:r>
              <a:rPr lang="id-ID" altLang="id-ID" sz="2000" b="1" i="1" dirty="0" smtClean="0"/>
              <a:t>Toleration.</a:t>
            </a:r>
            <a:endParaRPr lang="id-ID" altLang="id-ID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id-ID" sz="2000" dirty="0" smtClean="0"/>
              <a:t>	</a:t>
            </a:r>
            <a:r>
              <a:rPr lang="id-ID" altLang="id-ID" sz="2000" dirty="0" smtClean="0"/>
              <a:t>Bentuk akomodasi tanpa persetujuan formal bisa timbul tanpa sengaja atau tidak disadari.</a:t>
            </a:r>
            <a:endParaRPr lang="id-ID" altLang="id-ID" sz="2000" i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id-ID" sz="2000" i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d-ID" altLang="id-ID" sz="2000" i="1" dirty="0" smtClean="0"/>
              <a:t>7. </a:t>
            </a:r>
            <a:r>
              <a:rPr lang="id-ID" altLang="id-ID" sz="2000" b="1" i="1" dirty="0" smtClean="0"/>
              <a:t>Ajudication</a:t>
            </a:r>
            <a:r>
              <a:rPr lang="id-ID" altLang="id-ID" sz="2000" b="1" dirty="0" smtClean="0"/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id-ID" sz="2000" dirty="0" smtClean="0"/>
              <a:t>	</a:t>
            </a:r>
            <a:r>
              <a:rPr lang="id-ID" altLang="id-ID" sz="2000" dirty="0" smtClean="0"/>
              <a:t>Penyelesaian perkara atau sengketa di pengadilan.</a:t>
            </a:r>
            <a:endParaRPr lang="en-US" altLang="id-ID" sz="2000" dirty="0" smtClean="0"/>
          </a:p>
        </p:txBody>
      </p:sp>
      <p:pic>
        <p:nvPicPr>
          <p:cNvPr id="8195" name="Picture 3" descr="PEOP086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983" y="4343400"/>
            <a:ext cx="1916502" cy="156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6662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95400"/>
            <a:ext cx="8305800" cy="4572000"/>
          </a:xfrm>
        </p:spPr>
        <p:txBody>
          <a:bodyPr/>
          <a:lstStyle/>
          <a:p>
            <a:pPr eaLnBrk="1" hangingPunct="1"/>
            <a:r>
              <a:rPr lang="id-ID" altLang="id-ID" sz="2800" b="1" u="sng" dirty="0" smtClean="0"/>
              <a:t>A.3. Asimilasi</a:t>
            </a:r>
            <a:endParaRPr lang="id-ID" altLang="id-ID" sz="2800" b="1" dirty="0" smtClean="0"/>
          </a:p>
          <a:p>
            <a:pPr eaLnBrk="1" hangingPunct="1"/>
            <a:r>
              <a:rPr lang="id-ID" altLang="id-ID" sz="2800" dirty="0" smtClean="0"/>
              <a:t>Asimilasi adalah suatu usaha yang dilakukan oleh perorangan atau kelompok untuk mengurangi perbedaan diantara mereka.</a:t>
            </a:r>
            <a:endParaRPr lang="id-ID" altLang="id-ID" sz="2800" b="1" dirty="0" smtClean="0"/>
          </a:p>
          <a:p>
            <a:pPr eaLnBrk="1" hangingPunct="1"/>
            <a:r>
              <a:rPr lang="id-ID" altLang="id-ID" sz="2800" dirty="0" smtClean="0"/>
              <a:t>P</a:t>
            </a:r>
            <a:r>
              <a:rPr lang="en-US" altLang="id-ID" sz="2800" dirty="0" smtClean="0"/>
              <a:t>roses </a:t>
            </a:r>
            <a:r>
              <a:rPr lang="en-US" altLang="id-ID" sz="2800" dirty="0" err="1" smtClean="0"/>
              <a:t>sosial</a:t>
            </a:r>
            <a:r>
              <a:rPr lang="en-US" altLang="id-ID" sz="2800" dirty="0" smtClean="0"/>
              <a:t> yang </a:t>
            </a:r>
            <a:r>
              <a:rPr lang="en-US" altLang="id-ID" sz="2800" dirty="0" err="1" smtClean="0"/>
              <a:t>timbul</a:t>
            </a:r>
            <a:r>
              <a:rPr lang="en-US" altLang="id-ID" sz="2800" dirty="0" smtClean="0"/>
              <a:t> </a:t>
            </a:r>
            <a:r>
              <a:rPr lang="en-US" altLang="id-ID" sz="2800" dirty="0" err="1" smtClean="0"/>
              <a:t>bila</a:t>
            </a:r>
            <a:r>
              <a:rPr lang="en-US" altLang="id-ID" sz="2800" dirty="0" smtClean="0"/>
              <a:t> </a:t>
            </a:r>
            <a:r>
              <a:rPr lang="en-US" altLang="id-ID" sz="2800" dirty="0" err="1" smtClean="0"/>
              <a:t>ada</a:t>
            </a:r>
            <a:r>
              <a:rPr lang="en-US" altLang="id-ID" sz="2800" dirty="0" smtClean="0"/>
              <a:t> </a:t>
            </a:r>
            <a:r>
              <a:rPr lang="en-US" altLang="id-ID" sz="2800" dirty="0" err="1" smtClean="0"/>
              <a:t>kelompok</a:t>
            </a:r>
            <a:r>
              <a:rPr lang="en-US" altLang="id-ID" sz="2800" dirty="0" smtClean="0"/>
              <a:t> </a:t>
            </a:r>
            <a:r>
              <a:rPr lang="en-US" altLang="id-ID" sz="2800" dirty="0" err="1" smtClean="0"/>
              <a:t>masyarakat</a:t>
            </a:r>
            <a:r>
              <a:rPr lang="en-US" altLang="id-ID" sz="2800" dirty="0" smtClean="0"/>
              <a:t> </a:t>
            </a:r>
            <a:r>
              <a:rPr lang="en-US" altLang="id-ID" sz="2800" dirty="0" err="1" smtClean="0"/>
              <a:t>dengan</a:t>
            </a:r>
            <a:r>
              <a:rPr lang="en-US" altLang="id-ID" sz="2800" dirty="0" smtClean="0"/>
              <a:t> </a:t>
            </a:r>
            <a:r>
              <a:rPr lang="en-US" altLang="id-ID" sz="2800" dirty="0" err="1" smtClean="0"/>
              <a:t>latar</a:t>
            </a:r>
            <a:r>
              <a:rPr lang="en-US" altLang="id-ID" sz="2800" dirty="0" smtClean="0"/>
              <a:t> </a:t>
            </a:r>
            <a:r>
              <a:rPr lang="en-US" altLang="id-ID" sz="2800" dirty="0" err="1" smtClean="0"/>
              <a:t>belakang</a:t>
            </a:r>
            <a:r>
              <a:rPr lang="en-US" altLang="id-ID" sz="2800" dirty="0" smtClean="0"/>
              <a:t> </a:t>
            </a:r>
            <a:r>
              <a:rPr lang="en-US" altLang="id-ID" sz="2800" dirty="0" err="1" smtClean="0"/>
              <a:t>kebudayaan</a:t>
            </a:r>
            <a:r>
              <a:rPr lang="en-US" altLang="id-ID" sz="2800" dirty="0" smtClean="0"/>
              <a:t> yang </a:t>
            </a:r>
            <a:r>
              <a:rPr lang="en-US" altLang="id-ID" sz="2800" dirty="0" err="1" smtClean="0"/>
              <a:t>berbeda</a:t>
            </a:r>
            <a:r>
              <a:rPr lang="en-US" altLang="id-ID" sz="2800" dirty="0" smtClean="0"/>
              <a:t>. </a:t>
            </a:r>
            <a:r>
              <a:rPr lang="en-US" altLang="id-ID" sz="2800" dirty="0" err="1" smtClean="0"/>
              <a:t>Lambat</a:t>
            </a:r>
            <a:r>
              <a:rPr lang="en-US" altLang="id-ID" sz="2800" dirty="0" smtClean="0"/>
              <a:t> </a:t>
            </a:r>
            <a:r>
              <a:rPr lang="en-US" altLang="id-ID" sz="2800" dirty="0" err="1" smtClean="0"/>
              <a:t>laun</a:t>
            </a:r>
            <a:r>
              <a:rPr lang="en-US" altLang="id-ID" sz="2800" dirty="0" smtClean="0"/>
              <a:t> </a:t>
            </a:r>
            <a:r>
              <a:rPr lang="en-US" altLang="id-ID" sz="2800" dirty="0" err="1" smtClean="0"/>
              <a:t>kebudayaan</a:t>
            </a:r>
            <a:r>
              <a:rPr lang="en-US" altLang="id-ID" sz="2800" dirty="0" smtClean="0"/>
              <a:t> </a:t>
            </a:r>
            <a:r>
              <a:rPr lang="en-US" altLang="id-ID" sz="2800" dirty="0" err="1" smtClean="0"/>
              <a:t>asli</a:t>
            </a:r>
            <a:r>
              <a:rPr lang="en-US" altLang="id-ID" sz="2800" dirty="0" smtClean="0"/>
              <a:t> </a:t>
            </a:r>
            <a:r>
              <a:rPr lang="en-US" altLang="id-ID" sz="2800" dirty="0" err="1" smtClean="0"/>
              <a:t>mereka</a:t>
            </a:r>
            <a:r>
              <a:rPr lang="en-US" altLang="id-ID" sz="2800" dirty="0" smtClean="0"/>
              <a:t> </a:t>
            </a:r>
            <a:r>
              <a:rPr lang="en-US" altLang="id-ID" sz="2800" dirty="0" err="1" smtClean="0"/>
              <a:t>akan</a:t>
            </a:r>
            <a:r>
              <a:rPr lang="en-US" altLang="id-ID" sz="2800" dirty="0" smtClean="0"/>
              <a:t> </a:t>
            </a:r>
            <a:r>
              <a:rPr lang="en-US" altLang="id-ID" sz="2800" dirty="0" err="1" smtClean="0"/>
              <a:t>berubah</a:t>
            </a:r>
            <a:r>
              <a:rPr lang="en-US" altLang="id-ID" sz="2800" dirty="0" smtClean="0"/>
              <a:t> </a:t>
            </a:r>
            <a:r>
              <a:rPr lang="en-US" altLang="id-ID" sz="2800" dirty="0" err="1" smtClean="0"/>
              <a:t>sifat</a:t>
            </a:r>
            <a:r>
              <a:rPr lang="en-US" altLang="id-ID" sz="2800" dirty="0" smtClean="0"/>
              <a:t> &amp; </a:t>
            </a:r>
            <a:r>
              <a:rPr lang="en-US" altLang="id-ID" sz="2800" dirty="0" err="1" smtClean="0"/>
              <a:t>wujudnya</a:t>
            </a:r>
            <a:r>
              <a:rPr lang="en-US" altLang="id-ID" sz="2800" dirty="0" smtClean="0"/>
              <a:t> </a:t>
            </a:r>
            <a:r>
              <a:rPr lang="en-US" altLang="id-ID" sz="2800" dirty="0" err="1" smtClean="0"/>
              <a:t>membentuk</a:t>
            </a:r>
            <a:r>
              <a:rPr lang="en-US" altLang="id-ID" sz="2800" dirty="0" smtClean="0"/>
              <a:t> </a:t>
            </a:r>
            <a:r>
              <a:rPr lang="en-US" altLang="id-ID" sz="2800" dirty="0" err="1" smtClean="0"/>
              <a:t>kebudayaan</a:t>
            </a:r>
            <a:r>
              <a:rPr lang="en-US" altLang="id-ID" sz="2800" dirty="0" smtClean="0"/>
              <a:t> </a:t>
            </a:r>
            <a:r>
              <a:rPr lang="en-US" altLang="id-ID" sz="2800" dirty="0" err="1" smtClean="0"/>
              <a:t>baru</a:t>
            </a:r>
            <a:r>
              <a:rPr lang="en-US" altLang="id-ID" sz="2800" dirty="0" smtClean="0"/>
              <a:t> </a:t>
            </a:r>
            <a:r>
              <a:rPr lang="en-US" altLang="id-ID" sz="2800" dirty="0" err="1" smtClean="0"/>
              <a:t>sebagai</a:t>
            </a:r>
            <a:r>
              <a:rPr lang="en-US" altLang="id-ID" sz="2800" dirty="0" smtClean="0"/>
              <a:t> </a:t>
            </a:r>
            <a:r>
              <a:rPr lang="en-US" altLang="id-ID" sz="2800" dirty="0" err="1" smtClean="0"/>
              <a:t>kebudayaan</a:t>
            </a:r>
            <a:r>
              <a:rPr lang="en-US" altLang="id-ID" sz="2800" dirty="0" smtClean="0"/>
              <a:t> </a:t>
            </a:r>
            <a:r>
              <a:rPr lang="en-US" altLang="id-ID" sz="2800" dirty="0" err="1" smtClean="0"/>
              <a:t>campuran</a:t>
            </a:r>
            <a:r>
              <a:rPr lang="en-US" altLang="id-ID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186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305800" cy="3505200"/>
          </a:xfrm>
        </p:spPr>
        <p:txBody>
          <a:bodyPr/>
          <a:lstStyle/>
          <a:p>
            <a:pPr marL="609600" indent="-609600" eaLnBrk="1" hangingPunct="1"/>
            <a:r>
              <a:rPr lang="id-ID" altLang="id-ID" sz="2000" b="1" dirty="0" smtClean="0"/>
              <a:t>Faktor-faktor yang menghambat Asimilasi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d-ID" altLang="id-ID" sz="2000" dirty="0" smtClean="0"/>
              <a:t>Terisolasi.</a:t>
            </a:r>
            <a:endParaRPr lang="en-US" altLang="id-ID" sz="2000" dirty="0" smtClean="0"/>
          </a:p>
          <a:p>
            <a:pPr marL="609600" indent="-609600" eaLnBrk="1" hangingPunct="1">
              <a:buFontTx/>
              <a:buAutoNum type="arabicPeriod"/>
            </a:pPr>
            <a:r>
              <a:rPr lang="en-US" altLang="id-ID" sz="2000" dirty="0" smtClean="0"/>
              <a:t>K</a:t>
            </a:r>
            <a:r>
              <a:rPr lang="id-ID" altLang="id-ID" sz="2000" dirty="0" smtClean="0"/>
              <a:t>urangnya pengetahuan.</a:t>
            </a:r>
            <a:endParaRPr lang="en-US" altLang="id-ID" sz="2000" dirty="0" smtClean="0"/>
          </a:p>
          <a:p>
            <a:pPr marL="609600" indent="-609600" eaLnBrk="1" hangingPunct="1">
              <a:buFontTx/>
              <a:buAutoNum type="arabicPeriod"/>
            </a:pPr>
            <a:r>
              <a:rPr lang="en-US" altLang="id-ID" sz="2000" dirty="0" smtClean="0"/>
              <a:t>P</a:t>
            </a:r>
            <a:r>
              <a:rPr lang="id-ID" altLang="id-ID" sz="2000" dirty="0" smtClean="0"/>
              <a:t>erasaan takut.</a:t>
            </a:r>
            <a:endParaRPr lang="en-US" altLang="id-ID" sz="2000" dirty="0" smtClean="0"/>
          </a:p>
          <a:p>
            <a:pPr marL="609600" indent="-609600" eaLnBrk="1" hangingPunct="1">
              <a:buFontTx/>
              <a:buAutoNum type="arabicPeriod"/>
            </a:pPr>
            <a:r>
              <a:rPr lang="en-US" altLang="id-ID" sz="2000" dirty="0" smtClean="0"/>
              <a:t>P</a:t>
            </a:r>
            <a:r>
              <a:rPr lang="id-ID" altLang="id-ID" sz="2000" dirty="0" smtClean="0"/>
              <a:t>erasaan lebih tinggi.</a:t>
            </a:r>
            <a:endParaRPr lang="en-US" altLang="id-ID" sz="2000" dirty="0" smtClean="0"/>
          </a:p>
          <a:p>
            <a:pPr marL="609600" indent="-609600" eaLnBrk="1" hangingPunct="1">
              <a:buFontTx/>
              <a:buAutoNum type="arabicPeriod"/>
            </a:pPr>
            <a:r>
              <a:rPr lang="en-US" altLang="id-ID" sz="2000" dirty="0" smtClean="0"/>
              <a:t>P</a:t>
            </a:r>
            <a:r>
              <a:rPr lang="id-ID" altLang="id-ID" sz="2000" dirty="0" smtClean="0"/>
              <a:t>erbedaan ciri-ciri badaniah.</a:t>
            </a:r>
            <a:endParaRPr lang="en-US" altLang="id-ID" sz="2000" dirty="0" smtClean="0"/>
          </a:p>
          <a:p>
            <a:pPr marL="609600" indent="-609600" eaLnBrk="1" hangingPunct="1">
              <a:buFontTx/>
              <a:buAutoNum type="arabicPeriod"/>
            </a:pPr>
            <a:r>
              <a:rPr lang="en-US" altLang="id-ID" sz="2000" dirty="0" smtClean="0"/>
              <a:t>I</a:t>
            </a:r>
            <a:r>
              <a:rPr lang="id-ID" altLang="id-ID" sz="2000" i="1" dirty="0" smtClean="0"/>
              <a:t>n group feeling</a:t>
            </a:r>
            <a:r>
              <a:rPr lang="id-ID" altLang="id-ID" sz="2000" dirty="0" smtClean="0"/>
              <a:t>.</a:t>
            </a:r>
            <a:endParaRPr lang="en-US" altLang="id-ID" sz="2000" dirty="0" smtClean="0"/>
          </a:p>
          <a:p>
            <a:pPr marL="609600" indent="-609600" eaLnBrk="1" hangingPunct="1">
              <a:buFontTx/>
              <a:buAutoNum type="arabicPeriod"/>
            </a:pPr>
            <a:r>
              <a:rPr lang="en-US" altLang="id-ID" sz="2000" dirty="0" smtClean="0"/>
              <a:t>G</a:t>
            </a:r>
            <a:r>
              <a:rPr lang="id-ID" altLang="id-ID" sz="2000" dirty="0" smtClean="0"/>
              <a:t>angguan dari golongan yang berkuasa.</a:t>
            </a:r>
            <a:endParaRPr lang="en-US" altLang="id-ID" sz="2000" dirty="0" smtClean="0"/>
          </a:p>
          <a:p>
            <a:pPr marL="609600" indent="-609600" eaLnBrk="1" hangingPunct="1">
              <a:buFontTx/>
              <a:buAutoNum type="arabicPeriod"/>
            </a:pPr>
            <a:r>
              <a:rPr lang="en-US" altLang="id-ID" sz="2000" dirty="0" smtClean="0"/>
              <a:t>P</a:t>
            </a:r>
            <a:r>
              <a:rPr lang="id-ID" altLang="id-ID" sz="2000" dirty="0" smtClean="0"/>
              <a:t>erbedaan kepentingan.</a:t>
            </a:r>
            <a:endParaRPr lang="en-US" altLang="id-ID" sz="2000" dirty="0" smtClean="0"/>
          </a:p>
        </p:txBody>
      </p:sp>
      <p:pic>
        <p:nvPicPr>
          <p:cNvPr id="10246" name="Picture 6" descr="PEOP095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0202" y="3810000"/>
            <a:ext cx="3163798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089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altLang="id-ID" b="1" smtClean="0">
                <a:solidFill>
                  <a:srgbClr val="0000FF"/>
                </a:solidFill>
                <a:latin typeface="Arial Black" pitchFamily="34" charset="0"/>
              </a:rPr>
              <a:t>INTERAKSI SOSIAL</a:t>
            </a:r>
            <a:endParaRPr lang="en-US" altLang="id-ID" b="1" smtClean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29600" cy="4068763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id-ID" sz="2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id-ID" sz="2400" b="1" dirty="0" smtClean="0"/>
              <a:t>TUJUAN INSTRUKSIONAL UMUM:</a:t>
            </a:r>
            <a:endParaRPr lang="en-US" altLang="id-ID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PT" altLang="id-ID" sz="2400" dirty="0" smtClean="0"/>
              <a:t>1. Mampu menjelaskan apa yang dimaksud dengan Interaksi Sosial</a:t>
            </a:r>
            <a:endParaRPr lang="en-US" altLang="id-ID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PT" altLang="id-ID" sz="2400" dirty="0" smtClean="0"/>
              <a:t>2. Memberikan contoh-contoh dari faktor-faktor yang berpengaruh dalam interaksi dan contoh-contoh dari interaksi sosial itu sendiri</a:t>
            </a:r>
            <a:endParaRPr lang="en-US" altLang="id-ID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id-ID" sz="2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id-ID" sz="2400" b="1" dirty="0" smtClean="0"/>
              <a:t>TUJUAN INSTRUKSIONAL KHUSUS</a:t>
            </a:r>
            <a:endParaRPr lang="en-US" altLang="id-ID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PT" altLang="id-ID" sz="2400" dirty="0" smtClean="0"/>
              <a:t>1.  Agar mahasiswa mampu memberikan solusi bila terjadi konflik dalam berinteraksi sosial</a:t>
            </a:r>
            <a:endParaRPr lang="en-US" altLang="id-ID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id-ID" sz="2400" dirty="0" smtClean="0"/>
              <a:t>2.  Agar </a:t>
            </a:r>
            <a:r>
              <a:rPr lang="en-US" altLang="id-ID" sz="2400" dirty="0" err="1" smtClean="0"/>
              <a:t>mahasiswa</a:t>
            </a:r>
            <a:r>
              <a:rPr lang="en-US" altLang="id-ID" sz="2400" dirty="0" smtClean="0"/>
              <a:t> </a:t>
            </a:r>
            <a:r>
              <a:rPr lang="en-US" altLang="id-ID" sz="2400" dirty="0" err="1" smtClean="0"/>
              <a:t>mampu</a:t>
            </a:r>
            <a:r>
              <a:rPr lang="en-US" altLang="id-ID" sz="2400" dirty="0" smtClean="0"/>
              <a:t> </a:t>
            </a:r>
            <a:r>
              <a:rPr lang="en-US" altLang="id-ID" sz="2400" dirty="0" err="1" smtClean="0"/>
              <a:t>menjelakan</a:t>
            </a:r>
            <a:r>
              <a:rPr lang="en-US" altLang="id-ID" sz="2400" dirty="0" smtClean="0"/>
              <a:t> yang </a:t>
            </a:r>
            <a:r>
              <a:rPr lang="en-US" altLang="id-ID" sz="2400" dirty="0" err="1" smtClean="0"/>
              <a:t>dimaksud</a:t>
            </a:r>
            <a:r>
              <a:rPr lang="en-US" altLang="id-ID" sz="2400" dirty="0" smtClean="0"/>
              <a:t> </a:t>
            </a:r>
            <a:r>
              <a:rPr lang="en-US" altLang="id-ID" sz="2400" dirty="0" err="1" smtClean="0"/>
              <a:t>dengan</a:t>
            </a:r>
            <a:r>
              <a:rPr lang="en-US" altLang="id-ID" sz="2400" dirty="0" smtClean="0"/>
              <a:t> </a:t>
            </a:r>
            <a:r>
              <a:rPr lang="en-US" altLang="id-ID" sz="2400" dirty="0" err="1" smtClean="0"/>
              <a:t>asimilasi</a:t>
            </a:r>
            <a:r>
              <a:rPr lang="en-US" altLang="id-ID" sz="2400" dirty="0" smtClean="0"/>
              <a:t>, </a:t>
            </a:r>
            <a:r>
              <a:rPr lang="en-US" altLang="id-ID" sz="2400" dirty="0" err="1" smtClean="0"/>
              <a:t>akomodasi</a:t>
            </a:r>
            <a:r>
              <a:rPr lang="en-US" altLang="id-ID" sz="2400" dirty="0" smtClean="0"/>
              <a:t>, </a:t>
            </a:r>
            <a:r>
              <a:rPr lang="en-US" altLang="id-ID" sz="2400" dirty="0" err="1" smtClean="0"/>
              <a:t>kontroversi</a:t>
            </a:r>
            <a:endParaRPr lang="en-US" altLang="id-ID" sz="2400" dirty="0" smtClean="0"/>
          </a:p>
        </p:txBody>
      </p:sp>
    </p:spTree>
    <p:extLst>
      <p:ext uri="{BB962C8B-B14F-4D97-AF65-F5344CB8AC3E}">
        <p14:creationId xmlns:p14="http://schemas.microsoft.com/office/powerpoint/2010/main" val="410831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7848600" cy="452596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id-ID" altLang="id-ID" b="1" smtClean="0"/>
              <a:t>Faktor-faktor yang mempermudah Asimiliasi</a:t>
            </a:r>
            <a:endParaRPr lang="id-ID" altLang="id-ID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id-ID" altLang="id-ID" smtClean="0"/>
              <a:t>Toleransi.</a:t>
            </a:r>
            <a:endParaRPr lang="en-US" altLang="id-ID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id-ID" smtClean="0"/>
              <a:t>K</a:t>
            </a:r>
            <a:r>
              <a:rPr lang="id-ID" altLang="id-ID" smtClean="0"/>
              <a:t>esempatan yang seimbang.</a:t>
            </a:r>
            <a:endParaRPr lang="en-US" altLang="id-ID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id-ID" smtClean="0"/>
              <a:t>S</a:t>
            </a:r>
            <a:r>
              <a:rPr lang="id-ID" altLang="id-ID" smtClean="0"/>
              <a:t>ikap terbuka dan saling menghargai</a:t>
            </a:r>
            <a:endParaRPr lang="en-US" altLang="id-ID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id-ID" smtClean="0"/>
              <a:t>P</a:t>
            </a:r>
            <a:r>
              <a:rPr lang="id-ID" altLang="id-ID" smtClean="0"/>
              <a:t>ersamaan unsur kebudayaan.</a:t>
            </a:r>
            <a:endParaRPr lang="en-US" altLang="id-ID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id-ID" smtClean="0"/>
              <a:t>P</a:t>
            </a:r>
            <a:r>
              <a:rPr lang="id-ID" altLang="id-ID" smtClean="0"/>
              <a:t>erkawinan campuran.</a:t>
            </a:r>
            <a:endParaRPr lang="en-US" altLang="id-ID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id-ID" smtClean="0"/>
              <a:t>A</a:t>
            </a:r>
            <a:r>
              <a:rPr lang="id-ID" altLang="id-ID" smtClean="0"/>
              <a:t>da musuh bersama</a:t>
            </a:r>
            <a:endParaRPr lang="en-US" altLang="id-ID" smtClean="0"/>
          </a:p>
        </p:txBody>
      </p:sp>
    </p:spTree>
    <p:extLst>
      <p:ext uri="{BB962C8B-B14F-4D97-AF65-F5344CB8AC3E}">
        <p14:creationId xmlns:p14="http://schemas.microsoft.com/office/powerpoint/2010/main" val="13725766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3124200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</a:pPr>
            <a:r>
              <a:rPr lang="id-ID" altLang="id-ID" sz="2000" b="1" u="sng" dirty="0" smtClean="0"/>
              <a:t>B.1 Persaingan</a:t>
            </a:r>
            <a:endParaRPr lang="id-ID" altLang="id-ID" sz="2000" dirty="0" smtClean="0"/>
          </a:p>
          <a:p>
            <a:pPr marL="533400" indent="-533400" eaLnBrk="1" hangingPunct="1">
              <a:lnSpc>
                <a:spcPct val="80000"/>
              </a:lnSpc>
            </a:pPr>
            <a:r>
              <a:rPr lang="id-ID" altLang="id-ID" sz="2000" dirty="0" smtClean="0"/>
              <a:t>Suatu proses sosial dimana individu atau kelompok manusia yang bersaing mencari keuntungan melalui bidang-bidang kehidupan tanpa menggunakan ancaman kekerasan.</a:t>
            </a:r>
            <a:endParaRPr lang="en-US" altLang="id-ID" sz="2000" dirty="0" smtClean="0"/>
          </a:p>
          <a:p>
            <a:pPr marL="533400" indent="-533400" eaLnBrk="1" hangingPunct="1">
              <a:lnSpc>
                <a:spcPct val="80000"/>
              </a:lnSpc>
            </a:pPr>
            <a:endParaRPr lang="id-ID" altLang="id-ID" sz="2000" b="1" dirty="0" smtClean="0"/>
          </a:p>
          <a:p>
            <a:pPr marL="533400" indent="-533400" eaLnBrk="1" hangingPunct="1">
              <a:lnSpc>
                <a:spcPct val="80000"/>
              </a:lnSpc>
            </a:pPr>
            <a:r>
              <a:rPr lang="id-ID" altLang="id-ID" sz="2000" b="1" dirty="0" smtClean="0"/>
              <a:t>Bentuk-bentuk persaingan:</a:t>
            </a:r>
            <a:endParaRPr lang="id-ID" altLang="id-ID" sz="2000" dirty="0" smtClean="0"/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id-ID" altLang="id-ID" sz="2000" dirty="0" smtClean="0"/>
              <a:t>Persaingan ekonomi.</a:t>
            </a:r>
            <a:endParaRPr lang="en-US" altLang="id-ID" sz="2000" dirty="0" smtClean="0"/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id-ID" sz="2000" dirty="0" smtClean="0"/>
              <a:t>P</a:t>
            </a:r>
            <a:r>
              <a:rPr lang="id-ID" altLang="id-ID" sz="2000" dirty="0" smtClean="0"/>
              <a:t>ersaingan kebudayaan.</a:t>
            </a:r>
            <a:endParaRPr lang="en-US" altLang="id-ID" sz="2000" dirty="0" smtClean="0"/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id-ID" sz="2000" dirty="0" smtClean="0"/>
              <a:t>P</a:t>
            </a:r>
            <a:r>
              <a:rPr lang="id-ID" altLang="id-ID" sz="2000" dirty="0" smtClean="0"/>
              <a:t>ersaingan kedudukan &amp; peranan</a:t>
            </a:r>
            <a:endParaRPr lang="en-US" altLang="id-ID" sz="2000" dirty="0" smtClean="0"/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id-ID" sz="2000" dirty="0" smtClean="0"/>
              <a:t>P</a:t>
            </a:r>
            <a:r>
              <a:rPr lang="id-ID" altLang="id-ID" sz="2000" dirty="0" smtClean="0"/>
              <a:t>ersaingan ras.</a:t>
            </a:r>
            <a:endParaRPr lang="en-US" altLang="id-ID" sz="2000" dirty="0" smtClean="0"/>
          </a:p>
        </p:txBody>
      </p:sp>
      <p:pic>
        <p:nvPicPr>
          <p:cNvPr id="12293" name="Picture 5" descr="ARCH021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429000"/>
            <a:ext cx="3124200" cy="308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208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70" decel="100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770" decel="100000"/>
                                        <p:tgtEl>
                                          <p:spTgt spid="1229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229600" cy="4525963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</a:pPr>
            <a:r>
              <a:rPr lang="id-ID" altLang="id-ID" sz="2400" b="1" dirty="0" smtClean="0"/>
              <a:t>Fungsi Persaingan</a:t>
            </a:r>
          </a:p>
          <a:p>
            <a:pPr marL="457200" indent="-457200" eaLnBrk="1" hangingPunct="1">
              <a:lnSpc>
                <a:spcPct val="80000"/>
              </a:lnSpc>
              <a:buFontTx/>
              <a:buAutoNum type="arabicPeriod"/>
            </a:pPr>
            <a:r>
              <a:rPr lang="id-ID" altLang="id-ID" sz="2400" dirty="0" smtClean="0"/>
              <a:t>Mengasah sifat kompetitif, krn manusia selalu ingin yg terbaik.</a:t>
            </a:r>
            <a:endParaRPr lang="en-US" altLang="id-ID" sz="2400" dirty="0" smtClean="0"/>
          </a:p>
          <a:p>
            <a:pPr marL="457200" indent="-4572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id-ID" sz="2400" dirty="0" smtClean="0"/>
              <a:t>S</a:t>
            </a:r>
            <a:r>
              <a:rPr lang="id-ID" altLang="id-ID" sz="2400" dirty="0" smtClean="0"/>
              <a:t>umber penemuan baru.</a:t>
            </a:r>
            <a:endParaRPr lang="en-US" altLang="id-ID" sz="2400" dirty="0" smtClean="0"/>
          </a:p>
          <a:p>
            <a:pPr marL="457200" indent="-4572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id-ID" sz="2400" dirty="0" smtClean="0"/>
              <a:t>A</a:t>
            </a:r>
            <a:r>
              <a:rPr lang="id-ID" altLang="id-ID" sz="2400" dirty="0" smtClean="0"/>
              <a:t>lat untuk menseleksi.</a:t>
            </a:r>
            <a:endParaRPr lang="en-US" altLang="id-ID" sz="2400" dirty="0" smtClean="0"/>
          </a:p>
          <a:p>
            <a:pPr marL="457200" indent="-4572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id-ID" sz="2400" dirty="0" smtClean="0"/>
              <a:t>M</a:t>
            </a:r>
            <a:r>
              <a:rPr lang="id-ID" altLang="id-ID" sz="2400" dirty="0" smtClean="0"/>
              <a:t>enghasilkan pembagian kerja yang efektif.</a:t>
            </a:r>
            <a:endParaRPr lang="en-US" altLang="id-ID" sz="2400" dirty="0" smtClean="0"/>
          </a:p>
          <a:p>
            <a:pPr marL="457200" indent="-457200" eaLnBrk="1" hangingPunct="1">
              <a:lnSpc>
                <a:spcPct val="80000"/>
              </a:lnSpc>
            </a:pPr>
            <a:endParaRPr lang="id-ID" altLang="id-ID" sz="2400" b="1" dirty="0" smtClean="0"/>
          </a:p>
          <a:p>
            <a:pPr marL="457200" indent="-457200" eaLnBrk="1" hangingPunct="1">
              <a:lnSpc>
                <a:spcPct val="80000"/>
              </a:lnSpc>
            </a:pPr>
            <a:r>
              <a:rPr lang="id-ID" altLang="id-ID" sz="2400" b="1" dirty="0" smtClean="0"/>
              <a:t>Hasil persaingan terkait</a:t>
            </a:r>
            <a:endParaRPr lang="id-ID" altLang="id-ID" sz="2400" dirty="0" smtClean="0"/>
          </a:p>
          <a:p>
            <a:pPr marL="457200" indent="-457200" eaLnBrk="1" hangingPunct="1">
              <a:lnSpc>
                <a:spcPct val="80000"/>
              </a:lnSpc>
              <a:buFontTx/>
              <a:buAutoNum type="arabicPeriod"/>
            </a:pPr>
            <a:r>
              <a:rPr lang="id-ID" altLang="id-ID" sz="2400" dirty="0" smtClean="0"/>
              <a:t>Kepribadian seseorang.</a:t>
            </a:r>
            <a:endParaRPr lang="en-US" altLang="id-ID" sz="2400" dirty="0" smtClean="0"/>
          </a:p>
          <a:p>
            <a:pPr marL="457200" indent="-4572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id-ID" sz="2400" dirty="0" smtClean="0"/>
              <a:t>K</a:t>
            </a:r>
            <a:r>
              <a:rPr lang="id-ID" altLang="id-ID" sz="2400" dirty="0" smtClean="0"/>
              <a:t>emajuan dalam masyarakat</a:t>
            </a:r>
            <a:endParaRPr lang="en-US" altLang="id-ID" sz="2400" dirty="0" smtClean="0"/>
          </a:p>
          <a:p>
            <a:pPr marL="457200" indent="-4572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id-ID" sz="2400" dirty="0" smtClean="0"/>
              <a:t>S</a:t>
            </a:r>
            <a:r>
              <a:rPr lang="id-ID" altLang="id-ID" sz="2400" dirty="0" smtClean="0"/>
              <a:t>olidaritas kelompok</a:t>
            </a:r>
            <a:endParaRPr lang="en-US" altLang="id-ID" sz="2400" dirty="0" smtClean="0"/>
          </a:p>
          <a:p>
            <a:pPr marL="457200" indent="-4572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id-ID" sz="2400" dirty="0" smtClean="0"/>
              <a:t>D</a:t>
            </a:r>
            <a:r>
              <a:rPr lang="id-ID" altLang="id-ID" sz="2400" dirty="0" smtClean="0"/>
              <a:t>isorganisasi</a:t>
            </a:r>
            <a:endParaRPr lang="en-US" altLang="id-ID" sz="2400" dirty="0" smtClean="0"/>
          </a:p>
        </p:txBody>
      </p:sp>
      <p:pic>
        <p:nvPicPr>
          <p:cNvPr id="13315" name="Picture 3" descr="PEOP095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3100" y="3581400"/>
            <a:ext cx="3352800" cy="263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716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3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3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33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33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33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/>
      <p:bldP spid="13314" grpI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257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d-ID" altLang="id-ID" sz="2200" b="1" u="sng" dirty="0" smtClean="0"/>
              <a:t>B.2. Kontraversi</a:t>
            </a:r>
            <a:endParaRPr lang="id-ID" altLang="id-ID" sz="2200" dirty="0" smtClean="0"/>
          </a:p>
          <a:p>
            <a:pPr eaLnBrk="1" hangingPunct="1">
              <a:lnSpc>
                <a:spcPct val="90000"/>
              </a:lnSpc>
            </a:pPr>
            <a:r>
              <a:rPr lang="id-ID" altLang="id-ID" sz="2200" dirty="0" smtClean="0"/>
              <a:t>Sikap mental yang tersembunyi terhadap orang-orang lain. Sikap ini kadang dapat berubah menjadi kebencian tetapi tidak sampai menjadi pertentangan. Lawan tidak diserang secara fisik melainkan secara psikologis.</a:t>
            </a:r>
            <a:endParaRPr lang="en-US" altLang="id-ID" sz="2200" dirty="0" smtClean="0"/>
          </a:p>
          <a:p>
            <a:pPr eaLnBrk="1" hangingPunct="1">
              <a:lnSpc>
                <a:spcPct val="90000"/>
              </a:lnSpc>
            </a:pPr>
            <a:endParaRPr lang="id-ID" altLang="id-ID" sz="2200" dirty="0" smtClean="0"/>
          </a:p>
          <a:p>
            <a:pPr eaLnBrk="1" hangingPunct="1">
              <a:lnSpc>
                <a:spcPct val="90000"/>
              </a:lnSpc>
            </a:pPr>
            <a:r>
              <a:rPr lang="id-ID" altLang="id-ID" sz="2200" dirty="0" smtClean="0"/>
              <a:t>Kontraversi bila dibandingkan dengan persaingan / pertentangan bersifat agak tertutup &amp; bersifat rahasia. Perang dingin merupakan kontraversi karena tujuannya membuat lawan tidak tenang. Dalam hal ini lawan tidak diserang secara fisik tetapi secara psikologis. Wujudnya bisa memfitnah, memaki-maki, menyebarkan desas-desus dengan surat selebaran, dll.</a:t>
            </a:r>
            <a:endParaRPr lang="en-US" altLang="id-ID" sz="22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d-ID" altLang="id-ID" sz="2200" dirty="0" smtClean="0"/>
          </a:p>
          <a:p>
            <a:pPr eaLnBrk="1" hangingPunct="1">
              <a:lnSpc>
                <a:spcPct val="90000"/>
              </a:lnSpc>
            </a:pPr>
            <a:r>
              <a:rPr lang="id-ID" altLang="id-ID" sz="2200" dirty="0" smtClean="0"/>
              <a:t>Gejala ada / tidak kontraversi dapat dilihat dari ada atau tidaknya perasaan tidak suka, kebencian, keraguan yg tdk diungkapkan.</a:t>
            </a:r>
            <a:endParaRPr lang="en-US" altLang="id-ID" sz="2200" dirty="0" smtClean="0"/>
          </a:p>
        </p:txBody>
      </p:sp>
    </p:spTree>
    <p:extLst>
      <p:ext uri="{BB962C8B-B14F-4D97-AF65-F5344CB8AC3E}">
        <p14:creationId xmlns:p14="http://schemas.microsoft.com/office/powerpoint/2010/main" val="51677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028700"/>
            <a:ext cx="8229600" cy="3048000"/>
          </a:xfrm>
        </p:spPr>
        <p:txBody>
          <a:bodyPr/>
          <a:lstStyle/>
          <a:p>
            <a:pPr eaLnBrk="1" hangingPunct="1"/>
            <a:r>
              <a:rPr lang="id-ID" altLang="id-ID" sz="2400" b="1" u="sng" dirty="0" smtClean="0"/>
              <a:t>B. 3. Pertikaian</a:t>
            </a:r>
            <a:endParaRPr lang="id-ID" altLang="id-ID" sz="2400" b="1" dirty="0" smtClean="0"/>
          </a:p>
          <a:p>
            <a:pPr eaLnBrk="1" hangingPunct="1"/>
            <a:r>
              <a:rPr lang="id-ID" altLang="id-ID" sz="2400" dirty="0" smtClean="0"/>
              <a:t>Gejala atau fenomena sosial yang bersifat universal, merupakan bagian dari kehidupan masyarakat.</a:t>
            </a:r>
          </a:p>
          <a:p>
            <a:pPr eaLnBrk="1" hangingPunct="1"/>
            <a:r>
              <a:rPr lang="id-ID" altLang="id-ID" sz="2400" dirty="0" smtClean="0"/>
              <a:t>Terjadi karena perbedaan paham dan kepentingan yang sangat sehingga menimbulkan adanya semacam gap atau jurang pemisah yang mengganjal interaksi sosial di antara mereka yang bertikai tersebut.</a:t>
            </a:r>
            <a:endParaRPr lang="en-US" altLang="id-ID" sz="2400" dirty="0" smtClean="0"/>
          </a:p>
        </p:txBody>
      </p:sp>
      <p:pic>
        <p:nvPicPr>
          <p:cNvPr id="15363" name="Picture 3" descr="CART047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038600"/>
            <a:ext cx="335280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2791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876300"/>
            <a:ext cx="8229600" cy="22860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id-ID" altLang="id-ID" sz="2000" b="1" dirty="0" smtClean="0"/>
              <a:t>Hal – hal yang menimbulkan terjadinya konflik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d-ID" altLang="id-ID" sz="2000" dirty="0" smtClean="0"/>
              <a:t>Perbedaan prinsip.</a:t>
            </a:r>
            <a:endParaRPr lang="en-US" altLang="id-ID" sz="2000" dirty="0" smtClean="0"/>
          </a:p>
          <a:p>
            <a:pPr marL="609600" indent="-609600" eaLnBrk="1" hangingPunct="1">
              <a:buFontTx/>
              <a:buAutoNum type="arabicPeriod"/>
            </a:pPr>
            <a:r>
              <a:rPr lang="en-US" altLang="id-ID" sz="2000" dirty="0" smtClean="0"/>
              <a:t>P</a:t>
            </a:r>
            <a:r>
              <a:rPr lang="id-ID" altLang="id-ID" sz="2000" dirty="0" smtClean="0"/>
              <a:t>erbedaan kebudayaan atau perubahan sosial.</a:t>
            </a:r>
            <a:endParaRPr lang="en-US" altLang="id-ID" sz="2000" dirty="0" smtClean="0"/>
          </a:p>
          <a:p>
            <a:pPr marL="609600" indent="-609600" eaLnBrk="1" hangingPunct="1">
              <a:buFontTx/>
              <a:buAutoNum type="arabicPeriod"/>
            </a:pPr>
            <a:r>
              <a:rPr lang="en-US" altLang="id-ID" sz="2000" dirty="0" smtClean="0"/>
              <a:t>B</a:t>
            </a:r>
            <a:r>
              <a:rPr lang="id-ID" altLang="id-ID" sz="2000" dirty="0" smtClean="0"/>
              <a:t>enturan kepentingan tentang obyek yang sama.</a:t>
            </a:r>
            <a:endParaRPr lang="en-US" altLang="id-ID" sz="2000" dirty="0" smtClean="0"/>
          </a:p>
          <a:p>
            <a:pPr marL="609600" indent="-609600" eaLnBrk="1" hangingPunct="1">
              <a:buFontTx/>
              <a:buAutoNum type="arabicPeriod"/>
            </a:pPr>
            <a:r>
              <a:rPr lang="en-US" altLang="id-ID" sz="2000" dirty="0" smtClean="0"/>
              <a:t>P</a:t>
            </a:r>
            <a:r>
              <a:rPr lang="id-ID" altLang="id-ID" sz="2000" dirty="0" smtClean="0"/>
              <a:t>erbedaan sistem nilai dan norma.</a:t>
            </a:r>
            <a:endParaRPr lang="en-US" altLang="id-ID" sz="2000" dirty="0" smtClean="0"/>
          </a:p>
          <a:p>
            <a:pPr marL="609600" indent="-609600" eaLnBrk="1" hangingPunct="1">
              <a:buFontTx/>
              <a:buAutoNum type="arabicPeriod"/>
            </a:pPr>
            <a:r>
              <a:rPr lang="en-US" altLang="id-ID" sz="2000" dirty="0" smtClean="0"/>
              <a:t>P</a:t>
            </a:r>
            <a:r>
              <a:rPr lang="id-ID" altLang="id-ID" sz="2000" dirty="0" smtClean="0"/>
              <a:t>erbedaan kepentingan politik,</a:t>
            </a:r>
            <a:endParaRPr lang="en-US" altLang="id-ID" sz="2000" dirty="0" smtClean="0"/>
          </a:p>
        </p:txBody>
      </p:sp>
      <p:pic>
        <p:nvPicPr>
          <p:cNvPr id="16387" name="Picture 3" descr="ap_bangladesh_unrest_13jun06_21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048000"/>
            <a:ext cx="240030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4" descr="SY00882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124200"/>
            <a:ext cx="1752600" cy="153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5" descr="J030990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124200"/>
            <a:ext cx="1824038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 descr="ap_bangladesh_unrest_13jun06_21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267200"/>
            <a:ext cx="240030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SY00882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343400"/>
            <a:ext cx="1752600" cy="153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J030990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343400"/>
            <a:ext cx="1824038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630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229600" cy="5105400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id-ID" altLang="id-ID" sz="2400" b="1" dirty="0" smtClean="0"/>
              <a:t>Akibat Konflik</a:t>
            </a:r>
          </a:p>
          <a:p>
            <a:pPr marL="457200" indent="-457200" eaLnBrk="1" hangingPunct="1">
              <a:lnSpc>
                <a:spcPct val="80000"/>
              </a:lnSpc>
              <a:buFontTx/>
              <a:buAutoNum type="arabicPeriod"/>
            </a:pPr>
            <a:r>
              <a:rPr lang="id-ID" altLang="id-ID" sz="2400" dirty="0" smtClean="0"/>
              <a:t>Tambahnya </a:t>
            </a:r>
            <a:r>
              <a:rPr lang="id-ID" altLang="id-ID" sz="2400" i="1" dirty="0" smtClean="0"/>
              <a:t>solidaritas in-group</a:t>
            </a:r>
            <a:r>
              <a:rPr lang="id-ID" altLang="id-ID" sz="2400" dirty="0" smtClean="0"/>
              <a:t>.</a:t>
            </a:r>
            <a:endParaRPr lang="en-US" altLang="id-ID" sz="2400" dirty="0" smtClean="0"/>
          </a:p>
          <a:p>
            <a:pPr marL="457200" indent="-4572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id-ID" sz="2400" dirty="0" smtClean="0"/>
              <a:t>R</a:t>
            </a:r>
            <a:r>
              <a:rPr lang="id-ID" altLang="id-ID" sz="2400" dirty="0" smtClean="0"/>
              <a:t>etaknya kelompok.</a:t>
            </a:r>
            <a:endParaRPr lang="en-US" altLang="id-ID" sz="2400" dirty="0" smtClean="0"/>
          </a:p>
          <a:p>
            <a:pPr marL="457200" indent="-4572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id-ID" sz="2400" dirty="0" smtClean="0"/>
              <a:t>P</a:t>
            </a:r>
            <a:r>
              <a:rPr lang="id-ID" altLang="id-ID" sz="2400" dirty="0" smtClean="0"/>
              <a:t>erubahan kepribadian.</a:t>
            </a:r>
            <a:endParaRPr lang="en-US" altLang="id-ID" sz="2400" dirty="0" smtClean="0"/>
          </a:p>
          <a:p>
            <a:pPr marL="457200" indent="-4572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id-ID" sz="2400" dirty="0" smtClean="0"/>
              <a:t>J</a:t>
            </a:r>
            <a:r>
              <a:rPr lang="id-ID" altLang="id-ID" sz="2400" dirty="0" smtClean="0"/>
              <a:t>atuhnya korban hilangnya harta.</a:t>
            </a:r>
            <a:endParaRPr lang="en-US" altLang="id-ID" sz="2400" dirty="0" smtClean="0"/>
          </a:p>
          <a:p>
            <a:pPr marL="457200" indent="-4572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id-ID" sz="2400" dirty="0" smtClean="0"/>
              <a:t>D</a:t>
            </a:r>
            <a:r>
              <a:rPr lang="id-ID" altLang="id-ID" sz="2400" dirty="0" smtClean="0"/>
              <a:t>ominasi salah satu group.</a:t>
            </a:r>
            <a:endParaRPr lang="en-US" altLang="id-ID" sz="2400" dirty="0" smtClean="0"/>
          </a:p>
          <a:p>
            <a:pPr marL="457200" indent="-457200" eaLnBrk="1" hangingPunct="1">
              <a:lnSpc>
                <a:spcPct val="80000"/>
              </a:lnSpc>
            </a:pPr>
            <a:endParaRPr lang="id-ID" altLang="id-ID" sz="2400" b="1" dirty="0" smtClean="0"/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id-ID" altLang="id-ID" sz="2400" b="1" dirty="0" smtClean="0"/>
              <a:t>Bentuk – Bentuk Khusus Konflik</a:t>
            </a:r>
          </a:p>
          <a:p>
            <a:pPr marL="457200" indent="-457200" eaLnBrk="1" hangingPunct="1">
              <a:lnSpc>
                <a:spcPct val="80000"/>
              </a:lnSpc>
              <a:buFontTx/>
              <a:buAutoNum type="arabicPeriod"/>
            </a:pPr>
            <a:r>
              <a:rPr lang="id-ID" altLang="id-ID" sz="2400" dirty="0" smtClean="0"/>
              <a:t>Konflik Pribadi.</a:t>
            </a:r>
            <a:endParaRPr lang="en-US" altLang="id-ID" sz="2400" dirty="0" smtClean="0"/>
          </a:p>
          <a:p>
            <a:pPr marL="457200" indent="-4572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id-ID" sz="2400" dirty="0" smtClean="0"/>
              <a:t>K</a:t>
            </a:r>
            <a:r>
              <a:rPr lang="id-ID" altLang="id-ID" sz="2400" dirty="0" smtClean="0"/>
              <a:t>onflik Rasial </a:t>
            </a:r>
            <a:endParaRPr lang="en-US" altLang="id-ID" sz="2400" dirty="0" smtClean="0"/>
          </a:p>
          <a:p>
            <a:pPr marL="457200" indent="-4572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id-ID" sz="2400" dirty="0" smtClean="0"/>
              <a:t>K</a:t>
            </a:r>
            <a:r>
              <a:rPr lang="id-ID" altLang="id-ID" sz="2400" dirty="0" smtClean="0"/>
              <a:t>onflik Kelas Sosial.</a:t>
            </a:r>
            <a:endParaRPr lang="en-US" altLang="id-ID" sz="2400" dirty="0" smtClean="0"/>
          </a:p>
          <a:p>
            <a:pPr marL="457200" indent="-4572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id-ID" sz="2400" dirty="0" smtClean="0"/>
              <a:t>K</a:t>
            </a:r>
            <a:r>
              <a:rPr lang="id-ID" altLang="id-ID" sz="2400" dirty="0" smtClean="0"/>
              <a:t>onflik Politik.</a:t>
            </a:r>
            <a:endParaRPr lang="en-US" altLang="id-ID" sz="2400" dirty="0" smtClean="0"/>
          </a:p>
          <a:p>
            <a:pPr marL="457200" indent="-4572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id-ID" sz="2400" dirty="0" smtClean="0"/>
              <a:t>K</a:t>
            </a:r>
            <a:r>
              <a:rPr lang="id-ID" altLang="id-ID" sz="2400" dirty="0" smtClean="0"/>
              <a:t>onflik Internasional.</a:t>
            </a:r>
            <a:endParaRPr lang="en-US" altLang="id-ID" sz="2400" dirty="0" smtClean="0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08104"/>
              </p:ext>
            </p:extLst>
          </p:nvPr>
        </p:nvGraphicFramePr>
        <p:xfrm>
          <a:off x="5149850" y="4038600"/>
          <a:ext cx="3746500" cy="262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Bitmap Image" r:id="rId3" imgW="3333333" imgH="2333333" progId="Paint.Picture">
                  <p:embed/>
                </p:oleObj>
              </mc:Choice>
              <mc:Fallback>
                <p:oleObj name="Bitmap Image" r:id="rId3" imgW="3333333" imgH="233333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850" y="4038600"/>
                        <a:ext cx="3746500" cy="262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834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386949" y="2967335"/>
            <a:ext cx="4370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TERIMA KASIH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9445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434388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id-ID" altLang="id-ID" sz="3000" b="1" u="sng" smtClean="0"/>
              <a:t>INTERAKSI SOSIAL:</a:t>
            </a:r>
            <a:endParaRPr lang="id-ID" altLang="id-ID" sz="3000" u="sng" smtClean="0"/>
          </a:p>
          <a:p>
            <a:pPr eaLnBrk="1" hangingPunct="1">
              <a:lnSpc>
                <a:spcPct val="80000"/>
              </a:lnSpc>
            </a:pPr>
            <a:r>
              <a:rPr lang="id-ID" altLang="id-ID" sz="3000" smtClean="0"/>
              <a:t>“Hubungan-hubungan Sosial yang dinamis menyangkut hubungan antar individu, kelompok dengan kelompok, individu dengan kelompok”</a:t>
            </a:r>
          </a:p>
          <a:p>
            <a:pPr eaLnBrk="1" hangingPunct="1">
              <a:lnSpc>
                <a:spcPct val="80000"/>
              </a:lnSpc>
            </a:pPr>
            <a:r>
              <a:rPr lang="id-ID" altLang="id-ID" sz="3000" smtClean="0"/>
              <a:t>Contoh: Orang yang saling menegur.</a:t>
            </a:r>
            <a:endParaRPr lang="id-ID" altLang="id-ID" sz="30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id-ID" sz="30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d-ID" altLang="id-ID" sz="3000" b="1" smtClean="0"/>
              <a:t>Faktor-faktor dalam berinteraksi:</a:t>
            </a:r>
            <a:endParaRPr lang="id-ID" altLang="id-ID" sz="3000" smtClean="0"/>
          </a:p>
          <a:p>
            <a:pPr eaLnBrk="1" hangingPunct="1">
              <a:lnSpc>
                <a:spcPct val="80000"/>
              </a:lnSpc>
            </a:pPr>
            <a:r>
              <a:rPr lang="id-ID" altLang="id-ID" sz="3000" smtClean="0"/>
              <a:t>Jenis kelamin; Usia; Ras(suku); Penampilan; Ucapan</a:t>
            </a:r>
            <a:endParaRPr lang="en-US" altLang="id-ID" sz="3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id-ID" sz="3000" smtClean="0"/>
          </a:p>
        </p:txBody>
      </p:sp>
      <p:pic>
        <p:nvPicPr>
          <p:cNvPr id="3075" name="Picture 4" descr="CART055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562600"/>
            <a:ext cx="152400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397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4068763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id-ID" altLang="id-ID" sz="2800" b="1" dirty="0" smtClean="0"/>
              <a:t>Ciri-ciri interaksi menurut Charles P. Loomis adalah:</a:t>
            </a:r>
            <a:endParaRPr lang="id-ID" altLang="id-ID" sz="2800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id-ID" dirty="0" smtClean="0"/>
              <a:t>1.	</a:t>
            </a:r>
            <a:r>
              <a:rPr lang="id-ID" altLang="id-ID" dirty="0" smtClean="0"/>
              <a:t>Jumlah pelaku dua orang atau lebih.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id-ID" dirty="0" smtClean="0"/>
              <a:t>2.	</a:t>
            </a:r>
            <a:r>
              <a:rPr lang="id-ID" altLang="id-ID" dirty="0" smtClean="0"/>
              <a:t>Adanya komunikasi antar pelaku dengan menggunakan simbol atau lambang.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id-ID" dirty="0" smtClean="0"/>
              <a:t>3,	</a:t>
            </a:r>
            <a:r>
              <a:rPr lang="id-ID" altLang="id-ID" dirty="0" smtClean="0"/>
              <a:t>Adanya suatu dimensi waktu yang meliputi masa lalu, masa kini, dan masa yang akan datang.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id-ID" dirty="0" smtClean="0"/>
              <a:t>4.	</a:t>
            </a:r>
            <a:r>
              <a:rPr lang="id-ID" altLang="id-ID" dirty="0" smtClean="0"/>
              <a:t>Adanya tujuan yang hendak dicapai sebagai hasil dari interaksi tersebut.</a:t>
            </a:r>
          </a:p>
          <a:p>
            <a:pPr eaLnBrk="1" hangingPunct="1">
              <a:lnSpc>
                <a:spcPct val="90000"/>
              </a:lnSpc>
            </a:pPr>
            <a:r>
              <a:rPr lang="id-ID" altLang="id-ID" sz="2800" dirty="0" smtClean="0"/>
              <a:t>Kadang suatu masyarakat menerapkan mekanisme agar dalam pertemuan pertama kali dapat mempunyai informasi ttg status masing-masing</a:t>
            </a:r>
            <a:r>
              <a:rPr lang="en-US" altLang="id-ID" sz="28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endParaRPr lang="en-US" altLang="id-ID" sz="2800" dirty="0" smtClean="0"/>
          </a:p>
        </p:txBody>
      </p:sp>
    </p:spTree>
    <p:extLst>
      <p:ext uri="{BB962C8B-B14F-4D97-AF65-F5344CB8AC3E}">
        <p14:creationId xmlns:p14="http://schemas.microsoft.com/office/powerpoint/2010/main" val="165137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6725" y="838200"/>
            <a:ext cx="8677275" cy="5067300"/>
          </a:xfrm>
        </p:spPr>
        <p:txBody>
          <a:bodyPr>
            <a:noAutofit/>
          </a:bodyPr>
          <a:lstStyle/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id-ID" altLang="id-ID" sz="2200" b="1" dirty="0" smtClean="0"/>
              <a:t>FAKTOR-FAKTOR YANG BERPENGARUH DALAM PROSES INTERAKSI SOSIAL: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id-ID" altLang="id-ID" sz="2200" b="1" dirty="0" smtClean="0"/>
              <a:t>1.  Imitasi</a:t>
            </a:r>
            <a:endParaRPr lang="id-ID" altLang="id-ID" sz="2200" dirty="0" smtClean="0"/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en-US" altLang="id-ID" sz="2200" dirty="0" smtClean="0"/>
              <a:t>	</a:t>
            </a:r>
            <a:r>
              <a:rPr lang="id-ID" altLang="id-ID" sz="2200" dirty="0" smtClean="0"/>
              <a:t>Mencontoh orang lain dalam berinteraksi.</a:t>
            </a:r>
            <a:endParaRPr lang="en-US" altLang="id-ID" sz="2200" dirty="0" smtClean="0"/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endParaRPr lang="id-ID" altLang="id-ID" sz="2200" b="1" dirty="0" smtClean="0"/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id-ID" altLang="id-ID" sz="2200" b="1" dirty="0" smtClean="0"/>
              <a:t>2.  Sugesti</a:t>
            </a:r>
            <a:endParaRPr lang="id-ID" altLang="id-ID" sz="2200" dirty="0" smtClean="0"/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en-US" altLang="id-ID" sz="2200" dirty="0" smtClean="0"/>
              <a:t>	</a:t>
            </a:r>
            <a:r>
              <a:rPr lang="id-ID" altLang="id-ID" sz="2200" dirty="0" smtClean="0"/>
              <a:t>Jika seseorang memberi pandangan dan sikapnya pada pihak lain.</a:t>
            </a:r>
            <a:endParaRPr lang="en-US" altLang="id-ID" sz="2200" dirty="0" smtClean="0"/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endParaRPr lang="id-ID" altLang="id-ID" sz="2200" b="1" dirty="0" smtClean="0"/>
          </a:p>
          <a:p>
            <a:pPr marL="381000" indent="-381000" eaLnBrk="1" hangingPunct="1">
              <a:lnSpc>
                <a:spcPct val="80000"/>
              </a:lnSpc>
              <a:buFontTx/>
              <a:buAutoNum type="arabicPeriod" startAt="3"/>
            </a:pPr>
            <a:r>
              <a:rPr lang="id-ID" altLang="id-ID" sz="2200" b="1" dirty="0" smtClean="0"/>
              <a:t>Identifikasi</a:t>
            </a:r>
            <a:endParaRPr lang="en-US" altLang="id-ID" sz="2200" b="1" dirty="0" smtClean="0"/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en-US" altLang="id-ID" sz="2200" dirty="0" smtClean="0"/>
              <a:t>	</a:t>
            </a:r>
            <a:r>
              <a:rPr lang="id-ID" altLang="id-ID" sz="2200" dirty="0" smtClean="0"/>
              <a:t>Kecenderungan / keinginan dalam diri seseorang untuk menjadi sama dengan pihak lain.</a:t>
            </a:r>
            <a:endParaRPr lang="en-US" altLang="id-ID" sz="2200" dirty="0" smtClean="0"/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endParaRPr lang="id-ID" altLang="id-ID" sz="2200" b="1" dirty="0" smtClean="0"/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id-ID" altLang="id-ID" sz="2200" b="1" dirty="0" smtClean="0"/>
              <a:t>4.  Simpati</a:t>
            </a:r>
            <a:endParaRPr lang="id-ID" altLang="id-ID" sz="2200" dirty="0" smtClean="0"/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en-US" altLang="id-ID" sz="2200" dirty="0" smtClean="0"/>
              <a:t>	</a:t>
            </a:r>
            <a:r>
              <a:rPr lang="id-ID" altLang="id-ID" sz="2200" dirty="0" smtClean="0"/>
              <a:t>Proses dimana seseorang merasa tertarik dengan pihak lain dimana perasaan memegang peran penting dalam proses interaksi.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en-US" altLang="id-ID" sz="2200" dirty="0" smtClean="0"/>
              <a:t>	</a:t>
            </a:r>
            <a:r>
              <a:rPr lang="id-ID" altLang="id-ID" sz="2200" dirty="0" smtClean="0"/>
              <a:t>Dorongan utama pada simpati adalah keinginan untuk memahami pihak lain dan untuk bekerjasama.</a:t>
            </a:r>
            <a:endParaRPr lang="en-US" altLang="id-ID" sz="2200" dirty="0" smtClean="0"/>
          </a:p>
        </p:txBody>
      </p:sp>
    </p:spTree>
    <p:extLst>
      <p:ext uri="{BB962C8B-B14F-4D97-AF65-F5344CB8AC3E}">
        <p14:creationId xmlns:p14="http://schemas.microsoft.com/office/powerpoint/2010/main" val="3640215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3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3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5791200" cy="6019800"/>
          </a:xfrm>
        </p:spPr>
        <p:txBody>
          <a:bodyPr>
            <a:normAutofit lnSpcReduction="10000"/>
          </a:bodyPr>
          <a:lstStyle/>
          <a:p>
            <a:pPr marL="457200" indent="-457200" eaLnBrk="1" hangingPunct="1">
              <a:buFontTx/>
              <a:buNone/>
            </a:pPr>
            <a:r>
              <a:rPr lang="id-ID" altLang="id-ID" b="1" dirty="0" smtClean="0"/>
              <a:t>SYARAT TERJADINYA INTERAKSI SOSIAL:</a:t>
            </a:r>
            <a:endParaRPr lang="id-ID" altLang="id-ID" dirty="0" smtClean="0"/>
          </a:p>
          <a:p>
            <a:pPr marL="457200" indent="-457200" eaLnBrk="1" hangingPunct="1">
              <a:buFontTx/>
              <a:buAutoNum type="arabicPeriod"/>
            </a:pPr>
            <a:r>
              <a:rPr lang="id-ID" altLang="id-ID" dirty="0" smtClean="0"/>
              <a:t>Adanya kontak sosial.</a:t>
            </a:r>
            <a:endParaRPr lang="en-US" altLang="id-ID" dirty="0" smtClean="0"/>
          </a:p>
          <a:p>
            <a:pPr marL="457200" indent="-457200" eaLnBrk="1" hangingPunct="1">
              <a:buFontTx/>
              <a:buAutoNum type="arabicPeriod"/>
            </a:pPr>
            <a:r>
              <a:rPr lang="id-ID" altLang="id-ID" dirty="0" smtClean="0"/>
              <a:t>Adanya komunikasi.</a:t>
            </a:r>
            <a:endParaRPr lang="id-ID" altLang="id-ID" b="1" dirty="0" smtClean="0"/>
          </a:p>
          <a:p>
            <a:pPr marL="457200" indent="-457200" eaLnBrk="1" hangingPunct="1">
              <a:buFontTx/>
              <a:buNone/>
            </a:pPr>
            <a:endParaRPr lang="en-US" altLang="id-ID" b="1" dirty="0" smtClean="0"/>
          </a:p>
          <a:p>
            <a:pPr marL="457200" indent="-457200" eaLnBrk="1" hangingPunct="1">
              <a:buFontTx/>
              <a:buNone/>
            </a:pPr>
            <a:r>
              <a:rPr lang="en-US" altLang="id-ID" b="1" dirty="0" smtClean="0"/>
              <a:t>Ad.1. </a:t>
            </a:r>
            <a:r>
              <a:rPr lang="id-ID" altLang="id-ID" b="1" dirty="0" smtClean="0"/>
              <a:t>Kontak Sosial</a:t>
            </a:r>
          </a:p>
          <a:p>
            <a:pPr marL="457200" indent="-457200" eaLnBrk="1" hangingPunct="1">
              <a:buFontTx/>
              <a:buNone/>
            </a:pPr>
            <a:r>
              <a:rPr lang="id-ID" altLang="id-ID" dirty="0" smtClean="0"/>
              <a:t>Kontak sosial dapat berupa:</a:t>
            </a:r>
            <a:endParaRPr lang="en-US" altLang="id-ID" dirty="0" smtClean="0"/>
          </a:p>
          <a:p>
            <a:pPr marL="457200" indent="-457200" eaLnBrk="1" hangingPunct="1">
              <a:buFontTx/>
              <a:buAutoNum type="arabicParenR"/>
            </a:pPr>
            <a:r>
              <a:rPr lang="en-US" altLang="id-ID" dirty="0" smtClean="0"/>
              <a:t>K</a:t>
            </a:r>
            <a:r>
              <a:rPr lang="id-ID" altLang="id-ID" dirty="0" smtClean="0"/>
              <a:t>ontak fisik, contohnya berjabat tangan.</a:t>
            </a:r>
            <a:endParaRPr lang="en-US" altLang="id-ID" dirty="0" smtClean="0"/>
          </a:p>
          <a:p>
            <a:pPr marL="457200" indent="-457200" eaLnBrk="1" hangingPunct="1">
              <a:buFontTx/>
              <a:buAutoNum type="arabicParenR"/>
            </a:pPr>
            <a:r>
              <a:rPr lang="en-US" altLang="id-ID" dirty="0" smtClean="0"/>
              <a:t>K</a:t>
            </a:r>
            <a:r>
              <a:rPr lang="id-ID" altLang="id-ID" dirty="0" smtClean="0"/>
              <a:t>ontak non-fisik, contohnya bertelepon.</a:t>
            </a:r>
            <a:endParaRPr lang="en-US" altLang="id-ID" dirty="0" smtClean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5362" y="1828800"/>
            <a:ext cx="3068638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1382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229600" cy="406876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id-ID" sz="2400" b="1" dirty="0" smtClean="0"/>
              <a:t>Ad.2. </a:t>
            </a:r>
            <a:r>
              <a:rPr lang="id-ID" altLang="id-ID" sz="2400" b="1" dirty="0" smtClean="0"/>
              <a:t>Komunikasi</a:t>
            </a:r>
            <a:r>
              <a:rPr lang="id-ID" altLang="id-ID" sz="2400" dirty="0" smtClean="0"/>
              <a:t> </a:t>
            </a:r>
            <a:endParaRPr lang="en-US" altLang="id-ID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id-ID" sz="2400" dirty="0" err="1" smtClean="0"/>
              <a:t>Komunikasi</a:t>
            </a:r>
            <a:r>
              <a:rPr lang="en-US" altLang="id-ID" sz="2400" dirty="0" smtClean="0"/>
              <a:t> d</a:t>
            </a:r>
            <a:r>
              <a:rPr lang="id-ID" altLang="id-ID" sz="2400" dirty="0" smtClean="0"/>
              <a:t>apat berupa</a:t>
            </a:r>
            <a:r>
              <a:rPr lang="en-US" altLang="id-ID" sz="2400" dirty="0" smtClean="0"/>
              <a:t>:</a:t>
            </a:r>
            <a:r>
              <a:rPr lang="id-ID" altLang="id-ID" sz="2400" dirty="0" smtClean="0"/>
              <a:t> </a:t>
            </a:r>
            <a:endParaRPr lang="en-US" altLang="id-ID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AutoNum type="arabicParenR"/>
            </a:pPr>
            <a:r>
              <a:rPr lang="en-US" altLang="id-ID" sz="2400" dirty="0" err="1" smtClean="0"/>
              <a:t>Komunikasi</a:t>
            </a:r>
            <a:r>
              <a:rPr lang="en-US" altLang="id-ID" sz="2400" dirty="0" smtClean="0"/>
              <a:t> verbal </a:t>
            </a:r>
            <a:r>
              <a:rPr lang="en-US" altLang="id-ID" sz="2400" dirty="0" err="1" smtClean="0"/>
              <a:t>atau</a:t>
            </a:r>
            <a:r>
              <a:rPr lang="en-US" altLang="id-ID" sz="2400" dirty="0" smtClean="0"/>
              <a:t> </a:t>
            </a:r>
            <a:r>
              <a:rPr lang="en-US" altLang="id-ID" sz="2400" dirty="0" err="1" smtClean="0"/>
              <a:t>dengan</a:t>
            </a:r>
            <a:r>
              <a:rPr lang="en-US" altLang="id-ID" sz="2400" dirty="0" smtClean="0"/>
              <a:t> </a:t>
            </a:r>
            <a:r>
              <a:rPr lang="en-US" altLang="id-ID" sz="2400" dirty="0" err="1" smtClean="0"/>
              <a:t>ucapan</a:t>
            </a:r>
            <a:r>
              <a:rPr lang="en-US" altLang="id-ID" sz="2400" dirty="0" smtClean="0"/>
              <a:t>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arenR"/>
            </a:pPr>
            <a:r>
              <a:rPr lang="en-US" altLang="id-ID" sz="2400" dirty="0" smtClean="0"/>
              <a:t>K</a:t>
            </a:r>
            <a:r>
              <a:rPr lang="id-ID" altLang="id-ID" sz="2400" dirty="0" smtClean="0"/>
              <a:t>omunikasi non-verbal</a:t>
            </a:r>
            <a:endParaRPr lang="en-US" altLang="id-ID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AutoNum type="arabicParenR"/>
            </a:pPr>
            <a:endParaRPr lang="id-ID" altLang="id-ID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d-ID" altLang="id-ID" sz="2400" b="1" dirty="0" smtClean="0"/>
              <a:t>Gerak &amp; Bahasa Tubuh (komunikasi non-verbal):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d-ID" altLang="id-ID" sz="2400" dirty="0" smtClean="0"/>
              <a:t>Dg menggunakan gerakan orang dpt menyatakan kehendaknya, ini berarti bhw kita tdk dpt menggerakkan tubuh kita sekehendak hati, karena ada makna dari gerakan tubuh kita.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d-ID" altLang="id-ID" sz="2400" dirty="0" smtClean="0"/>
              <a:t>Co: mengacungkan jempol / telunjuk, memicingkan mata,memberikan bunga</a:t>
            </a:r>
            <a:endParaRPr lang="en-US" altLang="id-ID" sz="2400" dirty="0" smtClean="0"/>
          </a:p>
        </p:txBody>
      </p:sp>
    </p:spTree>
    <p:extLst>
      <p:ext uri="{BB962C8B-B14F-4D97-AF65-F5344CB8AC3E}">
        <p14:creationId xmlns:p14="http://schemas.microsoft.com/office/powerpoint/2010/main" val="3052320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438" y="107950"/>
            <a:ext cx="6405562" cy="65214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d-ID" altLang="id-ID" b="1" smtClean="0"/>
              <a:t>BENTUK-BENTUK KONTAK SOSIAL</a:t>
            </a:r>
          </a:p>
          <a:p>
            <a:pPr eaLnBrk="1" hangingPunct="1">
              <a:buFontTx/>
              <a:buNone/>
            </a:pPr>
            <a:r>
              <a:rPr lang="id-ID" altLang="id-ID" b="1" smtClean="0"/>
              <a:t>1. Antar Individu</a:t>
            </a:r>
            <a:endParaRPr lang="id-ID" altLang="id-ID" smtClean="0"/>
          </a:p>
          <a:p>
            <a:pPr eaLnBrk="1" hangingPunct="1">
              <a:buFontTx/>
              <a:buNone/>
            </a:pPr>
            <a:r>
              <a:rPr lang="en-US" altLang="id-ID" smtClean="0"/>
              <a:t>	</a:t>
            </a:r>
            <a:r>
              <a:rPr lang="id-ID" altLang="id-ID" smtClean="0"/>
              <a:t>Contoh antara A dan B mengadakan kesepakatan untuk melakukan suatu perbuatan</a:t>
            </a:r>
            <a:endParaRPr lang="en-US" altLang="id-ID" smtClean="0"/>
          </a:p>
          <a:p>
            <a:pPr eaLnBrk="1" hangingPunct="1">
              <a:buFontTx/>
              <a:buNone/>
            </a:pPr>
            <a:endParaRPr lang="id-ID" altLang="id-ID" b="1" smtClean="0"/>
          </a:p>
          <a:p>
            <a:pPr eaLnBrk="1" hangingPunct="1">
              <a:buFontTx/>
              <a:buNone/>
            </a:pPr>
            <a:endParaRPr lang="id-ID" altLang="id-ID" b="1" smtClean="0"/>
          </a:p>
        </p:txBody>
      </p:sp>
      <p:pic>
        <p:nvPicPr>
          <p:cNvPr id="18435" name="Picture 3" descr="PEOP001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6038" y="4572000"/>
            <a:ext cx="2747962" cy="191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816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id-ID" altLang="id-ID" b="1" smtClean="0"/>
              <a:t>2. Individu dengan Kelompok</a:t>
            </a:r>
            <a:endParaRPr lang="id-ID" altLang="id-ID" smtClean="0"/>
          </a:p>
          <a:p>
            <a:pPr eaLnBrk="1" hangingPunct="1">
              <a:buFontTx/>
              <a:buNone/>
            </a:pPr>
            <a:r>
              <a:rPr lang="en-US" altLang="id-ID" smtClean="0"/>
              <a:t>	</a:t>
            </a:r>
            <a:r>
              <a:rPr lang="id-ID" altLang="id-ID" smtClean="0"/>
              <a:t>Contoh seseorang yang berusaha menyesuaikan diri dengan norma yang berlaku dalam suatu masyarakat.</a:t>
            </a:r>
            <a:endParaRPr lang="en-US" altLang="id-ID" smtClean="0"/>
          </a:p>
          <a:p>
            <a:pPr eaLnBrk="1" hangingPunct="1"/>
            <a:endParaRPr lang="en-US" altLang="id-ID" smtClean="0"/>
          </a:p>
        </p:txBody>
      </p:sp>
      <p:pic>
        <p:nvPicPr>
          <p:cNvPr id="40964" name="Picture 4" descr="PEOP001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6038" y="4572000"/>
            <a:ext cx="2747962" cy="191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4372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5380</TotalTime>
  <Words>975</Words>
  <Application>Microsoft Office PowerPoint</Application>
  <PresentationFormat>On-screen Show (4:3)</PresentationFormat>
  <Paragraphs>188</Paragraphs>
  <Slides>27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Office Theme</vt:lpstr>
      <vt:lpstr>Bitmap Image</vt:lpstr>
      <vt:lpstr>PowerPoint Presentation</vt:lpstr>
      <vt:lpstr>INTERAKSI SOSIAL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BENTUK-BENTUK INTERAKSI SOSIAL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Henny Saraswati</dc:creator>
  <cp:lastModifiedBy>Vitria Melani</cp:lastModifiedBy>
  <cp:revision>204</cp:revision>
  <dcterms:created xsi:type="dcterms:W3CDTF">2016-12-19T02:43:49Z</dcterms:created>
  <dcterms:modified xsi:type="dcterms:W3CDTF">2020-04-02T07:54:19Z</dcterms:modified>
</cp:coreProperties>
</file>