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3" r:id="rId12"/>
    <p:sldId id="294" r:id="rId13"/>
    <p:sldId id="268" r:id="rId14"/>
    <p:sldId id="269" r:id="rId15"/>
    <p:sldId id="279" r:id="rId16"/>
    <p:sldId id="292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AF195-3514-4A23-B1C7-F967D661D56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98823-382B-4E1D-9281-AF0F2E262204}">
      <dgm:prSet phldrT="[Text]"/>
      <dgm:spPr/>
      <dgm:t>
        <a:bodyPr/>
        <a:lstStyle/>
        <a:p>
          <a:r>
            <a:rPr lang="en-US" dirty="0" err="1" smtClean="0"/>
            <a:t>Hipotalamus</a:t>
          </a:r>
          <a:endParaRPr lang="en-US" dirty="0" smtClean="0"/>
        </a:p>
        <a:p>
          <a:r>
            <a:rPr lang="en-US" dirty="0" smtClean="0"/>
            <a:t>&amp; Midbrain</a:t>
          </a:r>
          <a:endParaRPr lang="en-US" dirty="0"/>
        </a:p>
      </dgm:t>
    </dgm:pt>
    <dgm:pt modelId="{6F6AB7E6-CCA7-4EDB-B3C3-0D0D129183C1}" type="parTrans" cxnId="{C72B74AF-D96C-4342-A004-CAA25FC36820}">
      <dgm:prSet/>
      <dgm:spPr/>
      <dgm:t>
        <a:bodyPr/>
        <a:lstStyle/>
        <a:p>
          <a:endParaRPr lang="en-US"/>
        </a:p>
      </dgm:t>
    </dgm:pt>
    <dgm:pt modelId="{BE5B1257-D3FA-4901-83D6-737EF48C2BA4}" type="sibTrans" cxnId="{C72B74AF-D96C-4342-A004-CAA25FC36820}">
      <dgm:prSet/>
      <dgm:spPr/>
      <dgm:t>
        <a:bodyPr/>
        <a:lstStyle/>
        <a:p>
          <a:endParaRPr lang="en-US"/>
        </a:p>
      </dgm:t>
    </dgm:pt>
    <dgm:pt modelId="{93849A92-88AA-490B-8F06-CF8B6539DC48}">
      <dgm:prSet phldrT="[Text]"/>
      <dgm:spPr/>
      <dgm:t>
        <a:bodyPr/>
        <a:lstStyle/>
        <a:p>
          <a:r>
            <a:rPr lang="en-US" dirty="0" smtClean="0"/>
            <a:t>CRH / CRF</a:t>
          </a:r>
          <a:endParaRPr lang="en-US" dirty="0"/>
        </a:p>
      </dgm:t>
    </dgm:pt>
    <dgm:pt modelId="{E9A33C15-EDA4-46C5-B064-CB9CFDD17B0C}" type="parTrans" cxnId="{FC1B6129-F4A4-4346-ACEB-FB87083C7353}">
      <dgm:prSet/>
      <dgm:spPr/>
      <dgm:t>
        <a:bodyPr/>
        <a:lstStyle/>
        <a:p>
          <a:endParaRPr lang="en-US"/>
        </a:p>
      </dgm:t>
    </dgm:pt>
    <dgm:pt modelId="{ED515E41-6F88-44AE-9259-B95539F4EBEB}" type="sibTrans" cxnId="{FC1B6129-F4A4-4346-ACEB-FB87083C7353}">
      <dgm:prSet/>
      <dgm:spPr/>
      <dgm:t>
        <a:bodyPr/>
        <a:lstStyle/>
        <a:p>
          <a:endParaRPr lang="en-US"/>
        </a:p>
      </dgm:t>
    </dgm:pt>
    <dgm:pt modelId="{4D4067CF-1729-4140-A34E-967BB13B94B4}">
      <dgm:prSet phldrT="[Text]"/>
      <dgm:spPr/>
      <dgm:t>
        <a:bodyPr/>
        <a:lstStyle/>
        <a:p>
          <a:r>
            <a:rPr lang="en-US" dirty="0" smtClean="0"/>
            <a:t>VTA </a:t>
          </a:r>
          <a:endParaRPr lang="en-US" dirty="0"/>
        </a:p>
      </dgm:t>
    </dgm:pt>
    <dgm:pt modelId="{C233A789-7D49-473C-AC47-4D4920A77736}" type="parTrans" cxnId="{4E5FC71E-A279-42A7-AF3E-4333D9F8A021}">
      <dgm:prSet/>
      <dgm:spPr/>
      <dgm:t>
        <a:bodyPr/>
        <a:lstStyle/>
        <a:p>
          <a:endParaRPr lang="en-US"/>
        </a:p>
      </dgm:t>
    </dgm:pt>
    <dgm:pt modelId="{AC3ADC0E-6C17-4091-A137-ECB41F5A4FF1}" type="sibTrans" cxnId="{4E5FC71E-A279-42A7-AF3E-4333D9F8A021}">
      <dgm:prSet/>
      <dgm:spPr/>
      <dgm:t>
        <a:bodyPr/>
        <a:lstStyle/>
        <a:p>
          <a:endParaRPr lang="en-US"/>
        </a:p>
      </dgm:t>
    </dgm:pt>
    <dgm:pt modelId="{5A7ABB18-5F11-42AB-8FA6-54E5FC2E3AB0}">
      <dgm:prSet phldrT="[Text]"/>
      <dgm:spPr/>
      <dgm:t>
        <a:bodyPr/>
        <a:lstStyle/>
        <a:p>
          <a:r>
            <a:rPr lang="en-US" dirty="0" err="1" smtClean="0"/>
            <a:t>Hipofisis</a:t>
          </a:r>
          <a:endParaRPr lang="en-US" dirty="0"/>
        </a:p>
      </dgm:t>
    </dgm:pt>
    <dgm:pt modelId="{4E65A027-5537-4AF7-8968-8F3E2B24BFC6}" type="parTrans" cxnId="{43FAEA43-FD55-4F0B-AA09-CE318420477D}">
      <dgm:prSet/>
      <dgm:spPr/>
      <dgm:t>
        <a:bodyPr/>
        <a:lstStyle/>
        <a:p>
          <a:endParaRPr lang="en-US"/>
        </a:p>
      </dgm:t>
    </dgm:pt>
    <dgm:pt modelId="{C0118DFB-25DE-4522-88BF-996553E20B0C}" type="sibTrans" cxnId="{43FAEA43-FD55-4F0B-AA09-CE318420477D}">
      <dgm:prSet/>
      <dgm:spPr/>
      <dgm:t>
        <a:bodyPr/>
        <a:lstStyle/>
        <a:p>
          <a:endParaRPr lang="en-US"/>
        </a:p>
      </dgm:t>
    </dgm:pt>
    <dgm:pt modelId="{A240C7E3-7C51-4754-833D-8F9375480D96}">
      <dgm:prSet phldrT="[Text]"/>
      <dgm:spPr/>
      <dgm:t>
        <a:bodyPr/>
        <a:lstStyle/>
        <a:p>
          <a:r>
            <a:rPr lang="en-US" dirty="0" smtClean="0"/>
            <a:t>ACTH</a:t>
          </a:r>
          <a:endParaRPr lang="en-US" dirty="0"/>
        </a:p>
      </dgm:t>
    </dgm:pt>
    <dgm:pt modelId="{A2B7DE25-8BB5-4979-A9C9-19AF7F7FD463}" type="parTrans" cxnId="{50080F32-A7A6-4F62-8BDB-C5FFB441BE8B}">
      <dgm:prSet/>
      <dgm:spPr/>
      <dgm:t>
        <a:bodyPr/>
        <a:lstStyle/>
        <a:p>
          <a:endParaRPr lang="en-US"/>
        </a:p>
      </dgm:t>
    </dgm:pt>
    <dgm:pt modelId="{D1473247-E95D-4F88-9876-47A4EEBEC98C}" type="sibTrans" cxnId="{50080F32-A7A6-4F62-8BDB-C5FFB441BE8B}">
      <dgm:prSet/>
      <dgm:spPr/>
      <dgm:t>
        <a:bodyPr/>
        <a:lstStyle/>
        <a:p>
          <a:endParaRPr lang="en-US"/>
        </a:p>
      </dgm:t>
    </dgm:pt>
    <dgm:pt modelId="{D21A2984-01BF-43E1-B6E1-61D15243513B}">
      <dgm:prSet phldrT="[Text]"/>
      <dgm:spPr/>
      <dgm:t>
        <a:bodyPr/>
        <a:lstStyle/>
        <a:p>
          <a:r>
            <a:rPr lang="en-US" dirty="0" err="1" smtClean="0"/>
            <a:t>Korteks</a:t>
          </a:r>
          <a:r>
            <a:rPr lang="en-US" dirty="0" smtClean="0"/>
            <a:t> adrenal</a:t>
          </a:r>
          <a:endParaRPr lang="en-US" dirty="0"/>
        </a:p>
      </dgm:t>
    </dgm:pt>
    <dgm:pt modelId="{147C3003-8347-472D-A2D5-D6670C8CE259}" type="parTrans" cxnId="{3F24C60F-2BF1-4828-AFE3-D8988444F92D}">
      <dgm:prSet/>
      <dgm:spPr/>
      <dgm:t>
        <a:bodyPr/>
        <a:lstStyle/>
        <a:p>
          <a:endParaRPr lang="en-US"/>
        </a:p>
      </dgm:t>
    </dgm:pt>
    <dgm:pt modelId="{8AA56BE0-820E-4A6C-B70D-F854F575F844}" type="sibTrans" cxnId="{3F24C60F-2BF1-4828-AFE3-D8988444F92D}">
      <dgm:prSet/>
      <dgm:spPr/>
      <dgm:t>
        <a:bodyPr/>
        <a:lstStyle/>
        <a:p>
          <a:endParaRPr lang="en-US"/>
        </a:p>
      </dgm:t>
    </dgm:pt>
    <dgm:pt modelId="{A75636AC-6056-4F5D-A99A-E845ADC9EF01}">
      <dgm:prSet phldrT="[Text]"/>
      <dgm:spPr/>
      <dgm:t>
        <a:bodyPr/>
        <a:lstStyle/>
        <a:p>
          <a:r>
            <a:rPr lang="en-US" dirty="0" err="1" smtClean="0"/>
            <a:t>Glukokortikoid</a:t>
          </a:r>
          <a:endParaRPr lang="en-US" dirty="0"/>
        </a:p>
      </dgm:t>
    </dgm:pt>
    <dgm:pt modelId="{013F18D2-5D92-4F77-9894-55C7600EDBA8}" type="parTrans" cxnId="{629E62BC-CD81-45F1-B88E-23567D6B7660}">
      <dgm:prSet/>
      <dgm:spPr/>
      <dgm:t>
        <a:bodyPr/>
        <a:lstStyle/>
        <a:p>
          <a:endParaRPr lang="en-US"/>
        </a:p>
      </dgm:t>
    </dgm:pt>
    <dgm:pt modelId="{E001B881-23CC-4508-9499-A2319994F6BF}" type="sibTrans" cxnId="{629E62BC-CD81-45F1-B88E-23567D6B7660}">
      <dgm:prSet/>
      <dgm:spPr/>
      <dgm:t>
        <a:bodyPr/>
        <a:lstStyle/>
        <a:p>
          <a:endParaRPr lang="en-US"/>
        </a:p>
      </dgm:t>
    </dgm:pt>
    <dgm:pt modelId="{F3066AF1-E7F3-49EF-A5C5-767F4C174F05}">
      <dgm:prSet phldrT="[Text]"/>
      <dgm:spPr/>
      <dgm:t>
        <a:bodyPr/>
        <a:lstStyle/>
        <a:p>
          <a:r>
            <a:rPr lang="en-US" dirty="0" err="1" smtClean="0"/>
            <a:t>Kortisol</a:t>
          </a:r>
          <a:endParaRPr lang="en-US" dirty="0"/>
        </a:p>
      </dgm:t>
    </dgm:pt>
    <dgm:pt modelId="{67FBB1D5-4310-494A-AA0C-BB77A32B65BC}" type="parTrans" cxnId="{8666D735-FEE6-40C3-B3AB-D7391974B633}">
      <dgm:prSet/>
      <dgm:spPr/>
      <dgm:t>
        <a:bodyPr/>
        <a:lstStyle/>
        <a:p>
          <a:endParaRPr lang="en-US"/>
        </a:p>
      </dgm:t>
    </dgm:pt>
    <dgm:pt modelId="{113CC874-C67F-4764-A99F-A54BFF3A4562}" type="sibTrans" cxnId="{8666D735-FEE6-40C3-B3AB-D7391974B633}">
      <dgm:prSet/>
      <dgm:spPr/>
      <dgm:t>
        <a:bodyPr/>
        <a:lstStyle/>
        <a:p>
          <a:endParaRPr lang="en-US"/>
        </a:p>
      </dgm:t>
    </dgm:pt>
    <dgm:pt modelId="{40F93058-5A47-4DA2-8726-E0BA0C45FC52}">
      <dgm:prSet phldrT="[Text]"/>
      <dgm:spPr/>
      <dgm:t>
        <a:bodyPr/>
        <a:lstStyle/>
        <a:p>
          <a:r>
            <a:rPr lang="en-US" dirty="0" err="1" smtClean="0"/>
            <a:t>Infusi</a:t>
          </a:r>
          <a:r>
            <a:rPr lang="en-US" dirty="0" smtClean="0"/>
            <a:t> CRH </a:t>
          </a:r>
          <a:r>
            <a:rPr lang="en-US" dirty="0" err="1" smtClean="0"/>
            <a:t>ke</a:t>
          </a:r>
          <a:r>
            <a:rPr lang="en-US" dirty="0" smtClean="0"/>
            <a:t> VTA </a:t>
          </a:r>
          <a:r>
            <a:rPr lang="en-US" dirty="0" smtClean="0">
              <a:sym typeface="Wingdings" pitchFamily="2" charset="2"/>
            </a:rPr>
            <a:t> </a:t>
          </a:r>
          <a:r>
            <a:rPr lang="en-US" dirty="0" err="1" smtClean="0">
              <a:sym typeface="Wingdings" pitchFamily="2" charset="2"/>
            </a:rPr>
            <a:t>kekambuhan</a:t>
          </a:r>
          <a:endParaRPr lang="en-US" dirty="0"/>
        </a:p>
      </dgm:t>
    </dgm:pt>
    <dgm:pt modelId="{C5A47DF0-01F4-43E7-8046-6B1D9B0684E7}" type="parTrans" cxnId="{04E1D860-14B8-476A-B01D-E55FFABE7B8B}">
      <dgm:prSet/>
      <dgm:spPr/>
    </dgm:pt>
    <dgm:pt modelId="{C6B466E1-1CF2-44EB-8D26-7B670070F094}" type="sibTrans" cxnId="{04E1D860-14B8-476A-B01D-E55FFABE7B8B}">
      <dgm:prSet/>
      <dgm:spPr/>
    </dgm:pt>
    <dgm:pt modelId="{6618C0A1-5D5D-4233-B684-8B1E46EED633}">
      <dgm:prSet phldrT="[Text]"/>
      <dgm:spPr/>
      <dgm:t>
        <a:bodyPr/>
        <a:lstStyle/>
        <a:p>
          <a:r>
            <a:rPr lang="en-US" dirty="0" err="1" smtClean="0"/>
            <a:t>Infusi</a:t>
          </a:r>
          <a:r>
            <a:rPr lang="en-US" dirty="0" smtClean="0"/>
            <a:t> </a:t>
          </a:r>
          <a:r>
            <a:rPr lang="en-US" dirty="0" err="1" smtClean="0"/>
            <a:t>antagonis</a:t>
          </a:r>
          <a:r>
            <a:rPr lang="en-US" dirty="0" smtClean="0"/>
            <a:t> </a:t>
          </a:r>
          <a:r>
            <a:rPr lang="en-US" dirty="0" err="1" smtClean="0"/>
            <a:t>reseptor</a:t>
          </a:r>
          <a:r>
            <a:rPr lang="en-US" dirty="0" smtClean="0"/>
            <a:t> CRH </a:t>
          </a:r>
          <a:r>
            <a:rPr lang="en-US" dirty="0" err="1" smtClean="0"/>
            <a:t>mencegah</a:t>
          </a:r>
          <a:r>
            <a:rPr lang="en-US" dirty="0" smtClean="0"/>
            <a:t> </a:t>
          </a:r>
          <a:r>
            <a:rPr lang="en-US" dirty="0" err="1" smtClean="0"/>
            <a:t>pemantapan</a:t>
          </a:r>
          <a:r>
            <a:rPr lang="en-US" dirty="0" smtClean="0"/>
            <a:t> </a:t>
          </a:r>
          <a:r>
            <a:rPr lang="en-US" dirty="0" err="1" smtClean="0"/>
            <a:t>kembali</a:t>
          </a:r>
          <a:endParaRPr lang="en-US" dirty="0"/>
        </a:p>
      </dgm:t>
    </dgm:pt>
    <dgm:pt modelId="{DF119691-B0D4-490E-8B3A-CAAB518E888C}" type="parTrans" cxnId="{2C79339A-0972-47AE-957F-C51D99346F27}">
      <dgm:prSet/>
      <dgm:spPr/>
    </dgm:pt>
    <dgm:pt modelId="{0B766370-D977-4198-8DEC-C9BE804C7A83}" type="sibTrans" cxnId="{2C79339A-0972-47AE-957F-C51D99346F27}">
      <dgm:prSet/>
      <dgm:spPr/>
    </dgm:pt>
    <dgm:pt modelId="{8DFCABFA-E053-465C-899C-417E6209312F}" type="pres">
      <dgm:prSet presAssocID="{512AF195-3514-4A23-B1C7-F967D661D5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D62FF2-B23D-4CBC-9FB6-1B7D93FDEDD2}" type="pres">
      <dgm:prSet presAssocID="{D7398823-382B-4E1D-9281-AF0F2E262204}" presName="composite" presStyleCnt="0"/>
      <dgm:spPr/>
    </dgm:pt>
    <dgm:pt modelId="{6C78B560-A299-4265-827B-E53C537CE1E8}" type="pres">
      <dgm:prSet presAssocID="{D7398823-382B-4E1D-9281-AF0F2E2622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4B66E-4C21-4D55-8529-A6C43F85C0C2}" type="pres">
      <dgm:prSet presAssocID="{D7398823-382B-4E1D-9281-AF0F2E2622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6FE6C-ED25-4896-9F6B-F389177AE4C7}" type="pres">
      <dgm:prSet presAssocID="{BE5B1257-D3FA-4901-83D6-737EF48C2BA4}" presName="sp" presStyleCnt="0"/>
      <dgm:spPr/>
    </dgm:pt>
    <dgm:pt modelId="{F42FAE90-4E3B-445A-8940-48FDBAC164B3}" type="pres">
      <dgm:prSet presAssocID="{5A7ABB18-5F11-42AB-8FA6-54E5FC2E3AB0}" presName="composite" presStyleCnt="0"/>
      <dgm:spPr/>
    </dgm:pt>
    <dgm:pt modelId="{EA4F3D3B-E8D2-4E6D-B61C-EF990A2370FE}" type="pres">
      <dgm:prSet presAssocID="{5A7ABB18-5F11-42AB-8FA6-54E5FC2E3AB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4C1F3-F4E8-40B8-9CCA-15995ABF0A4E}" type="pres">
      <dgm:prSet presAssocID="{5A7ABB18-5F11-42AB-8FA6-54E5FC2E3AB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6EEC2-76D3-4673-8348-3F66E2CCC919}" type="pres">
      <dgm:prSet presAssocID="{C0118DFB-25DE-4522-88BF-996553E20B0C}" presName="sp" presStyleCnt="0"/>
      <dgm:spPr/>
    </dgm:pt>
    <dgm:pt modelId="{A9AD9B21-85B0-4DAE-9B1B-DAB6D6181BBD}" type="pres">
      <dgm:prSet presAssocID="{D21A2984-01BF-43E1-B6E1-61D15243513B}" presName="composite" presStyleCnt="0"/>
      <dgm:spPr/>
    </dgm:pt>
    <dgm:pt modelId="{FC4C2BD2-1CE9-4363-A363-B6C5E9861C29}" type="pres">
      <dgm:prSet presAssocID="{D21A2984-01BF-43E1-B6E1-61D15243513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10905-0018-47CD-AB3B-B11F54B9F057}" type="pres">
      <dgm:prSet presAssocID="{D21A2984-01BF-43E1-B6E1-61D15243513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24C60F-2BF1-4828-AFE3-D8988444F92D}" srcId="{512AF195-3514-4A23-B1C7-F967D661D56D}" destId="{D21A2984-01BF-43E1-B6E1-61D15243513B}" srcOrd="2" destOrd="0" parTransId="{147C3003-8347-472D-A2D5-D6670C8CE259}" sibTransId="{8AA56BE0-820E-4A6C-B70D-F854F575F844}"/>
    <dgm:cxn modelId="{C72B74AF-D96C-4342-A004-CAA25FC36820}" srcId="{512AF195-3514-4A23-B1C7-F967D661D56D}" destId="{D7398823-382B-4E1D-9281-AF0F2E262204}" srcOrd="0" destOrd="0" parTransId="{6F6AB7E6-CCA7-4EDB-B3C3-0D0D129183C1}" sibTransId="{BE5B1257-D3FA-4901-83D6-737EF48C2BA4}"/>
    <dgm:cxn modelId="{629E62BC-CD81-45F1-B88E-23567D6B7660}" srcId="{D21A2984-01BF-43E1-B6E1-61D15243513B}" destId="{A75636AC-6056-4F5D-A99A-E845ADC9EF01}" srcOrd="0" destOrd="0" parTransId="{013F18D2-5D92-4F77-9894-55C7600EDBA8}" sibTransId="{E001B881-23CC-4508-9499-A2319994F6BF}"/>
    <dgm:cxn modelId="{69CA389E-1696-458D-A481-6A56CFD53F8C}" type="presOf" srcId="{D21A2984-01BF-43E1-B6E1-61D15243513B}" destId="{FC4C2BD2-1CE9-4363-A363-B6C5E9861C29}" srcOrd="0" destOrd="0" presId="urn:microsoft.com/office/officeart/2005/8/layout/chevron2"/>
    <dgm:cxn modelId="{96B821F2-F8CA-474A-B86C-7FCCAA5143F9}" type="presOf" srcId="{512AF195-3514-4A23-B1C7-F967D661D56D}" destId="{8DFCABFA-E053-465C-899C-417E6209312F}" srcOrd="0" destOrd="0" presId="urn:microsoft.com/office/officeart/2005/8/layout/chevron2"/>
    <dgm:cxn modelId="{04E1D860-14B8-476A-B01D-E55FFABE7B8B}" srcId="{D7398823-382B-4E1D-9281-AF0F2E262204}" destId="{40F93058-5A47-4DA2-8726-E0BA0C45FC52}" srcOrd="2" destOrd="0" parTransId="{C5A47DF0-01F4-43E7-8046-6B1D9B0684E7}" sibTransId="{C6B466E1-1CF2-44EB-8D26-7B670070F094}"/>
    <dgm:cxn modelId="{4E5FC71E-A279-42A7-AF3E-4333D9F8A021}" srcId="{D7398823-382B-4E1D-9281-AF0F2E262204}" destId="{4D4067CF-1729-4140-A34E-967BB13B94B4}" srcOrd="1" destOrd="0" parTransId="{C233A789-7D49-473C-AC47-4D4920A77736}" sibTransId="{AC3ADC0E-6C17-4091-A137-ECB41F5A4FF1}"/>
    <dgm:cxn modelId="{F57D7281-3396-427E-931E-C41D13C55278}" type="presOf" srcId="{D7398823-382B-4E1D-9281-AF0F2E262204}" destId="{6C78B560-A299-4265-827B-E53C537CE1E8}" srcOrd="0" destOrd="0" presId="urn:microsoft.com/office/officeart/2005/8/layout/chevron2"/>
    <dgm:cxn modelId="{AC0C8D45-A985-434B-9E8A-FCE6543AD64C}" type="presOf" srcId="{F3066AF1-E7F3-49EF-A5C5-767F4C174F05}" destId="{4C410905-0018-47CD-AB3B-B11F54B9F057}" srcOrd="0" destOrd="1" presId="urn:microsoft.com/office/officeart/2005/8/layout/chevron2"/>
    <dgm:cxn modelId="{2C79339A-0972-47AE-957F-C51D99346F27}" srcId="{D7398823-382B-4E1D-9281-AF0F2E262204}" destId="{6618C0A1-5D5D-4233-B684-8B1E46EED633}" srcOrd="3" destOrd="0" parTransId="{DF119691-B0D4-490E-8B3A-CAAB518E888C}" sibTransId="{0B766370-D977-4198-8DEC-C9BE804C7A83}"/>
    <dgm:cxn modelId="{A51C9498-2F28-4A0D-9A2D-A2F17585666C}" type="presOf" srcId="{A240C7E3-7C51-4754-833D-8F9375480D96}" destId="{3074C1F3-F4E8-40B8-9CCA-15995ABF0A4E}" srcOrd="0" destOrd="0" presId="urn:microsoft.com/office/officeart/2005/8/layout/chevron2"/>
    <dgm:cxn modelId="{D9E43D4F-C5C4-42B4-AC82-28995EFC3585}" type="presOf" srcId="{4D4067CF-1729-4140-A34E-967BB13B94B4}" destId="{8CD4B66E-4C21-4D55-8529-A6C43F85C0C2}" srcOrd="0" destOrd="1" presId="urn:microsoft.com/office/officeart/2005/8/layout/chevron2"/>
    <dgm:cxn modelId="{21D67866-64DB-4610-BC94-351DB3F072D8}" type="presOf" srcId="{A75636AC-6056-4F5D-A99A-E845ADC9EF01}" destId="{4C410905-0018-47CD-AB3B-B11F54B9F057}" srcOrd="0" destOrd="0" presId="urn:microsoft.com/office/officeart/2005/8/layout/chevron2"/>
    <dgm:cxn modelId="{50080F32-A7A6-4F62-8BDB-C5FFB441BE8B}" srcId="{5A7ABB18-5F11-42AB-8FA6-54E5FC2E3AB0}" destId="{A240C7E3-7C51-4754-833D-8F9375480D96}" srcOrd="0" destOrd="0" parTransId="{A2B7DE25-8BB5-4979-A9C9-19AF7F7FD463}" sibTransId="{D1473247-E95D-4F88-9876-47A4EEBEC98C}"/>
    <dgm:cxn modelId="{43FAEA43-FD55-4F0B-AA09-CE318420477D}" srcId="{512AF195-3514-4A23-B1C7-F967D661D56D}" destId="{5A7ABB18-5F11-42AB-8FA6-54E5FC2E3AB0}" srcOrd="1" destOrd="0" parTransId="{4E65A027-5537-4AF7-8968-8F3E2B24BFC6}" sibTransId="{C0118DFB-25DE-4522-88BF-996553E20B0C}"/>
    <dgm:cxn modelId="{9C39B56D-CC53-4356-B71C-82BE92E694DF}" type="presOf" srcId="{93849A92-88AA-490B-8F06-CF8B6539DC48}" destId="{8CD4B66E-4C21-4D55-8529-A6C43F85C0C2}" srcOrd="0" destOrd="0" presId="urn:microsoft.com/office/officeart/2005/8/layout/chevron2"/>
    <dgm:cxn modelId="{C151C0F7-0E9D-411F-AE28-AF0DE7CFC4DF}" type="presOf" srcId="{40F93058-5A47-4DA2-8726-E0BA0C45FC52}" destId="{8CD4B66E-4C21-4D55-8529-A6C43F85C0C2}" srcOrd="0" destOrd="2" presId="urn:microsoft.com/office/officeart/2005/8/layout/chevron2"/>
    <dgm:cxn modelId="{8666D735-FEE6-40C3-B3AB-D7391974B633}" srcId="{D21A2984-01BF-43E1-B6E1-61D15243513B}" destId="{F3066AF1-E7F3-49EF-A5C5-767F4C174F05}" srcOrd="1" destOrd="0" parTransId="{67FBB1D5-4310-494A-AA0C-BB77A32B65BC}" sibTransId="{113CC874-C67F-4764-A99F-A54BFF3A4562}"/>
    <dgm:cxn modelId="{4509F3C0-D42D-41F7-B923-3270CE878E42}" type="presOf" srcId="{6618C0A1-5D5D-4233-B684-8B1E46EED633}" destId="{8CD4B66E-4C21-4D55-8529-A6C43F85C0C2}" srcOrd="0" destOrd="3" presId="urn:microsoft.com/office/officeart/2005/8/layout/chevron2"/>
    <dgm:cxn modelId="{FC1B6129-F4A4-4346-ACEB-FB87083C7353}" srcId="{D7398823-382B-4E1D-9281-AF0F2E262204}" destId="{93849A92-88AA-490B-8F06-CF8B6539DC48}" srcOrd="0" destOrd="0" parTransId="{E9A33C15-EDA4-46C5-B064-CB9CFDD17B0C}" sibTransId="{ED515E41-6F88-44AE-9259-B95539F4EBEB}"/>
    <dgm:cxn modelId="{B1AF1883-8E91-4F7C-A29D-C9F91A4BB055}" type="presOf" srcId="{5A7ABB18-5F11-42AB-8FA6-54E5FC2E3AB0}" destId="{EA4F3D3B-E8D2-4E6D-B61C-EF990A2370FE}" srcOrd="0" destOrd="0" presId="urn:microsoft.com/office/officeart/2005/8/layout/chevron2"/>
    <dgm:cxn modelId="{0694F049-C76A-4351-B019-0FC0123EB9AF}" type="presParOf" srcId="{8DFCABFA-E053-465C-899C-417E6209312F}" destId="{D4D62FF2-B23D-4CBC-9FB6-1B7D93FDEDD2}" srcOrd="0" destOrd="0" presId="urn:microsoft.com/office/officeart/2005/8/layout/chevron2"/>
    <dgm:cxn modelId="{06A933C2-7151-4687-B15F-A491DC102AED}" type="presParOf" srcId="{D4D62FF2-B23D-4CBC-9FB6-1B7D93FDEDD2}" destId="{6C78B560-A299-4265-827B-E53C537CE1E8}" srcOrd="0" destOrd="0" presId="urn:microsoft.com/office/officeart/2005/8/layout/chevron2"/>
    <dgm:cxn modelId="{080E8E34-589B-401F-93F4-BB29D15B54A4}" type="presParOf" srcId="{D4D62FF2-B23D-4CBC-9FB6-1B7D93FDEDD2}" destId="{8CD4B66E-4C21-4D55-8529-A6C43F85C0C2}" srcOrd="1" destOrd="0" presId="urn:microsoft.com/office/officeart/2005/8/layout/chevron2"/>
    <dgm:cxn modelId="{85906D93-DD80-4060-AC3C-85491B6DE11F}" type="presParOf" srcId="{8DFCABFA-E053-465C-899C-417E6209312F}" destId="{2466FE6C-ED25-4896-9F6B-F389177AE4C7}" srcOrd="1" destOrd="0" presId="urn:microsoft.com/office/officeart/2005/8/layout/chevron2"/>
    <dgm:cxn modelId="{43881042-4C1F-4349-BBB5-49E94830B928}" type="presParOf" srcId="{8DFCABFA-E053-465C-899C-417E6209312F}" destId="{F42FAE90-4E3B-445A-8940-48FDBAC164B3}" srcOrd="2" destOrd="0" presId="urn:microsoft.com/office/officeart/2005/8/layout/chevron2"/>
    <dgm:cxn modelId="{A9120A30-7C88-414B-8998-04F3AA6DA9F3}" type="presParOf" srcId="{F42FAE90-4E3B-445A-8940-48FDBAC164B3}" destId="{EA4F3D3B-E8D2-4E6D-B61C-EF990A2370FE}" srcOrd="0" destOrd="0" presId="urn:microsoft.com/office/officeart/2005/8/layout/chevron2"/>
    <dgm:cxn modelId="{062889DD-5E7E-436E-8F6B-99FDE38A6663}" type="presParOf" srcId="{F42FAE90-4E3B-445A-8940-48FDBAC164B3}" destId="{3074C1F3-F4E8-40B8-9CCA-15995ABF0A4E}" srcOrd="1" destOrd="0" presId="urn:microsoft.com/office/officeart/2005/8/layout/chevron2"/>
    <dgm:cxn modelId="{D4E4BF3F-DAA3-4A42-AFC4-F1C96FB42CE4}" type="presParOf" srcId="{8DFCABFA-E053-465C-899C-417E6209312F}" destId="{C596EEC2-76D3-4673-8348-3F66E2CCC919}" srcOrd="3" destOrd="0" presId="urn:microsoft.com/office/officeart/2005/8/layout/chevron2"/>
    <dgm:cxn modelId="{423C757B-2F31-4016-9BFE-DE10A4FC6A96}" type="presParOf" srcId="{8DFCABFA-E053-465C-899C-417E6209312F}" destId="{A9AD9B21-85B0-4DAE-9B1B-DAB6D6181BBD}" srcOrd="4" destOrd="0" presId="urn:microsoft.com/office/officeart/2005/8/layout/chevron2"/>
    <dgm:cxn modelId="{C2724760-4804-4B5B-A4ED-3A8F9CFABE36}" type="presParOf" srcId="{A9AD9B21-85B0-4DAE-9B1B-DAB6D6181BBD}" destId="{FC4C2BD2-1CE9-4363-A363-B6C5E9861C29}" srcOrd="0" destOrd="0" presId="urn:microsoft.com/office/officeart/2005/8/layout/chevron2"/>
    <dgm:cxn modelId="{7617F804-18E8-4B29-AABD-EF2A7CA30D4B}" type="presParOf" srcId="{A9AD9B21-85B0-4DAE-9B1B-DAB6D6181BBD}" destId="{4C410905-0018-47CD-AB3B-B11F54B9F057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DE804-B62F-4533-B5DD-4CEF371BC7ED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A1CC0-5E03-471C-8E4D-9B6A46F39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CC0-5E03-471C-8E4D-9B6A46F39C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9969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t1EsfhPBTk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Arial Rounded MT Bold" pitchFamily="34" charset="0"/>
              </a:rPr>
              <a:t>PENYALAHGUNAAN OBAT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err="1" smtClean="0">
                <a:latin typeface="Arial Rounded MT Bold" pitchFamily="34" charset="0"/>
              </a:rPr>
              <a:t>Pertemuan</a:t>
            </a:r>
            <a:r>
              <a:rPr lang="en-US" sz="2800" dirty="0" smtClean="0">
                <a:latin typeface="Arial Rounded MT Bold" pitchFamily="34" charset="0"/>
              </a:rPr>
              <a:t> 14</a:t>
            </a:r>
          </a:p>
          <a:p>
            <a:r>
              <a:rPr lang="en-US" sz="2800" dirty="0" err="1" smtClean="0">
                <a:latin typeface="Arial Rounded MT Bold" pitchFamily="34" charset="0"/>
              </a:rPr>
              <a:t>Dra</a:t>
            </a:r>
            <a:r>
              <a:rPr lang="en-US" sz="2800" dirty="0" smtClean="0">
                <a:latin typeface="Arial Rounded MT Bold" pitchFamily="34" charset="0"/>
              </a:rPr>
              <a:t>. </a:t>
            </a:r>
            <a:r>
              <a:rPr lang="en-US" sz="2800" dirty="0" err="1" smtClean="0">
                <a:latin typeface="Arial Rounded MT Bold" pitchFamily="34" charset="0"/>
              </a:rPr>
              <a:t>Retno</a:t>
            </a:r>
            <a:r>
              <a:rPr lang="en-US" sz="2800" dirty="0" smtClean="0">
                <a:latin typeface="Arial Rounded MT Bold" pitchFamily="34" charset="0"/>
              </a:rPr>
              <a:t> Budi </a:t>
            </a:r>
            <a:r>
              <a:rPr lang="en-US" sz="2800" dirty="0" err="1" smtClean="0">
                <a:latin typeface="Arial Rounded MT Bold" pitchFamily="34" charset="0"/>
              </a:rPr>
              <a:t>Setyowati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MSi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Arial Rounded MT Bold" pitchFamily="34" charset="0"/>
              </a:rPr>
              <a:t>Tautan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penting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antara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pengalaman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pembuat</a:t>
            </a:r>
            <a:r>
              <a:rPr lang="en-US" sz="2800" dirty="0" smtClean="0">
                <a:latin typeface="Arial Rounded MT Bold" pitchFamily="34" charset="0"/>
              </a:rPr>
              <a:t> stress </a:t>
            </a:r>
            <a:r>
              <a:rPr lang="en-US" sz="2800" dirty="0" err="1" smtClean="0">
                <a:latin typeface="Arial Rounded MT Bold" pitchFamily="34" charset="0"/>
              </a:rPr>
              <a:t>dan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keinginan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akan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obat</a:t>
            </a:r>
            <a:endParaRPr lang="en-US" sz="2800" dirty="0">
              <a:latin typeface="Arial Rounded MT Bol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534400" cy="493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239000" cy="556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86200" y="2971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Medulla adrenal : </a:t>
            </a:r>
            <a:r>
              <a:rPr lang="en-US" dirty="0" err="1" smtClean="0"/>
              <a:t>epinefrin</a:t>
            </a:r>
            <a:r>
              <a:rPr lang="en-US" dirty="0" smtClean="0"/>
              <a:t> &amp; </a:t>
            </a:r>
            <a:r>
              <a:rPr lang="en-US" dirty="0" err="1" smtClean="0"/>
              <a:t>norepinefrin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4800600" y="38100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562600"/>
          </a:xfrm>
        </p:spPr>
        <p:txBody>
          <a:bodyPr/>
          <a:lstStyle/>
          <a:p>
            <a:r>
              <a:rPr lang="en-US" sz="3600" dirty="0" err="1" smtClean="0"/>
              <a:t>Psikoneuroimunologi</a:t>
            </a:r>
            <a:endParaRPr lang="en-US" sz="3600" dirty="0" smtClean="0"/>
          </a:p>
          <a:p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cabang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neurosains</a:t>
            </a:r>
            <a:r>
              <a:rPr lang="en-US" sz="2800" dirty="0" smtClean="0">
                <a:sym typeface="Wingdings" pitchFamily="2" charset="2"/>
              </a:rPr>
              <a:t> yang </a:t>
            </a:r>
            <a:r>
              <a:rPr lang="en-US" sz="2800" dirty="0" err="1" smtClean="0">
                <a:sym typeface="Wingdings" pitchFamily="2" charset="2"/>
              </a:rPr>
              <a:t>meliputi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interaksi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antara</a:t>
            </a:r>
            <a:r>
              <a:rPr lang="en-US" sz="2800" dirty="0" smtClean="0">
                <a:sym typeface="Wingdings" pitchFamily="2" charset="2"/>
              </a:rPr>
              <a:t> stimuli </a:t>
            </a:r>
            <a:r>
              <a:rPr lang="en-US" sz="2800" dirty="0" err="1" smtClean="0">
                <a:sym typeface="Wingdings" pitchFamily="2" charset="2"/>
              </a:rPr>
              <a:t>lingkungan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sistem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saraf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sistem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kekebalan</a:t>
            </a:r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err="1" smtClean="0">
                <a:sym typeface="Wingdings" pitchFamily="2" charset="2"/>
              </a:rPr>
              <a:t>Sistem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smtClean="0">
                <a:sym typeface="Wingdings" pitchFamily="2" charset="2"/>
              </a:rPr>
              <a:t>kekebalan </a:t>
            </a:r>
            <a:r>
              <a:rPr lang="en-US" sz="2800" dirty="0" err="1" smtClean="0">
                <a:sym typeface="Wingdings" pitchFamily="2" charset="2"/>
              </a:rPr>
              <a:t>tubuh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diperoleh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dari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sel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darah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putih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reaksi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kekebalan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dimediasi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oleh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antibodi</a:t>
            </a:r>
            <a:r>
              <a:rPr lang="en-US" sz="2800" dirty="0" smtClean="0">
                <a:sym typeface="Wingdings" pitchFamily="2" charset="2"/>
              </a:rPr>
              <a:t> (</a:t>
            </a:r>
            <a:r>
              <a:rPr lang="el-GR" sz="2800" dirty="0" smtClean="0">
                <a:sym typeface="Wingdings" pitchFamily="2" charset="2"/>
              </a:rPr>
              <a:t>β</a:t>
            </a:r>
            <a:r>
              <a:rPr lang="en-US" sz="2800" dirty="0" smtClean="0">
                <a:sym typeface="Wingdings" pitchFamily="2" charset="2"/>
              </a:rPr>
              <a:t>-</a:t>
            </a:r>
            <a:r>
              <a:rPr lang="en-US" sz="2800" dirty="0" err="1" smtClean="0">
                <a:sym typeface="Wingdings" pitchFamily="2" charset="2"/>
              </a:rPr>
              <a:t>limfosit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imunoglobulin</a:t>
            </a:r>
            <a:r>
              <a:rPr lang="en-US" sz="2800" dirty="0" smtClean="0">
                <a:sym typeface="Wingdings" pitchFamily="2" charset="2"/>
              </a:rPr>
              <a:t>, T-</a:t>
            </a:r>
            <a:r>
              <a:rPr lang="en-US" sz="2800" dirty="0" err="1" smtClean="0">
                <a:sym typeface="Wingdings" pitchFamily="2" charset="2"/>
              </a:rPr>
              <a:t>limfosit</a:t>
            </a:r>
            <a:r>
              <a:rPr lang="en-US" sz="2800" dirty="0" smtClean="0">
                <a:sym typeface="Wingdings" pitchFamily="2" charset="2"/>
              </a:rPr>
              <a:t>) </a:t>
            </a:r>
            <a:r>
              <a:rPr lang="en-US" sz="2800" dirty="0" err="1" smtClean="0">
                <a:sym typeface="Wingdings" pitchFamily="2" charset="2"/>
              </a:rPr>
              <a:t>melalui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komunikasi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oleh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sitokin</a:t>
            </a:r>
            <a:r>
              <a:rPr lang="en-US" sz="2800" dirty="0" smtClean="0">
                <a:sym typeface="Wingdings" pitchFamily="2" charset="2"/>
              </a:rPr>
              <a:t> yang </a:t>
            </a:r>
            <a:r>
              <a:rPr lang="en-US" sz="2800" dirty="0" err="1" smtClean="0">
                <a:sym typeface="Wingdings" pitchFamily="2" charset="2"/>
              </a:rPr>
              <a:t>menstimulasi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pembelahan</a:t>
            </a:r>
            <a:r>
              <a:rPr lang="en-US" sz="2800" dirty="0" smtClean="0">
                <a:sym typeface="Wingdings" pitchFamily="2" charset="2"/>
              </a:rPr>
              <a:t>. </a:t>
            </a:r>
            <a:r>
              <a:rPr lang="en-US" sz="2800" dirty="0" err="1" smtClean="0">
                <a:sym typeface="Wingdings" pitchFamily="2" charset="2"/>
              </a:rPr>
              <a:t>Tingginya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glukokortikoid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pada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penderita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stess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dapat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mengganggu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kerja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sitokin</a:t>
            </a:r>
            <a:r>
              <a:rPr lang="en-US" sz="2800" dirty="0" smtClean="0">
                <a:sym typeface="Wingdings" pitchFamily="2" charset="2"/>
              </a:rPr>
              <a:t>.</a:t>
            </a:r>
          </a:p>
          <a:p>
            <a:r>
              <a:rPr lang="en-US" sz="2800" dirty="0" smtClean="0">
                <a:sym typeface="Wingdings" pitchFamily="2" charset="2"/>
              </a:rPr>
              <a:t>Stress </a:t>
            </a:r>
            <a:r>
              <a:rPr lang="en-US" sz="2800" dirty="0" err="1" smtClean="0">
                <a:sym typeface="Wingdings" pitchFamily="2" charset="2"/>
              </a:rPr>
              <a:t>dapat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meningkatkan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kecenderungan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meningkatnya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penyakit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menular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seperti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infeksi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304800"/>
            <a:ext cx="8229600" cy="868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 Rounded MT Bold" pitchFamily="34" charset="0"/>
              </a:rPr>
              <a:t>Obat-obatan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3200" b="1" dirty="0" err="1" smtClean="0">
                <a:solidFill>
                  <a:schemeClr val="tx1"/>
                </a:solidFill>
                <a:latin typeface="Arial Rounded MT Bold" pitchFamily="34" charset="0"/>
              </a:rPr>
              <a:t>sering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 Rounded MT Bold" pitchFamily="34" charset="0"/>
              </a:rPr>
              <a:t>disalah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 Rounded MT Bold" pitchFamily="34" charset="0"/>
              </a:rPr>
              <a:t>gunakan</a:t>
            </a:r>
            <a:endParaRPr lang="en-US" sz="3200" b="1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066800"/>
            <a:ext cx="8534400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Ragam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obat-obatan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: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Alkohol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barbiturat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opiat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tembakau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amfetamin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kokain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kanabis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halusinogen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(LSD,CP,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lem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bensin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eter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dan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oksida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nitrat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)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Kafein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: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adiktif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tetapi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tidak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memabukan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dan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tidak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mengganggu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produktifitas</a:t>
            </a:r>
            <a:endParaRPr lang="en-US" sz="2800" dirty="0" smtClean="0">
              <a:latin typeface="Arial Rounded MT Bold" pitchFamily="34" charset="0"/>
              <a:ea typeface="Calibri" panose="020F0502020204030204" pitchFamily="34" charset="0"/>
              <a:cs typeface="Microsoft Sans Serif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Halusinogen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: LSD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mengubah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benak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menakutkan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namun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tidak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menyebabkan</a:t>
            </a:r>
            <a:r>
              <a:rPr lang="en-US" sz="2800" dirty="0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  <a:ea typeface="Calibri" panose="020F0502020204030204" pitchFamily="34" charset="0"/>
                <a:cs typeface="Microsoft Sans Serif" pitchFamily="34" charset="0"/>
              </a:rPr>
              <a:t>kecanduan</a:t>
            </a:r>
            <a:endParaRPr lang="en-US" sz="2800" dirty="0" smtClean="0">
              <a:latin typeface="Arial Rounded MT Bold" pitchFamily="34" charset="0"/>
              <a:ea typeface="Calibri" panose="020F0502020204030204" pitchFamily="34" charset="0"/>
              <a:cs typeface="Microsoft Sans Serif" pitchFamily="34" charset="0"/>
            </a:endParaRPr>
          </a:p>
          <a:p>
            <a:pPr lvl="1"/>
            <a:endParaRPr lang="en-US" dirty="0">
              <a:latin typeface="Arial Rounded MT Bold" pitchFamily="34" charset="0"/>
              <a:cs typeface="Microsoft Sans Serif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47" y="21513"/>
            <a:ext cx="1989408" cy="596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3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OPIAT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257800"/>
          </a:xfrm>
        </p:spPr>
        <p:txBody>
          <a:bodyPr/>
          <a:lstStyle/>
          <a:p>
            <a:r>
              <a:rPr lang="en-US" sz="2400" dirty="0" smtClean="0">
                <a:latin typeface="Arial Rounded MT Bold" pitchFamily="34" charset="0"/>
              </a:rPr>
              <a:t>Poppy opium 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 HEROIN</a:t>
            </a:r>
          </a:p>
          <a:p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Akibatnya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: </a:t>
            </a:r>
          </a:p>
          <a:p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perilaku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kriminal</a:t>
            </a:r>
            <a:endParaRPr lang="en-US" sz="2400" dirty="0" smtClean="0">
              <a:latin typeface="Arial Rounded MT Bold" pitchFamily="34" charset="0"/>
              <a:sym typeface="Wingdings" pitchFamily="2" charset="2"/>
            </a:endParaRPr>
          </a:p>
          <a:p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terjadi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toleransi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obat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hepatitis-AIDS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akibat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suntik</a:t>
            </a:r>
            <a:endParaRPr lang="en-US" sz="2400" dirty="0" smtClean="0">
              <a:latin typeface="Arial Rounded MT Bold" pitchFamily="34" charset="0"/>
              <a:sym typeface="Wingdings" pitchFamily="2" charset="2"/>
            </a:endParaRPr>
          </a:p>
          <a:p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pada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ibu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hamil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bayinya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akan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kecanduan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juga</a:t>
            </a:r>
            <a:endParaRPr lang="en-US" sz="2400" dirty="0" smtClean="0">
              <a:latin typeface="Arial Rounded MT Bold" pitchFamily="34" charset="0"/>
              <a:sym typeface="Wingdings" pitchFamily="2" charset="2"/>
            </a:endParaRPr>
          </a:p>
          <a:p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Kematian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,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ketidak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seragaman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kualitas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heroin  over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dosis</a:t>
            </a:r>
            <a:endParaRPr lang="en-US" sz="2400" dirty="0" smtClean="0">
              <a:latin typeface="Arial Rounded MT Bold" pitchFamily="34" charset="0"/>
              <a:sym typeface="Wingdings" pitchFamily="2" charset="2"/>
            </a:endParaRP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593725"/>
          </a:xfrm>
        </p:spPr>
        <p:txBody>
          <a:bodyPr/>
          <a:lstStyle/>
          <a:p>
            <a:r>
              <a:rPr lang="en-US" sz="3200" dirty="0" err="1" smtClean="0">
                <a:latin typeface="Arial Rounded MT Bold" pitchFamily="34" charset="0"/>
              </a:rPr>
              <a:t>Dasar</a:t>
            </a:r>
            <a:r>
              <a:rPr lang="en-US" sz="3200" dirty="0" smtClean="0">
                <a:latin typeface="Arial Rounded MT Bold" pitchFamily="34" charset="0"/>
              </a:rPr>
              <a:t> neuron </a:t>
            </a:r>
            <a:r>
              <a:rPr lang="en-US" sz="3200" dirty="0" err="1" smtClean="0">
                <a:latin typeface="Arial Rounded MT Bold" pitchFamily="34" charset="0"/>
              </a:rPr>
              <a:t>efek-efek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penguat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257800"/>
          </a:xfrm>
        </p:spPr>
        <p:txBody>
          <a:bodyPr/>
          <a:lstStyle/>
          <a:p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Reseptor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opiat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di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segmen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VTA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NACberperan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dalam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efek-efek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penguat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opiat</a:t>
            </a:r>
            <a:endParaRPr lang="en-US" sz="2400" dirty="0" smtClean="0">
              <a:latin typeface="Arial Rounded MT Bold" pitchFamily="34" charset="0"/>
              <a:sym typeface="Wingdings" pitchFamily="2" charset="2"/>
            </a:endParaRPr>
          </a:p>
          <a:p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Ada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3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tipe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reseptor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penguat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opiat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µ (mu)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 </a:t>
            </a:r>
            <a:r>
              <a:rPr lang="el-GR" sz="2400" dirty="0" smtClean="0">
                <a:sym typeface="Wingdings" pitchFamily="2" charset="2"/>
              </a:rPr>
              <a:t>δ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(delta)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bertanggung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jawab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dalam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pnguatan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analgesia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sedangkan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l-GR" sz="2400" dirty="0" smtClean="0">
                <a:sym typeface="Wingdings" pitchFamily="2" charset="2"/>
              </a:rPr>
              <a:t>κ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(kappa)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menimbulkan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efek-efek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aversif</a:t>
            </a:r>
            <a:endParaRPr lang="en-US" sz="2400" dirty="0" smtClean="0">
              <a:latin typeface="Arial Rounded MT Bold" pitchFamily="34" charset="0"/>
              <a:sym typeface="Wingdings" pitchFamily="2" charset="2"/>
            </a:endParaRPr>
          </a:p>
          <a:p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Stimulus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penguat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menyebabkan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dilepaskannya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DA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oleh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NAC. </a:t>
            </a:r>
          </a:p>
          <a:p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Penyuntikan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opiat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ke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kedua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ujung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sistem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dopaminergik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mesolimbik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bersifat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menguatkan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.</a:t>
            </a:r>
          </a:p>
          <a:p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Pelepasan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opioid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endogen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berperan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dalam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penguatan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sejumlah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obat-obatan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adiktif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.  </a:t>
            </a:r>
          </a:p>
          <a:p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Naloxon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merupakan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obat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yang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dapat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memblokir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reseptor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opiat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akan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mengurangi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efek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penguat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alkohol</a:t>
            </a:r>
            <a:endParaRPr lang="en-US" sz="2400" dirty="0" smtClean="0">
              <a:latin typeface="Arial Rounded MT Bold" pitchFamily="34" charset="0"/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100512"/>
          </a:xfrm>
        </p:spPr>
        <p:txBody>
          <a:bodyPr/>
          <a:lstStyle/>
          <a:p>
            <a:r>
              <a:rPr lang="en-US" sz="2400" dirty="0" err="1" smtClean="0">
                <a:latin typeface="Arial Rounded MT Bold" pitchFamily="34" charset="0"/>
              </a:rPr>
              <a:t>Ketagihan</a:t>
            </a:r>
            <a:r>
              <a:rPr lang="en-US" sz="2400" dirty="0" smtClean="0">
                <a:latin typeface="Arial Rounded MT Bold" pitchFamily="34" charset="0"/>
              </a:rPr>
              <a:t> yang </a:t>
            </a:r>
            <a:r>
              <a:rPr lang="en-US" sz="2400" dirty="0" err="1" smtClean="0">
                <a:latin typeface="Arial Rounded MT Bold" pitchFamily="34" charset="0"/>
              </a:rPr>
              <a:t>didorong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antagonis</a:t>
            </a: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ketagihan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(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putus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obat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)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mendadak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dari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pemberian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obat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jangka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panjang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akibat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dihentikannya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penggunaan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obat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itu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diberikannya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obat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antagonis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.</a:t>
            </a: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penyuntikan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naloxon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ke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dalam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amigdala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menimbulkan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sindroma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ketagihan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yang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lemah</a:t>
            </a:r>
            <a:endParaRPr lang="en-US" sz="2400" dirty="0" smtClean="0">
              <a:latin typeface="Arial Rounded MT Bold" pitchFamily="34" charset="0"/>
              <a:sym typeface="Wingdings" pitchFamily="2" charset="2"/>
            </a:endParaRPr>
          </a:p>
          <a:p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Lokus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koeruleus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materi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kelabu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periakuaduktal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berperan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dalam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memproduksi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gejala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ketagihan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.</a:t>
            </a:r>
          </a:p>
          <a:p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Lesi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lokus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koeruleus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mengurangi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keparahan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gejala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ketagihan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obat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antagonis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.</a:t>
            </a:r>
          </a:p>
          <a:p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838200"/>
            <a:ext cx="8531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Arial Rounded MT Bold" pitchFamily="34" charset="0"/>
              </a:rPr>
              <a:t>Dasar</a:t>
            </a:r>
            <a:r>
              <a:rPr lang="en-US" sz="3200" dirty="0" smtClean="0">
                <a:latin typeface="Arial Rounded MT Bold" pitchFamily="34" charset="0"/>
              </a:rPr>
              <a:t> neuron </a:t>
            </a:r>
            <a:r>
              <a:rPr lang="en-US" sz="3200" dirty="0" err="1" smtClean="0">
                <a:latin typeface="Arial Rounded MT Bold" pitchFamily="34" charset="0"/>
              </a:rPr>
              <a:t>dari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toleransi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dan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ketagihan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Rounded MT Bold" pitchFamily="34" charset="0"/>
              </a:rPr>
              <a:t>OBAT-OBATAN STIMULAN : </a:t>
            </a:r>
            <a:r>
              <a:rPr lang="en-US" sz="3200" dirty="0" err="1" smtClean="0">
                <a:latin typeface="Arial Rounded MT Bold" pitchFamily="34" charset="0"/>
              </a:rPr>
              <a:t>kokain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dan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amfetamin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938712"/>
          </a:xfrm>
        </p:spPr>
        <p:txBody>
          <a:bodyPr/>
          <a:lstStyle/>
          <a:p>
            <a:r>
              <a:rPr lang="en-US" sz="2400" dirty="0" err="1" smtClean="0">
                <a:latin typeface="Arial Rounded MT Bold" pitchFamily="34" charset="0"/>
              </a:rPr>
              <a:t>Keduanya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bertindak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sebagai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agonis</a:t>
            </a:r>
            <a:r>
              <a:rPr lang="en-US" sz="2400" dirty="0" smtClean="0">
                <a:latin typeface="Arial Rounded MT Bold" pitchFamily="34" charset="0"/>
              </a:rPr>
              <a:t> DA</a:t>
            </a:r>
          </a:p>
          <a:p>
            <a:r>
              <a:rPr lang="en-US" sz="2400" dirty="0" smtClean="0">
                <a:latin typeface="Arial Rounded MT Bold" pitchFamily="34" charset="0"/>
              </a:rPr>
              <a:t>Cara </a:t>
            </a:r>
            <a:r>
              <a:rPr lang="en-US" sz="2400" dirty="0" err="1" smtClean="0">
                <a:latin typeface="Arial Rounded MT Bold" pitchFamily="34" charset="0"/>
              </a:rPr>
              <a:t>kerja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kokain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berikatan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mendeaktifasi</a:t>
            </a:r>
            <a:r>
              <a:rPr lang="en-US" sz="2400" dirty="0" smtClean="0">
                <a:latin typeface="Arial Rounded MT Bold" pitchFamily="34" charset="0"/>
              </a:rPr>
              <a:t> protein-protein transporter DA </a:t>
            </a:r>
            <a:r>
              <a:rPr lang="en-US" sz="2400" dirty="0" err="1" smtClean="0">
                <a:latin typeface="Arial Rounded MT Bold" pitchFamily="34" charset="0"/>
              </a:rPr>
              <a:t>sehingga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memblokir</a:t>
            </a:r>
            <a:r>
              <a:rPr lang="en-US" sz="2400" dirty="0" smtClean="0">
                <a:latin typeface="Arial Rounded MT Bold" pitchFamily="34" charset="0"/>
              </a:rPr>
              <a:t> reuptake DA </a:t>
            </a:r>
            <a:r>
              <a:rPr lang="en-US" sz="2400" dirty="0" err="1" smtClean="0">
                <a:latin typeface="Arial Rounded MT Bold" pitchFamily="34" charset="0"/>
              </a:rPr>
              <a:t>setelah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dilepaskan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oleh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kenop-kenop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ujung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r>
              <a:rPr lang="en-US" sz="2400" dirty="0" smtClean="0">
                <a:latin typeface="Arial Rounded MT Bold" pitchFamily="34" charset="0"/>
              </a:rPr>
              <a:t>Cara </a:t>
            </a:r>
            <a:r>
              <a:rPr lang="en-US" sz="2400" dirty="0" err="1" smtClean="0">
                <a:latin typeface="Arial Rounded MT Bold" pitchFamily="34" charset="0"/>
              </a:rPr>
              <a:t>kerja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amfetamin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menghambat</a:t>
            </a:r>
            <a:r>
              <a:rPr lang="en-US" sz="2400" dirty="0" smtClean="0">
                <a:latin typeface="Arial Rounded MT Bold" pitchFamily="34" charset="0"/>
              </a:rPr>
              <a:t> reuptake DA, yang </a:t>
            </a:r>
            <a:r>
              <a:rPr lang="en-US" sz="2400" dirty="0" err="1" smtClean="0">
                <a:latin typeface="Arial Rounded MT Bold" pitchFamily="34" charset="0"/>
              </a:rPr>
              <a:t>secara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langsung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merangsang</a:t>
            </a:r>
            <a:r>
              <a:rPr lang="en-US" sz="2400" dirty="0" smtClean="0">
                <a:latin typeface="Arial Rounded MT Bold" pitchFamily="34" charset="0"/>
              </a:rPr>
              <a:t> DA </a:t>
            </a:r>
            <a:r>
              <a:rPr lang="en-US" sz="2400" dirty="0" err="1" smtClean="0">
                <a:latin typeface="Arial Rounded MT Bold" pitchFamily="34" charset="0"/>
              </a:rPr>
              <a:t>dari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kenop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ujung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r>
              <a:rPr lang="en-US" sz="2400" dirty="0" err="1" smtClean="0">
                <a:latin typeface="Arial Rounded MT Bold" pitchFamily="34" charset="0"/>
              </a:rPr>
              <a:t>Metamfetamin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sekerabat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dengan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amfetamin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namun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lebih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kuat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r>
              <a:rPr lang="en-US" sz="2400" dirty="0" smtClean="0">
                <a:latin typeface="Arial Rounded MT Bold" pitchFamily="34" charset="0"/>
              </a:rPr>
              <a:t>Crack (</a:t>
            </a:r>
            <a:r>
              <a:rPr lang="en-US" sz="2400" dirty="0" err="1" smtClean="0">
                <a:latin typeface="Arial Rounded MT Bold" pitchFamily="34" charset="0"/>
              </a:rPr>
              <a:t>kokain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i="1" dirty="0" smtClean="0">
                <a:latin typeface="Arial Rounded MT Bold" pitchFamily="34" charset="0"/>
              </a:rPr>
              <a:t>freebase</a:t>
            </a:r>
            <a:r>
              <a:rPr lang="en-US" sz="2400" dirty="0" smtClean="0">
                <a:latin typeface="Arial Rounded MT Bold" pitchFamily="34" charset="0"/>
              </a:rPr>
              <a:t>), </a:t>
            </a:r>
            <a:r>
              <a:rPr lang="en-US" sz="2400" dirty="0" err="1" smtClean="0">
                <a:latin typeface="Arial Rounded MT Bold" pitchFamily="34" charset="0"/>
              </a:rPr>
              <a:t>sejenis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kokain</a:t>
            </a:r>
            <a:r>
              <a:rPr lang="en-US" sz="2400" dirty="0" smtClean="0">
                <a:latin typeface="Arial Rounded MT Bold" pitchFamily="34" charset="0"/>
              </a:rPr>
              <a:t> yang </a:t>
            </a:r>
            <a:r>
              <a:rPr lang="en-US" sz="2400" dirty="0" err="1" smtClean="0">
                <a:latin typeface="Arial Rounded MT Bold" pitchFamily="34" charset="0"/>
              </a:rPr>
              <a:t>sangat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kuat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dirty="0" err="1" smtClean="0">
                <a:latin typeface="Arial Rounded MT Bold" pitchFamily="34" charset="0"/>
              </a:rPr>
              <a:t>diisap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asapnya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mencapai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paru-paru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otak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secara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cepat</a:t>
            </a:r>
            <a:r>
              <a:rPr lang="en-US" sz="2400" dirty="0" smtClean="0">
                <a:latin typeface="Arial Rounded MT Bold" pitchFamily="34" charset="0"/>
              </a:rPr>
              <a:t>. Crack </a:t>
            </a:r>
            <a:r>
              <a:rPr lang="en-US" sz="2400" dirty="0" err="1" smtClean="0">
                <a:latin typeface="Arial Rounded MT Bold" pitchFamily="34" charset="0"/>
              </a:rPr>
              <a:t>penguat</a:t>
            </a:r>
            <a:r>
              <a:rPr lang="en-US" sz="2400" dirty="0" smtClean="0">
                <a:latin typeface="Arial Rounded MT Bold" pitchFamily="34" charset="0"/>
              </a:rPr>
              <a:t> paling </a:t>
            </a:r>
            <a:r>
              <a:rPr lang="en-US" sz="2400" dirty="0" err="1" smtClean="0">
                <a:latin typeface="Arial Rounded MT Bold" pitchFamily="34" charset="0"/>
              </a:rPr>
              <a:t>efektif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609600"/>
          </a:xfrm>
        </p:spPr>
        <p:txBody>
          <a:bodyPr/>
          <a:lstStyle/>
          <a:p>
            <a:r>
              <a:rPr lang="en-US" sz="3200" dirty="0" smtClean="0">
                <a:latin typeface="Arial Rounded MT Bold" pitchFamily="34" charset="0"/>
              </a:rPr>
              <a:t>KOKAIN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r>
              <a:rPr lang="en-US" sz="2400" dirty="0" err="1" smtClean="0">
                <a:latin typeface="Arial Rounded MT Bold" pitchFamily="34" charset="0"/>
              </a:rPr>
              <a:t>Ciri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pengguna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kokain</a:t>
            </a:r>
            <a:r>
              <a:rPr lang="en-US" sz="2400" dirty="0" smtClean="0">
                <a:latin typeface="Arial Rounded MT Bold" pitchFamily="34" charset="0"/>
              </a:rPr>
              <a:t> : </a:t>
            </a:r>
            <a:r>
              <a:rPr lang="en-US" sz="2400" dirty="0" err="1" smtClean="0">
                <a:latin typeface="Arial Rounded MT Bold" pitchFamily="34" charset="0"/>
              </a:rPr>
              <a:t>eforik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dirty="0" err="1" smtClean="0">
                <a:latin typeface="Arial Rounded MT Bold" pitchFamily="34" charset="0"/>
              </a:rPr>
              <a:t>aktif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banyak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bicara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dirty="0" err="1" smtClean="0">
                <a:latin typeface="Arial Rounded MT Bold" pitchFamily="34" charset="0"/>
              </a:rPr>
              <a:t>merasa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penuh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daya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waspada</a:t>
            </a:r>
            <a:r>
              <a:rPr lang="en-US" sz="2400" dirty="0" smtClean="0">
                <a:latin typeface="Arial Rounded MT Bold" pitchFamily="34" charset="0"/>
              </a:rPr>
              <a:t>. </a:t>
            </a:r>
          </a:p>
          <a:p>
            <a:r>
              <a:rPr lang="en-US" sz="2400" dirty="0" err="1" smtClean="0">
                <a:latin typeface="Arial Rounded MT Bold" pitchFamily="34" charset="0"/>
              </a:rPr>
              <a:t>Penyuntikan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intravena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kokain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amfetamin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meningkatkan</a:t>
            </a:r>
            <a:r>
              <a:rPr lang="en-US" sz="2400" dirty="0" smtClean="0">
                <a:latin typeface="Arial Rounded MT Bold" pitchFamily="34" charset="0"/>
              </a:rPr>
              <a:t> DA </a:t>
            </a:r>
            <a:r>
              <a:rPr lang="en-US" sz="2400" dirty="0" err="1" smtClean="0">
                <a:latin typeface="Arial Rounded MT Bold" pitchFamily="34" charset="0"/>
              </a:rPr>
              <a:t>di</a:t>
            </a:r>
            <a:r>
              <a:rPr lang="en-US" sz="2400" dirty="0" smtClean="0">
                <a:latin typeface="Arial Rounded MT Bold" pitchFamily="34" charset="0"/>
              </a:rPr>
              <a:t> NAC</a:t>
            </a:r>
          </a:p>
          <a:p>
            <a:r>
              <a:rPr lang="en-US" sz="2400" dirty="0" err="1" smtClean="0">
                <a:latin typeface="Arial Rounded MT Bold" pitchFamily="34" charset="0"/>
              </a:rPr>
              <a:t>Efek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mengkhawatirkan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kokain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amfetamin</a:t>
            </a:r>
            <a:r>
              <a:rPr lang="en-US" sz="2400" dirty="0" smtClean="0">
                <a:latin typeface="Arial Rounded MT Bold" pitchFamily="34" charset="0"/>
              </a:rPr>
              <a:t>: </a:t>
            </a:r>
            <a:r>
              <a:rPr lang="en-US" sz="2400" dirty="0" err="1" smtClean="0">
                <a:latin typeface="Arial Rounded MT Bold" pitchFamily="34" charset="0"/>
              </a:rPr>
              <a:t>munculnya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perilaku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psikosis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seperti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halusinasi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dirty="0" err="1" smtClean="0">
                <a:latin typeface="Arial Rounded MT Bold" pitchFamily="34" charset="0"/>
              </a:rPr>
              <a:t>delusi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persekusi</a:t>
            </a:r>
            <a:r>
              <a:rPr lang="en-US" sz="2400" dirty="0" smtClean="0">
                <a:latin typeface="Arial Rounded MT Bold" pitchFamily="34" charset="0"/>
              </a:rPr>
              <a:t> yang </a:t>
            </a:r>
            <a:r>
              <a:rPr lang="en-US" sz="2400" dirty="0" err="1" smtClean="0">
                <a:latin typeface="Arial Rounded MT Bold" pitchFamily="34" charset="0"/>
              </a:rPr>
              <a:t>merupakan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gejala</a:t>
            </a:r>
            <a:r>
              <a:rPr lang="en-US" sz="2400" dirty="0" smtClean="0">
                <a:latin typeface="Arial Rounded MT Bold" pitchFamily="34" charset="0"/>
              </a:rPr>
              <a:t> yang </a:t>
            </a:r>
            <a:r>
              <a:rPr lang="en-US" sz="2400" dirty="0" err="1" smtClean="0">
                <a:latin typeface="Arial Rounded MT Bold" pitchFamily="34" charset="0"/>
              </a:rPr>
              <a:t>sama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dengan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Skizofrenia</a:t>
            </a:r>
            <a:r>
              <a:rPr lang="en-US" sz="2400" dirty="0" smtClean="0">
                <a:latin typeface="Arial Rounded MT Bold" pitchFamily="34" charset="0"/>
              </a:rPr>
              <a:t> paranoid.</a:t>
            </a:r>
          </a:p>
          <a:p>
            <a:r>
              <a:rPr lang="en-US" sz="2400" dirty="0" err="1" smtClean="0">
                <a:latin typeface="Arial Rounded MT Bold" pitchFamily="34" charset="0"/>
              </a:rPr>
              <a:t>Mantan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penyalahguna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metamfetamin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menunjukan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penurunan</a:t>
            </a:r>
            <a:r>
              <a:rPr lang="en-US" sz="2400" dirty="0" smtClean="0">
                <a:latin typeface="Arial Rounded MT Bold" pitchFamily="34" charset="0"/>
              </a:rPr>
              <a:t> transporter DA </a:t>
            </a:r>
            <a:r>
              <a:rPr lang="en-US" sz="2400" dirty="0" err="1" smtClean="0">
                <a:latin typeface="Arial Rounded MT Bold" pitchFamily="34" charset="0"/>
              </a:rPr>
              <a:t>di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nukleus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caudata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putamen</a:t>
            </a:r>
            <a:r>
              <a:rPr lang="en-US" sz="2400" dirty="0" smtClean="0">
                <a:latin typeface="Arial Rounded MT Bold" pitchFamily="34" charset="0"/>
              </a:rPr>
              <a:t>. </a:t>
            </a:r>
            <a:r>
              <a:rPr lang="en-US" sz="2400" dirty="0" err="1" smtClean="0">
                <a:latin typeface="Arial Rounded MT Bold" pitchFamily="34" charset="0"/>
              </a:rPr>
              <a:t>Beresiko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terserang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parkinson</a:t>
            </a:r>
            <a:r>
              <a:rPr lang="en-US" sz="2400" dirty="0" smtClean="0">
                <a:latin typeface="Arial Rounded MT Bold" pitchFamily="34" charset="0"/>
              </a:rPr>
              <a:t>. </a:t>
            </a:r>
            <a:r>
              <a:rPr lang="en-US" sz="2400" dirty="0" err="1" smtClean="0">
                <a:latin typeface="Arial Rounded MT Bold" pitchFamily="34" charset="0"/>
              </a:rPr>
              <a:t>Metamfetamin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memicu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kematian</a:t>
            </a:r>
            <a:r>
              <a:rPr lang="en-US" sz="2400" dirty="0" smtClean="0">
                <a:latin typeface="Arial Rounded MT Bold" pitchFamily="34" charset="0"/>
              </a:rPr>
              <a:t> neuron </a:t>
            </a:r>
            <a:r>
              <a:rPr lang="en-US" sz="2400" dirty="0" err="1" smtClean="0">
                <a:latin typeface="Arial Rounded MT Bold" pitchFamily="34" charset="0"/>
              </a:rPr>
              <a:t>melalui</a:t>
            </a:r>
            <a:r>
              <a:rPr lang="en-US" sz="2400" dirty="0" smtClean="0">
                <a:latin typeface="Arial Rounded MT Bold" pitchFamily="34" charset="0"/>
              </a:rPr>
              <a:t> apoptosis </a:t>
            </a:r>
            <a:r>
              <a:rPr lang="en-US" sz="2400" dirty="0" err="1" smtClean="0">
                <a:latin typeface="Arial Rounded MT Bold" pitchFamily="34" charset="0"/>
              </a:rPr>
              <a:t>di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korteks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serebrum</a:t>
            </a:r>
            <a:r>
              <a:rPr lang="en-US" sz="2400" dirty="0" smtClean="0">
                <a:latin typeface="Arial Rounded MT Bold" pitchFamily="34" charset="0"/>
              </a:rPr>
              <a:t>, striatum </a:t>
            </a:r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hipokampus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  <a:endParaRPr lang="en-US" sz="20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NIKOTIN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>
                <a:latin typeface="Arial Rounded MT Bold" pitchFamily="34" charset="0"/>
              </a:rPr>
              <a:t>Obat</a:t>
            </a:r>
            <a:r>
              <a:rPr lang="en-US" sz="2000" dirty="0" smtClean="0">
                <a:latin typeface="Arial Rounded MT Bold" pitchFamily="34" charset="0"/>
              </a:rPr>
              <a:t> yang </a:t>
            </a:r>
            <a:r>
              <a:rPr lang="en-US" sz="2000" dirty="0" err="1" smtClean="0">
                <a:latin typeface="Arial Rounded MT Bold" pitchFamily="34" charset="0"/>
              </a:rPr>
              <a:t>sangat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adiktif</a:t>
            </a:r>
            <a:r>
              <a:rPr lang="en-US" sz="2000" dirty="0" smtClean="0">
                <a:latin typeface="Arial Rounded MT Bold" pitchFamily="34" charset="0"/>
              </a:rPr>
              <a:t> .</a:t>
            </a:r>
          </a:p>
          <a:p>
            <a:r>
              <a:rPr lang="en-US" sz="2000" dirty="0" err="1" smtClean="0">
                <a:latin typeface="Arial Rounded MT Bold" pitchFamily="34" charset="0"/>
              </a:rPr>
              <a:t>Nikotin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menstimulasi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pelepasan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dopaninergik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mesolimbik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penyuntikan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nikotin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diarea</a:t>
            </a:r>
            <a:r>
              <a:rPr lang="en-US" sz="2000" dirty="0" smtClean="0">
                <a:latin typeface="Arial Rounded MT Bold" pitchFamily="34" charset="0"/>
              </a:rPr>
              <a:t> VTA </a:t>
            </a:r>
            <a:r>
              <a:rPr lang="en-US" sz="2000" dirty="0" err="1" smtClean="0">
                <a:latin typeface="Arial Rounded MT Bold" pitchFamily="34" charset="0"/>
              </a:rPr>
              <a:t>bersifat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memperkuat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r>
              <a:rPr lang="en-US" sz="2000" dirty="0" err="1" smtClean="0">
                <a:latin typeface="Arial Rounded MT Bold" pitchFamily="34" charset="0"/>
              </a:rPr>
              <a:t>Reseptor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kanabinoid</a:t>
            </a:r>
            <a:r>
              <a:rPr lang="en-US" sz="2000" dirty="0" smtClean="0">
                <a:latin typeface="Arial Rounded MT Bold" pitchFamily="34" charset="0"/>
              </a:rPr>
              <a:t>  CB1 </a:t>
            </a:r>
            <a:r>
              <a:rPr lang="en-US" sz="2000" dirty="0" err="1" smtClean="0">
                <a:latin typeface="Arial Rounded MT Bold" pitchFamily="34" charset="0"/>
              </a:rPr>
              <a:t>juga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memperkuat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nikotin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</a:p>
          <a:p>
            <a:r>
              <a:rPr lang="en-US" sz="2000" dirty="0" err="1" smtClean="0">
                <a:latin typeface="Arial Rounded MT Bold" pitchFamily="34" charset="0"/>
              </a:rPr>
              <a:t>Nikotin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dari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merokok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merangsang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reseptor</a:t>
            </a:r>
            <a:r>
              <a:rPr lang="en-US" sz="2000" dirty="0" smtClean="0">
                <a:latin typeface="Arial Rounded MT Bold" pitchFamily="34" charset="0"/>
              </a:rPr>
              <a:t> Ach </a:t>
            </a:r>
            <a:r>
              <a:rPr lang="en-US" sz="2000" dirty="0" err="1" smtClean="0">
                <a:latin typeface="Arial Rounded MT Bold" pitchFamily="34" charset="0"/>
              </a:rPr>
              <a:t>nikotinik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mendesenitisasi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jumlah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reseptor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nikotinik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meningkat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r>
              <a:rPr lang="en-US" sz="2000" dirty="0" err="1" smtClean="0">
                <a:latin typeface="Arial Rounded MT Bold" pitchFamily="34" charset="0"/>
              </a:rPr>
              <a:t>Berhenti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merokok</a:t>
            </a:r>
            <a:r>
              <a:rPr lang="en-US" sz="2000" dirty="0" smtClean="0">
                <a:latin typeface="Arial Rounded MT Bold" pitchFamily="34" charset="0"/>
              </a:rPr>
              <a:t>  </a:t>
            </a:r>
            <a:r>
              <a:rPr lang="en-US" sz="2000" dirty="0" err="1" smtClean="0">
                <a:latin typeface="Arial Rounded MT Bold" pitchFamily="34" charset="0"/>
              </a:rPr>
              <a:t>setelah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penggunaan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jangka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panjang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menyebabkangejala-gejala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ketagihan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seperti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cemas</a:t>
            </a:r>
            <a:r>
              <a:rPr lang="en-US" sz="2000" dirty="0" smtClean="0">
                <a:latin typeface="Arial Rounded MT Bold" pitchFamily="34" charset="0"/>
              </a:rPr>
              <a:t>, </a:t>
            </a:r>
            <a:r>
              <a:rPr lang="en-US" sz="2000" dirty="0" err="1" smtClean="0">
                <a:latin typeface="Arial Rounded MT Bold" pitchFamily="34" charset="0"/>
              </a:rPr>
              <a:t>gelisah</a:t>
            </a:r>
            <a:r>
              <a:rPr lang="en-US" sz="2000" dirty="0" smtClean="0">
                <a:latin typeface="Arial Rounded MT Bold" pitchFamily="34" charset="0"/>
              </a:rPr>
              <a:t>, insomnia </a:t>
            </a:r>
            <a:r>
              <a:rPr lang="en-US" sz="2000" dirty="0" err="1" smtClean="0">
                <a:latin typeface="Arial Rounded MT Bold" pitchFamily="34" charset="0"/>
              </a:rPr>
              <a:t>dan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tidak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mampu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berkonsentrasi</a:t>
            </a:r>
            <a:endParaRPr lang="en-US" sz="2000" dirty="0" smtClean="0">
              <a:latin typeface="Arial Rounded MT Bold" pitchFamily="34" charset="0"/>
            </a:endParaRPr>
          </a:p>
          <a:p>
            <a:r>
              <a:rPr lang="en-US" sz="2000" dirty="0" err="1" smtClean="0">
                <a:latin typeface="Arial Rounded MT Bold" pitchFamily="34" charset="0"/>
              </a:rPr>
              <a:t>Perokok</a:t>
            </a:r>
            <a:r>
              <a:rPr lang="en-US" sz="2000" dirty="0" smtClean="0">
                <a:latin typeface="Arial Rounded MT Bold" pitchFamily="34" charset="0"/>
              </a:rPr>
              <a:t> yang </a:t>
            </a:r>
            <a:r>
              <a:rPr lang="en-US" sz="2000" dirty="0" err="1" smtClean="0">
                <a:latin typeface="Arial Rounded MT Bold" pitchFamily="34" charset="0"/>
              </a:rPr>
              <a:t>mengalami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kerusakan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insula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dapat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berhenti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merokok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dengan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mudah</a:t>
            </a:r>
            <a:r>
              <a:rPr lang="en-US" sz="2000" dirty="0" smtClean="0">
                <a:latin typeface="Arial Rounded MT Bold" pitchFamily="34" charset="0"/>
              </a:rPr>
              <a:t>, </a:t>
            </a:r>
            <a:r>
              <a:rPr lang="en-US" sz="2000" dirty="0" err="1" smtClean="0">
                <a:latin typeface="Arial Rounded MT Bold" pitchFamily="34" charset="0"/>
              </a:rPr>
              <a:t>segera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tanpa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relaps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tanpa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dorongan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ingin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merokok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lagi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namun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adapula</a:t>
            </a:r>
            <a:r>
              <a:rPr lang="en-US" sz="2000" dirty="0" smtClean="0">
                <a:latin typeface="Arial Rounded MT Bold" pitchFamily="34" charset="0"/>
              </a:rPr>
              <a:t> yang </a:t>
            </a:r>
            <a:r>
              <a:rPr lang="en-US" sz="2000" dirty="0" err="1" smtClean="0">
                <a:latin typeface="Arial Rounded MT Bold" pitchFamily="34" charset="0"/>
              </a:rPr>
              <a:t>berhenti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merokok</a:t>
            </a:r>
            <a:r>
              <a:rPr lang="en-US" sz="2000" dirty="0" smtClean="0">
                <a:latin typeface="Arial Rounded MT Bold" pitchFamily="34" charset="0"/>
              </a:rPr>
              <a:t>  </a:t>
            </a:r>
            <a:r>
              <a:rPr lang="en-US" sz="2000" dirty="0" err="1" smtClean="0">
                <a:latin typeface="Arial Rounded MT Bold" pitchFamily="34" charset="0"/>
              </a:rPr>
              <a:t>dan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masih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merasakan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dorongan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untuk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merokok</a:t>
            </a:r>
            <a:endParaRPr lang="en-US" sz="2000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8229600" cy="914399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KECANDUAN /ADIKSI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r>
              <a:rPr lang="en-US" sz="2800" dirty="0" err="1" smtClean="0">
                <a:latin typeface="Arial Rounded MT Bold" pitchFamily="34" charset="0"/>
              </a:rPr>
              <a:t>Berasal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dari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bahasa</a:t>
            </a:r>
            <a:r>
              <a:rPr lang="en-US" sz="2800" dirty="0" smtClean="0">
                <a:latin typeface="Arial Rounded MT Bold" pitchFamily="34" charset="0"/>
              </a:rPr>
              <a:t> Latin : </a:t>
            </a:r>
            <a:r>
              <a:rPr lang="en-US" sz="2800" i="1" dirty="0" err="1" smtClean="0">
                <a:latin typeface="Arial Rounded MT Bold" pitchFamily="34" charset="0"/>
              </a:rPr>
              <a:t>addicere</a:t>
            </a:r>
            <a:r>
              <a:rPr lang="en-US" sz="2800" dirty="0" smtClean="0">
                <a:latin typeface="Arial Rounded MT Bold" pitchFamily="34" charset="0"/>
              </a:rPr>
              <a:t>  = </a:t>
            </a:r>
            <a:r>
              <a:rPr lang="en-US" sz="2800" dirty="0" err="1" smtClean="0">
                <a:latin typeface="Arial Rounded MT Bold" pitchFamily="34" charset="0"/>
              </a:rPr>
              <a:t>menghukum</a:t>
            </a:r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err="1" smtClean="0">
                <a:latin typeface="Arial Rounded MT Bold" pitchFamily="34" charset="0"/>
              </a:rPr>
              <a:t>Berarti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orang</a:t>
            </a:r>
            <a:r>
              <a:rPr lang="en-US" sz="2800" dirty="0" smtClean="0">
                <a:latin typeface="Arial Rounded MT Bold" pitchFamily="34" charset="0"/>
              </a:rPr>
              <a:t> yang </a:t>
            </a:r>
            <a:r>
              <a:rPr lang="en-US" sz="2800" dirty="0" err="1" smtClean="0">
                <a:latin typeface="Arial Rounded MT Bold" pitchFamily="34" charset="0"/>
              </a:rPr>
              <a:t>kecanduan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obat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menjalani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hukuman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diperbudak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oleh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desakan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ketergantungan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obatnya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.</a:t>
            </a:r>
          </a:p>
          <a:p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Awalnya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obat-obat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adiktif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berasal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dari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tumbuh-tumbuhan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dan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hewan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yang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mencegah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infeksi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mendorong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penyembuhan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mengurangi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rasa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nyeri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atau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membantu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tidur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lelap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di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malam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hari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. </a:t>
            </a:r>
          </a:p>
          <a:p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Namun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ditemukan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juga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jenis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obat-obatan</a:t>
            </a:r>
            <a:r>
              <a:rPr lang="en-US" sz="28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Wingdings" pitchFamily="2" charset="2"/>
              </a:rPr>
              <a:t>rekreasional</a:t>
            </a:r>
            <a:endParaRPr lang="en-US" sz="2800" dirty="0" smtClean="0">
              <a:latin typeface="Arial Rounded MT Bold" pitchFamily="34" charset="0"/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latin typeface="Arial Rounded MT Bold" pitchFamily="34" charset="0"/>
              </a:rPr>
              <a:t>Berhenti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merokok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kerap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membuat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orang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makan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berlebihan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kenaikan</a:t>
            </a:r>
            <a:r>
              <a:rPr lang="en-US" sz="2400" dirty="0" smtClean="0">
                <a:latin typeface="Arial Rounded MT Bold" pitchFamily="34" charset="0"/>
              </a:rPr>
              <a:t> BB. </a:t>
            </a:r>
            <a:r>
              <a:rPr lang="en-US" sz="2400" dirty="0" err="1" smtClean="0">
                <a:latin typeface="Arial Rounded MT Bold" pitchFamily="34" charset="0"/>
              </a:rPr>
              <a:t>Nikotin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menghambat</a:t>
            </a:r>
            <a:r>
              <a:rPr lang="en-US" sz="2400" dirty="0" smtClean="0">
                <a:latin typeface="Arial Rounded MT Bold" pitchFamily="34" charset="0"/>
              </a:rPr>
              <a:t> neuron-neuron MCH </a:t>
            </a:r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ketika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berhenti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merokok</a:t>
            </a:r>
            <a:r>
              <a:rPr lang="en-US" sz="2400" dirty="0" smtClean="0">
                <a:latin typeface="Arial Rounded MT Bold" pitchFamily="34" charset="0"/>
              </a:rPr>
              <a:t> neuron-neuron MCH </a:t>
            </a:r>
            <a:r>
              <a:rPr lang="en-US" sz="2400" dirty="0" err="1" smtClean="0">
                <a:latin typeface="Arial Rounded MT Bold" pitchFamily="34" charset="0"/>
              </a:rPr>
              <a:t>akan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dilepaskan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sehingga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meningkatkan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nafsu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makan</a:t>
            </a: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err="1" smtClean="0">
                <a:latin typeface="Arial Rounded MT Bold" pitchFamily="34" charset="0"/>
              </a:rPr>
              <a:t>Nikotinmeningkatkan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pelepasan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oreksin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dirty="0" err="1" smtClean="0">
                <a:latin typeface="Arial Rounded MT Bold" pitchFamily="34" charset="0"/>
              </a:rPr>
              <a:t>bila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reseptor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oreksin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dalam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insula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diblokir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mengurangi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respon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terhadap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nikotin</a:t>
            </a: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err="1" smtClean="0">
                <a:latin typeface="Arial Rounded MT Bold" pitchFamily="34" charset="0"/>
              </a:rPr>
              <a:t>Sirkuit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hebenula</a:t>
            </a:r>
            <a:r>
              <a:rPr lang="en-US" sz="2400" dirty="0" smtClean="0">
                <a:latin typeface="Arial Rounded MT Bold" pitchFamily="34" charset="0"/>
              </a:rPr>
              <a:t> medial - </a:t>
            </a:r>
            <a:r>
              <a:rPr lang="en-US" sz="2400" dirty="0" err="1" smtClean="0">
                <a:latin typeface="Arial Rounded MT Bold" pitchFamily="34" charset="0"/>
              </a:rPr>
              <a:t>nukleus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interpedunkular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melindungi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dari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asupan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nikotin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dalam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jumlah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besar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 Rounded MT Bold" pitchFamily="34" charset="0"/>
              </a:rPr>
              <a:t>ALKOHOL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>
                <a:latin typeface="Arial Rounded MT Bold" pitchFamily="34" charset="0"/>
              </a:rPr>
              <a:t>Paparan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alkohol</a:t>
            </a:r>
            <a:r>
              <a:rPr lang="en-US" sz="2000" dirty="0" smtClean="0">
                <a:latin typeface="Arial Rounded MT Bold" pitchFamily="34" charset="0"/>
              </a:rPr>
              <a:t> paling </a:t>
            </a:r>
            <a:r>
              <a:rPr lang="en-US" sz="2000" dirty="0" err="1" smtClean="0">
                <a:latin typeface="Arial Rounded MT Bold" pitchFamily="34" charset="0"/>
              </a:rPr>
              <a:t>serius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terjadi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pada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janin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saat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pertumbuhan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otak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cepat</a:t>
            </a:r>
            <a:r>
              <a:rPr lang="en-US" sz="2000" dirty="0" smtClean="0">
                <a:latin typeface="Arial Rounded MT Bold" pitchFamily="34" charset="0"/>
              </a:rPr>
              <a:t> (</a:t>
            </a:r>
            <a:r>
              <a:rPr lang="en-US" sz="2000" dirty="0" err="1" smtClean="0">
                <a:latin typeface="Arial Rounded MT Bold" pitchFamily="34" charset="0"/>
              </a:rPr>
              <a:t>trisemester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terakhir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kehamilan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beberapa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tahun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setelah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kelahiran</a:t>
            </a:r>
            <a:r>
              <a:rPr lang="en-US" sz="2000" dirty="0" smtClean="0">
                <a:latin typeface="Arial Rounded MT Bold" pitchFamily="34" charset="0"/>
              </a:rPr>
              <a:t>)</a:t>
            </a:r>
          </a:p>
          <a:p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Ada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dua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tempat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kerja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utama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alkohol</a:t>
            </a:r>
            <a:r>
              <a:rPr lang="en-US" sz="2000" dirty="0" smtClean="0">
                <a:latin typeface="Arial Rounded MT Bold" pitchFamily="34" charset="0"/>
              </a:rPr>
              <a:t> :</a:t>
            </a:r>
          </a:p>
          <a:p>
            <a:pPr>
              <a:buNone/>
            </a:pPr>
            <a:r>
              <a:rPr lang="en-US" sz="2000" dirty="0" smtClean="0">
                <a:latin typeface="Arial Rounded MT Bold" pitchFamily="34" charset="0"/>
              </a:rPr>
              <a:t>     1. </a:t>
            </a:r>
            <a:r>
              <a:rPr lang="en-US" sz="2000" dirty="0" err="1" smtClean="0">
                <a:latin typeface="Arial Rounded MT Bold" pitchFamily="34" charset="0"/>
              </a:rPr>
              <a:t>Agonis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langsung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reseptor</a:t>
            </a:r>
            <a:r>
              <a:rPr lang="en-US" sz="2000" dirty="0" smtClean="0">
                <a:latin typeface="Arial Rounded MT Bold" pitchFamily="34" charset="0"/>
              </a:rPr>
              <a:t> GABA</a:t>
            </a:r>
          </a:p>
          <a:p>
            <a:pPr>
              <a:buNone/>
            </a:pPr>
            <a:r>
              <a:rPr lang="en-US" sz="2000" dirty="0" smtClean="0">
                <a:latin typeface="Arial Rounded MT Bold" pitchFamily="34" charset="0"/>
              </a:rPr>
              <a:t>     2. </a:t>
            </a:r>
            <a:r>
              <a:rPr lang="en-US" sz="2000" dirty="0" err="1" smtClean="0">
                <a:latin typeface="Arial Rounded MT Bold" pitchFamily="34" charset="0"/>
              </a:rPr>
              <a:t>Antagonis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tidak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langsung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reseptor</a:t>
            </a:r>
            <a:r>
              <a:rPr lang="en-US" sz="2000" dirty="0" smtClean="0">
                <a:latin typeface="Arial Rounded MT Bold" pitchFamily="34" charset="0"/>
              </a:rPr>
              <a:t> NMDA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mengganggu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transmisi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glutamat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di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reseptor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NMDA</a:t>
            </a:r>
            <a:endParaRPr lang="en-US" sz="2000" dirty="0" smtClean="0">
              <a:latin typeface="Arial Rounded MT Bold" pitchFamily="34" charset="0"/>
            </a:endParaRPr>
          </a:p>
          <a:p>
            <a:r>
              <a:rPr lang="en-US" sz="2000" dirty="0" err="1" smtClean="0">
                <a:latin typeface="Arial Rounded MT Bold" pitchFamily="34" charset="0"/>
              </a:rPr>
              <a:t>Keduanya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memicu</a:t>
            </a:r>
            <a:r>
              <a:rPr lang="en-US" sz="2000" dirty="0" smtClean="0">
                <a:latin typeface="Arial Rounded MT Bold" pitchFamily="34" charset="0"/>
              </a:rPr>
              <a:t> apoptosis</a:t>
            </a:r>
          </a:p>
          <a:p>
            <a:r>
              <a:rPr lang="en-US" sz="2000" dirty="0" err="1" smtClean="0">
                <a:latin typeface="Arial Rounded MT Bold" pitchFamily="34" charset="0"/>
              </a:rPr>
              <a:t>Alkohol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dosis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rendah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memicu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eforia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ringan</a:t>
            </a:r>
            <a:r>
              <a:rPr lang="en-US" sz="2000" dirty="0" smtClean="0">
                <a:latin typeface="Arial Rounded MT Bold" pitchFamily="34" charset="0"/>
              </a:rPr>
              <a:t>, </a:t>
            </a:r>
            <a:r>
              <a:rPr lang="en-US" sz="2000" dirty="0" err="1" smtClean="0">
                <a:latin typeface="Arial Rounded MT Bold" pitchFamily="34" charset="0"/>
              </a:rPr>
              <a:t>efek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ansiolitik</a:t>
            </a:r>
            <a:r>
              <a:rPr lang="en-US" sz="2000" dirty="0" smtClean="0">
                <a:latin typeface="Arial Rounded MT Bold" pitchFamily="34" charset="0"/>
              </a:rPr>
              <a:t> (</a:t>
            </a:r>
            <a:r>
              <a:rPr lang="en-US" sz="2000" dirty="0" err="1" smtClean="0">
                <a:latin typeface="Arial Rounded MT Bold" pitchFamily="34" charset="0"/>
              </a:rPr>
              <a:t>mengurangi</a:t>
            </a:r>
            <a:r>
              <a:rPr lang="en-US" sz="2000" dirty="0" smtClean="0">
                <a:latin typeface="Arial Rounded MT Bold" pitchFamily="34" charset="0"/>
              </a:rPr>
              <a:t> rasa </a:t>
            </a:r>
            <a:r>
              <a:rPr lang="en-US" sz="2000" dirty="0" err="1" smtClean="0">
                <a:latin typeface="Arial Rounded MT Bold" pitchFamily="34" charset="0"/>
              </a:rPr>
              <a:t>tdk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nyaman</a:t>
            </a:r>
            <a:r>
              <a:rPr lang="en-US" sz="2000" dirty="0" smtClean="0">
                <a:latin typeface="Arial Rounded MT Bold" pitchFamily="34" charset="0"/>
              </a:rPr>
              <a:t>)</a:t>
            </a:r>
          </a:p>
          <a:p>
            <a:r>
              <a:rPr lang="en-US" sz="2000" dirty="0" err="1" smtClean="0">
                <a:latin typeface="Arial Rounded MT Bold" pitchFamily="34" charset="0"/>
              </a:rPr>
              <a:t>Alkohol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dosis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tinggi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kekacauan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koordinasi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sedasi</a:t>
            </a:r>
            <a:endParaRPr lang="en-US" sz="2000" dirty="0" smtClean="0">
              <a:latin typeface="Arial Rounded MT Bold" pitchFamily="34" charset="0"/>
            </a:endParaRPr>
          </a:p>
          <a:p>
            <a:r>
              <a:rPr lang="en-US" sz="2000" dirty="0" err="1" smtClean="0">
                <a:latin typeface="Arial Rounded MT Bold" pitchFamily="34" charset="0"/>
              </a:rPr>
              <a:t>Alkohol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menimbulkan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penguatan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positif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negatif</a:t>
            </a:r>
            <a:endParaRPr lang="en-US" sz="2000" dirty="0" smtClean="0">
              <a:latin typeface="Arial Rounded MT Bold" pitchFamily="34" charset="0"/>
            </a:endParaRPr>
          </a:p>
          <a:p>
            <a:r>
              <a:rPr lang="en-US" sz="2000" dirty="0" err="1" smtClean="0">
                <a:latin typeface="Arial Rounded MT Bold" pitchFamily="34" charset="0"/>
              </a:rPr>
              <a:t>Alkohol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meningkatkan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aktifitas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dopaminergik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sistem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mesolimbik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meningkatkan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pelepasan</a:t>
            </a:r>
            <a:r>
              <a:rPr lang="en-US" sz="2000" dirty="0" smtClean="0">
                <a:latin typeface="Arial Rounded MT Bold" pitchFamily="34" charset="0"/>
              </a:rPr>
              <a:t>  DA </a:t>
            </a:r>
            <a:r>
              <a:rPr lang="en-US" sz="2000" dirty="0" err="1" smtClean="0">
                <a:latin typeface="Arial Rounded MT Bold" pitchFamily="34" charset="0"/>
              </a:rPr>
              <a:t>di</a:t>
            </a:r>
            <a:r>
              <a:rPr lang="en-US" sz="2000" dirty="0" smtClean="0">
                <a:latin typeface="Arial Rounded MT Bold" pitchFamily="34" charset="0"/>
              </a:rPr>
              <a:t> NAC.</a:t>
            </a:r>
            <a:endParaRPr lang="en-US" sz="20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 Rounded MT Bold" pitchFamily="34" charset="0"/>
              </a:rPr>
              <a:t>KANABIS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400" dirty="0" err="1" smtClean="0">
                <a:latin typeface="Arial Rounded MT Bold" pitchFamily="34" charset="0"/>
              </a:rPr>
              <a:t>Bahan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aktif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Kanabis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adalah</a:t>
            </a:r>
            <a:r>
              <a:rPr lang="en-US" sz="2400" dirty="0" smtClean="0">
                <a:latin typeface="Arial Rounded MT Bold" pitchFamily="34" charset="0"/>
              </a:rPr>
              <a:t> THC, </a:t>
            </a:r>
            <a:r>
              <a:rPr lang="en-US" sz="2400" dirty="0" err="1" smtClean="0">
                <a:latin typeface="Arial Rounded MT Bold" pitchFamily="34" charset="0"/>
              </a:rPr>
              <a:t>memiliki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efek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penstimulasi</a:t>
            </a:r>
            <a:r>
              <a:rPr lang="en-US" sz="2400" dirty="0" smtClean="0">
                <a:latin typeface="Arial Rounded MT Bold" pitchFamily="34" charset="0"/>
              </a:rPr>
              <a:t> neuron-neuron </a:t>
            </a:r>
            <a:r>
              <a:rPr lang="en-US" sz="2400" dirty="0" err="1" smtClean="0">
                <a:latin typeface="Arial Rounded MT Bold" pitchFamily="34" charset="0"/>
              </a:rPr>
              <a:t>dopaminergik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di</a:t>
            </a:r>
            <a:r>
              <a:rPr lang="en-US" sz="2400" dirty="0" smtClean="0">
                <a:latin typeface="Arial Rounded MT Bold" pitchFamily="34" charset="0"/>
              </a:rPr>
              <a:t> NAC.</a:t>
            </a:r>
          </a:p>
          <a:p>
            <a:r>
              <a:rPr lang="en-US" sz="2400" dirty="0" err="1" smtClean="0">
                <a:latin typeface="Arial Rounded MT Bold" pitchFamily="34" charset="0"/>
              </a:rPr>
              <a:t>Efek</a:t>
            </a:r>
            <a:r>
              <a:rPr lang="en-US" sz="2400" dirty="0" smtClean="0">
                <a:latin typeface="Arial Rounded MT Bold" pitchFamily="34" charset="0"/>
              </a:rPr>
              <a:t> THC </a:t>
            </a:r>
            <a:r>
              <a:rPr lang="en-US" sz="2400" dirty="0" err="1" smtClean="0">
                <a:latin typeface="Arial Rounded MT Bold" pitchFamily="34" charset="0"/>
              </a:rPr>
              <a:t>menimbulkan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kecemasan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perilaku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serupa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psikosis</a:t>
            </a:r>
            <a:r>
              <a:rPr lang="en-US" sz="2400" dirty="0" smtClean="0">
                <a:latin typeface="Arial Rounded MT Bold" pitchFamily="34" charset="0"/>
              </a:rPr>
              <a:t>- </a:t>
            </a:r>
            <a:r>
              <a:rPr lang="en-US" sz="2400" dirty="0" err="1" smtClean="0">
                <a:latin typeface="Arial Rounded MT Bold" pitchFamily="34" charset="0"/>
              </a:rPr>
              <a:t>dalam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jumlah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besar</a:t>
            </a: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err="1" smtClean="0">
                <a:latin typeface="Arial Rounded MT Bold" pitchFamily="34" charset="0"/>
              </a:rPr>
              <a:t>Selain</a:t>
            </a:r>
            <a:r>
              <a:rPr lang="en-US" sz="2400" dirty="0" smtClean="0">
                <a:latin typeface="Arial Rounded MT Bold" pitchFamily="34" charset="0"/>
              </a:rPr>
              <a:t> THC </a:t>
            </a:r>
            <a:r>
              <a:rPr lang="en-US" sz="2400" dirty="0" err="1" smtClean="0">
                <a:latin typeface="Arial Rounded MT Bold" pitchFamily="34" charset="0"/>
              </a:rPr>
              <a:t>ada</a:t>
            </a:r>
            <a:r>
              <a:rPr lang="en-US" sz="2400" dirty="0" smtClean="0">
                <a:latin typeface="Arial Rounded MT Bold" pitchFamily="34" charset="0"/>
              </a:rPr>
              <a:t> 70 </a:t>
            </a:r>
            <a:r>
              <a:rPr lang="en-US" sz="2400" dirty="0" err="1" smtClean="0">
                <a:latin typeface="Arial Rounded MT Bold" pitchFamily="34" charset="0"/>
              </a:rPr>
              <a:t>zat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kimia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berbeda</a:t>
            </a:r>
            <a:r>
              <a:rPr lang="en-US" sz="2400" dirty="0" smtClean="0">
                <a:latin typeface="Arial Rounded MT Bold" pitchFamily="34" charset="0"/>
              </a:rPr>
              <a:t> yang </a:t>
            </a:r>
            <a:r>
              <a:rPr lang="en-US" sz="2400" dirty="0" err="1" smtClean="0">
                <a:latin typeface="Arial Rounded MT Bold" pitchFamily="34" charset="0"/>
              </a:rPr>
              <a:t>terdapat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dalam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mariyuana</a:t>
            </a:r>
            <a:r>
              <a:rPr lang="en-US" sz="2400" dirty="0" smtClean="0">
                <a:latin typeface="Arial Rounded MT Bold" pitchFamily="34" charset="0"/>
              </a:rPr>
              <a:t> (ganja) </a:t>
            </a:r>
            <a:r>
              <a:rPr lang="en-US" sz="2400" dirty="0" err="1" smtClean="0">
                <a:latin typeface="Arial Rounded MT Bold" pitchFamily="34" charset="0"/>
              </a:rPr>
              <a:t>diantaranya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kanabidiol</a:t>
            </a:r>
            <a:r>
              <a:rPr lang="en-US" sz="2400" dirty="0" smtClean="0">
                <a:latin typeface="Arial Rounded MT Bold" pitchFamily="34" charset="0"/>
              </a:rPr>
              <a:t> (CBD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r>
              <a:rPr lang="en-US" sz="2400" dirty="0" err="1" smtClean="0">
                <a:latin typeface="Arial Rounded MT Bold" pitchFamily="34" charset="0"/>
              </a:rPr>
              <a:t>Kanabinoid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menimbulkan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cacat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ingatan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dengan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mengganggu</a:t>
            </a:r>
            <a:r>
              <a:rPr lang="en-US" sz="2400" dirty="0" smtClean="0">
                <a:latin typeface="Arial Rounded MT Bold" pitchFamily="34" charset="0"/>
              </a:rPr>
              <a:t> neuron-neuron GABA </a:t>
            </a:r>
            <a:r>
              <a:rPr lang="en-US" sz="2400" dirty="0" err="1" smtClean="0">
                <a:latin typeface="Arial Rounded MT Bold" pitchFamily="34" charset="0"/>
              </a:rPr>
              <a:t>ergik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penghambat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medan</a:t>
            </a:r>
            <a:r>
              <a:rPr lang="en-US" sz="2400" dirty="0" smtClean="0">
                <a:latin typeface="Arial Rounded MT Bold" pitchFamily="34" charset="0"/>
              </a:rPr>
              <a:t> CA1 </a:t>
            </a:r>
            <a:r>
              <a:rPr lang="en-US" sz="2400" dirty="0" err="1" smtClean="0">
                <a:latin typeface="Arial Rounded MT Bold" pitchFamily="34" charset="0"/>
              </a:rPr>
              <a:t>hipokampus</a:t>
            </a:r>
            <a:endParaRPr lang="en-US" sz="24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Rounded MT Bold" pitchFamily="34" charset="0"/>
              </a:rPr>
              <a:t>PEWARISAN SIFAT </a:t>
            </a:r>
            <a:r>
              <a:rPr lang="en-US" sz="3200" dirty="0" err="1" smtClean="0">
                <a:latin typeface="Arial Rounded MT Bold" pitchFamily="34" charset="0"/>
              </a:rPr>
              <a:t>dan</a:t>
            </a:r>
            <a:r>
              <a:rPr lang="en-US" sz="3200" dirty="0" smtClean="0">
                <a:latin typeface="Arial Rounded MT Bold" pitchFamily="34" charset="0"/>
              </a:rPr>
              <a:t> PENYALAHGUNAAN OBAT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menggunakannya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rekreasi</a:t>
            </a:r>
            <a:r>
              <a:rPr lang="en-US" dirty="0" smtClean="0"/>
              <a:t>. </a:t>
            </a:r>
            <a:r>
              <a:rPr lang="en-US" dirty="0" err="1" smtClean="0"/>
              <a:t>Faktor</a:t>
            </a:r>
            <a:r>
              <a:rPr lang="en-US" dirty="0" smtClean="0"/>
              <a:t> gen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kecanduan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Rounded MT Bold" pitchFamily="34" charset="0"/>
              </a:rPr>
              <a:t>TERAPI TERHADAP PENYALAHGUNAAN OBAT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metadon</a:t>
            </a:r>
            <a:r>
              <a:rPr lang="en-US" dirty="0" smtClean="0"/>
              <a:t> </a:t>
            </a:r>
            <a:r>
              <a:rPr lang="en-US" dirty="0" err="1" smtClean="0"/>
              <a:t>menggantikan</a:t>
            </a:r>
            <a:r>
              <a:rPr lang="en-US" dirty="0" smtClean="0"/>
              <a:t> </a:t>
            </a:r>
            <a:r>
              <a:rPr lang="en-US" dirty="0" err="1" smtClean="0"/>
              <a:t>kecanduan</a:t>
            </a:r>
            <a:r>
              <a:rPr lang="en-US" dirty="0" smtClean="0"/>
              <a:t> heroin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kecanduan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opiat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eforia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oral. </a:t>
            </a:r>
          </a:p>
          <a:p>
            <a:r>
              <a:rPr lang="en-US" dirty="0" err="1" smtClean="0"/>
              <a:t>Buprenorfin</a:t>
            </a:r>
            <a:r>
              <a:rPr lang="en-US" dirty="0" smtClean="0"/>
              <a:t>, </a:t>
            </a:r>
            <a:r>
              <a:rPr lang="en-US" dirty="0" err="1" smtClean="0"/>
              <a:t>agonis</a:t>
            </a:r>
            <a:r>
              <a:rPr lang="en-US" dirty="0" smtClean="0"/>
              <a:t> </a:t>
            </a:r>
            <a:r>
              <a:rPr lang="en-US" dirty="0" err="1" smtClean="0"/>
              <a:t>parsial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opiat</a:t>
            </a:r>
            <a:r>
              <a:rPr lang="en-US" dirty="0" smtClean="0"/>
              <a:t> µ,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opiat</a:t>
            </a:r>
            <a:endParaRPr lang="en-US" dirty="0" smtClean="0"/>
          </a:p>
          <a:p>
            <a:r>
              <a:rPr lang="en-US" dirty="0" err="1" smtClean="0"/>
              <a:t>Permen</a:t>
            </a:r>
            <a:r>
              <a:rPr lang="en-US" dirty="0" smtClean="0"/>
              <a:t> </a:t>
            </a:r>
            <a:r>
              <a:rPr lang="en-US" dirty="0" err="1" smtClean="0"/>
              <a:t>karet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plester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nikotin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perokok</a:t>
            </a:r>
            <a:r>
              <a:rPr lang="en-US" dirty="0" smtClean="0"/>
              <a:t>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smtClean="0"/>
              <a:t>kecanduannya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latin typeface="Arial Rounded MT Bold" pitchFamily="34" charset="0"/>
              </a:rPr>
              <a:t>Obat-obatan</a:t>
            </a:r>
            <a:r>
              <a:rPr lang="en-US" sz="3600" b="1" dirty="0" smtClean="0">
                <a:latin typeface="Arial Rounded MT Bold" pitchFamily="34" charset="0"/>
              </a:rPr>
              <a:t> </a:t>
            </a:r>
            <a:r>
              <a:rPr lang="en-US" sz="3600" b="1" dirty="0" err="1" smtClean="0">
                <a:latin typeface="Arial Rounded MT Bold" pitchFamily="34" charset="0"/>
              </a:rPr>
              <a:t>rekreasional</a:t>
            </a:r>
            <a:endParaRPr lang="en-US" sz="3600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US" sz="2400" dirty="0" err="1" smtClean="0">
                <a:latin typeface="Arial Rounded MT Bold" pitchFamily="34" charset="0"/>
              </a:rPr>
              <a:t>Banyak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obat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adiktif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sebenarnya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merupakan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racun</a:t>
            </a:r>
            <a:r>
              <a:rPr lang="en-US" sz="2400" dirty="0" smtClean="0">
                <a:latin typeface="Arial Rounded MT Bold" pitchFamily="34" charset="0"/>
              </a:rPr>
              <a:t> yang </a:t>
            </a:r>
            <a:r>
              <a:rPr lang="en-US" sz="2400" dirty="0" err="1" smtClean="0">
                <a:latin typeface="Arial Rounded MT Bold" pitchFamily="34" charset="0"/>
              </a:rPr>
              <a:t>berperan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untuk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melindungi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tumbuhan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dari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hewan</a:t>
            </a:r>
            <a:r>
              <a:rPr lang="en-US" sz="2400" dirty="0" smtClean="0">
                <a:latin typeface="Arial Rounded MT Bold" pitchFamily="34" charset="0"/>
              </a:rPr>
              <a:t> (</a:t>
            </a:r>
            <a:r>
              <a:rPr lang="en-US" sz="2400" dirty="0" err="1" smtClean="0">
                <a:latin typeface="Arial Rounded MT Bold" pitchFamily="34" charset="0"/>
              </a:rPr>
              <a:t>serangga</a:t>
            </a:r>
            <a:r>
              <a:rPr lang="en-US" sz="2400" dirty="0" smtClean="0">
                <a:latin typeface="Arial Rounded MT Bold" pitchFamily="34" charset="0"/>
              </a:rPr>
              <a:t>) yang </a:t>
            </a:r>
            <a:r>
              <a:rPr lang="en-US" sz="2400" dirty="0" err="1" smtClean="0">
                <a:latin typeface="Arial Rounded MT Bold" pitchFamily="34" charset="0"/>
              </a:rPr>
              <a:t>memakannya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r>
              <a:rPr lang="en-US" sz="2400" dirty="0" err="1" smtClean="0">
                <a:latin typeface="Arial Rounded MT Bold" pitchFamily="34" charset="0"/>
              </a:rPr>
              <a:t>Obat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rekreasional</a:t>
            </a:r>
            <a:r>
              <a:rPr lang="en-US" sz="2400" dirty="0" smtClean="0">
                <a:latin typeface="Arial Rounded MT Bold" pitchFamily="34" charset="0"/>
              </a:rPr>
              <a:t> yang paling universal </a:t>
            </a:r>
            <a:r>
              <a:rPr lang="en-US" sz="2400" dirty="0" err="1" smtClean="0">
                <a:latin typeface="Arial Rounded MT Bold" pitchFamily="34" charset="0"/>
              </a:rPr>
              <a:t>adalah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b="1" dirty="0" err="1" smtClean="0">
                <a:latin typeface="Arial Rounded MT Bold" pitchFamily="34" charset="0"/>
              </a:rPr>
              <a:t>etil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400" b="1" dirty="0" err="1" smtClean="0">
                <a:latin typeface="Arial Rounded MT Bold" pitchFamily="34" charset="0"/>
              </a:rPr>
              <a:t>alkohol</a:t>
            </a:r>
            <a:r>
              <a:rPr lang="en-US" sz="2400" b="1" dirty="0" smtClean="0">
                <a:latin typeface="Arial Rounded MT Bold" pitchFamily="34" charset="0"/>
              </a:rPr>
              <a:t> (</a:t>
            </a:r>
            <a:r>
              <a:rPr lang="en-US" sz="2400" b="1" dirty="0" err="1" smtClean="0">
                <a:latin typeface="Arial Rounded MT Bold" pitchFamily="34" charset="0"/>
              </a:rPr>
              <a:t>minuman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400" b="1" dirty="0" err="1" smtClean="0">
                <a:latin typeface="Arial Rounded MT Bold" pitchFamily="34" charset="0"/>
              </a:rPr>
              <a:t>beralkohol</a:t>
            </a:r>
            <a:r>
              <a:rPr lang="en-US" sz="2400" b="1" dirty="0" smtClean="0">
                <a:latin typeface="Arial Rounded MT Bold" pitchFamily="34" charset="0"/>
              </a:rPr>
              <a:t>).</a:t>
            </a:r>
          </a:p>
          <a:p>
            <a:r>
              <a:rPr lang="en-US" sz="2400" dirty="0" err="1" smtClean="0">
                <a:latin typeface="Arial Rounded MT Bold" pitchFamily="34" charset="0"/>
              </a:rPr>
              <a:t>Getah</a:t>
            </a:r>
            <a:r>
              <a:rPr lang="en-US" sz="2400" dirty="0" smtClean="0">
                <a:latin typeface="Arial Rounded MT Bold" pitchFamily="34" charset="0"/>
              </a:rPr>
              <a:t> poppy (</a:t>
            </a:r>
            <a:r>
              <a:rPr lang="en-US" sz="2400" b="1" dirty="0" smtClean="0">
                <a:latin typeface="Arial Rounded MT Bold" pitchFamily="34" charset="0"/>
              </a:rPr>
              <a:t>opium</a:t>
            </a:r>
            <a:r>
              <a:rPr lang="en-US" sz="2400" dirty="0" smtClean="0">
                <a:latin typeface="Arial Rounded MT Bold" pitchFamily="34" charset="0"/>
              </a:rPr>
              <a:t>) 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opiat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(heroin,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morfin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dll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)</a:t>
            </a:r>
          </a:p>
          <a:p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Rokok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Arial Rounded MT Bold" pitchFamily="34" charset="0"/>
                <a:sym typeface="Wingdings" pitchFamily="2" charset="2"/>
              </a:rPr>
              <a:t>kanabis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(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mariyuana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/ganja)</a:t>
            </a:r>
          </a:p>
          <a:p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Daun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Arial Rounded MT Bold" pitchFamily="34" charset="0"/>
                <a:sym typeface="Wingdings" pitchFamily="2" charset="2"/>
              </a:rPr>
              <a:t>koka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(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coccaine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)</a:t>
            </a:r>
          </a:p>
          <a:p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Biji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smtClean="0">
                <a:latin typeface="Arial Rounded MT Bold" pitchFamily="34" charset="0"/>
                <a:sym typeface="Wingdings" pitchFamily="2" charset="2"/>
              </a:rPr>
              <a:t>kopi</a:t>
            </a:r>
          </a:p>
          <a:p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Rokok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Arial Rounded MT Bold" pitchFamily="34" charset="0"/>
                <a:sym typeface="Wingdings" pitchFamily="2" charset="2"/>
              </a:rPr>
              <a:t>tembakau</a:t>
            </a:r>
            <a:r>
              <a:rPr lang="en-US" sz="2400" b="1" dirty="0" smtClean="0">
                <a:latin typeface="Arial Rounded MT Bold" pitchFamily="34" charset="0"/>
                <a:sym typeface="Wingdings" pitchFamily="2" charset="2"/>
              </a:rPr>
              <a:t> (</a:t>
            </a:r>
            <a:r>
              <a:rPr lang="en-US" sz="2400" b="1" dirty="0" err="1" smtClean="0">
                <a:latin typeface="Arial Rounded MT Bold" pitchFamily="34" charset="0"/>
                <a:sym typeface="Wingdings" pitchFamily="2" charset="2"/>
              </a:rPr>
              <a:t>Nikotin</a:t>
            </a:r>
            <a:r>
              <a:rPr lang="en-US" sz="2400" b="1" dirty="0" smtClean="0">
                <a:latin typeface="Arial Rounded MT Bold" pitchFamily="34" charset="0"/>
                <a:sym typeface="Wingdings" pitchFamily="2" charset="2"/>
              </a:rPr>
              <a:t>)</a:t>
            </a:r>
            <a:endParaRPr lang="en-US" sz="2400" b="1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55638"/>
          </a:xfrm>
        </p:spPr>
        <p:txBody>
          <a:bodyPr/>
          <a:lstStyle/>
          <a:p>
            <a:r>
              <a:rPr lang="en-US" sz="3200" dirty="0" err="1" smtClean="0">
                <a:latin typeface="Arial Rounded MT Bold" pitchFamily="34" charset="0"/>
              </a:rPr>
              <a:t>Obat-obatan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adiktif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dan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tempat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kerjanya</a:t>
            </a:r>
            <a:endParaRPr lang="en-US" sz="3200" b="1" dirty="0">
              <a:latin typeface="Arial Rounded MT Bol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143001"/>
          <a:ext cx="8382000" cy="56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963"/>
                <a:gridCol w="5306037"/>
              </a:tblGrid>
              <a:tr h="44350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Rounded MT Bold" pitchFamily="34" charset="0"/>
                        </a:rPr>
                        <a:t>Obat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Rounded MT Bold" pitchFamily="34" charset="0"/>
                        </a:rPr>
                        <a:t>Tempat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kerja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60805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Rounded MT Bold" pitchFamily="34" charset="0"/>
                        </a:rPr>
                        <a:t>Etil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alkohol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Rounded MT Bold" pitchFamily="34" charset="0"/>
                        </a:rPr>
                        <a:t>Reseptor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NMDA (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antagonis</a:t>
                      </a:r>
                      <a:r>
                        <a:rPr lang="en-US" baseline="0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 Rounded MT Bold" pitchFamily="34" charset="0"/>
                        </a:rPr>
                        <a:t>tidak</a:t>
                      </a:r>
                      <a:r>
                        <a:rPr lang="en-US" baseline="0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 Rounded MT Bold" pitchFamily="34" charset="0"/>
                        </a:rPr>
                        <a:t>langsung</a:t>
                      </a:r>
                      <a:r>
                        <a:rPr lang="en-US" baseline="0" dirty="0" smtClean="0">
                          <a:latin typeface="Arial Rounded MT Bold" pitchFamily="34" charset="0"/>
                        </a:rPr>
                        <a:t>)</a:t>
                      </a:r>
                    </a:p>
                    <a:p>
                      <a:r>
                        <a:rPr lang="en-US" baseline="0" dirty="0" err="1" smtClean="0">
                          <a:latin typeface="Arial Rounded MT Bold" pitchFamily="34" charset="0"/>
                        </a:rPr>
                        <a:t>Reseptor</a:t>
                      </a:r>
                      <a:r>
                        <a:rPr lang="en-US" baseline="0" dirty="0" smtClean="0">
                          <a:latin typeface="Arial Rounded MT Bold" pitchFamily="34" charset="0"/>
                        </a:rPr>
                        <a:t> GABA</a:t>
                      </a:r>
                      <a:r>
                        <a:rPr lang="en-US" sz="1200" baseline="0" dirty="0" smtClean="0">
                          <a:latin typeface="Arial Rounded MT Bold" pitchFamily="34" charset="0"/>
                        </a:rPr>
                        <a:t>A </a:t>
                      </a:r>
                      <a:r>
                        <a:rPr lang="en-US" sz="1800" baseline="0" dirty="0" smtClean="0">
                          <a:latin typeface="Arial Rounded MT Bold" pitchFamily="34" charset="0"/>
                        </a:rPr>
                        <a:t> (</a:t>
                      </a:r>
                      <a:r>
                        <a:rPr lang="en-US" sz="1800" baseline="0" dirty="0" err="1" smtClean="0">
                          <a:latin typeface="Arial Rounded MT Bold" pitchFamily="34" charset="0"/>
                        </a:rPr>
                        <a:t>agonis</a:t>
                      </a:r>
                      <a:r>
                        <a:rPr lang="en-US" sz="1800" baseline="0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 Rounded MT Bold" pitchFamily="34" charset="0"/>
                        </a:rPr>
                        <a:t>tidak</a:t>
                      </a:r>
                      <a:r>
                        <a:rPr lang="en-US" sz="1800" baseline="0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 Rounded MT Bold" pitchFamily="34" charset="0"/>
                        </a:rPr>
                        <a:t>langsung</a:t>
                      </a:r>
                      <a:r>
                        <a:rPr lang="en-US" sz="1800" baseline="0" dirty="0" smtClean="0">
                          <a:latin typeface="Arial Rounded MT Bold" pitchFamily="34" charset="0"/>
                        </a:rPr>
                        <a:t>)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60805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Rounded MT Bold" pitchFamily="34" charset="0"/>
                        </a:rPr>
                        <a:t>Barbiturat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latin typeface="Arial Rounded MT Bold" pitchFamily="34" charset="0"/>
                        </a:rPr>
                        <a:t>Reseptor</a:t>
                      </a:r>
                      <a:r>
                        <a:rPr lang="en-US" baseline="0" dirty="0" smtClean="0">
                          <a:latin typeface="Arial Rounded MT Bold" pitchFamily="34" charset="0"/>
                        </a:rPr>
                        <a:t> GABA</a:t>
                      </a:r>
                      <a:r>
                        <a:rPr lang="en-US" sz="1200" baseline="0" dirty="0" smtClean="0">
                          <a:latin typeface="Arial Rounded MT Bold" pitchFamily="34" charset="0"/>
                        </a:rPr>
                        <a:t>A </a:t>
                      </a:r>
                      <a:r>
                        <a:rPr lang="en-US" sz="1800" baseline="0" dirty="0" smtClean="0">
                          <a:latin typeface="Arial Rounded MT Bold" pitchFamily="34" charset="0"/>
                        </a:rPr>
                        <a:t> (</a:t>
                      </a:r>
                      <a:r>
                        <a:rPr lang="en-US" sz="1800" baseline="0" dirty="0" err="1" smtClean="0">
                          <a:latin typeface="Arial Rounded MT Bold" pitchFamily="34" charset="0"/>
                        </a:rPr>
                        <a:t>agonis</a:t>
                      </a:r>
                      <a:r>
                        <a:rPr lang="en-US" sz="1800" baseline="0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 Rounded MT Bold" pitchFamily="34" charset="0"/>
                        </a:rPr>
                        <a:t>tidak</a:t>
                      </a:r>
                      <a:r>
                        <a:rPr lang="en-US" sz="1800" baseline="0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 Rounded MT Bold" pitchFamily="34" charset="0"/>
                        </a:rPr>
                        <a:t>langsung</a:t>
                      </a:r>
                      <a:r>
                        <a:rPr lang="en-US" sz="1800" baseline="0" dirty="0" smtClean="0">
                          <a:latin typeface="Arial Rounded MT Bold" pitchFamily="34" charset="0"/>
                        </a:rPr>
                        <a:t>)</a:t>
                      </a:r>
                      <a:endParaRPr lang="en-US" dirty="0" smtClean="0">
                        <a:latin typeface="Arial Rounded MT Bold" pitchFamily="34" charset="0"/>
                      </a:endParaRPr>
                    </a:p>
                    <a:p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60805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Rounded MT Bold" pitchFamily="34" charset="0"/>
                        </a:rPr>
                        <a:t>Benzodiazepin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(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penenang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)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latin typeface="Arial Rounded MT Bold" pitchFamily="34" charset="0"/>
                        </a:rPr>
                        <a:t>Reseptor</a:t>
                      </a:r>
                      <a:r>
                        <a:rPr lang="en-US" baseline="0" dirty="0" smtClean="0">
                          <a:latin typeface="Arial Rounded MT Bold" pitchFamily="34" charset="0"/>
                        </a:rPr>
                        <a:t> GABA</a:t>
                      </a:r>
                      <a:r>
                        <a:rPr lang="en-US" sz="1200" baseline="0" dirty="0" smtClean="0">
                          <a:latin typeface="Arial Rounded MT Bold" pitchFamily="34" charset="0"/>
                        </a:rPr>
                        <a:t>A </a:t>
                      </a:r>
                      <a:r>
                        <a:rPr lang="en-US" sz="1800" baseline="0" dirty="0" smtClean="0">
                          <a:latin typeface="Arial Rounded MT Bold" pitchFamily="34" charset="0"/>
                        </a:rPr>
                        <a:t> (</a:t>
                      </a:r>
                      <a:r>
                        <a:rPr lang="en-US" sz="1800" baseline="0" dirty="0" err="1" smtClean="0">
                          <a:latin typeface="Arial Rounded MT Bold" pitchFamily="34" charset="0"/>
                        </a:rPr>
                        <a:t>agonis</a:t>
                      </a:r>
                      <a:r>
                        <a:rPr lang="en-US" sz="1800" baseline="0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 Rounded MT Bold" pitchFamily="34" charset="0"/>
                        </a:rPr>
                        <a:t>tidak</a:t>
                      </a:r>
                      <a:r>
                        <a:rPr lang="en-US" sz="1800" baseline="0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 Rounded MT Bold" pitchFamily="34" charset="0"/>
                        </a:rPr>
                        <a:t>langsung</a:t>
                      </a:r>
                      <a:r>
                        <a:rPr lang="en-US" sz="1800" baseline="0" dirty="0" smtClean="0">
                          <a:latin typeface="Arial Rounded MT Bold" pitchFamily="34" charset="0"/>
                        </a:rPr>
                        <a:t>)</a:t>
                      </a:r>
                      <a:endParaRPr lang="en-US" dirty="0" smtClean="0">
                        <a:latin typeface="Arial Rounded MT Bold" pitchFamily="34" charset="0"/>
                      </a:endParaRPr>
                    </a:p>
                    <a:p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44350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Rounded MT Bold" pitchFamily="34" charset="0"/>
                        </a:rPr>
                        <a:t>Kanabis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(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mariyuana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)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Rounded MT Bold" pitchFamily="34" charset="0"/>
                        </a:rPr>
                        <a:t>Reseptor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kanabinoid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CB1 (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agonis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)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44350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Rounded MT Bold" pitchFamily="34" charset="0"/>
                        </a:rPr>
                        <a:t>Nikotin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Rounded MT Bold" pitchFamily="34" charset="0"/>
                        </a:rPr>
                        <a:t>Reseptor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Ach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nikotinik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(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agonis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)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44350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Rounded MT Bold" pitchFamily="34" charset="0"/>
                        </a:rPr>
                        <a:t>Opiat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(heroin,</a:t>
                      </a:r>
                      <a:r>
                        <a:rPr lang="en-US" baseline="0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 Rounded MT Bold" pitchFamily="34" charset="0"/>
                        </a:rPr>
                        <a:t>morfin</a:t>
                      </a:r>
                      <a:r>
                        <a:rPr lang="en-US" baseline="0" dirty="0" smtClean="0">
                          <a:latin typeface="Arial Rounded MT Bold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 Rounded MT Bold" pitchFamily="34" charset="0"/>
                        </a:rPr>
                        <a:t>dll</a:t>
                      </a:r>
                      <a:r>
                        <a:rPr lang="en-US" baseline="0" dirty="0" smtClean="0">
                          <a:latin typeface="Arial Rounded MT Bold" pitchFamily="34" charset="0"/>
                        </a:rPr>
                        <a:t>)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Rounded MT Bold" pitchFamily="34" charset="0"/>
                        </a:rPr>
                        <a:t>Reseptor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opiat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µ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dan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l-GR" dirty="0" smtClean="0"/>
                        <a:t>δ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(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agonis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)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44350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Rounded MT Bold" pitchFamily="34" charset="0"/>
                        </a:rPr>
                        <a:t>Fensiklidin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(PCP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dan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ketamin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Rounded MT Bold" pitchFamily="34" charset="0"/>
                        </a:rPr>
                        <a:t>Reseptor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NMDA (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antagonis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tidak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langsung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)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60805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Rounded MT Bold" pitchFamily="34" charset="0"/>
                        </a:rPr>
                        <a:t>Kokain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Rounded MT Bold" pitchFamily="34" charset="0"/>
                        </a:rPr>
                        <a:t>Memblokir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reuptake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Dopamin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(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dan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serotonin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dan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norepinefrin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)</a:t>
                      </a:r>
                    </a:p>
                  </a:txBody>
                  <a:tcPr/>
                </a:tc>
              </a:tr>
              <a:tr h="60805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Rounded MT Bold" pitchFamily="34" charset="0"/>
                        </a:rPr>
                        <a:t>Amfetamin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dan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metamfetamin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Rounded MT Bold" pitchFamily="34" charset="0"/>
                        </a:rPr>
                        <a:t>Pelepasan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dopamin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(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dengan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membalikan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kerja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transporter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dopamin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Arial Rounded MT Bold" pitchFamily="34" charset="0"/>
              </a:rPr>
              <a:t>EFEK PENGUATAN POSITIF</a:t>
            </a:r>
            <a:endParaRPr lang="en-US" sz="3600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>
                <a:latin typeface="Arial Rounded MT Bold" pitchFamily="34" charset="0"/>
              </a:rPr>
              <a:t>Penguatan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positif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terjadi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ketika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suatu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perilaku</a:t>
            </a:r>
            <a:r>
              <a:rPr lang="en-US" sz="2000" dirty="0" smtClean="0">
                <a:latin typeface="Arial Rounded MT Bold" pitchFamily="34" charset="0"/>
              </a:rPr>
              <a:t> yang </a:t>
            </a:r>
            <a:r>
              <a:rPr lang="en-US" sz="2000" dirty="0" err="1" smtClean="0">
                <a:latin typeface="Arial Rounded MT Bold" pitchFamily="34" charset="0"/>
              </a:rPr>
              <a:t>secara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teratur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diikuti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oleh</a:t>
            </a:r>
            <a:r>
              <a:rPr lang="en-US" sz="2000" dirty="0" smtClean="0">
                <a:latin typeface="Arial Rounded MT Bold" pitchFamily="34" charset="0"/>
              </a:rPr>
              <a:t> stimulus </a:t>
            </a:r>
            <a:r>
              <a:rPr lang="en-US" sz="2000" dirty="0" err="1" smtClean="0">
                <a:latin typeface="Arial Rounded MT Bold" pitchFamily="34" charset="0"/>
              </a:rPr>
              <a:t>apetitif</a:t>
            </a:r>
            <a:r>
              <a:rPr lang="en-US" sz="2000" dirty="0" smtClean="0">
                <a:latin typeface="Arial Rounded MT Bold" pitchFamily="34" charset="0"/>
              </a:rPr>
              <a:t> yang </a:t>
            </a:r>
            <a:r>
              <a:rPr lang="en-US" sz="2000" dirty="0" err="1" smtClean="0">
                <a:latin typeface="Arial Rounded MT Bold" pitchFamily="34" charset="0"/>
              </a:rPr>
              <a:t>akan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didekati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oleh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organisme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r>
              <a:rPr lang="en-US" sz="2000" dirty="0" err="1" smtClean="0">
                <a:latin typeface="Arial Rounded MT Bold" pitchFamily="34" charset="0"/>
              </a:rPr>
              <a:t>Efektifitas</a:t>
            </a:r>
            <a:r>
              <a:rPr lang="en-US" sz="2000" dirty="0" smtClean="0">
                <a:latin typeface="Arial Rounded MT Bold" pitchFamily="34" charset="0"/>
              </a:rPr>
              <a:t> stimulus </a:t>
            </a:r>
            <a:r>
              <a:rPr lang="en-US" sz="2000" dirty="0" err="1" smtClean="0">
                <a:latin typeface="Arial Rounded MT Bold" pitchFamily="34" charset="0"/>
              </a:rPr>
              <a:t>penguat</a:t>
            </a:r>
            <a:r>
              <a:rPr lang="en-US" sz="2000" dirty="0" smtClean="0">
                <a:latin typeface="Arial Rounded MT Bold" pitchFamily="34" charset="0"/>
              </a:rPr>
              <a:t> paling </a:t>
            </a:r>
            <a:r>
              <a:rPr lang="en-US" sz="2000" dirty="0" err="1" smtClean="0">
                <a:latin typeface="Arial Rounded MT Bold" pitchFamily="34" charset="0"/>
              </a:rPr>
              <a:t>besar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terjadi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segera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setelah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adanya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respon</a:t>
            </a:r>
            <a:endParaRPr lang="en-US" sz="2000" dirty="0" smtClean="0">
              <a:latin typeface="Arial Rounded MT Bold" pitchFamily="34" charset="0"/>
            </a:endParaRPr>
          </a:p>
          <a:p>
            <a:r>
              <a:rPr lang="en-US" sz="2000" dirty="0" err="1" smtClean="0">
                <a:latin typeface="Arial Rounded MT Bold" pitchFamily="34" charset="0"/>
              </a:rPr>
              <a:t>Penguatan</a:t>
            </a:r>
            <a:r>
              <a:rPr lang="en-US" sz="2000" dirty="0" smtClean="0">
                <a:latin typeface="Arial Rounded MT Bold" pitchFamily="34" charset="0"/>
              </a:rPr>
              <a:t> yang </a:t>
            </a:r>
            <a:r>
              <a:rPr lang="en-US" sz="2000" dirty="0" err="1" smtClean="0">
                <a:latin typeface="Arial Rounded MT Bold" pitchFamily="34" charset="0"/>
              </a:rPr>
              <a:t>memberikan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perubahan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mendadak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sangat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cepat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efeknya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otak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memberikan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penguatan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positif</a:t>
            </a:r>
            <a:r>
              <a:rPr lang="en-US" sz="2000" dirty="0" smtClean="0">
                <a:latin typeface="Arial Rounded MT Bold" pitchFamily="34" charset="0"/>
              </a:rPr>
              <a:t> yang </a:t>
            </a:r>
            <a:r>
              <a:rPr lang="en-US" sz="2000" dirty="0" err="1" smtClean="0">
                <a:latin typeface="Arial Rounded MT Bold" pitchFamily="34" charset="0"/>
              </a:rPr>
              <a:t>lebih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kuat</a:t>
            </a:r>
            <a:r>
              <a:rPr lang="en-US" sz="2000" dirty="0" smtClean="0">
                <a:latin typeface="Arial Rounded MT Bold" pitchFamily="34" charset="0"/>
              </a:rPr>
              <a:t>  </a:t>
            </a:r>
            <a:r>
              <a:rPr lang="en-US" sz="2000" dirty="0" err="1" smtClean="0">
                <a:latin typeface="Arial Rounded MT Bold" pitchFamily="34" charset="0"/>
              </a:rPr>
              <a:t>daripada</a:t>
            </a:r>
            <a:r>
              <a:rPr lang="en-US" sz="2000" dirty="0" smtClean="0">
                <a:latin typeface="Arial Rounded MT Bold" pitchFamily="34" charset="0"/>
              </a:rPr>
              <a:t> yang </a:t>
            </a:r>
            <a:r>
              <a:rPr lang="en-US" sz="2000" dirty="0" err="1" smtClean="0">
                <a:latin typeface="Arial Rounded MT Bold" pitchFamily="34" charset="0"/>
              </a:rPr>
              <a:t>efeknya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lambat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r>
              <a:rPr lang="en-US" sz="2000" dirty="0" err="1" smtClean="0">
                <a:latin typeface="Arial Rounded MT Bold" pitchFamily="34" charset="0"/>
              </a:rPr>
              <a:t>Efek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penguatan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zat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adiktif</a:t>
            </a:r>
            <a:r>
              <a:rPr lang="en-US" sz="2000" dirty="0" smtClean="0">
                <a:latin typeface="Arial Rounded MT Bold" pitchFamily="34" charset="0"/>
              </a:rPr>
              <a:t>  </a:t>
            </a:r>
            <a:r>
              <a:rPr lang="en-US" sz="2000" dirty="0" err="1" smtClean="0">
                <a:latin typeface="Arial Rounded MT Bold" pitchFamily="34" charset="0"/>
              </a:rPr>
              <a:t>jangka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pendek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dapat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mengalahkan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kesadaran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efek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merugikan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jangka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panjang</a:t>
            </a:r>
            <a:r>
              <a:rPr lang="en-US" sz="2000" dirty="0" smtClean="0">
                <a:latin typeface="Arial Rounded MT Bold" pitchFamily="34" charset="0"/>
              </a:rPr>
              <a:t> .</a:t>
            </a:r>
          </a:p>
          <a:p>
            <a:r>
              <a:rPr lang="en-US" sz="2000" dirty="0" err="1" smtClean="0">
                <a:latin typeface="Arial Rounded MT Bold" pitchFamily="34" charset="0"/>
              </a:rPr>
              <a:t>Kemampuan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mengingat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perilaku</a:t>
            </a:r>
            <a:r>
              <a:rPr lang="en-US" sz="2000" dirty="0" smtClean="0">
                <a:latin typeface="Arial Rounded MT Bold" pitchFamily="34" charset="0"/>
              </a:rPr>
              <a:t> yang  </a:t>
            </a:r>
            <a:r>
              <a:rPr lang="en-US" sz="2000" dirty="0" err="1" smtClean="0">
                <a:latin typeface="Arial Rounded MT Bold" pitchFamily="34" charset="0"/>
              </a:rPr>
              <a:t>menimbulkan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eforia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memberikan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penguatan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perilaku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r>
              <a:rPr lang="en-US" sz="2000" dirty="0" smtClean="0">
                <a:latin typeface="Arial Rounded MT Bold" pitchFamily="34" charset="0"/>
                <a:hlinkClick r:id="rId2"/>
              </a:rPr>
              <a:t>https://www.youtube.com/watch?v=4t1EsfhPBTk</a:t>
            </a:r>
            <a:endParaRPr lang="en-US" sz="2000" dirty="0" smtClean="0">
              <a:latin typeface="Arial Rounded MT Bold" pitchFamily="34" charset="0"/>
            </a:endParaRPr>
          </a:p>
          <a:p>
            <a:endParaRPr lang="en-US" sz="2000" dirty="0" smtClean="0">
              <a:latin typeface="Arial Rounded MT Bold" pitchFamily="34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>
                <a:latin typeface="Arial Rounded MT Bold" pitchFamily="34" charset="0"/>
              </a:rPr>
              <a:t>Mekanisme</a:t>
            </a:r>
            <a:r>
              <a:rPr lang="en-US" sz="2800" b="1" dirty="0" smtClean="0">
                <a:latin typeface="Arial Rounded MT Bold" pitchFamily="34" charset="0"/>
              </a:rPr>
              <a:t> neuron </a:t>
            </a:r>
            <a:r>
              <a:rPr lang="en-US" sz="2800" b="1" dirty="0" err="1" smtClean="0">
                <a:latin typeface="Arial Rounded MT Bold" pitchFamily="34" charset="0"/>
              </a:rPr>
              <a:t>pada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err="1" smtClean="0">
                <a:latin typeface="Arial Rounded MT Bold" pitchFamily="34" charset="0"/>
              </a:rPr>
              <a:t>penguatan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err="1" smtClean="0">
                <a:latin typeface="Arial Rounded MT Bold" pitchFamily="34" charset="0"/>
              </a:rPr>
              <a:t>positif</a:t>
            </a:r>
            <a:endParaRPr lang="en-US" sz="2800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latin typeface="Arial Rounded MT Bold" pitchFamily="34" charset="0"/>
              </a:rPr>
              <a:t>Pelepasan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dopamin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nukleus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akumben</a:t>
            </a:r>
            <a:r>
              <a:rPr lang="en-US" sz="2400" dirty="0" smtClean="0">
                <a:latin typeface="Arial Rounded MT Bold" pitchFamily="34" charset="0"/>
              </a:rPr>
              <a:t> (NAC) </a:t>
            </a:r>
            <a:r>
              <a:rPr lang="en-US" sz="2400" dirty="0" err="1" smtClean="0">
                <a:latin typeface="Arial Rounded MT Bold" pitchFamily="34" charset="0"/>
              </a:rPr>
              <a:t>merupakan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kondisi</a:t>
            </a:r>
            <a:r>
              <a:rPr lang="en-US" sz="2400" dirty="0" smtClean="0">
                <a:latin typeface="Arial Rounded MT Bold" pitchFamily="34" charset="0"/>
              </a:rPr>
              <a:t> yang </a:t>
            </a:r>
            <a:r>
              <a:rPr lang="en-US" sz="2400" dirty="0" err="1" smtClean="0">
                <a:latin typeface="Arial Rounded MT Bold" pitchFamily="34" charset="0"/>
              </a:rPr>
              <a:t>dibutuhkan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dalam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penguatan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positif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pada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obat-obatan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adiktif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seperti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amfetamin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dirty="0" err="1" smtClean="0">
                <a:latin typeface="Arial Rounded MT Bold" pitchFamily="34" charset="0"/>
              </a:rPr>
              <a:t>kokain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dirty="0" err="1" smtClean="0">
                <a:latin typeface="Arial Rounded MT Bold" pitchFamily="34" charset="0"/>
              </a:rPr>
              <a:t>opiat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dirty="0" err="1" smtClean="0">
                <a:latin typeface="Arial Rounded MT Bold" pitchFamily="34" charset="0"/>
              </a:rPr>
              <a:t>nikotin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dirty="0" err="1" smtClean="0">
                <a:latin typeface="Arial Rounded MT Bold" pitchFamily="34" charset="0"/>
              </a:rPr>
              <a:t>alkohol</a:t>
            </a:r>
            <a:r>
              <a:rPr lang="en-US" sz="2400" dirty="0" smtClean="0">
                <a:latin typeface="Arial Rounded MT Bold" pitchFamily="34" charset="0"/>
              </a:rPr>
              <a:t>, PCP </a:t>
            </a:r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kanabis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r>
              <a:rPr lang="en-US" sz="2400" dirty="0" err="1" smtClean="0">
                <a:latin typeface="Arial Rounded MT Bold" pitchFamily="34" charset="0"/>
              </a:rPr>
              <a:t>Perubahan</a:t>
            </a:r>
            <a:r>
              <a:rPr lang="en-US" sz="2400" dirty="0" smtClean="0">
                <a:latin typeface="Arial Rounded MT Bold" pitchFamily="34" charset="0"/>
              </a:rPr>
              <a:t> neuron </a:t>
            </a:r>
            <a:r>
              <a:rPr lang="en-US" sz="2400" dirty="0" err="1" smtClean="0">
                <a:latin typeface="Arial Rounded MT Bold" pitchFamily="34" charset="0"/>
              </a:rPr>
              <a:t>dimulai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di</a:t>
            </a:r>
            <a:r>
              <a:rPr lang="en-US" sz="2400" dirty="0" smtClean="0">
                <a:latin typeface="Arial Rounded MT Bold" pitchFamily="34" charset="0"/>
              </a:rPr>
              <a:t> neuron </a:t>
            </a:r>
            <a:r>
              <a:rPr lang="en-US" sz="2400" dirty="0" err="1" smtClean="0">
                <a:latin typeface="Arial Rounded MT Bold" pitchFamily="34" charset="0"/>
              </a:rPr>
              <a:t>dopaminergic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tegmental</a:t>
            </a:r>
            <a:r>
              <a:rPr lang="en-US" sz="2400" dirty="0" smtClean="0">
                <a:latin typeface="Arial Rounded MT Bold" pitchFamily="34" charset="0"/>
              </a:rPr>
              <a:t> ventral (VTA) </a:t>
            </a:r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NAC </a:t>
            </a:r>
            <a:r>
              <a:rPr lang="en-US" sz="2400" dirty="0" err="1" smtClean="0">
                <a:latin typeface="Arial Rounded MT Bold" pitchFamily="34" charset="0"/>
              </a:rPr>
              <a:t>lalu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melibatkan</a:t>
            </a:r>
            <a:r>
              <a:rPr lang="en-US" sz="2400" dirty="0" smtClean="0">
                <a:latin typeface="Arial Rounded MT Bold" pitchFamily="34" charset="0"/>
              </a:rPr>
              <a:t> striatum dorsal yang </a:t>
            </a:r>
            <a:r>
              <a:rPr lang="en-US" sz="2400" dirty="0" err="1" smtClean="0">
                <a:latin typeface="Arial Rounded MT Bold" pitchFamily="34" charset="0"/>
              </a:rPr>
              <a:t>berperan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dalam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pengkondisian</a:t>
            </a:r>
            <a:r>
              <a:rPr lang="en-US" sz="2400" dirty="0" smtClean="0">
                <a:latin typeface="Arial Rounded MT Bold" pitchFamily="34" charset="0"/>
              </a:rPr>
              <a:t> instrumental.</a:t>
            </a:r>
          </a:p>
          <a:p>
            <a:r>
              <a:rPr lang="en-US" sz="2400" dirty="0" err="1" smtClean="0">
                <a:latin typeface="Arial Rounded MT Bold" pitchFamily="34" charset="0"/>
              </a:rPr>
              <a:t>Penghambat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korteks</a:t>
            </a:r>
            <a:r>
              <a:rPr lang="en-US" sz="2400" dirty="0" smtClean="0">
                <a:latin typeface="Arial Rounded MT Bold" pitchFamily="34" charset="0"/>
              </a:rPr>
              <a:t> prefrontal </a:t>
            </a:r>
            <a:r>
              <a:rPr lang="en-US" sz="2400" dirty="0" err="1" smtClean="0">
                <a:latin typeface="Arial Rounded MT Bold" pitchFamily="34" charset="0"/>
              </a:rPr>
              <a:t>mendorong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resistensi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terhadap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kecanduan</a:t>
            </a: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err="1" smtClean="0">
                <a:latin typeface="Arial Rounded MT Bold" pitchFamily="34" charset="0"/>
              </a:rPr>
              <a:t>Oreksin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MCH (</a:t>
            </a:r>
            <a:r>
              <a:rPr lang="en-US" sz="2400" dirty="0" err="1" smtClean="0">
                <a:latin typeface="Arial Rounded MT Bold" pitchFamily="34" charset="0"/>
              </a:rPr>
              <a:t>hormon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pengkonsentrasi</a:t>
            </a:r>
            <a:r>
              <a:rPr lang="en-US" sz="2400" dirty="0" smtClean="0">
                <a:latin typeface="Arial Rounded MT Bold" pitchFamily="34" charset="0"/>
              </a:rPr>
              <a:t> melanin) </a:t>
            </a:r>
            <a:r>
              <a:rPr lang="en-US" sz="2400" dirty="0" err="1" smtClean="0">
                <a:latin typeface="Arial Rounded MT Bold" pitchFamily="34" charset="0"/>
              </a:rPr>
              <a:t>berperan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sebagai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pemantapan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kecanduan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517525"/>
          </a:xfrm>
        </p:spPr>
        <p:txBody>
          <a:bodyPr/>
          <a:lstStyle/>
          <a:p>
            <a:r>
              <a:rPr lang="en-US" sz="3600" b="1" dirty="0" smtClean="0">
                <a:latin typeface="Arial Rounded MT Bold" pitchFamily="34" charset="0"/>
              </a:rPr>
              <a:t>EFEK PENGUATAN NEGATIF</a:t>
            </a:r>
            <a:endParaRPr lang="en-US" sz="3600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715000"/>
          </a:xfrm>
        </p:spPr>
        <p:txBody>
          <a:bodyPr/>
          <a:lstStyle/>
          <a:p>
            <a:r>
              <a:rPr lang="en-US" sz="2000" dirty="0" err="1" smtClean="0">
                <a:latin typeface="Arial Rounded MT Bold" pitchFamily="34" charset="0"/>
              </a:rPr>
              <a:t>Perilaku</a:t>
            </a:r>
            <a:r>
              <a:rPr lang="en-US" sz="2000" dirty="0" smtClean="0">
                <a:latin typeface="Arial Rounded MT Bold" pitchFamily="34" charset="0"/>
              </a:rPr>
              <a:t> yang </a:t>
            </a:r>
            <a:r>
              <a:rPr lang="en-US" sz="2000" dirty="0" err="1" smtClean="0">
                <a:latin typeface="Arial Rounded MT Bold" pitchFamily="34" charset="0"/>
              </a:rPr>
              <a:t>menghilangkan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atau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mengurangi</a:t>
            </a:r>
            <a:r>
              <a:rPr lang="en-US" sz="2000" dirty="0" smtClean="0">
                <a:latin typeface="Arial Rounded MT Bold" pitchFamily="34" charset="0"/>
              </a:rPr>
              <a:t> stimulus yang </a:t>
            </a:r>
            <a:r>
              <a:rPr lang="en-US" sz="2000" dirty="0" err="1" smtClean="0">
                <a:latin typeface="Arial Rounded MT Bold" pitchFamily="34" charset="0"/>
              </a:rPr>
              <a:t>menimbulkan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aversif</a:t>
            </a:r>
            <a:r>
              <a:rPr lang="en-US" sz="2000" dirty="0" smtClean="0">
                <a:latin typeface="Arial Rounded MT Bold" pitchFamily="34" charset="0"/>
              </a:rPr>
              <a:t>  </a:t>
            </a:r>
            <a:r>
              <a:rPr lang="en-US" sz="2000" dirty="0" err="1" smtClean="0">
                <a:latin typeface="Arial Rounded MT Bold" pitchFamily="34" charset="0"/>
              </a:rPr>
              <a:t>akan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diperkuat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fenomena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penguatan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negatif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.</a:t>
            </a:r>
          </a:p>
          <a:p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Penguatan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negatif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 Rounded MT Bold" pitchFamily="34" charset="0"/>
                <a:sym typeface="Wingdings" pitchFamily="2" charset="2"/>
              </a:rPr>
              <a:t>berbeda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dengan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hukuman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.</a:t>
            </a:r>
          </a:p>
          <a:p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Penguat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negatif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adalah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adanya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respon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yang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dapat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mengakhiri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/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mengurangi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stimulus yang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tidak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menyenangkan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sedangkan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hukuman,respon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yang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terjadi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harus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memunculkan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kejadian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yang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tidak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menyenangkan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.</a:t>
            </a:r>
          </a:p>
          <a:p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Penguatan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negatif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dapat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terjadi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ketika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seseorang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mengalami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efek-efek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ketagihan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yang 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tidak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menyenangkan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,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namun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segera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hilang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setelah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menggunakan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obat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.</a:t>
            </a:r>
          </a:p>
          <a:p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Contoh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ketagihan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heroin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dapat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menimbulkan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disforia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,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keram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perut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,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diare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dan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agitasi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sehingga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pengguna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harus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menggunakan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heroin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dengan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dosis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yang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lebih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tinggi</a:t>
            </a:r>
            <a:r>
              <a:rPr lang="en-US" sz="20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 Rounded MT Bold" pitchFamily="34" charset="0"/>
                <a:sym typeface="Wingdings" pitchFamily="2" charset="2"/>
              </a:rPr>
              <a:t>lagi</a:t>
            </a:r>
            <a:endParaRPr lang="en-US" sz="20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Arial Rounded MT Bold" pitchFamily="34" charset="0"/>
              </a:rPr>
              <a:t>KEINGINAN DAN KEKAMBUHAN</a:t>
            </a:r>
            <a:endParaRPr lang="en-US" sz="3600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4938712"/>
          </a:xfrm>
        </p:spPr>
        <p:txBody>
          <a:bodyPr/>
          <a:lstStyle/>
          <a:p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Keinginan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dapat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terjadi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setelah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pecandu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berhenti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menggunakan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obat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dalam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jangka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waktu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lama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sehingga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tidak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dapat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dijelaskan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sepenuhnya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oleh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gejala-gejala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ketagihan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</a:p>
          <a:p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Mantan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pecandu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dapat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mengalami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keinginan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hebat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yang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menyebabkan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relapse (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kambuh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).</a:t>
            </a:r>
          </a:p>
          <a:p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Contoh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: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seorang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mantan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pecandu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tiba-tiba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memiliki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keinginan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yang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hebat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setelah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melihat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poster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gambar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suntikan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sendok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tumpukan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serbuk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putih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dll</a:t>
            </a:r>
            <a:r>
              <a:rPr lang="en-US" sz="2400" dirty="0" smtClean="0">
                <a:latin typeface="Arial Rounded MT Bold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r>
              <a:rPr lang="en-US" sz="2400" dirty="0" smtClean="0">
                <a:sym typeface="Wingdings" pitchFamily="2" charset="2"/>
              </a:rPr>
              <a:t> </a:t>
            </a:r>
          </a:p>
          <a:p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Penyalah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gunaan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obat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jangka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panjang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akan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merusak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 area prefrontal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sehingga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dapat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mengganggu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penilaian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dan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kemampuan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menghambat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perilaku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yang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tidak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pantas</a:t>
            </a:r>
            <a:endParaRPr lang="en-US" sz="2400" dirty="0" smtClean="0">
              <a:latin typeface="Arial Rounded MT Bold" pitchFamily="34" charset="0"/>
              <a:sym typeface="Wingdings" pitchFamily="2" charset="2"/>
            </a:endParaRPr>
          </a:p>
          <a:p>
            <a:endParaRPr lang="en-US" sz="2800" dirty="0" smtClean="0">
              <a:latin typeface="Arial Rounded MT Bold" pitchFamily="34" charset="0"/>
              <a:ea typeface="Calibri" panose="020F050202020403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en-US" sz="2800" dirty="0" smtClean="0">
              <a:latin typeface="Arial Rounded MT Bold" pitchFamily="34" charset="0"/>
              <a:ea typeface="Calibri" panose="020F050202020403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10600" cy="5746750"/>
          </a:xfrm>
        </p:spPr>
        <p:txBody>
          <a:bodyPr/>
          <a:lstStyle/>
          <a:p>
            <a:r>
              <a:rPr lang="en-US" sz="2000" dirty="0" err="1" smtClean="0">
                <a:latin typeface="Arial Rounded MT Bold" pitchFamily="34" charset="0"/>
              </a:rPr>
              <a:t>Korteks</a:t>
            </a:r>
            <a:r>
              <a:rPr lang="en-US" sz="2000" dirty="0" smtClean="0">
                <a:latin typeface="Arial Rounded MT Bold" pitchFamily="34" charset="0"/>
              </a:rPr>
              <a:t> prefrontal </a:t>
            </a:r>
            <a:r>
              <a:rPr lang="en-US" sz="2000" dirty="0" err="1" smtClean="0">
                <a:latin typeface="Arial Rounded MT Bold" pitchFamily="34" charset="0"/>
              </a:rPr>
              <a:t>ventromedial</a:t>
            </a:r>
            <a:r>
              <a:rPr lang="en-US" sz="2000" dirty="0" smtClean="0">
                <a:latin typeface="Arial Rounded MT Bold" pitchFamily="34" charset="0"/>
              </a:rPr>
              <a:t> (</a:t>
            </a:r>
            <a:r>
              <a:rPr lang="en-US" sz="2000" dirty="0" err="1" smtClean="0">
                <a:latin typeface="Arial Rounded MT Bold" pitchFamily="34" charset="0"/>
              </a:rPr>
              <a:t>vm</a:t>
            </a:r>
            <a:r>
              <a:rPr lang="en-US" sz="2000" dirty="0" smtClean="0">
                <a:latin typeface="Arial Rounded MT Bold" pitchFamily="34" charset="0"/>
              </a:rPr>
              <a:t> PFC) </a:t>
            </a:r>
            <a:r>
              <a:rPr lang="en-US" sz="2000" dirty="0" err="1" smtClean="0">
                <a:latin typeface="Arial Rounded MT Bold" pitchFamily="34" charset="0"/>
              </a:rPr>
              <a:t>berperan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penting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pada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respon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pemusnahan</a:t>
            </a:r>
            <a:r>
              <a:rPr lang="en-US" sz="2000" dirty="0" smtClean="0">
                <a:latin typeface="Arial Rounded MT Bold" pitchFamily="34" charset="0"/>
              </a:rPr>
              <a:t> (</a:t>
            </a:r>
            <a:r>
              <a:rPr lang="en-US" sz="2000" dirty="0" err="1" smtClean="0">
                <a:latin typeface="Arial Rounded MT Bold" pitchFamily="34" charset="0"/>
              </a:rPr>
              <a:t>penghambatan</a:t>
            </a:r>
            <a:r>
              <a:rPr lang="en-US" sz="2000" dirty="0" smtClean="0">
                <a:latin typeface="Arial Rounded MT Bold" pitchFamily="34" charset="0"/>
              </a:rPr>
              <a:t>) </a:t>
            </a:r>
            <a:r>
              <a:rPr lang="en-US" sz="2000" dirty="0" err="1" smtClean="0">
                <a:latin typeface="Arial Rounded MT Bold" pitchFamily="34" charset="0"/>
              </a:rPr>
              <a:t>dan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korteks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singulata</a:t>
            </a:r>
            <a:r>
              <a:rPr lang="en-US" sz="2000" dirty="0" smtClean="0">
                <a:latin typeface="Arial Rounded MT Bold" pitchFamily="34" charset="0"/>
              </a:rPr>
              <a:t> anterior dorsal (</a:t>
            </a:r>
            <a:r>
              <a:rPr lang="en-US" sz="2000" dirty="0" err="1" smtClean="0">
                <a:latin typeface="Arial Rounded MT Bold" pitchFamily="34" charset="0"/>
              </a:rPr>
              <a:t>dACC</a:t>
            </a:r>
            <a:r>
              <a:rPr lang="en-US" sz="2000" dirty="0" smtClean="0">
                <a:latin typeface="Arial Rounded MT Bold" pitchFamily="34" charset="0"/>
              </a:rPr>
              <a:t>) </a:t>
            </a:r>
            <a:r>
              <a:rPr lang="en-US" sz="2000" dirty="0" err="1" smtClean="0">
                <a:latin typeface="Arial Rounded MT Bold" pitchFamily="34" charset="0"/>
              </a:rPr>
              <a:t>berperan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untuk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memfasilitasi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dalam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pemantapan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kembali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r>
              <a:rPr lang="en-US" sz="2000" dirty="0" err="1" smtClean="0">
                <a:latin typeface="Arial Rounded MT Bold" pitchFamily="34" charset="0"/>
              </a:rPr>
              <a:t>Penyalahguna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obat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jangka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panjang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menunjukkan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abnormalitas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wilayah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korteks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prafrontal</a:t>
            </a:r>
            <a:r>
              <a:rPr lang="en-US" sz="2000" dirty="0" smtClean="0">
                <a:latin typeface="Arial Rounded MT Bold" pitchFamily="34" charset="0"/>
              </a:rPr>
              <a:t> (5-11% </a:t>
            </a:r>
            <a:r>
              <a:rPr lang="en-US" sz="2000" dirty="0" err="1" smtClean="0">
                <a:latin typeface="Arial Rounded MT Bold" pitchFamily="34" charset="0"/>
              </a:rPr>
              <a:t>pada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pengguna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kokain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kronis</a:t>
            </a:r>
            <a:r>
              <a:rPr lang="en-US" sz="2000" dirty="0" smtClean="0">
                <a:latin typeface="Arial Rounded MT Bold" pitchFamily="34" charset="0"/>
              </a:rPr>
              <a:t>), </a:t>
            </a:r>
            <a:r>
              <a:rPr lang="en-US" sz="2000" dirty="0" err="1" smtClean="0">
                <a:latin typeface="Arial Rounded MT Bold" pitchFamily="34" charset="0"/>
              </a:rPr>
              <a:t>penurunan</a:t>
            </a:r>
            <a:r>
              <a:rPr lang="en-US" sz="2000" dirty="0" smtClean="0">
                <a:latin typeface="Arial Rounded MT Bold" pitchFamily="34" charset="0"/>
              </a:rPr>
              <a:t> volume </a:t>
            </a:r>
            <a:r>
              <a:rPr lang="en-US" sz="2000" dirty="0" err="1" smtClean="0">
                <a:latin typeface="Arial Rounded MT Bold" pitchFamily="34" charset="0"/>
              </a:rPr>
              <a:t>korteks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singulata</a:t>
            </a:r>
            <a:r>
              <a:rPr lang="en-US" sz="2000" dirty="0" smtClean="0">
                <a:latin typeface="Arial Rounded MT Bold" pitchFamily="34" charset="0"/>
              </a:rPr>
              <a:t> &amp; </a:t>
            </a:r>
            <a:r>
              <a:rPr lang="en-US" sz="2000" dirty="0" err="1" smtClean="0">
                <a:latin typeface="Arial Rounded MT Bold" pitchFamily="34" charset="0"/>
              </a:rPr>
              <a:t>korteks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limbik</a:t>
            </a:r>
            <a:r>
              <a:rPr lang="en-US" sz="2000" dirty="0" smtClean="0">
                <a:latin typeface="Arial Rounded MT Bold" pitchFamily="34" charset="0"/>
              </a:rPr>
              <a:t> (</a:t>
            </a:r>
            <a:r>
              <a:rPr lang="en-US" sz="2000" dirty="0" err="1" smtClean="0">
                <a:latin typeface="Arial Rounded MT Bold" pitchFamily="34" charset="0"/>
              </a:rPr>
              <a:t>pengguna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metamfetamin</a:t>
            </a:r>
            <a:r>
              <a:rPr lang="en-US" sz="2000" dirty="0" smtClean="0">
                <a:latin typeface="Arial Rounded MT Bold" pitchFamily="34" charset="0"/>
              </a:rPr>
              <a:t>), </a:t>
            </a:r>
            <a:r>
              <a:rPr lang="en-US" sz="2000" dirty="0" err="1" smtClean="0">
                <a:latin typeface="Arial Rounded MT Bold" pitchFamily="34" charset="0"/>
              </a:rPr>
              <a:t>penurunan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aktivasiPFC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dorsomedial</a:t>
            </a:r>
            <a:r>
              <a:rPr lang="en-US" sz="2000" dirty="0" smtClean="0">
                <a:latin typeface="Arial Rounded MT Bold" pitchFamily="34" charset="0"/>
              </a:rPr>
              <a:t> (</a:t>
            </a:r>
            <a:r>
              <a:rPr lang="en-US" sz="2000" dirty="0" err="1" smtClean="0">
                <a:latin typeface="Arial Rounded MT Bold" pitchFamily="34" charset="0"/>
              </a:rPr>
              <a:t>perokok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berat</a:t>
            </a:r>
            <a:r>
              <a:rPr lang="en-US" sz="2000" dirty="0" smtClean="0">
                <a:latin typeface="Arial Rounded MT Bold" pitchFamily="34" charset="0"/>
              </a:rPr>
              <a:t>, </a:t>
            </a:r>
            <a:r>
              <a:rPr lang="en-US" sz="2000" dirty="0" err="1" smtClean="0">
                <a:latin typeface="Arial Rounded MT Bold" pitchFamily="34" charset="0"/>
              </a:rPr>
              <a:t>penjudi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patologis</a:t>
            </a:r>
            <a:r>
              <a:rPr lang="en-US" sz="2000" dirty="0" smtClean="0">
                <a:latin typeface="Arial Rounded MT Bold" pitchFamily="34" charset="0"/>
              </a:rPr>
              <a:t>)</a:t>
            </a:r>
          </a:p>
          <a:p>
            <a:r>
              <a:rPr lang="en-US" sz="2000" dirty="0" err="1" smtClean="0">
                <a:latin typeface="Arial Rounded MT Bold" pitchFamily="34" charset="0"/>
              </a:rPr>
              <a:t>Komorbiditas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skizofrenia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dan</a:t>
            </a:r>
            <a:r>
              <a:rPr lang="en-US" sz="2000" dirty="0" smtClean="0">
                <a:latin typeface="Arial Rounded MT Bold" pitchFamily="34" charset="0"/>
              </a:rPr>
              <a:t>  </a:t>
            </a:r>
            <a:r>
              <a:rPr lang="en-US" sz="2000" dirty="0" err="1" smtClean="0">
                <a:latin typeface="Arial Rounded MT Bold" pitchFamily="34" charset="0"/>
              </a:rPr>
              <a:t>penyalahgunaan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obat</a:t>
            </a:r>
            <a:r>
              <a:rPr lang="en-US" sz="2000" dirty="0" smtClean="0">
                <a:latin typeface="Arial Rounded MT Bold" pitchFamily="34" charset="0"/>
              </a:rPr>
              <a:t>: 50% </a:t>
            </a:r>
            <a:r>
              <a:rPr lang="en-US" sz="2000" dirty="0" err="1" smtClean="0">
                <a:latin typeface="Arial Rounded MT Bold" pitchFamily="34" charset="0"/>
              </a:rPr>
              <a:t>orang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dengan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skizofrenia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memiliki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gangguan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penyalahgunaan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obat</a:t>
            </a:r>
            <a:r>
              <a:rPr lang="en-US" sz="2000" dirty="0" smtClean="0">
                <a:latin typeface="Arial Rounded MT Bold" pitchFamily="34" charset="0"/>
              </a:rPr>
              <a:t>, 70-90% </a:t>
            </a:r>
            <a:r>
              <a:rPr lang="en-US" sz="2000" dirty="0" err="1" smtClean="0">
                <a:latin typeface="Arial Rounded MT Bold" pitchFamily="34" charset="0"/>
              </a:rPr>
              <a:t>mengalami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ketergantungan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nikotin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r>
              <a:rPr lang="en-US" sz="2000" dirty="0" err="1" smtClean="0">
                <a:latin typeface="Arial Rounded MT Bold" pitchFamily="34" charset="0"/>
              </a:rPr>
              <a:t>Abnormalitas</a:t>
            </a:r>
            <a:r>
              <a:rPr lang="en-US" sz="2000" dirty="0" smtClean="0">
                <a:latin typeface="Arial Rounded MT Bold" pitchFamily="34" charset="0"/>
              </a:rPr>
              <a:t> PFC </a:t>
            </a:r>
            <a:r>
              <a:rPr lang="en-US" sz="2000" dirty="0" err="1" smtClean="0">
                <a:latin typeface="Arial Rounded MT Bold" pitchFamily="34" charset="0"/>
              </a:rPr>
              <a:t>mungkin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merupakan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faktor</a:t>
            </a:r>
            <a:r>
              <a:rPr lang="en-US" sz="2000" dirty="0" smtClean="0">
                <a:latin typeface="Arial Rounded MT Bold" pitchFamily="34" charset="0"/>
              </a:rPr>
              <a:t> yang </a:t>
            </a:r>
            <a:r>
              <a:rPr lang="en-US" sz="2000" dirty="0" err="1" smtClean="0">
                <a:latin typeface="Arial Rounded MT Bold" pitchFamily="34" charset="0"/>
              </a:rPr>
              <a:t>sama</a:t>
            </a:r>
            <a:r>
              <a:rPr lang="en-US" sz="2000" dirty="0" smtClean="0">
                <a:latin typeface="Arial Rounded MT Bold" pitchFamily="34" charset="0"/>
              </a:rPr>
              <a:t>  </a:t>
            </a:r>
            <a:r>
              <a:rPr lang="en-US" sz="2000" dirty="0" err="1" smtClean="0">
                <a:latin typeface="Arial Rounded MT Bold" pitchFamily="34" charset="0"/>
              </a:rPr>
              <a:t>dalam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Skizofrenia</a:t>
            </a:r>
            <a:r>
              <a:rPr lang="en-US" sz="2000" dirty="0" smtClean="0">
                <a:latin typeface="Arial Rounded MT Bold" pitchFamily="34" charset="0"/>
              </a:rPr>
              <a:t>  (</a:t>
            </a:r>
            <a:r>
              <a:rPr lang="en-US" sz="2000" dirty="0" err="1" smtClean="0">
                <a:latin typeface="Arial Rounded MT Bold" pitchFamily="34" charset="0"/>
              </a:rPr>
              <a:t>gejala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negatif</a:t>
            </a:r>
            <a:r>
              <a:rPr lang="en-US" sz="2000" dirty="0" smtClean="0">
                <a:latin typeface="Arial Rounded MT Bold" pitchFamily="34" charset="0"/>
              </a:rPr>
              <a:t>, </a:t>
            </a:r>
            <a:r>
              <a:rPr lang="en-US" sz="2000" dirty="0" err="1" smtClean="0">
                <a:latin typeface="Arial Rounded MT Bold" pitchFamily="34" charset="0"/>
              </a:rPr>
              <a:t>kognitif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akibat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hypofrontalitas</a:t>
            </a:r>
            <a:r>
              <a:rPr lang="en-US" sz="2000" dirty="0" smtClean="0">
                <a:latin typeface="Arial Rounded MT Bold" pitchFamily="34" charset="0"/>
              </a:rPr>
              <a:t>) </a:t>
            </a:r>
            <a:r>
              <a:rPr lang="en-US" sz="2000" dirty="0" err="1" smtClean="0">
                <a:latin typeface="Arial Rounded MT Bold" pitchFamily="34" charset="0"/>
              </a:rPr>
              <a:t>dan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penyalahgunaan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obat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r>
              <a:rPr lang="en-US" sz="2000" dirty="0" err="1" smtClean="0">
                <a:latin typeface="Arial Rounded MT Bold" pitchFamily="34" charset="0"/>
              </a:rPr>
              <a:t>Persentase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pecandu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obat</a:t>
            </a:r>
            <a:r>
              <a:rPr lang="en-US" sz="2000" dirty="0" smtClean="0">
                <a:latin typeface="Arial Rounded MT Bold" pitchFamily="34" charset="0"/>
              </a:rPr>
              <a:t> yang </a:t>
            </a:r>
            <a:r>
              <a:rPr lang="en-US" sz="2000" dirty="0" err="1" smtClean="0">
                <a:latin typeface="Arial Rounded MT Bold" pitchFamily="34" charset="0"/>
              </a:rPr>
              <a:t>mengalami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Skizofrenia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lebih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besar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daripada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populasi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umum</a:t>
            </a:r>
            <a:endParaRPr lang="en-US" sz="2000" dirty="0" smtClean="0">
              <a:latin typeface="Arial Rounded MT Bold" pitchFamily="34" charset="0"/>
            </a:endParaRPr>
          </a:p>
          <a:p>
            <a:endParaRPr lang="en-US" sz="2000" dirty="0" smtClean="0">
              <a:latin typeface="Arial Rounded MT Bold" pitchFamily="34" charset="0"/>
            </a:endParaRPr>
          </a:p>
          <a:p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heme/theme1.xml><?xml version="1.0" encoding="utf-8"?>
<a:theme xmlns:a="http://schemas.openxmlformats.org/drawingml/2006/main" name="esa unggul 2017 pertemua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3005C949-B08C-442A-B2D6-75A98AB780EB}" vid="{19280BA6-BB49-410A-AD56-9D9793306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unggul 2017 pertemuan 1</Template>
  <TotalTime>1759</TotalTime>
  <Words>1600</Words>
  <Application>Microsoft Office PowerPoint</Application>
  <PresentationFormat>On-screen Show (4:3)</PresentationFormat>
  <Paragraphs>158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esa unggul 2017 pertemuan 1</vt:lpstr>
      <vt:lpstr>PENYALAHGUNAAN OBAT</vt:lpstr>
      <vt:lpstr>KECANDUAN /ADIKSI</vt:lpstr>
      <vt:lpstr>Obat-obatan rekreasional</vt:lpstr>
      <vt:lpstr>Obat-obatan adiktif dan tempat kerjanya</vt:lpstr>
      <vt:lpstr>EFEK PENGUATAN POSITIF</vt:lpstr>
      <vt:lpstr>Mekanisme neuron pada penguatan positif</vt:lpstr>
      <vt:lpstr>EFEK PENGUATAN NEGATIF</vt:lpstr>
      <vt:lpstr>KEINGINAN DAN KEKAMBUHAN</vt:lpstr>
      <vt:lpstr>Slide 9</vt:lpstr>
      <vt:lpstr>Tautan penting antara pengalaman pembuat stress dan keinginan akan obat</vt:lpstr>
      <vt:lpstr>Slide 11</vt:lpstr>
      <vt:lpstr>Slide 12</vt:lpstr>
      <vt:lpstr> Obat-obatan yang sering disalah gunakan</vt:lpstr>
      <vt:lpstr>OPIAT</vt:lpstr>
      <vt:lpstr>Dasar neuron efek-efek penguat</vt:lpstr>
      <vt:lpstr>Slide 16</vt:lpstr>
      <vt:lpstr>OBAT-OBATAN STIMULAN : kokain dan amfetamin </vt:lpstr>
      <vt:lpstr>KOKAIN</vt:lpstr>
      <vt:lpstr>NIKOTIN</vt:lpstr>
      <vt:lpstr>Slide 20</vt:lpstr>
      <vt:lpstr>ALKOHOL</vt:lpstr>
      <vt:lpstr>KANABIS</vt:lpstr>
      <vt:lpstr>PEWARISAN SIFAT dan PENYALAHGUNAAN OBAT</vt:lpstr>
      <vt:lpstr>TERAPI TERHADAP PENYALAHGUNAAN OBAT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GANGGUAN NEUROLOGIS PADA SISTEM SARAF</dc:title>
  <dc:creator>sistem</dc:creator>
  <cp:lastModifiedBy>sistem</cp:lastModifiedBy>
  <cp:revision>65</cp:revision>
  <dcterms:created xsi:type="dcterms:W3CDTF">2006-08-16T00:00:00Z</dcterms:created>
  <dcterms:modified xsi:type="dcterms:W3CDTF">2018-12-19T09:50:58Z</dcterms:modified>
</cp:coreProperties>
</file>