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16" r:id="rId2"/>
    <p:sldId id="335" r:id="rId3"/>
    <p:sldId id="379" r:id="rId4"/>
    <p:sldId id="381" r:id="rId5"/>
    <p:sldId id="380" r:id="rId6"/>
    <p:sldId id="382" r:id="rId7"/>
    <p:sldId id="383" r:id="rId8"/>
    <p:sldId id="38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3190" autoAdjust="0"/>
  </p:normalViewPr>
  <p:slideViewPr>
    <p:cSldViewPr>
      <p:cViewPr>
        <p:scale>
          <a:sx n="47" d="100"/>
          <a:sy n="47" d="100"/>
        </p:scale>
        <p:origin x="-1110"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B3FF173-418C-4D12-9077-1C4D2E503070}" type="datetimeFigureOut">
              <a:rPr lang="id-ID"/>
              <a:pPr>
                <a:defRPr/>
              </a:pPr>
              <a:t>07/11/2018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96C65A4-18C5-4145-A468-EB519B238A25}" type="slidenum">
              <a:rPr lang="id-ID"/>
              <a:pPr>
                <a:defRPr/>
              </a:pPr>
              <a:t>‹#›</a:t>
            </a:fld>
            <a:endParaRPr lang="id-ID"/>
          </a:p>
        </p:txBody>
      </p:sp>
    </p:spTree>
    <p:extLst>
      <p:ext uri="{BB962C8B-B14F-4D97-AF65-F5344CB8AC3E}">
        <p14:creationId xmlns:p14="http://schemas.microsoft.com/office/powerpoint/2010/main" val="1978698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DB1E930D-E3F6-4A44-8C71-E99AD5B6C613}" type="slidenum">
              <a:rPr lang="id-ID" smtClean="0"/>
              <a:pPr>
                <a:defRPr/>
              </a:pPr>
              <a:t>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5CD2AE1-8CDF-4A45-A00D-ADB4D97AC0EA}" type="datetime1">
              <a:rPr lang="en-US"/>
              <a:pPr>
                <a:defRPr/>
              </a:pPr>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9A123-F52E-49A6-B901-E06DB7CB046E}" type="slidenum">
              <a:rPr lang="en-US"/>
              <a:pPr>
                <a:defRPr/>
              </a:pPr>
              <a:t>‹#›</a:t>
            </a:fld>
            <a:endParaRPr lang="en-US"/>
          </a:p>
        </p:txBody>
      </p:sp>
    </p:spTree>
    <p:extLst>
      <p:ext uri="{BB962C8B-B14F-4D97-AF65-F5344CB8AC3E}">
        <p14:creationId xmlns:p14="http://schemas.microsoft.com/office/powerpoint/2010/main" val="366737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60DC41-FAEF-4FAA-B6B2-A99AF124B0F5}" type="datetime1">
              <a:rPr lang="en-US"/>
              <a:pPr>
                <a:defRPr/>
              </a:pPr>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F864A1-6E90-49B2-9463-8C2B47E2EE68}" type="slidenum">
              <a:rPr lang="en-US"/>
              <a:pPr>
                <a:defRPr/>
              </a:pPr>
              <a:t>‹#›</a:t>
            </a:fld>
            <a:endParaRPr lang="en-US"/>
          </a:p>
        </p:txBody>
      </p:sp>
    </p:spTree>
    <p:extLst>
      <p:ext uri="{BB962C8B-B14F-4D97-AF65-F5344CB8AC3E}">
        <p14:creationId xmlns:p14="http://schemas.microsoft.com/office/powerpoint/2010/main" val="6012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7B6FB1-D0DD-43BF-AECE-347F263557BC}" type="datetime1">
              <a:rPr lang="en-US"/>
              <a:pPr>
                <a:defRPr/>
              </a:pPr>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7C6D70-CC03-4899-B132-32D2D42458D1}" type="slidenum">
              <a:rPr lang="en-US"/>
              <a:pPr>
                <a:defRPr/>
              </a:pPr>
              <a:t>‹#›</a:t>
            </a:fld>
            <a:endParaRPr lang="en-US"/>
          </a:p>
        </p:txBody>
      </p:sp>
    </p:spTree>
    <p:extLst>
      <p:ext uri="{BB962C8B-B14F-4D97-AF65-F5344CB8AC3E}">
        <p14:creationId xmlns:p14="http://schemas.microsoft.com/office/powerpoint/2010/main" val="222204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8E6A83-483B-448E-8794-F0EF180EAE26}" type="datetime1">
              <a:rPr lang="en-US"/>
              <a:pPr>
                <a:defRPr/>
              </a:pPr>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1C293-6EFA-4959-BDD7-E9F272D405A8}" type="slidenum">
              <a:rPr lang="en-US"/>
              <a:pPr>
                <a:defRPr/>
              </a:pPr>
              <a:t>‹#›</a:t>
            </a:fld>
            <a:endParaRPr lang="en-US"/>
          </a:p>
        </p:txBody>
      </p:sp>
    </p:spTree>
    <p:extLst>
      <p:ext uri="{BB962C8B-B14F-4D97-AF65-F5344CB8AC3E}">
        <p14:creationId xmlns:p14="http://schemas.microsoft.com/office/powerpoint/2010/main" val="56870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653E16-7BAE-4110-9122-E6343D4000A0}" type="datetime1">
              <a:rPr lang="en-US"/>
              <a:pPr>
                <a:defRPr/>
              </a:pPr>
              <a:t>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8A0306-FB3E-4C38-AEA2-2A9F947CECAA}" type="slidenum">
              <a:rPr lang="en-US"/>
              <a:pPr>
                <a:defRPr/>
              </a:pPr>
              <a:t>‹#›</a:t>
            </a:fld>
            <a:endParaRPr lang="en-US"/>
          </a:p>
        </p:txBody>
      </p:sp>
    </p:spTree>
    <p:extLst>
      <p:ext uri="{BB962C8B-B14F-4D97-AF65-F5344CB8AC3E}">
        <p14:creationId xmlns:p14="http://schemas.microsoft.com/office/powerpoint/2010/main" val="398482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16FA6C6-173E-48AE-A9AB-3DB822256489}" type="datetime1">
              <a:rPr lang="en-US"/>
              <a:pPr>
                <a:defRPr/>
              </a:pPr>
              <a:t>11/7/2018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18CC15-0C80-42E7-8BAF-D3AC15FE3931}" type="slidenum">
              <a:rPr lang="en-US"/>
              <a:pPr>
                <a:defRPr/>
              </a:pPr>
              <a:t>‹#›</a:t>
            </a:fld>
            <a:endParaRPr lang="en-US"/>
          </a:p>
        </p:txBody>
      </p:sp>
    </p:spTree>
    <p:extLst>
      <p:ext uri="{BB962C8B-B14F-4D97-AF65-F5344CB8AC3E}">
        <p14:creationId xmlns:p14="http://schemas.microsoft.com/office/powerpoint/2010/main" val="48936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8E21092-59F3-4D38-B078-27BDF3F14CFB}" type="datetime1">
              <a:rPr lang="en-US"/>
              <a:pPr>
                <a:defRPr/>
              </a:pPr>
              <a:t>11/7/2018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7925C7-A7C7-4906-B328-F7303D4FAFBD}" type="slidenum">
              <a:rPr lang="en-US"/>
              <a:pPr>
                <a:defRPr/>
              </a:pPr>
              <a:t>‹#›</a:t>
            </a:fld>
            <a:endParaRPr lang="en-US"/>
          </a:p>
        </p:txBody>
      </p:sp>
    </p:spTree>
    <p:extLst>
      <p:ext uri="{BB962C8B-B14F-4D97-AF65-F5344CB8AC3E}">
        <p14:creationId xmlns:p14="http://schemas.microsoft.com/office/powerpoint/2010/main" val="1803226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792891-36BE-4576-B5B8-FCF781E5553E}" type="datetime1">
              <a:rPr lang="en-US"/>
              <a:pPr>
                <a:defRPr/>
              </a:pPr>
              <a:t>11/7/2018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5470C85-FB87-4C64-9964-2C4AD564284C}" type="slidenum">
              <a:rPr lang="en-US"/>
              <a:pPr>
                <a:defRPr/>
              </a:pPr>
              <a:t>‹#›</a:t>
            </a:fld>
            <a:endParaRPr lang="en-US"/>
          </a:p>
        </p:txBody>
      </p:sp>
    </p:spTree>
    <p:extLst>
      <p:ext uri="{BB962C8B-B14F-4D97-AF65-F5344CB8AC3E}">
        <p14:creationId xmlns:p14="http://schemas.microsoft.com/office/powerpoint/2010/main" val="416521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4C3C10-AC16-429B-B645-FA86727E7E97}" type="datetime1">
              <a:rPr lang="en-US"/>
              <a:pPr>
                <a:defRPr/>
              </a:pPr>
              <a:t>11/7/2018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3B07BA-CB10-4B45-89B4-F93FACE3DFE1}" type="slidenum">
              <a:rPr lang="en-US"/>
              <a:pPr>
                <a:defRPr/>
              </a:pPr>
              <a:t>‹#›</a:t>
            </a:fld>
            <a:endParaRPr lang="en-US"/>
          </a:p>
        </p:txBody>
      </p:sp>
    </p:spTree>
    <p:extLst>
      <p:ext uri="{BB962C8B-B14F-4D97-AF65-F5344CB8AC3E}">
        <p14:creationId xmlns:p14="http://schemas.microsoft.com/office/powerpoint/2010/main" val="36285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91426D-F325-404F-91B9-1E0076459D23}" type="datetime1">
              <a:rPr lang="en-US"/>
              <a:pPr>
                <a:defRPr/>
              </a:pPr>
              <a:t>11/7/2018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425815-F294-4120-9F6E-A64E5348504C}" type="slidenum">
              <a:rPr lang="en-US"/>
              <a:pPr>
                <a:defRPr/>
              </a:pPr>
              <a:t>‹#›</a:t>
            </a:fld>
            <a:endParaRPr lang="en-US"/>
          </a:p>
        </p:txBody>
      </p:sp>
    </p:spTree>
    <p:extLst>
      <p:ext uri="{BB962C8B-B14F-4D97-AF65-F5344CB8AC3E}">
        <p14:creationId xmlns:p14="http://schemas.microsoft.com/office/powerpoint/2010/main" val="228487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AF482E-A950-4355-BA75-DC28918D8473}" type="datetime1">
              <a:rPr lang="en-US"/>
              <a:pPr>
                <a:defRPr/>
              </a:pPr>
              <a:t>11/7/2018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5E88F-A92F-4312-A2E4-268822E92E4C}" type="slidenum">
              <a:rPr lang="en-US"/>
              <a:pPr>
                <a:defRPr/>
              </a:pPr>
              <a:t>‹#›</a:t>
            </a:fld>
            <a:endParaRPr lang="en-US"/>
          </a:p>
        </p:txBody>
      </p:sp>
    </p:spTree>
    <p:extLst>
      <p:ext uri="{BB962C8B-B14F-4D97-AF65-F5344CB8AC3E}">
        <p14:creationId xmlns:p14="http://schemas.microsoft.com/office/powerpoint/2010/main" val="313797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EB905D-9D5E-4F81-8406-A33D4FB6A7B5}" type="datetime1">
              <a:rPr lang="en-US"/>
              <a:pPr>
                <a:defRPr/>
              </a:pPr>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defRPr>
            </a:lvl1pPr>
          </a:lstStyle>
          <a:p>
            <a:pPr>
              <a:defRPr/>
            </a:pPr>
            <a:fld id="{67178E82-C02D-41CE-A216-D5920785A9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2895600" y="3505200"/>
            <a:ext cx="6629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b="1" dirty="0" smtClean="0">
                <a:solidFill>
                  <a:schemeClr val="bg1"/>
                </a:solidFill>
              </a:rPr>
              <a:t>M</a:t>
            </a:r>
            <a:r>
              <a:rPr lang="en-US" b="1" dirty="0" smtClean="0">
                <a:solidFill>
                  <a:schemeClr val="bg1"/>
                </a:solidFill>
              </a:rPr>
              <a:t>EDIA </a:t>
            </a:r>
            <a:r>
              <a:rPr lang="id-ID" b="1" dirty="0" smtClean="0">
                <a:solidFill>
                  <a:schemeClr val="bg1"/>
                </a:solidFill>
              </a:rPr>
              <a:t>AUDIO </a:t>
            </a:r>
            <a:r>
              <a:rPr lang="en-US" b="1" dirty="0" smtClean="0">
                <a:solidFill>
                  <a:schemeClr val="bg1"/>
                </a:solidFill>
              </a:rPr>
              <a:t>V</a:t>
            </a:r>
            <a:r>
              <a:rPr lang="id-ID" b="1" dirty="0" smtClean="0">
                <a:solidFill>
                  <a:schemeClr val="bg1"/>
                </a:solidFill>
              </a:rPr>
              <a:t>ISUAL</a:t>
            </a:r>
          </a:p>
          <a:p>
            <a:pPr algn="ctr"/>
            <a:r>
              <a:rPr lang="en-US" b="1" dirty="0" smtClean="0">
                <a:solidFill>
                  <a:schemeClr val="bg1"/>
                </a:solidFill>
              </a:rPr>
              <a:t> PERTEMUAN </a:t>
            </a:r>
            <a:r>
              <a:rPr lang="id-ID" b="1" dirty="0" smtClean="0">
                <a:solidFill>
                  <a:schemeClr val="bg1"/>
                </a:solidFill>
              </a:rPr>
              <a:t>9</a:t>
            </a:r>
          </a:p>
          <a:p>
            <a:pPr algn="ctr"/>
            <a:r>
              <a:rPr lang="id-ID" b="1" dirty="0" smtClean="0">
                <a:solidFill>
                  <a:schemeClr val="bg1"/>
                </a:solidFill>
              </a:rPr>
              <a:t>KHAOLA </a:t>
            </a:r>
            <a:r>
              <a:rPr lang="en-US" b="1" dirty="0" smtClean="0">
                <a:solidFill>
                  <a:schemeClr val="bg1"/>
                </a:solidFill>
              </a:rPr>
              <a:t>R</a:t>
            </a:r>
            <a:r>
              <a:rPr lang="id-ID" b="1" dirty="0" smtClean="0">
                <a:solidFill>
                  <a:schemeClr val="bg1"/>
                </a:solidFill>
              </a:rPr>
              <a:t>ACH</a:t>
            </a:r>
            <a:r>
              <a:rPr lang="en-US" b="1" dirty="0" smtClean="0">
                <a:solidFill>
                  <a:schemeClr val="bg1"/>
                </a:solidFill>
              </a:rPr>
              <a:t>M</a:t>
            </a:r>
            <a:r>
              <a:rPr lang="id-ID" b="1" dirty="0" smtClean="0">
                <a:solidFill>
                  <a:schemeClr val="bg1"/>
                </a:solidFill>
              </a:rPr>
              <a:t>A ADZI</a:t>
            </a:r>
            <a:r>
              <a:rPr lang="en-US" b="1" dirty="0" smtClean="0">
                <a:solidFill>
                  <a:schemeClr val="bg1"/>
                </a:solidFill>
              </a:rPr>
              <a:t>M</a:t>
            </a:r>
            <a:r>
              <a:rPr lang="id-ID" b="1" dirty="0" smtClean="0">
                <a:solidFill>
                  <a:schemeClr val="bg1"/>
                </a:solidFill>
              </a:rPr>
              <a:t>A</a:t>
            </a:r>
            <a:endParaRPr lang="en-US" b="1" dirty="0" smtClean="0">
              <a:solidFill>
                <a:schemeClr val="bg1"/>
              </a:solidFill>
            </a:endParaRPr>
          </a:p>
          <a:p>
            <a:pPr algn="ctr" eaLnBrk="1" hangingPunct="1"/>
            <a:r>
              <a:rPr lang="en-US" b="1" dirty="0" smtClean="0">
                <a:solidFill>
                  <a:schemeClr val="bg1"/>
                </a:solidFill>
              </a:rPr>
              <a:t>P</a:t>
            </a:r>
            <a:r>
              <a:rPr lang="id-ID" b="1" dirty="0" smtClean="0">
                <a:solidFill>
                  <a:schemeClr val="bg1"/>
                </a:solidFill>
              </a:rPr>
              <a:t>GS</a:t>
            </a:r>
            <a:r>
              <a:rPr lang="en-US" b="1" dirty="0" smtClean="0">
                <a:solidFill>
                  <a:schemeClr val="bg1"/>
                </a:solidFill>
              </a:rPr>
              <a:t>D</a:t>
            </a:r>
            <a:r>
              <a:rPr lang="id-ID" b="1" dirty="0" smtClean="0">
                <a:solidFill>
                  <a:schemeClr val="bg1"/>
                </a:solidFill>
              </a:rPr>
              <a:t> FKIP</a:t>
            </a:r>
            <a:endParaRPr lang="en-US" b="1"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5"/>
          <p:cNvSpPr>
            <a:spLocks noGrp="1"/>
          </p:cNvSpPr>
          <p:nvPr>
            <p:ph type="title"/>
          </p:nvPr>
        </p:nvSpPr>
        <p:spPr>
          <a:xfrm>
            <a:off x="533400" y="685800"/>
            <a:ext cx="8229600" cy="685800"/>
          </a:xfrm>
        </p:spPr>
        <p:txBody>
          <a:bodyPr/>
          <a:lstStyle/>
          <a:p>
            <a:pPr>
              <a:spcBef>
                <a:spcPct val="50000"/>
              </a:spcBef>
            </a:pPr>
            <a:r>
              <a:rPr lang="en-US" sz="3200" smtClean="0">
                <a:latin typeface="Arial" charset="0"/>
                <a:cs typeface="Arial" charset="0"/>
              </a:rPr>
              <a:t>KEMAMPUAN AKHIR YANG DIHARAPKAN</a:t>
            </a:r>
          </a:p>
        </p:txBody>
      </p:sp>
      <p:sp>
        <p:nvSpPr>
          <p:cNvPr id="3076" name="Content Placeholder 5"/>
          <p:cNvSpPr>
            <a:spLocks noGrp="1"/>
          </p:cNvSpPr>
          <p:nvPr>
            <p:ph idx="1"/>
          </p:nvPr>
        </p:nvSpPr>
        <p:spPr>
          <a:xfrm>
            <a:off x="457200" y="1524000"/>
            <a:ext cx="8229600" cy="4602163"/>
          </a:xfrm>
        </p:spPr>
        <p:txBody>
          <a:bodyPr/>
          <a:lstStyle/>
          <a:p>
            <a:r>
              <a:rPr lang="id-ID" sz="2400" dirty="0"/>
              <a:t>Mahasiswa mampu memahami secara konseptual, prosedural dan kaitan keduanya mengenai pengertian dan contoh m</a:t>
            </a:r>
            <a:r>
              <a:rPr lang="en-US" sz="2400" dirty="0" err="1"/>
              <a:t>edia</a:t>
            </a:r>
            <a:r>
              <a:rPr lang="en-US" sz="2400"/>
              <a:t> audio visual</a:t>
            </a:r>
            <a:endParaRPr lang="id-ID" sz="240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id-ID" dirty="0"/>
              <a:t>M</a:t>
            </a:r>
            <a:r>
              <a:rPr lang="id-ID" dirty="0" smtClean="0"/>
              <a:t>edia Audio Visual</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676400"/>
            <a:ext cx="8229600" cy="4525963"/>
          </a:xfrm>
        </p:spPr>
        <p:txBody>
          <a:bodyPr>
            <a:noAutofit/>
          </a:bodyPr>
          <a:lstStyle/>
          <a:p>
            <a:r>
              <a:rPr lang="id-ID" sz="2400" dirty="0" smtClean="0"/>
              <a:t>Menurut </a:t>
            </a:r>
            <a:r>
              <a:rPr lang="id-ID" sz="2400" dirty="0"/>
              <a:t>Wina Sanjaya (2010</a:t>
            </a:r>
            <a:r>
              <a:rPr lang="id-ID" sz="2400" dirty="0" smtClean="0"/>
              <a:t>), </a:t>
            </a:r>
            <a:r>
              <a:rPr lang="id-ID" sz="2400" dirty="0"/>
              <a:t>m</a:t>
            </a:r>
            <a:r>
              <a:rPr lang="id-ID" sz="2400" dirty="0" smtClean="0"/>
              <a:t>edia </a:t>
            </a:r>
            <a:r>
              <a:rPr lang="id-ID" sz="2400" dirty="0"/>
              <a:t>a</a:t>
            </a:r>
            <a:r>
              <a:rPr lang="id-ID" sz="2400" dirty="0" smtClean="0"/>
              <a:t>udio </a:t>
            </a:r>
            <a:r>
              <a:rPr lang="id-ID" sz="2400" dirty="0"/>
              <a:t>v</a:t>
            </a:r>
            <a:r>
              <a:rPr lang="id-ID" sz="2400" dirty="0" smtClean="0"/>
              <a:t>isual </a:t>
            </a:r>
            <a:r>
              <a:rPr lang="id-ID" sz="2400" dirty="0"/>
              <a:t>yaitu jenis media yang selain mengandung unsur suara juga mengandung unsur gambar yang bisa dilihat, misalnya rekaman video, berbagai ukuran film, </a:t>
            </a:r>
            <a:r>
              <a:rPr lang="id-ID" sz="2400" i="1" dirty="0"/>
              <a:t>slide</a:t>
            </a:r>
            <a:r>
              <a:rPr lang="id-ID" sz="2400" dirty="0"/>
              <a:t> suara, dan lain sebagainya. Kemampuan media ini dianggap lebih baik dan lebih menarik, sebab mengandung kedua unsur jenis media yang pertama dan kedua</a:t>
            </a:r>
            <a:r>
              <a:rPr lang="id-ID" sz="2400" dirty="0" smtClean="0"/>
              <a:t>.</a:t>
            </a:r>
          </a:p>
          <a:p>
            <a:r>
              <a:rPr lang="id-ID" sz="2400" dirty="0" smtClean="0"/>
              <a:t>Rohani (1997</a:t>
            </a:r>
            <a:r>
              <a:rPr lang="id-ID" sz="2400" dirty="0"/>
              <a:t>: 97-98</a:t>
            </a:r>
            <a:r>
              <a:rPr lang="id-ID" sz="2400" dirty="0" smtClean="0"/>
              <a:t>), “Audio </a:t>
            </a:r>
            <a:r>
              <a:rPr lang="id-ID" sz="2400" dirty="0"/>
              <a:t>visual adalah media instruksional modern yang sesuai dengan perkembangan zaman (kemajuan ilmu pengetahuan dan tekhnologi), meliputi media yang dapat dilihat dan didengar</a:t>
            </a:r>
            <a:r>
              <a:rPr lang="id-ID" sz="2400" dirty="0" smtClean="0"/>
              <a:t>”</a:t>
            </a:r>
            <a:r>
              <a:rPr lang="id-ID" sz="2400" dirty="0"/>
              <a:t> .</a:t>
            </a:r>
          </a:p>
          <a:p>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53850324"/>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914400"/>
            <a:ext cx="8229600" cy="762000"/>
          </a:xfrm>
        </p:spPr>
        <p:txBody>
          <a:bodyPr/>
          <a:lstStyle/>
          <a:p>
            <a:r>
              <a:rPr lang="id-ID" sz="4800" dirty="0" smtClean="0"/>
              <a:t>Klasifikasi Media Audio Visual</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724400"/>
          </a:xfrm>
        </p:spPr>
        <p:txBody>
          <a:bodyPr>
            <a:scene3d>
              <a:camera prst="orthographicFront"/>
              <a:lightRig rig="threePt" dir="t"/>
            </a:scene3d>
          </a:bodyPr>
          <a:lstStyle/>
          <a:p>
            <a:r>
              <a:rPr lang="id-ID" sz="2400" dirty="0" smtClean="0"/>
              <a:t>Menurut </a:t>
            </a:r>
            <a:r>
              <a:rPr lang="id-ID" sz="2400" dirty="0"/>
              <a:t>Soedjarwono </a:t>
            </a:r>
            <a:r>
              <a:rPr lang="id-ID" sz="2400" dirty="0" smtClean="0"/>
              <a:t>(1997</a:t>
            </a:r>
            <a:r>
              <a:rPr lang="id-ID" sz="2400" dirty="0"/>
              <a:t>: 175</a:t>
            </a:r>
            <a:r>
              <a:rPr lang="id-ID" sz="2400" dirty="0" smtClean="0"/>
              <a:t>)</a:t>
            </a:r>
          </a:p>
          <a:p>
            <a:pPr marL="457200" indent="-457200">
              <a:buFont typeface="+mj-lt"/>
              <a:buAutoNum type="arabicPeriod"/>
            </a:pPr>
            <a:r>
              <a:rPr lang="id-ID" sz="2000" dirty="0" smtClean="0"/>
              <a:t>Media </a:t>
            </a:r>
            <a:r>
              <a:rPr lang="id-ID" sz="2000" dirty="0"/>
              <a:t>audio visual gerak contoh, televisi, video tape, film dan media audio pada umumnaya seperti kaset program, piringan, dan sebagainya.</a:t>
            </a:r>
          </a:p>
          <a:p>
            <a:pPr marL="457200" indent="-457200">
              <a:buFont typeface="+mj-lt"/>
              <a:buAutoNum type="arabicPeriod"/>
            </a:pPr>
            <a:r>
              <a:rPr lang="id-ID" sz="2000" dirty="0"/>
              <a:t>Media audio visual diam contoh, filmastip bersuara, slide bersuara, komik dengan suara.</a:t>
            </a:r>
          </a:p>
          <a:p>
            <a:pPr marL="457200" indent="-457200">
              <a:buFont typeface="+mj-lt"/>
              <a:buAutoNum type="arabicPeriod"/>
            </a:pPr>
            <a:r>
              <a:rPr lang="id-ID" sz="2000" dirty="0"/>
              <a:t>Media audio semi gerak contoh, telewriter, mose, dan media board.</a:t>
            </a:r>
          </a:p>
          <a:p>
            <a:pPr marL="457200" indent="-457200">
              <a:buFont typeface="+mj-lt"/>
              <a:buAutoNum type="arabicPeriod"/>
            </a:pPr>
            <a:r>
              <a:rPr lang="id-ID" sz="2000" dirty="0"/>
              <a:t>Media visual gerak contoh, film bisu</a:t>
            </a:r>
          </a:p>
          <a:p>
            <a:pPr marL="457200" indent="-457200">
              <a:buFont typeface="+mj-lt"/>
              <a:buAutoNum type="arabicPeriod"/>
            </a:pPr>
            <a:r>
              <a:rPr lang="id-ID" sz="2000" dirty="0"/>
              <a:t>Media visual diam contoh microfon, gambar, dan grafis, peta globe, bagan, dan sebagainya</a:t>
            </a:r>
          </a:p>
          <a:p>
            <a:pPr marL="457200" indent="-457200">
              <a:buFont typeface="+mj-lt"/>
              <a:buAutoNum type="arabicPeriod"/>
            </a:pPr>
            <a:r>
              <a:rPr lang="id-ID" sz="2000" dirty="0"/>
              <a:t>Media seni gerak</a:t>
            </a:r>
          </a:p>
          <a:p>
            <a:pPr marL="457200" indent="-457200">
              <a:buFont typeface="+mj-lt"/>
              <a:buAutoNum type="arabicPeriod"/>
            </a:pPr>
            <a:r>
              <a:rPr lang="id-ID" sz="2000" dirty="0"/>
              <a:t>Media audio contoh, radio, telepon, tape, disk dan sebagainya</a:t>
            </a:r>
          </a:p>
          <a:p>
            <a:pPr marL="457200" indent="-457200">
              <a:buFont typeface="+mj-lt"/>
              <a:buAutoNum type="arabicPeriod"/>
            </a:pPr>
            <a:r>
              <a:rPr lang="id-ID" sz="2000" dirty="0"/>
              <a:t>Media cetak contoh, </a:t>
            </a:r>
            <a:r>
              <a:rPr lang="id-ID" sz="2000" dirty="0" smtClean="0"/>
              <a:t>televisi.</a:t>
            </a:r>
            <a:r>
              <a:rPr lang="id-ID" sz="2000" dirty="0"/>
              <a:t/>
            </a:r>
            <a:br>
              <a:rPr lang="id-ID" sz="2000" dirty="0"/>
            </a:br>
            <a:endParaRPr lang="id-ID" sz="2000" dirty="0" smtClean="0"/>
          </a:p>
          <a:p>
            <a:pPr marL="0" indent="0">
              <a:buNone/>
            </a:pPr>
            <a:endParaRPr lang="id-ID" sz="2400" dirty="0" smtClean="0"/>
          </a:p>
        </p:txBody>
      </p:sp>
    </p:spTree>
    <p:extLst>
      <p:ext uri="{BB962C8B-B14F-4D97-AF65-F5344CB8AC3E}">
        <p14:creationId xmlns:p14="http://schemas.microsoft.com/office/powerpoint/2010/main" val="1462631165"/>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8" presetClass="entr" presetSubtype="0" accel="5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8" presetClass="entr" presetSubtype="0" accel="5000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8" presetClass="entr" presetSubtype="0" accel="5000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5"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6"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7" dur="1000"/>
                                        <p:tgtEl>
                                          <p:spTgt spid="3">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8" presetClass="entr" presetSubtype="0" accel="5000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 calcmode="lin" valueType="num">
                                      <p:cBhvr>
                                        <p:cTn id="62"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3"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64"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5" dur="1000"/>
                                        <p:tgtEl>
                                          <p:spTgt spid="3">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8" presetClass="entr" presetSubtype="0" accel="5000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 calcmode="lin" valueType="num">
                                      <p:cBhvr>
                                        <p:cTn id="70" dur="1000" fill="hold"/>
                                        <p:tgtEl>
                                          <p:spTgt spid="3">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1" dur="1000" fill="hold"/>
                                        <p:tgtEl>
                                          <p:spTgt spid="3">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72" dur="10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73" dur="1000"/>
                                        <p:tgtEl>
                                          <p:spTgt spid="3">
                                            <p:txEl>
                                              <p:pRg st="7" end="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48" presetClass="entr" presetSubtype="0" accel="50000" fill="hold" grpId="0" nodeType="clickEffect">
                                  <p:stCondLst>
                                    <p:cond delay="0"/>
                                  </p:stCondLst>
                                  <p:childTnLst>
                                    <p:set>
                                      <p:cBhvr>
                                        <p:cTn id="77" dur="1" fill="hold">
                                          <p:stCondLst>
                                            <p:cond delay="0"/>
                                          </p:stCondLst>
                                        </p:cTn>
                                        <p:tgtEl>
                                          <p:spTgt spid="3">
                                            <p:txEl>
                                              <p:pRg st="8" end="8"/>
                                            </p:txEl>
                                          </p:spTgt>
                                        </p:tgtEl>
                                        <p:attrNameLst>
                                          <p:attrName>style.visibility</p:attrName>
                                        </p:attrNameLst>
                                      </p:cBhvr>
                                      <p:to>
                                        <p:strVal val="visible"/>
                                      </p:to>
                                    </p:set>
                                    <p:anim calcmode="lin" valueType="num">
                                      <p:cBhvr>
                                        <p:cTn id="78" dur="1000" fill="hold"/>
                                        <p:tgtEl>
                                          <p:spTgt spid="3">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9" dur="1000" fill="hold"/>
                                        <p:tgtEl>
                                          <p:spTgt spid="3">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80" dur="1000" fill="hold"/>
                                        <p:tgtEl>
                                          <p:spTgt spid="3">
                                            <p:txEl>
                                              <p:pRg st="8" end="8"/>
                                            </p:txEl>
                                          </p:spTgt>
                                        </p:tgtEl>
                                        <p:attrNameLst>
                                          <p:attrName>ppt_y</p:attrName>
                                        </p:attrNameLst>
                                      </p:cBhvr>
                                      <p:tavLst>
                                        <p:tav tm="0">
                                          <p:val>
                                            <p:strVal val="#ppt_y"/>
                                          </p:val>
                                        </p:tav>
                                        <p:tav tm="100000">
                                          <p:val>
                                            <p:strVal val="#ppt_y"/>
                                          </p:val>
                                        </p:tav>
                                      </p:tavLst>
                                    </p:anim>
                                    <p:animEffect transition="in" filter="fade">
                                      <p:cBhvr>
                                        <p:cTn id="8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381000"/>
            <a:ext cx="8229600" cy="1143000"/>
          </a:xfrm>
        </p:spPr>
        <p:txBody>
          <a:bodyPr>
            <a:noAutofit/>
          </a:bodyPr>
          <a:lstStyle/>
          <a:p>
            <a:r>
              <a:rPr lang="en-US" sz="4400" dirty="0" smtClean="0">
                <a:ln/>
                <a:effectLst>
                  <a:outerShdw blurRad="38100" dist="25400" dir="5400000" algn="ctr" rotWithShape="0">
                    <a:srgbClr val="6E747A">
                      <a:alpha val="43000"/>
                    </a:srgbClr>
                  </a:outerShdw>
                </a:effectLst>
              </a:rPr>
              <a:t>K</a:t>
            </a:r>
            <a:r>
              <a:rPr lang="id-ID" sz="4400" dirty="0" smtClean="0">
                <a:ln/>
                <a:effectLst>
                  <a:outerShdw blurRad="38100" dist="25400" dir="5400000" algn="ctr" rotWithShape="0">
                    <a:srgbClr val="6E747A">
                      <a:alpha val="43000"/>
                    </a:srgbClr>
                  </a:outerShdw>
                </a:effectLst>
              </a:rPr>
              <a:t>elebihan</a:t>
            </a:r>
            <a:r>
              <a:rPr lang="en-US" sz="4400" dirty="0" smtClean="0">
                <a:ln/>
                <a:effectLst>
                  <a:outerShdw blurRad="38100" dist="25400" dir="5400000" algn="ctr" rotWithShape="0">
                    <a:srgbClr val="6E747A">
                      <a:alpha val="43000"/>
                    </a:srgbClr>
                  </a:outerShdw>
                </a:effectLst>
              </a:rPr>
              <a:t> Media </a:t>
            </a:r>
            <a:r>
              <a:rPr lang="id-ID" sz="4400" dirty="0" smtClean="0">
                <a:ln/>
                <a:effectLst>
                  <a:outerShdw blurRad="38100" dist="25400" dir="5400000" algn="ctr" rotWithShape="0">
                    <a:srgbClr val="6E747A">
                      <a:alpha val="43000"/>
                    </a:srgbClr>
                  </a:outerShdw>
                </a:effectLst>
              </a:rPr>
              <a:t>Audio Visual</a:t>
            </a:r>
            <a:endParaRPr lang="en-US" sz="4400" dirty="0"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280987" y="1295400"/>
            <a:ext cx="8610600" cy="4920622"/>
          </a:xfrm>
        </p:spPr>
        <p:txBody>
          <a:bodyPr/>
          <a:lstStyle/>
          <a:p>
            <a:pPr marL="0" indent="0">
              <a:buNone/>
            </a:pPr>
            <a:r>
              <a:rPr lang="id-ID" sz="2000" dirty="0"/>
              <a:t>(Munadi, 2008: 127; Smaldino, 2008: 311-312):</a:t>
            </a:r>
          </a:p>
          <a:p>
            <a:pPr marL="457200" indent="-457200">
              <a:buFont typeface="+mj-lt"/>
              <a:buAutoNum type="arabicPeriod"/>
            </a:pPr>
            <a:r>
              <a:rPr lang="id-ID" sz="2000" dirty="0" smtClean="0"/>
              <a:t>Mengatasi </a:t>
            </a:r>
            <a:r>
              <a:rPr lang="id-ID" sz="2000" dirty="0"/>
              <a:t>jarak dan waktu</a:t>
            </a:r>
          </a:p>
          <a:p>
            <a:pPr marL="457200" indent="-457200">
              <a:buFont typeface="+mj-lt"/>
              <a:buAutoNum type="arabicPeriod"/>
            </a:pPr>
            <a:r>
              <a:rPr lang="id-ID" sz="2000" dirty="0" smtClean="0"/>
              <a:t>Mampu </a:t>
            </a:r>
            <a:r>
              <a:rPr lang="id-ID" sz="2000" dirty="0"/>
              <a:t>menggambarkan peristiwa-peristiwa masa lalu secara realistis dalam waktu yang singkat</a:t>
            </a:r>
          </a:p>
          <a:p>
            <a:pPr marL="457200" indent="-457200">
              <a:buFont typeface="+mj-lt"/>
              <a:buAutoNum type="arabicPeriod"/>
            </a:pPr>
            <a:r>
              <a:rPr lang="id-ID" sz="2000" dirty="0" smtClean="0"/>
              <a:t>Dapat </a:t>
            </a:r>
            <a:r>
              <a:rPr lang="id-ID" sz="2000" dirty="0"/>
              <a:t>diulang-ulang bila perlu untuk menambah kejelasan</a:t>
            </a:r>
          </a:p>
          <a:p>
            <a:pPr marL="457200" indent="-457200">
              <a:buFont typeface="+mj-lt"/>
              <a:buAutoNum type="arabicPeriod"/>
            </a:pPr>
            <a:r>
              <a:rPr lang="id-ID" sz="2000" dirty="0" smtClean="0"/>
              <a:t>Pesan </a:t>
            </a:r>
            <a:r>
              <a:rPr lang="id-ID" sz="2000" dirty="0"/>
              <a:t>yang disampaikannya cepat dan mudah diingat.</a:t>
            </a:r>
          </a:p>
          <a:p>
            <a:pPr marL="457200" indent="-457200">
              <a:buFont typeface="+mj-lt"/>
              <a:buAutoNum type="arabicPeriod"/>
            </a:pPr>
            <a:r>
              <a:rPr lang="id-ID" sz="2000" dirty="0" smtClean="0"/>
              <a:t>Megembangkan </a:t>
            </a:r>
            <a:r>
              <a:rPr lang="id-ID" sz="2000" dirty="0"/>
              <a:t>pikiran dan pendapat para siswa</a:t>
            </a:r>
          </a:p>
          <a:p>
            <a:pPr marL="457200" indent="-457200">
              <a:buFont typeface="+mj-lt"/>
              <a:buAutoNum type="arabicPeriod"/>
            </a:pPr>
            <a:r>
              <a:rPr lang="id-ID" sz="2000" dirty="0" smtClean="0"/>
              <a:t>Mengembangkan </a:t>
            </a:r>
            <a:r>
              <a:rPr lang="id-ID" sz="2000" dirty="0"/>
              <a:t>imajinasi</a:t>
            </a:r>
          </a:p>
          <a:p>
            <a:pPr marL="457200" indent="-457200">
              <a:buFont typeface="+mj-lt"/>
              <a:buAutoNum type="arabicPeriod"/>
            </a:pPr>
            <a:r>
              <a:rPr lang="id-ID" sz="2000" dirty="0" smtClean="0"/>
              <a:t>Memperjelas </a:t>
            </a:r>
            <a:r>
              <a:rPr lang="id-ID" sz="2000" dirty="0"/>
              <a:t>hal-hal yang abstrak dan memberikan penjelasan yang lebih realistic</a:t>
            </a:r>
          </a:p>
          <a:p>
            <a:pPr marL="457200" indent="-457200">
              <a:buFont typeface="+mj-lt"/>
              <a:buAutoNum type="arabicPeriod"/>
            </a:pPr>
            <a:r>
              <a:rPr lang="id-ID" sz="2000" dirty="0" smtClean="0"/>
              <a:t>Mampu </a:t>
            </a:r>
            <a:r>
              <a:rPr lang="id-ID" sz="2000" dirty="0"/>
              <a:t>berperan sebagai media utama untuk mendokumentasikan realitas sosial yang akan dibedah di dalam kelas</a:t>
            </a:r>
          </a:p>
          <a:p>
            <a:pPr marL="457200" indent="-457200">
              <a:buFont typeface="+mj-lt"/>
              <a:buAutoNum type="arabicPeriod"/>
            </a:pPr>
            <a:r>
              <a:rPr lang="id-ID" sz="2000" dirty="0"/>
              <a:t> Mampu berperan sebagai storyteller yang dapat memancing kreativitas peserta didik dalam mengekspresikan gagasannya.</a:t>
            </a:r>
          </a:p>
        </p:txBody>
      </p:sp>
    </p:spTree>
    <p:extLst>
      <p:ext uri="{BB962C8B-B14F-4D97-AF65-F5344CB8AC3E}">
        <p14:creationId xmlns:p14="http://schemas.microsoft.com/office/powerpoint/2010/main" val="140521093"/>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70" decel="100000"/>
                                        <p:tgtEl>
                                          <p:spTgt spid="3">
                                            <p:txEl>
                                              <p:pRg st="0" end="0"/>
                                            </p:txEl>
                                          </p:spTgt>
                                        </p:tgtEl>
                                      </p:cBhvr>
                                    </p:animEffect>
                                    <p:animScale>
                                      <p:cBhvr>
                                        <p:cTn id="12" dur="770" decel="100000"/>
                                        <p:tgtEl>
                                          <p:spTgt spid="3">
                                            <p:txEl>
                                              <p:pRg st="0" end="0"/>
                                            </p:txEl>
                                          </p:spTgt>
                                        </p:tgtEl>
                                      </p:cBhvr>
                                      <p:from x="10000" y="10000"/>
                                      <p:to x="200000" y="450000"/>
                                    </p:animScale>
                                    <p:animScale>
                                      <p:cBhvr>
                                        <p:cTn id="13" dur="1230" accel="100000" fill="hold">
                                          <p:stCondLst>
                                            <p:cond delay="770"/>
                                          </p:stCondLst>
                                        </p:cTn>
                                        <p:tgtEl>
                                          <p:spTgt spid="3">
                                            <p:txEl>
                                              <p:pRg st="0" end="0"/>
                                            </p:txEl>
                                          </p:spTgt>
                                        </p:tgtEl>
                                      </p:cBhvr>
                                      <p:from x="200000" y="450000"/>
                                      <p:to x="100000" y="100000"/>
                                    </p:animScale>
                                    <p:set>
                                      <p:cBhvr>
                                        <p:cTn id="14" dur="770" fill="hold"/>
                                        <p:tgtEl>
                                          <p:spTgt spid="3">
                                            <p:txEl>
                                              <p:pRg st="0" end="0"/>
                                            </p:txEl>
                                          </p:spTgt>
                                        </p:tgtEl>
                                        <p:attrNameLst>
                                          <p:attrName>ppt_x</p:attrName>
                                        </p:attrNameLst>
                                      </p:cBhvr>
                                      <p:to>
                                        <p:strVal val="(0.5)"/>
                                      </p:to>
                                    </p:set>
                                    <p:anim from="(0.5)" to="(#ppt_x)" calcmode="lin" valueType="num">
                                      <p:cBhvr>
                                        <p:cTn id="15" dur="1230" accel="100000" fill="hold">
                                          <p:stCondLst>
                                            <p:cond delay="770"/>
                                          </p:stCondLst>
                                        </p:cTn>
                                        <p:tgtEl>
                                          <p:spTgt spid="3">
                                            <p:txEl>
                                              <p:pRg st="0" end="0"/>
                                            </p:txEl>
                                          </p:spTgt>
                                        </p:tgtEl>
                                        <p:attrNameLst>
                                          <p:attrName>ppt_x</p:attrName>
                                        </p:attrNameLst>
                                      </p:cBhvr>
                                    </p:anim>
                                    <p:set>
                                      <p:cBhvr>
                                        <p:cTn id="16" dur="770" fill="hold"/>
                                        <p:tgtEl>
                                          <p:spTgt spid="3">
                                            <p:txEl>
                                              <p:pRg st="0" end="0"/>
                                            </p:txEl>
                                          </p:spTgt>
                                        </p:tgtEl>
                                        <p:attrNameLst>
                                          <p:attrName>ppt_y</p:attrName>
                                        </p:attrNameLst>
                                      </p:cBhvr>
                                      <p:to>
                                        <p:strVal val="(#ppt_y+0.4)"/>
                                      </p:to>
                                    </p:set>
                                    <p:anim from="(#ppt_y+0.4)" to="(#ppt_y)" calcmode="lin" valueType="num">
                                      <p:cBhvr>
                                        <p:cTn id="17" dur="1230" accel="100000" fill="hold">
                                          <p:stCondLst>
                                            <p:cond delay="770"/>
                                          </p:stCondLst>
                                        </p:cTn>
                                        <p:tgtEl>
                                          <p:spTgt spid="3">
                                            <p:txEl>
                                              <p:pRg st="0" end="0"/>
                                            </p:txEl>
                                          </p:spTgt>
                                        </p:tgtEl>
                                        <p:attrNameLst>
                                          <p:attrName>ppt_y</p:attrName>
                                        </p:attrNameLst>
                                      </p:cBhvr>
                                    </p:anim>
                                  </p:childTnLst>
                                </p:cTn>
                              </p:par>
                            </p:childTnLst>
                          </p:cTn>
                        </p:par>
                      </p:childTnLst>
                    </p:cTn>
                  </p:par>
                  <p:par>
                    <p:cTn id="18" fill="hold">
                      <p:stCondLst>
                        <p:cond delay="indefinite"/>
                      </p:stCondLst>
                      <p:childTnLst>
                        <p:par>
                          <p:cTn id="19" fill="hold">
                            <p:stCondLst>
                              <p:cond delay="0"/>
                            </p:stCondLst>
                            <p:childTnLst>
                              <p:par>
                                <p:cTn id="20" presetID="5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770" decel="100000"/>
                                        <p:tgtEl>
                                          <p:spTgt spid="3">
                                            <p:txEl>
                                              <p:pRg st="1" end="1"/>
                                            </p:txEl>
                                          </p:spTgt>
                                        </p:tgtEl>
                                      </p:cBhvr>
                                    </p:animEffect>
                                    <p:animScale>
                                      <p:cBhvr>
                                        <p:cTn id="23" dur="770" decel="100000"/>
                                        <p:tgtEl>
                                          <p:spTgt spid="3">
                                            <p:txEl>
                                              <p:pRg st="1" end="1"/>
                                            </p:txEl>
                                          </p:spTgt>
                                        </p:tgtEl>
                                      </p:cBhvr>
                                      <p:from x="10000" y="10000"/>
                                      <p:to x="200000" y="450000"/>
                                    </p:animScale>
                                    <p:animScale>
                                      <p:cBhvr>
                                        <p:cTn id="24" dur="1230" accel="100000" fill="hold">
                                          <p:stCondLst>
                                            <p:cond delay="770"/>
                                          </p:stCondLst>
                                        </p:cTn>
                                        <p:tgtEl>
                                          <p:spTgt spid="3">
                                            <p:txEl>
                                              <p:pRg st="1" end="1"/>
                                            </p:txEl>
                                          </p:spTgt>
                                        </p:tgtEl>
                                      </p:cBhvr>
                                      <p:from x="200000" y="450000"/>
                                      <p:to x="100000" y="100000"/>
                                    </p:animScale>
                                    <p:set>
                                      <p:cBhvr>
                                        <p:cTn id="25" dur="770" fill="hold"/>
                                        <p:tgtEl>
                                          <p:spTgt spid="3">
                                            <p:txEl>
                                              <p:pRg st="1" end="1"/>
                                            </p:txEl>
                                          </p:spTgt>
                                        </p:tgtEl>
                                        <p:attrNameLst>
                                          <p:attrName>ppt_x</p:attrName>
                                        </p:attrNameLst>
                                      </p:cBhvr>
                                      <p:to>
                                        <p:strVal val="(0.5)"/>
                                      </p:to>
                                    </p:set>
                                    <p:anim from="(0.5)" to="(#ppt_x)" calcmode="lin" valueType="num">
                                      <p:cBhvr>
                                        <p:cTn id="26" dur="1230" accel="100000" fill="hold">
                                          <p:stCondLst>
                                            <p:cond delay="770"/>
                                          </p:stCondLst>
                                        </p:cTn>
                                        <p:tgtEl>
                                          <p:spTgt spid="3">
                                            <p:txEl>
                                              <p:pRg st="1" end="1"/>
                                            </p:txEl>
                                          </p:spTgt>
                                        </p:tgtEl>
                                        <p:attrNameLst>
                                          <p:attrName>ppt_x</p:attrName>
                                        </p:attrNameLst>
                                      </p:cBhvr>
                                    </p:anim>
                                    <p:set>
                                      <p:cBhvr>
                                        <p:cTn id="27" dur="770" fill="hold"/>
                                        <p:tgtEl>
                                          <p:spTgt spid="3">
                                            <p:txEl>
                                              <p:pRg st="1" end="1"/>
                                            </p:txEl>
                                          </p:spTgt>
                                        </p:tgtEl>
                                        <p:attrNameLst>
                                          <p:attrName>ppt_y</p:attrName>
                                        </p:attrNameLst>
                                      </p:cBhvr>
                                      <p:to>
                                        <p:strVal val="(#ppt_y+0.4)"/>
                                      </p:to>
                                    </p:set>
                                    <p:anim from="(#ppt_y+0.4)" to="(#ppt_y)" calcmode="lin" valueType="num">
                                      <p:cBhvr>
                                        <p:cTn id="28" dur="1230" accel="100000" fill="hold">
                                          <p:stCondLst>
                                            <p:cond delay="770"/>
                                          </p:stCondLst>
                                        </p:cTn>
                                        <p:tgtEl>
                                          <p:spTgt spid="3">
                                            <p:txEl>
                                              <p:pRg st="1" end="1"/>
                                            </p:txEl>
                                          </p:spTgt>
                                        </p:tgtEl>
                                        <p:attrNameLst>
                                          <p:attrName>ppt_y</p:attrName>
                                        </p:attrNameLst>
                                      </p:cBhvr>
                                    </p:anim>
                                  </p:childTnLst>
                                </p:cTn>
                              </p:par>
                            </p:childTnLst>
                          </p:cTn>
                        </p:par>
                      </p:childTnLst>
                    </p:cTn>
                  </p:par>
                  <p:par>
                    <p:cTn id="29" fill="hold">
                      <p:stCondLst>
                        <p:cond delay="indefinite"/>
                      </p:stCondLst>
                      <p:childTnLst>
                        <p:par>
                          <p:cTn id="30" fill="hold">
                            <p:stCondLst>
                              <p:cond delay="0"/>
                            </p:stCondLst>
                            <p:childTnLst>
                              <p:par>
                                <p:cTn id="31" presetID="5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770" decel="100000"/>
                                        <p:tgtEl>
                                          <p:spTgt spid="3">
                                            <p:txEl>
                                              <p:pRg st="2" end="2"/>
                                            </p:txEl>
                                          </p:spTgt>
                                        </p:tgtEl>
                                      </p:cBhvr>
                                    </p:animEffect>
                                    <p:animScale>
                                      <p:cBhvr>
                                        <p:cTn id="34" dur="770" decel="100000"/>
                                        <p:tgtEl>
                                          <p:spTgt spid="3">
                                            <p:txEl>
                                              <p:pRg st="2" end="2"/>
                                            </p:txEl>
                                          </p:spTgt>
                                        </p:tgtEl>
                                      </p:cBhvr>
                                      <p:from x="10000" y="10000"/>
                                      <p:to x="200000" y="450000"/>
                                    </p:animScale>
                                    <p:animScale>
                                      <p:cBhvr>
                                        <p:cTn id="35" dur="1230" accel="100000" fill="hold">
                                          <p:stCondLst>
                                            <p:cond delay="770"/>
                                          </p:stCondLst>
                                        </p:cTn>
                                        <p:tgtEl>
                                          <p:spTgt spid="3">
                                            <p:txEl>
                                              <p:pRg st="2" end="2"/>
                                            </p:txEl>
                                          </p:spTgt>
                                        </p:tgtEl>
                                      </p:cBhvr>
                                      <p:from x="200000" y="450000"/>
                                      <p:to x="100000" y="100000"/>
                                    </p:animScale>
                                    <p:set>
                                      <p:cBhvr>
                                        <p:cTn id="36" dur="770" fill="hold"/>
                                        <p:tgtEl>
                                          <p:spTgt spid="3">
                                            <p:txEl>
                                              <p:pRg st="2" end="2"/>
                                            </p:txEl>
                                          </p:spTgt>
                                        </p:tgtEl>
                                        <p:attrNameLst>
                                          <p:attrName>ppt_x</p:attrName>
                                        </p:attrNameLst>
                                      </p:cBhvr>
                                      <p:to>
                                        <p:strVal val="(0.5)"/>
                                      </p:to>
                                    </p:set>
                                    <p:anim from="(0.5)" to="(#ppt_x)" calcmode="lin" valueType="num">
                                      <p:cBhvr>
                                        <p:cTn id="37" dur="1230" accel="100000" fill="hold">
                                          <p:stCondLst>
                                            <p:cond delay="770"/>
                                          </p:stCondLst>
                                        </p:cTn>
                                        <p:tgtEl>
                                          <p:spTgt spid="3">
                                            <p:txEl>
                                              <p:pRg st="2" end="2"/>
                                            </p:txEl>
                                          </p:spTgt>
                                        </p:tgtEl>
                                        <p:attrNameLst>
                                          <p:attrName>ppt_x</p:attrName>
                                        </p:attrNameLst>
                                      </p:cBhvr>
                                    </p:anim>
                                    <p:set>
                                      <p:cBhvr>
                                        <p:cTn id="38" dur="770" fill="hold"/>
                                        <p:tgtEl>
                                          <p:spTgt spid="3">
                                            <p:txEl>
                                              <p:pRg st="2" end="2"/>
                                            </p:txEl>
                                          </p:spTgt>
                                        </p:tgtEl>
                                        <p:attrNameLst>
                                          <p:attrName>ppt_y</p:attrName>
                                        </p:attrNameLst>
                                      </p:cBhvr>
                                      <p:to>
                                        <p:strVal val="(#ppt_y+0.4)"/>
                                      </p:to>
                                    </p:set>
                                    <p:anim from="(#ppt_y+0.4)" to="(#ppt_y)" calcmode="lin" valueType="num">
                                      <p:cBhvr>
                                        <p:cTn id="39" dur="1230" accel="100000" fill="hold">
                                          <p:stCondLst>
                                            <p:cond delay="770"/>
                                          </p:stCondLst>
                                        </p:cTn>
                                        <p:tgtEl>
                                          <p:spTgt spid="3">
                                            <p:txEl>
                                              <p:pRg st="2" end="2"/>
                                            </p:txEl>
                                          </p:spTgt>
                                        </p:tgtEl>
                                        <p:attrNameLst>
                                          <p:attrName>ppt_y</p:attrName>
                                        </p:attrNameLst>
                                      </p:cBhvr>
                                    </p:anim>
                                  </p:childTnLst>
                                </p:cTn>
                              </p:par>
                            </p:childTnLst>
                          </p:cTn>
                        </p:par>
                      </p:childTnLst>
                    </p:cTn>
                  </p:par>
                  <p:par>
                    <p:cTn id="40" fill="hold">
                      <p:stCondLst>
                        <p:cond delay="indefinite"/>
                      </p:stCondLst>
                      <p:childTnLst>
                        <p:par>
                          <p:cTn id="41" fill="hold">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770" decel="100000"/>
                                        <p:tgtEl>
                                          <p:spTgt spid="3">
                                            <p:txEl>
                                              <p:pRg st="3" end="3"/>
                                            </p:txEl>
                                          </p:spTgt>
                                        </p:tgtEl>
                                      </p:cBhvr>
                                    </p:animEffect>
                                    <p:animScale>
                                      <p:cBhvr>
                                        <p:cTn id="45" dur="770" decel="100000"/>
                                        <p:tgtEl>
                                          <p:spTgt spid="3">
                                            <p:txEl>
                                              <p:pRg st="3" end="3"/>
                                            </p:txEl>
                                          </p:spTgt>
                                        </p:tgtEl>
                                      </p:cBhvr>
                                      <p:from x="10000" y="10000"/>
                                      <p:to x="200000" y="450000"/>
                                    </p:animScale>
                                    <p:animScale>
                                      <p:cBhvr>
                                        <p:cTn id="46" dur="1230" accel="100000" fill="hold">
                                          <p:stCondLst>
                                            <p:cond delay="770"/>
                                          </p:stCondLst>
                                        </p:cTn>
                                        <p:tgtEl>
                                          <p:spTgt spid="3">
                                            <p:txEl>
                                              <p:pRg st="3" end="3"/>
                                            </p:txEl>
                                          </p:spTgt>
                                        </p:tgtEl>
                                      </p:cBhvr>
                                      <p:from x="200000" y="450000"/>
                                      <p:to x="100000" y="100000"/>
                                    </p:animScale>
                                    <p:set>
                                      <p:cBhvr>
                                        <p:cTn id="47" dur="770" fill="hold"/>
                                        <p:tgtEl>
                                          <p:spTgt spid="3">
                                            <p:txEl>
                                              <p:pRg st="3" end="3"/>
                                            </p:txEl>
                                          </p:spTgt>
                                        </p:tgtEl>
                                        <p:attrNameLst>
                                          <p:attrName>ppt_x</p:attrName>
                                        </p:attrNameLst>
                                      </p:cBhvr>
                                      <p:to>
                                        <p:strVal val="(0.5)"/>
                                      </p:to>
                                    </p:set>
                                    <p:anim from="(0.5)" to="(#ppt_x)" calcmode="lin" valueType="num">
                                      <p:cBhvr>
                                        <p:cTn id="48" dur="1230" accel="100000" fill="hold">
                                          <p:stCondLst>
                                            <p:cond delay="770"/>
                                          </p:stCondLst>
                                        </p:cTn>
                                        <p:tgtEl>
                                          <p:spTgt spid="3">
                                            <p:txEl>
                                              <p:pRg st="3" end="3"/>
                                            </p:txEl>
                                          </p:spTgt>
                                        </p:tgtEl>
                                        <p:attrNameLst>
                                          <p:attrName>ppt_x</p:attrName>
                                        </p:attrNameLst>
                                      </p:cBhvr>
                                    </p:anim>
                                    <p:set>
                                      <p:cBhvr>
                                        <p:cTn id="49" dur="770" fill="hold"/>
                                        <p:tgtEl>
                                          <p:spTgt spid="3">
                                            <p:txEl>
                                              <p:pRg st="3" end="3"/>
                                            </p:txEl>
                                          </p:spTgt>
                                        </p:tgtEl>
                                        <p:attrNameLst>
                                          <p:attrName>ppt_y</p:attrName>
                                        </p:attrNameLst>
                                      </p:cBhvr>
                                      <p:to>
                                        <p:strVal val="(#ppt_y+0.4)"/>
                                      </p:to>
                                    </p:set>
                                    <p:anim from="(#ppt_y+0.4)" to="(#ppt_y)" calcmode="lin" valueType="num">
                                      <p:cBhvr>
                                        <p:cTn id="50" dur="1230" accel="100000" fill="hold">
                                          <p:stCondLst>
                                            <p:cond delay="770"/>
                                          </p:stCondLst>
                                        </p:cTn>
                                        <p:tgtEl>
                                          <p:spTgt spid="3">
                                            <p:txEl>
                                              <p:pRg st="3" end="3"/>
                                            </p:txEl>
                                          </p:spTgt>
                                        </p:tgtEl>
                                        <p:attrNameLst>
                                          <p:attrName>ppt_y</p:attrName>
                                        </p:attrNameLst>
                                      </p:cBhvr>
                                    </p:anim>
                                  </p:childTnLst>
                                </p:cTn>
                              </p:par>
                            </p:childTnLst>
                          </p:cTn>
                        </p:par>
                      </p:childTnLst>
                    </p:cTn>
                  </p:par>
                  <p:par>
                    <p:cTn id="51" fill="hold">
                      <p:stCondLst>
                        <p:cond delay="indefinite"/>
                      </p:stCondLst>
                      <p:childTnLst>
                        <p:par>
                          <p:cTn id="52" fill="hold">
                            <p:stCondLst>
                              <p:cond delay="0"/>
                            </p:stCondLst>
                            <p:childTnLst>
                              <p:par>
                                <p:cTn id="53" presetID="51"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770" decel="100000"/>
                                        <p:tgtEl>
                                          <p:spTgt spid="3">
                                            <p:txEl>
                                              <p:pRg st="4" end="4"/>
                                            </p:txEl>
                                          </p:spTgt>
                                        </p:tgtEl>
                                      </p:cBhvr>
                                    </p:animEffect>
                                    <p:animScale>
                                      <p:cBhvr>
                                        <p:cTn id="56" dur="770" decel="100000"/>
                                        <p:tgtEl>
                                          <p:spTgt spid="3">
                                            <p:txEl>
                                              <p:pRg st="4" end="4"/>
                                            </p:txEl>
                                          </p:spTgt>
                                        </p:tgtEl>
                                      </p:cBhvr>
                                      <p:from x="10000" y="10000"/>
                                      <p:to x="200000" y="450000"/>
                                    </p:animScale>
                                    <p:animScale>
                                      <p:cBhvr>
                                        <p:cTn id="57" dur="1230" accel="100000" fill="hold">
                                          <p:stCondLst>
                                            <p:cond delay="770"/>
                                          </p:stCondLst>
                                        </p:cTn>
                                        <p:tgtEl>
                                          <p:spTgt spid="3">
                                            <p:txEl>
                                              <p:pRg st="4" end="4"/>
                                            </p:txEl>
                                          </p:spTgt>
                                        </p:tgtEl>
                                      </p:cBhvr>
                                      <p:from x="200000" y="450000"/>
                                      <p:to x="100000" y="100000"/>
                                    </p:animScale>
                                    <p:set>
                                      <p:cBhvr>
                                        <p:cTn id="58" dur="770" fill="hold"/>
                                        <p:tgtEl>
                                          <p:spTgt spid="3">
                                            <p:txEl>
                                              <p:pRg st="4" end="4"/>
                                            </p:txEl>
                                          </p:spTgt>
                                        </p:tgtEl>
                                        <p:attrNameLst>
                                          <p:attrName>ppt_x</p:attrName>
                                        </p:attrNameLst>
                                      </p:cBhvr>
                                      <p:to>
                                        <p:strVal val="(0.5)"/>
                                      </p:to>
                                    </p:set>
                                    <p:anim from="(0.5)" to="(#ppt_x)" calcmode="lin" valueType="num">
                                      <p:cBhvr>
                                        <p:cTn id="59" dur="1230" accel="100000" fill="hold">
                                          <p:stCondLst>
                                            <p:cond delay="770"/>
                                          </p:stCondLst>
                                        </p:cTn>
                                        <p:tgtEl>
                                          <p:spTgt spid="3">
                                            <p:txEl>
                                              <p:pRg st="4" end="4"/>
                                            </p:txEl>
                                          </p:spTgt>
                                        </p:tgtEl>
                                        <p:attrNameLst>
                                          <p:attrName>ppt_x</p:attrName>
                                        </p:attrNameLst>
                                      </p:cBhvr>
                                    </p:anim>
                                    <p:set>
                                      <p:cBhvr>
                                        <p:cTn id="60" dur="770" fill="hold"/>
                                        <p:tgtEl>
                                          <p:spTgt spid="3">
                                            <p:txEl>
                                              <p:pRg st="4" end="4"/>
                                            </p:txEl>
                                          </p:spTgt>
                                        </p:tgtEl>
                                        <p:attrNameLst>
                                          <p:attrName>ppt_y</p:attrName>
                                        </p:attrNameLst>
                                      </p:cBhvr>
                                      <p:to>
                                        <p:strVal val="(#ppt_y+0.4)"/>
                                      </p:to>
                                    </p:set>
                                    <p:anim from="(#ppt_y+0.4)" to="(#ppt_y)" calcmode="lin" valueType="num">
                                      <p:cBhvr>
                                        <p:cTn id="61" dur="1230" accel="100000" fill="hold">
                                          <p:stCondLst>
                                            <p:cond delay="770"/>
                                          </p:stCondLst>
                                        </p:cTn>
                                        <p:tgtEl>
                                          <p:spTgt spid="3">
                                            <p:txEl>
                                              <p:pRg st="4" end="4"/>
                                            </p:txEl>
                                          </p:spTgt>
                                        </p:tgtEl>
                                        <p:attrNameLst>
                                          <p:attrName>ppt_y</p:attrName>
                                        </p:attrNameLst>
                                      </p:cBhvr>
                                    </p:anim>
                                  </p:childTnLst>
                                </p:cTn>
                              </p:par>
                            </p:childTnLst>
                          </p:cTn>
                        </p:par>
                      </p:childTnLst>
                    </p:cTn>
                  </p:par>
                  <p:par>
                    <p:cTn id="62" fill="hold">
                      <p:stCondLst>
                        <p:cond delay="indefinite"/>
                      </p:stCondLst>
                      <p:childTnLst>
                        <p:par>
                          <p:cTn id="63" fill="hold">
                            <p:stCondLst>
                              <p:cond delay="0"/>
                            </p:stCondLst>
                            <p:childTnLst>
                              <p:par>
                                <p:cTn id="64" presetID="51" presetClass="entr" presetSubtype="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fade">
                                      <p:cBhvr>
                                        <p:cTn id="66" dur="770" decel="100000"/>
                                        <p:tgtEl>
                                          <p:spTgt spid="3">
                                            <p:txEl>
                                              <p:pRg st="5" end="5"/>
                                            </p:txEl>
                                          </p:spTgt>
                                        </p:tgtEl>
                                      </p:cBhvr>
                                    </p:animEffect>
                                    <p:animScale>
                                      <p:cBhvr>
                                        <p:cTn id="67" dur="770" decel="100000"/>
                                        <p:tgtEl>
                                          <p:spTgt spid="3">
                                            <p:txEl>
                                              <p:pRg st="5" end="5"/>
                                            </p:txEl>
                                          </p:spTgt>
                                        </p:tgtEl>
                                      </p:cBhvr>
                                      <p:from x="10000" y="10000"/>
                                      <p:to x="200000" y="450000"/>
                                    </p:animScale>
                                    <p:animScale>
                                      <p:cBhvr>
                                        <p:cTn id="68" dur="1230" accel="100000" fill="hold">
                                          <p:stCondLst>
                                            <p:cond delay="770"/>
                                          </p:stCondLst>
                                        </p:cTn>
                                        <p:tgtEl>
                                          <p:spTgt spid="3">
                                            <p:txEl>
                                              <p:pRg st="5" end="5"/>
                                            </p:txEl>
                                          </p:spTgt>
                                        </p:tgtEl>
                                      </p:cBhvr>
                                      <p:from x="200000" y="450000"/>
                                      <p:to x="100000" y="100000"/>
                                    </p:animScale>
                                    <p:set>
                                      <p:cBhvr>
                                        <p:cTn id="69" dur="770" fill="hold"/>
                                        <p:tgtEl>
                                          <p:spTgt spid="3">
                                            <p:txEl>
                                              <p:pRg st="5" end="5"/>
                                            </p:txEl>
                                          </p:spTgt>
                                        </p:tgtEl>
                                        <p:attrNameLst>
                                          <p:attrName>ppt_x</p:attrName>
                                        </p:attrNameLst>
                                      </p:cBhvr>
                                      <p:to>
                                        <p:strVal val="(0.5)"/>
                                      </p:to>
                                    </p:set>
                                    <p:anim from="(0.5)" to="(#ppt_x)" calcmode="lin" valueType="num">
                                      <p:cBhvr>
                                        <p:cTn id="70" dur="1230" accel="100000" fill="hold">
                                          <p:stCondLst>
                                            <p:cond delay="770"/>
                                          </p:stCondLst>
                                        </p:cTn>
                                        <p:tgtEl>
                                          <p:spTgt spid="3">
                                            <p:txEl>
                                              <p:pRg st="5" end="5"/>
                                            </p:txEl>
                                          </p:spTgt>
                                        </p:tgtEl>
                                        <p:attrNameLst>
                                          <p:attrName>ppt_x</p:attrName>
                                        </p:attrNameLst>
                                      </p:cBhvr>
                                    </p:anim>
                                    <p:set>
                                      <p:cBhvr>
                                        <p:cTn id="71" dur="770" fill="hold"/>
                                        <p:tgtEl>
                                          <p:spTgt spid="3">
                                            <p:txEl>
                                              <p:pRg st="5" end="5"/>
                                            </p:txEl>
                                          </p:spTgt>
                                        </p:tgtEl>
                                        <p:attrNameLst>
                                          <p:attrName>ppt_y</p:attrName>
                                        </p:attrNameLst>
                                      </p:cBhvr>
                                      <p:to>
                                        <p:strVal val="(#ppt_y+0.4)"/>
                                      </p:to>
                                    </p:set>
                                    <p:anim from="(#ppt_y+0.4)" to="(#ppt_y)" calcmode="lin" valueType="num">
                                      <p:cBhvr>
                                        <p:cTn id="72" dur="1230" accel="100000" fill="hold">
                                          <p:stCondLst>
                                            <p:cond delay="770"/>
                                          </p:stCondLst>
                                        </p:cTn>
                                        <p:tgtEl>
                                          <p:spTgt spid="3">
                                            <p:txEl>
                                              <p:pRg st="5" end="5"/>
                                            </p:txEl>
                                          </p:spTgt>
                                        </p:tgtEl>
                                        <p:attrNameLst>
                                          <p:attrName>ppt_y</p:attrName>
                                        </p:attrNameLst>
                                      </p:cBhvr>
                                    </p:anim>
                                  </p:childTnLst>
                                </p:cTn>
                              </p:par>
                            </p:childTnLst>
                          </p:cTn>
                        </p:par>
                      </p:childTnLst>
                    </p:cTn>
                  </p:par>
                  <p:par>
                    <p:cTn id="73" fill="hold">
                      <p:stCondLst>
                        <p:cond delay="indefinite"/>
                      </p:stCondLst>
                      <p:childTnLst>
                        <p:par>
                          <p:cTn id="74" fill="hold">
                            <p:stCondLst>
                              <p:cond delay="0"/>
                            </p:stCondLst>
                            <p:childTnLst>
                              <p:par>
                                <p:cTn id="75" presetID="51" presetClass="entr" presetSubtype="0"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fade">
                                      <p:cBhvr>
                                        <p:cTn id="77" dur="770" decel="100000"/>
                                        <p:tgtEl>
                                          <p:spTgt spid="3">
                                            <p:txEl>
                                              <p:pRg st="6" end="6"/>
                                            </p:txEl>
                                          </p:spTgt>
                                        </p:tgtEl>
                                      </p:cBhvr>
                                    </p:animEffect>
                                    <p:animScale>
                                      <p:cBhvr>
                                        <p:cTn id="78" dur="770" decel="100000"/>
                                        <p:tgtEl>
                                          <p:spTgt spid="3">
                                            <p:txEl>
                                              <p:pRg st="6" end="6"/>
                                            </p:txEl>
                                          </p:spTgt>
                                        </p:tgtEl>
                                      </p:cBhvr>
                                      <p:from x="10000" y="10000"/>
                                      <p:to x="200000" y="450000"/>
                                    </p:animScale>
                                    <p:animScale>
                                      <p:cBhvr>
                                        <p:cTn id="79" dur="1230" accel="100000" fill="hold">
                                          <p:stCondLst>
                                            <p:cond delay="770"/>
                                          </p:stCondLst>
                                        </p:cTn>
                                        <p:tgtEl>
                                          <p:spTgt spid="3">
                                            <p:txEl>
                                              <p:pRg st="6" end="6"/>
                                            </p:txEl>
                                          </p:spTgt>
                                        </p:tgtEl>
                                      </p:cBhvr>
                                      <p:from x="200000" y="450000"/>
                                      <p:to x="100000" y="100000"/>
                                    </p:animScale>
                                    <p:set>
                                      <p:cBhvr>
                                        <p:cTn id="80" dur="770" fill="hold"/>
                                        <p:tgtEl>
                                          <p:spTgt spid="3">
                                            <p:txEl>
                                              <p:pRg st="6" end="6"/>
                                            </p:txEl>
                                          </p:spTgt>
                                        </p:tgtEl>
                                        <p:attrNameLst>
                                          <p:attrName>ppt_x</p:attrName>
                                        </p:attrNameLst>
                                      </p:cBhvr>
                                      <p:to>
                                        <p:strVal val="(0.5)"/>
                                      </p:to>
                                    </p:set>
                                    <p:anim from="(0.5)" to="(#ppt_x)" calcmode="lin" valueType="num">
                                      <p:cBhvr>
                                        <p:cTn id="81" dur="1230" accel="100000" fill="hold">
                                          <p:stCondLst>
                                            <p:cond delay="770"/>
                                          </p:stCondLst>
                                        </p:cTn>
                                        <p:tgtEl>
                                          <p:spTgt spid="3">
                                            <p:txEl>
                                              <p:pRg st="6" end="6"/>
                                            </p:txEl>
                                          </p:spTgt>
                                        </p:tgtEl>
                                        <p:attrNameLst>
                                          <p:attrName>ppt_x</p:attrName>
                                        </p:attrNameLst>
                                      </p:cBhvr>
                                    </p:anim>
                                    <p:set>
                                      <p:cBhvr>
                                        <p:cTn id="82" dur="770" fill="hold"/>
                                        <p:tgtEl>
                                          <p:spTgt spid="3">
                                            <p:txEl>
                                              <p:pRg st="6" end="6"/>
                                            </p:txEl>
                                          </p:spTgt>
                                        </p:tgtEl>
                                        <p:attrNameLst>
                                          <p:attrName>ppt_y</p:attrName>
                                        </p:attrNameLst>
                                      </p:cBhvr>
                                      <p:to>
                                        <p:strVal val="(#ppt_y+0.4)"/>
                                      </p:to>
                                    </p:set>
                                    <p:anim from="(#ppt_y+0.4)" to="(#ppt_y)" calcmode="lin" valueType="num">
                                      <p:cBhvr>
                                        <p:cTn id="83" dur="1230" accel="100000" fill="hold">
                                          <p:stCondLst>
                                            <p:cond delay="770"/>
                                          </p:stCondLst>
                                        </p:cTn>
                                        <p:tgtEl>
                                          <p:spTgt spid="3">
                                            <p:txEl>
                                              <p:pRg st="6" end="6"/>
                                            </p:txEl>
                                          </p:spTgt>
                                        </p:tgtEl>
                                        <p:attrNameLst>
                                          <p:attrName>ppt_y</p:attrName>
                                        </p:attrNameLst>
                                      </p:cBhvr>
                                    </p:anim>
                                  </p:childTnLst>
                                </p:cTn>
                              </p:par>
                            </p:childTnLst>
                          </p:cTn>
                        </p:par>
                      </p:childTnLst>
                    </p:cTn>
                  </p:par>
                  <p:par>
                    <p:cTn id="84" fill="hold">
                      <p:stCondLst>
                        <p:cond delay="indefinite"/>
                      </p:stCondLst>
                      <p:childTnLst>
                        <p:par>
                          <p:cTn id="85" fill="hold">
                            <p:stCondLst>
                              <p:cond delay="0"/>
                            </p:stCondLst>
                            <p:childTnLst>
                              <p:par>
                                <p:cTn id="86" presetID="51" presetClass="entr" presetSubtype="0" fill="hold" grpId="0" nodeType="clickEffect">
                                  <p:stCondLst>
                                    <p:cond delay="0"/>
                                  </p:stCondLst>
                                  <p:childTnLst>
                                    <p:set>
                                      <p:cBhvr>
                                        <p:cTn id="87" dur="1" fill="hold">
                                          <p:stCondLst>
                                            <p:cond delay="0"/>
                                          </p:stCondLst>
                                        </p:cTn>
                                        <p:tgtEl>
                                          <p:spTgt spid="3">
                                            <p:txEl>
                                              <p:pRg st="7" end="7"/>
                                            </p:txEl>
                                          </p:spTgt>
                                        </p:tgtEl>
                                        <p:attrNameLst>
                                          <p:attrName>style.visibility</p:attrName>
                                        </p:attrNameLst>
                                      </p:cBhvr>
                                      <p:to>
                                        <p:strVal val="visible"/>
                                      </p:to>
                                    </p:set>
                                    <p:animEffect transition="in" filter="fade">
                                      <p:cBhvr>
                                        <p:cTn id="88" dur="770" decel="100000"/>
                                        <p:tgtEl>
                                          <p:spTgt spid="3">
                                            <p:txEl>
                                              <p:pRg st="7" end="7"/>
                                            </p:txEl>
                                          </p:spTgt>
                                        </p:tgtEl>
                                      </p:cBhvr>
                                    </p:animEffect>
                                    <p:animScale>
                                      <p:cBhvr>
                                        <p:cTn id="89" dur="770" decel="100000"/>
                                        <p:tgtEl>
                                          <p:spTgt spid="3">
                                            <p:txEl>
                                              <p:pRg st="7" end="7"/>
                                            </p:txEl>
                                          </p:spTgt>
                                        </p:tgtEl>
                                      </p:cBhvr>
                                      <p:from x="10000" y="10000"/>
                                      <p:to x="200000" y="450000"/>
                                    </p:animScale>
                                    <p:animScale>
                                      <p:cBhvr>
                                        <p:cTn id="90" dur="1230" accel="100000" fill="hold">
                                          <p:stCondLst>
                                            <p:cond delay="770"/>
                                          </p:stCondLst>
                                        </p:cTn>
                                        <p:tgtEl>
                                          <p:spTgt spid="3">
                                            <p:txEl>
                                              <p:pRg st="7" end="7"/>
                                            </p:txEl>
                                          </p:spTgt>
                                        </p:tgtEl>
                                      </p:cBhvr>
                                      <p:from x="200000" y="450000"/>
                                      <p:to x="100000" y="100000"/>
                                    </p:animScale>
                                    <p:set>
                                      <p:cBhvr>
                                        <p:cTn id="91" dur="770" fill="hold"/>
                                        <p:tgtEl>
                                          <p:spTgt spid="3">
                                            <p:txEl>
                                              <p:pRg st="7" end="7"/>
                                            </p:txEl>
                                          </p:spTgt>
                                        </p:tgtEl>
                                        <p:attrNameLst>
                                          <p:attrName>ppt_x</p:attrName>
                                        </p:attrNameLst>
                                      </p:cBhvr>
                                      <p:to>
                                        <p:strVal val="(0.5)"/>
                                      </p:to>
                                    </p:set>
                                    <p:anim from="(0.5)" to="(#ppt_x)" calcmode="lin" valueType="num">
                                      <p:cBhvr>
                                        <p:cTn id="92" dur="1230" accel="100000" fill="hold">
                                          <p:stCondLst>
                                            <p:cond delay="770"/>
                                          </p:stCondLst>
                                        </p:cTn>
                                        <p:tgtEl>
                                          <p:spTgt spid="3">
                                            <p:txEl>
                                              <p:pRg st="7" end="7"/>
                                            </p:txEl>
                                          </p:spTgt>
                                        </p:tgtEl>
                                        <p:attrNameLst>
                                          <p:attrName>ppt_x</p:attrName>
                                        </p:attrNameLst>
                                      </p:cBhvr>
                                    </p:anim>
                                    <p:set>
                                      <p:cBhvr>
                                        <p:cTn id="93" dur="770" fill="hold"/>
                                        <p:tgtEl>
                                          <p:spTgt spid="3">
                                            <p:txEl>
                                              <p:pRg st="7" end="7"/>
                                            </p:txEl>
                                          </p:spTgt>
                                        </p:tgtEl>
                                        <p:attrNameLst>
                                          <p:attrName>ppt_y</p:attrName>
                                        </p:attrNameLst>
                                      </p:cBhvr>
                                      <p:to>
                                        <p:strVal val="(#ppt_y+0.4)"/>
                                      </p:to>
                                    </p:set>
                                    <p:anim from="(#ppt_y+0.4)" to="(#ppt_y)" calcmode="lin" valueType="num">
                                      <p:cBhvr>
                                        <p:cTn id="94" dur="1230" accel="100000" fill="hold">
                                          <p:stCondLst>
                                            <p:cond delay="770"/>
                                          </p:stCondLst>
                                        </p:cTn>
                                        <p:tgtEl>
                                          <p:spTgt spid="3">
                                            <p:txEl>
                                              <p:pRg st="7" end="7"/>
                                            </p:txEl>
                                          </p:spTgt>
                                        </p:tgtEl>
                                        <p:attrNameLst>
                                          <p:attrName>ppt_y</p:attrName>
                                        </p:attrNameLst>
                                      </p:cBhvr>
                                    </p:anim>
                                  </p:childTnLst>
                                </p:cTn>
                              </p:par>
                            </p:childTnLst>
                          </p:cTn>
                        </p:par>
                      </p:childTnLst>
                    </p:cTn>
                  </p:par>
                  <p:par>
                    <p:cTn id="95" fill="hold">
                      <p:stCondLst>
                        <p:cond delay="indefinite"/>
                      </p:stCondLst>
                      <p:childTnLst>
                        <p:par>
                          <p:cTn id="96" fill="hold">
                            <p:stCondLst>
                              <p:cond delay="0"/>
                            </p:stCondLst>
                            <p:childTnLst>
                              <p:par>
                                <p:cTn id="97" presetID="51" presetClass="entr" presetSubtype="0" fill="hold" grpId="0" nodeType="clickEffect">
                                  <p:stCondLst>
                                    <p:cond delay="0"/>
                                  </p:stCondLst>
                                  <p:childTnLst>
                                    <p:set>
                                      <p:cBhvr>
                                        <p:cTn id="98" dur="1" fill="hold">
                                          <p:stCondLst>
                                            <p:cond delay="0"/>
                                          </p:stCondLst>
                                        </p:cTn>
                                        <p:tgtEl>
                                          <p:spTgt spid="3">
                                            <p:txEl>
                                              <p:pRg st="8" end="8"/>
                                            </p:txEl>
                                          </p:spTgt>
                                        </p:tgtEl>
                                        <p:attrNameLst>
                                          <p:attrName>style.visibility</p:attrName>
                                        </p:attrNameLst>
                                      </p:cBhvr>
                                      <p:to>
                                        <p:strVal val="visible"/>
                                      </p:to>
                                    </p:set>
                                    <p:animEffect transition="in" filter="fade">
                                      <p:cBhvr>
                                        <p:cTn id="99" dur="770" decel="100000"/>
                                        <p:tgtEl>
                                          <p:spTgt spid="3">
                                            <p:txEl>
                                              <p:pRg st="8" end="8"/>
                                            </p:txEl>
                                          </p:spTgt>
                                        </p:tgtEl>
                                      </p:cBhvr>
                                    </p:animEffect>
                                    <p:animScale>
                                      <p:cBhvr>
                                        <p:cTn id="100" dur="770" decel="100000"/>
                                        <p:tgtEl>
                                          <p:spTgt spid="3">
                                            <p:txEl>
                                              <p:pRg st="8" end="8"/>
                                            </p:txEl>
                                          </p:spTgt>
                                        </p:tgtEl>
                                      </p:cBhvr>
                                      <p:from x="10000" y="10000"/>
                                      <p:to x="200000" y="450000"/>
                                    </p:animScale>
                                    <p:animScale>
                                      <p:cBhvr>
                                        <p:cTn id="101" dur="1230" accel="100000" fill="hold">
                                          <p:stCondLst>
                                            <p:cond delay="770"/>
                                          </p:stCondLst>
                                        </p:cTn>
                                        <p:tgtEl>
                                          <p:spTgt spid="3">
                                            <p:txEl>
                                              <p:pRg st="8" end="8"/>
                                            </p:txEl>
                                          </p:spTgt>
                                        </p:tgtEl>
                                      </p:cBhvr>
                                      <p:from x="200000" y="450000"/>
                                      <p:to x="100000" y="100000"/>
                                    </p:animScale>
                                    <p:set>
                                      <p:cBhvr>
                                        <p:cTn id="102" dur="770" fill="hold"/>
                                        <p:tgtEl>
                                          <p:spTgt spid="3">
                                            <p:txEl>
                                              <p:pRg st="8" end="8"/>
                                            </p:txEl>
                                          </p:spTgt>
                                        </p:tgtEl>
                                        <p:attrNameLst>
                                          <p:attrName>ppt_x</p:attrName>
                                        </p:attrNameLst>
                                      </p:cBhvr>
                                      <p:to>
                                        <p:strVal val="(0.5)"/>
                                      </p:to>
                                    </p:set>
                                    <p:anim from="(0.5)" to="(#ppt_x)" calcmode="lin" valueType="num">
                                      <p:cBhvr>
                                        <p:cTn id="103" dur="1230" accel="100000" fill="hold">
                                          <p:stCondLst>
                                            <p:cond delay="770"/>
                                          </p:stCondLst>
                                        </p:cTn>
                                        <p:tgtEl>
                                          <p:spTgt spid="3">
                                            <p:txEl>
                                              <p:pRg st="8" end="8"/>
                                            </p:txEl>
                                          </p:spTgt>
                                        </p:tgtEl>
                                        <p:attrNameLst>
                                          <p:attrName>ppt_x</p:attrName>
                                        </p:attrNameLst>
                                      </p:cBhvr>
                                    </p:anim>
                                    <p:set>
                                      <p:cBhvr>
                                        <p:cTn id="104" dur="770" fill="hold"/>
                                        <p:tgtEl>
                                          <p:spTgt spid="3">
                                            <p:txEl>
                                              <p:pRg st="8" end="8"/>
                                            </p:txEl>
                                          </p:spTgt>
                                        </p:tgtEl>
                                        <p:attrNameLst>
                                          <p:attrName>ppt_y</p:attrName>
                                        </p:attrNameLst>
                                      </p:cBhvr>
                                      <p:to>
                                        <p:strVal val="(#ppt_y+0.4)"/>
                                      </p:to>
                                    </p:set>
                                    <p:anim from="(#ppt_y+0.4)" to="(#ppt_y)" calcmode="lin" valueType="num">
                                      <p:cBhvr>
                                        <p:cTn id="105" dur="1230" accel="100000" fill="hold">
                                          <p:stCondLst>
                                            <p:cond delay="770"/>
                                          </p:stCondLst>
                                        </p:cTn>
                                        <p:tgtEl>
                                          <p:spTgt spid="3">
                                            <p:txEl>
                                              <p:pRg st="8" end="8"/>
                                            </p:txEl>
                                          </p:spTgt>
                                        </p:tgtEl>
                                        <p:attrNameLst>
                                          <p:attrName>ppt_y</p:attrName>
                                        </p:attrNameLst>
                                      </p:cBhvr>
                                    </p:anim>
                                  </p:childTnLst>
                                </p:cTn>
                              </p:par>
                            </p:childTnLst>
                          </p:cTn>
                        </p:par>
                      </p:childTnLst>
                    </p:cTn>
                  </p:par>
                  <p:par>
                    <p:cTn id="106" fill="hold">
                      <p:stCondLst>
                        <p:cond delay="indefinite"/>
                      </p:stCondLst>
                      <p:childTnLst>
                        <p:par>
                          <p:cTn id="107" fill="hold">
                            <p:stCondLst>
                              <p:cond delay="0"/>
                            </p:stCondLst>
                            <p:childTnLst>
                              <p:par>
                                <p:cTn id="108" presetID="51" presetClass="entr" presetSubtype="0" fill="hold" grpId="0" nodeType="clickEffect">
                                  <p:stCondLst>
                                    <p:cond delay="0"/>
                                  </p:stCondLst>
                                  <p:childTnLst>
                                    <p:set>
                                      <p:cBhvr>
                                        <p:cTn id="109" dur="1" fill="hold">
                                          <p:stCondLst>
                                            <p:cond delay="0"/>
                                          </p:stCondLst>
                                        </p:cTn>
                                        <p:tgtEl>
                                          <p:spTgt spid="3">
                                            <p:txEl>
                                              <p:pRg st="9" end="9"/>
                                            </p:txEl>
                                          </p:spTgt>
                                        </p:tgtEl>
                                        <p:attrNameLst>
                                          <p:attrName>style.visibility</p:attrName>
                                        </p:attrNameLst>
                                      </p:cBhvr>
                                      <p:to>
                                        <p:strVal val="visible"/>
                                      </p:to>
                                    </p:set>
                                    <p:animEffect transition="in" filter="fade">
                                      <p:cBhvr>
                                        <p:cTn id="110" dur="770" decel="100000"/>
                                        <p:tgtEl>
                                          <p:spTgt spid="3">
                                            <p:txEl>
                                              <p:pRg st="9" end="9"/>
                                            </p:txEl>
                                          </p:spTgt>
                                        </p:tgtEl>
                                      </p:cBhvr>
                                    </p:animEffect>
                                    <p:animScale>
                                      <p:cBhvr>
                                        <p:cTn id="111" dur="770" decel="100000"/>
                                        <p:tgtEl>
                                          <p:spTgt spid="3">
                                            <p:txEl>
                                              <p:pRg st="9" end="9"/>
                                            </p:txEl>
                                          </p:spTgt>
                                        </p:tgtEl>
                                      </p:cBhvr>
                                      <p:from x="10000" y="10000"/>
                                      <p:to x="200000" y="450000"/>
                                    </p:animScale>
                                    <p:animScale>
                                      <p:cBhvr>
                                        <p:cTn id="112" dur="1230" accel="100000" fill="hold">
                                          <p:stCondLst>
                                            <p:cond delay="770"/>
                                          </p:stCondLst>
                                        </p:cTn>
                                        <p:tgtEl>
                                          <p:spTgt spid="3">
                                            <p:txEl>
                                              <p:pRg st="9" end="9"/>
                                            </p:txEl>
                                          </p:spTgt>
                                        </p:tgtEl>
                                      </p:cBhvr>
                                      <p:from x="200000" y="450000"/>
                                      <p:to x="100000" y="100000"/>
                                    </p:animScale>
                                    <p:set>
                                      <p:cBhvr>
                                        <p:cTn id="113" dur="770" fill="hold"/>
                                        <p:tgtEl>
                                          <p:spTgt spid="3">
                                            <p:txEl>
                                              <p:pRg st="9" end="9"/>
                                            </p:txEl>
                                          </p:spTgt>
                                        </p:tgtEl>
                                        <p:attrNameLst>
                                          <p:attrName>ppt_x</p:attrName>
                                        </p:attrNameLst>
                                      </p:cBhvr>
                                      <p:to>
                                        <p:strVal val="(0.5)"/>
                                      </p:to>
                                    </p:set>
                                    <p:anim from="(0.5)" to="(#ppt_x)" calcmode="lin" valueType="num">
                                      <p:cBhvr>
                                        <p:cTn id="114" dur="1230" accel="100000" fill="hold">
                                          <p:stCondLst>
                                            <p:cond delay="770"/>
                                          </p:stCondLst>
                                        </p:cTn>
                                        <p:tgtEl>
                                          <p:spTgt spid="3">
                                            <p:txEl>
                                              <p:pRg st="9" end="9"/>
                                            </p:txEl>
                                          </p:spTgt>
                                        </p:tgtEl>
                                        <p:attrNameLst>
                                          <p:attrName>ppt_x</p:attrName>
                                        </p:attrNameLst>
                                      </p:cBhvr>
                                    </p:anim>
                                    <p:set>
                                      <p:cBhvr>
                                        <p:cTn id="115" dur="770" fill="hold"/>
                                        <p:tgtEl>
                                          <p:spTgt spid="3">
                                            <p:txEl>
                                              <p:pRg st="9" end="9"/>
                                            </p:txEl>
                                          </p:spTgt>
                                        </p:tgtEl>
                                        <p:attrNameLst>
                                          <p:attrName>ppt_y</p:attrName>
                                        </p:attrNameLst>
                                      </p:cBhvr>
                                      <p:to>
                                        <p:strVal val="(#ppt_y+0.4)"/>
                                      </p:to>
                                    </p:set>
                                    <p:anim from="(#ppt_y+0.4)" to="(#ppt_y)" calcmode="lin" valueType="num">
                                      <p:cBhvr>
                                        <p:cTn id="116" dur="1230" accel="100000" fill="hold">
                                          <p:stCondLst>
                                            <p:cond delay="770"/>
                                          </p:stCondLst>
                                        </p:cTn>
                                        <p:tgtEl>
                                          <p:spTgt spid="3">
                                            <p:txEl>
                                              <p:pRg st="9" end="9"/>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09600"/>
            <a:ext cx="8229600" cy="1143000"/>
          </a:xfrm>
        </p:spPr>
        <p:txBody>
          <a:bodyPr/>
          <a:lstStyle/>
          <a:p>
            <a:r>
              <a:rPr lang="id-ID" sz="4800" dirty="0" smtClean="0"/>
              <a:t>K</a:t>
            </a:r>
            <a:r>
              <a:rPr lang="id-ID" sz="4800" dirty="0"/>
              <a:t>ekurangan</a:t>
            </a:r>
            <a:r>
              <a:rPr lang="id-ID" sz="4800" dirty="0" smtClean="0"/>
              <a:t> </a:t>
            </a:r>
            <a:r>
              <a:rPr lang="id-ID" sz="4800" dirty="0"/>
              <a:t>Media </a:t>
            </a:r>
            <a:r>
              <a:rPr lang="id-ID" sz="4800" dirty="0" smtClean="0"/>
              <a:t>Audio Visual</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676400"/>
            <a:ext cx="8229600" cy="4495800"/>
          </a:xfrm>
        </p:spPr>
        <p:txBody>
          <a:bodyPr>
            <a:scene3d>
              <a:camera prst="orthographicFront"/>
              <a:lightRig rig="threePt" dir="t"/>
            </a:scene3d>
          </a:bodyPr>
          <a:lstStyle/>
          <a:p>
            <a:r>
              <a:rPr lang="id-ID" sz="2400" dirty="0" smtClean="0"/>
              <a:t>Perhatian </a:t>
            </a:r>
            <a:r>
              <a:rPr lang="id-ID" sz="2400" dirty="0"/>
              <a:t>penonton sulit dikuasai, partisipasi mereka jarang dipraktekkan.</a:t>
            </a:r>
          </a:p>
          <a:p>
            <a:r>
              <a:rPr lang="id-ID" sz="2400" dirty="0" smtClean="0"/>
              <a:t>Sifat </a:t>
            </a:r>
            <a:r>
              <a:rPr lang="id-ID" sz="2400" dirty="0"/>
              <a:t>komunikasinya yang bersifat satu arah </a:t>
            </a:r>
            <a:r>
              <a:rPr lang="id-ID" sz="2400" dirty="0" smtClean="0"/>
              <a:t>haruslah diimbangi </a:t>
            </a:r>
            <a:r>
              <a:rPr lang="id-ID" sz="2400" dirty="0"/>
              <a:t>dengan pencarian bentuk umpan balik yang lain.</a:t>
            </a:r>
          </a:p>
          <a:p>
            <a:r>
              <a:rPr lang="id-ID" sz="2400" dirty="0" smtClean="0"/>
              <a:t>Kurang </a:t>
            </a:r>
            <a:r>
              <a:rPr lang="id-ID" sz="2400" dirty="0"/>
              <a:t>mampu menampilkan detail dari objek yang disajikan secara sempurna.</a:t>
            </a:r>
          </a:p>
          <a:p>
            <a:r>
              <a:rPr lang="id-ID" sz="2400" dirty="0" smtClean="0"/>
              <a:t>Memerlukan </a:t>
            </a:r>
            <a:r>
              <a:rPr lang="id-ID" sz="2400" dirty="0"/>
              <a:t>peralatan yang mahal dan kompleks</a:t>
            </a:r>
            <a:r>
              <a:rPr lang="id-ID" sz="2400" dirty="0" smtClean="0"/>
              <a:t>.</a:t>
            </a:r>
          </a:p>
          <a:p>
            <a:r>
              <a:rPr lang="id-ID" sz="2400" dirty="0"/>
              <a:t>Biaya pembuatan dan peralatannya cukup tinggi dan mahal.</a:t>
            </a:r>
          </a:p>
        </p:txBody>
      </p:sp>
    </p:spTree>
    <p:extLst>
      <p:ext uri="{BB962C8B-B14F-4D97-AF65-F5344CB8AC3E}">
        <p14:creationId xmlns:p14="http://schemas.microsoft.com/office/powerpoint/2010/main" val="3043436392"/>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8" presetClass="entr" presetSubtype="0" accel="5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8" presetClass="entr" presetSubtype="0" accel="5000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en-US" dirty="0" err="1" smtClean="0"/>
              <a:t>Jenis</a:t>
            </a:r>
            <a:r>
              <a:rPr lang="en-US" dirty="0" smtClean="0"/>
              <a:t> </a:t>
            </a:r>
            <a:r>
              <a:rPr lang="id-ID" dirty="0" smtClean="0"/>
              <a:t>Media </a:t>
            </a:r>
            <a:r>
              <a:rPr lang="id-ID" dirty="0" smtClean="0"/>
              <a:t>Audio Visual</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2057400"/>
            <a:ext cx="8229600" cy="4144963"/>
          </a:xfrm>
        </p:spPr>
        <p:txBody>
          <a:bodyPr>
            <a:noAutofit/>
          </a:bodyPr>
          <a:lstStyle/>
          <a:p>
            <a:r>
              <a:rPr lang="id-ID" sz="2400" dirty="0"/>
              <a:t>Media audio visual terbagi dalam </a:t>
            </a:r>
            <a:r>
              <a:rPr lang="id-ID" sz="2400" dirty="0" smtClean="0"/>
              <a:t>jenis</a:t>
            </a:r>
            <a:r>
              <a:rPr lang="id-ID" sz="2400" dirty="0"/>
              <a:t>, yaitu audio visual murni, audio visual tidak murni.[1] Secara rinci sebagai berikut: </a:t>
            </a:r>
          </a:p>
          <a:p>
            <a:pPr marL="457200" indent="-457200">
              <a:buAutoNum type="alphaLcPeriod"/>
            </a:pPr>
            <a:r>
              <a:rPr lang="id-ID" sz="2400" dirty="0" smtClean="0"/>
              <a:t>Audio </a:t>
            </a:r>
            <a:r>
              <a:rPr lang="id-ID" sz="2400" dirty="0"/>
              <a:t>visual murni yaitu baik unsur suara maupun unsur gambar berasal dari satu sumber seperti video kaset. </a:t>
            </a:r>
            <a:endParaRPr lang="en-US" sz="2400" dirty="0" smtClean="0"/>
          </a:p>
          <a:p>
            <a:pPr marL="457200" indent="-457200">
              <a:buAutoNum type="alphaLcPeriod"/>
            </a:pPr>
            <a:r>
              <a:rPr lang="id-ID" sz="2400" dirty="0" smtClean="0"/>
              <a:t>Audio </a:t>
            </a:r>
            <a:r>
              <a:rPr lang="id-ID" sz="2400" dirty="0"/>
              <a:t>visual tidak murni yaitu unsur suara dan unsur gambarnya berasal dari sumber yang berbeda. Misalnya film bingkai suara yang unsur gambarnya berasal dari slides proyektor dan unsur suaranya berasal dari tape recorder. </a:t>
            </a:r>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480646876"/>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56" presetClass="entr" presetSubtype="0" fill="hold" grpId="0" nodeType="clickEffect">
                                  <p:stCondLst>
                                    <p:cond delay="0"/>
                                  </p:stCondLst>
                                  <p:iterate type="lt">
                                    <p:tmPct val="10000"/>
                                  </p:iterate>
                                  <p:childTnLst>
                                    <p:set>
                                      <p:cBhvr>
                                        <p:cTn id="31" dur="1" fill="hold">
                                          <p:stCondLst>
                                            <p:cond delay="0"/>
                                          </p:stCondLst>
                                        </p:cTn>
                                        <p:tgtEl>
                                          <p:spTgt spid="3">
                                            <p:txEl>
                                              <p:pRg st="2" end="2"/>
                                            </p:txEl>
                                          </p:spTgt>
                                        </p:tgtEl>
                                        <p:attrNameLst>
                                          <p:attrName>style.visibility</p:attrName>
                                        </p:attrNameLst>
                                      </p:cBhvr>
                                      <p:to>
                                        <p:strVal val="visible"/>
                                      </p:to>
                                    </p:set>
                                    <p:anim by="(-#ppt_w*2)" calcmode="lin" valueType="num">
                                      <p:cBhvr rctx="PPT">
                                        <p:cTn id="32" dur="500" autoRev="1" fill="hold">
                                          <p:stCondLst>
                                            <p:cond delay="0"/>
                                          </p:stCondLst>
                                        </p:cTn>
                                        <p:tgtEl>
                                          <p:spTgt spid="3">
                                            <p:txEl>
                                              <p:pRg st="2" end="2"/>
                                            </p:txEl>
                                          </p:spTgt>
                                        </p:tgtEl>
                                        <p:attrNameLst>
                                          <p:attrName>ppt_w</p:attrName>
                                        </p:attrNameLst>
                                      </p:cBhvr>
                                    </p:anim>
                                    <p:anim by="(#ppt_w*0.50)" calcmode="lin" valueType="num">
                                      <p:cBhvr>
                                        <p:cTn id="33" dur="500" decel="50000" autoRev="1" fill="hold">
                                          <p:stCondLst>
                                            <p:cond delay="0"/>
                                          </p:stCondLst>
                                        </p:cTn>
                                        <p:tgtEl>
                                          <p:spTgt spid="3">
                                            <p:txEl>
                                              <p:pRg st="2" end="2"/>
                                            </p:txEl>
                                          </p:spTgt>
                                        </p:tgtEl>
                                        <p:attrNameLst>
                                          <p:attrName>ppt_x</p:attrName>
                                        </p:attrNameLst>
                                      </p:cBhvr>
                                    </p:anim>
                                    <p:anim from="(-#ppt_h/2)" to="(#ppt_y)" calcmode="lin" valueType="num">
                                      <p:cBhvr>
                                        <p:cTn id="34" dur="1000" fill="hold">
                                          <p:stCondLst>
                                            <p:cond delay="0"/>
                                          </p:stCondLst>
                                        </p:cTn>
                                        <p:tgtEl>
                                          <p:spTgt spid="3">
                                            <p:txEl>
                                              <p:pRg st="2" end="2"/>
                                            </p:txEl>
                                          </p:spTgt>
                                        </p:tgtEl>
                                        <p:attrNameLst>
                                          <p:attrName>ppt_y</p:attrName>
                                        </p:attrNameLst>
                                      </p:cBhvr>
                                    </p:anim>
                                    <p:animRot by="21600000">
                                      <p:cBhvr>
                                        <p:cTn id="35" dur="1000" fill="hold">
                                          <p:stCondLst>
                                            <p:cond delay="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914400"/>
            <a:ext cx="8229600" cy="1143000"/>
          </a:xfrm>
        </p:spPr>
        <p:txBody>
          <a:bodyPr/>
          <a:lstStyle/>
          <a:p>
            <a:r>
              <a:rPr lang="en-US" dirty="0" err="1" smtClean="0"/>
              <a:t>Mana</a:t>
            </a:r>
            <a:r>
              <a:rPr lang="en-US" dirty="0" smtClean="0"/>
              <a:t> </a:t>
            </a:r>
            <a:r>
              <a:rPr lang="en-US" dirty="0" err="1" smtClean="0"/>
              <a:t>sajakah</a:t>
            </a:r>
            <a:r>
              <a:rPr lang="en-US" dirty="0" smtClean="0"/>
              <a:t> yang </a:t>
            </a:r>
            <a:r>
              <a:rPr lang="en-US" dirty="0" err="1" smtClean="0"/>
              <a:t>merupakan</a:t>
            </a:r>
            <a:r>
              <a:rPr lang="en-US" dirty="0" smtClean="0"/>
              <a:t> media audio visual?</a:t>
            </a:r>
            <a:endParaRPr lang="en-US" dirty="0"/>
          </a:p>
        </p:txBody>
      </p:sp>
      <p:pic>
        <p:nvPicPr>
          <p:cNvPr id="5" name="Content Placeholder 4"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5000" y="2362200"/>
            <a:ext cx="5715000" cy="3583781"/>
          </a:xfrm>
        </p:spPr>
      </p:pic>
    </p:spTree>
    <p:extLst>
      <p:ext uri="{BB962C8B-B14F-4D97-AF65-F5344CB8AC3E}">
        <p14:creationId xmlns:p14="http://schemas.microsoft.com/office/powerpoint/2010/main" val="1564753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420</Words>
  <Application>Microsoft Office PowerPoint</Application>
  <PresentationFormat>On-screen Show (4:3)</PresentationFormat>
  <Paragraphs>42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KEMAMPUAN AKHIR YANG DIHARAPKAN</vt:lpstr>
      <vt:lpstr>Media Audio Visual</vt:lpstr>
      <vt:lpstr>Klasifikasi Media Audio Visual</vt:lpstr>
      <vt:lpstr>Kelebihan Media Audio Visual</vt:lpstr>
      <vt:lpstr>Kekurangan Media Audio Visual</vt:lpstr>
      <vt:lpstr>Jenis Media Audio Visual</vt:lpstr>
      <vt:lpstr>Mana sajakah yang merupakan media audio visual?</vt:lpstr>
    </vt:vector>
  </TitlesOfParts>
  <Company>signDesign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Khaola</dc:creator>
  <cp:lastModifiedBy>TOSHIBA</cp:lastModifiedBy>
  <cp:revision>222</cp:revision>
  <dcterms:created xsi:type="dcterms:W3CDTF">2010-08-24T06:47:44Z</dcterms:created>
  <dcterms:modified xsi:type="dcterms:W3CDTF">2018-11-07T09:09:57Z</dcterms:modified>
</cp:coreProperties>
</file>