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16" r:id="rId2"/>
    <p:sldId id="335"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376" r:id="rId43"/>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2" autoAdjust="0"/>
    <p:restoredTop sz="93190" autoAdjust="0"/>
  </p:normalViewPr>
  <p:slideViewPr>
    <p:cSldViewPr>
      <p:cViewPr>
        <p:scale>
          <a:sx n="73" d="100"/>
          <a:sy n="73" d="100"/>
        </p:scale>
        <p:origin x="-2724" y="-8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139BA3C5-D6AC-49BE-ABF9-0F4A77D7538B}" type="datetimeFigureOut">
              <a:rPr lang="id-ID"/>
              <a:pPr>
                <a:defRPr/>
              </a:pPr>
              <a:t>26/11/2019</a:t>
            </a:fld>
            <a:endParaRPr lang="id-ID"/>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id-ID"/>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2B69CFD0-D86E-45DB-BCB5-0761C07F9840}" type="slidenum">
              <a:rPr lang="id-ID"/>
              <a:pPr>
                <a:defRPr/>
              </a:pPr>
              <a:t>‹#›</a:t>
            </a:fld>
            <a:endParaRPr lang="id-ID"/>
          </a:p>
        </p:txBody>
      </p:sp>
    </p:spTree>
    <p:extLst>
      <p:ext uri="{BB962C8B-B14F-4D97-AF65-F5344CB8AC3E}">
        <p14:creationId xmlns:p14="http://schemas.microsoft.com/office/powerpoint/2010/main" val="66957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D065ECB-EA42-46C1-9085-8DD4813BA2C0}" type="datetimeFigureOut">
              <a:rPr lang="id-ID"/>
              <a:pPr>
                <a:defRPr/>
              </a:pPr>
              <a:t>26/11/2019</a:t>
            </a:fld>
            <a:endParaRPr lang="id-ID"/>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5382E2A-288D-4F58-AF1C-4CC8E384E151}" type="slidenum">
              <a:rPr lang="id-ID" altLang="en-US"/>
              <a:pPr>
                <a:defRPr/>
              </a:pPr>
              <a:t>‹#›</a:t>
            </a:fld>
            <a:endParaRPr lang="id-ID" altLang="en-US"/>
          </a:p>
        </p:txBody>
      </p:sp>
    </p:spTree>
    <p:extLst>
      <p:ext uri="{BB962C8B-B14F-4D97-AF65-F5344CB8AC3E}">
        <p14:creationId xmlns:p14="http://schemas.microsoft.com/office/powerpoint/2010/main" val="30188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87AEA4-AD88-43C7-8217-00500143C26D}" type="slidenum">
              <a:rPr lang="id-ID" altLang="en-US" smtClean="0">
                <a:latin typeface="Calibri" pitchFamily="34" charset="0"/>
              </a:rPr>
              <a:pPr/>
              <a:t>2</a:t>
            </a:fld>
            <a:endParaRPr lang="id-ID"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16ED1B-730D-4FAB-B0B5-F00E03AE1D5A}"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12220-3BC6-4FE1-90D2-77AACFF537BB}" type="slidenum">
              <a:rPr lang="en-US" altLang="en-US"/>
              <a:pPr>
                <a:defRPr/>
              </a:pPr>
              <a:t>‹#›</a:t>
            </a:fld>
            <a:endParaRPr lang="en-US" altLang="en-US"/>
          </a:p>
        </p:txBody>
      </p:sp>
    </p:spTree>
    <p:extLst>
      <p:ext uri="{BB962C8B-B14F-4D97-AF65-F5344CB8AC3E}">
        <p14:creationId xmlns:p14="http://schemas.microsoft.com/office/powerpoint/2010/main" val="99263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D11001-F94A-487D-9EC8-E3AEEFFA7F71}"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01C78-627E-4FFE-8FFA-ADD247589FE0}" type="slidenum">
              <a:rPr lang="en-US" altLang="en-US"/>
              <a:pPr>
                <a:defRPr/>
              </a:pPr>
              <a:t>‹#›</a:t>
            </a:fld>
            <a:endParaRPr lang="en-US" altLang="en-US"/>
          </a:p>
        </p:txBody>
      </p:sp>
    </p:spTree>
    <p:extLst>
      <p:ext uri="{BB962C8B-B14F-4D97-AF65-F5344CB8AC3E}">
        <p14:creationId xmlns:p14="http://schemas.microsoft.com/office/powerpoint/2010/main" val="262385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AB9442-FDA7-4FF0-A121-14AE6E4197F0}"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67CF9-64C9-430C-A32C-F48A845895FE}" type="slidenum">
              <a:rPr lang="en-US" altLang="en-US"/>
              <a:pPr>
                <a:defRPr/>
              </a:pPr>
              <a:t>‹#›</a:t>
            </a:fld>
            <a:endParaRPr lang="en-US" altLang="en-US"/>
          </a:p>
        </p:txBody>
      </p:sp>
    </p:spTree>
    <p:extLst>
      <p:ext uri="{BB962C8B-B14F-4D97-AF65-F5344CB8AC3E}">
        <p14:creationId xmlns:p14="http://schemas.microsoft.com/office/powerpoint/2010/main" val="117931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A878C4-CD9C-4B89-9E9F-55E392E6C1A7}"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5A1C17-9789-4A53-8918-A5D2A4C10672}" type="slidenum">
              <a:rPr lang="en-US" altLang="en-US"/>
              <a:pPr>
                <a:defRPr/>
              </a:pPr>
              <a:t>‹#›</a:t>
            </a:fld>
            <a:endParaRPr lang="en-US" altLang="en-US"/>
          </a:p>
        </p:txBody>
      </p:sp>
    </p:spTree>
    <p:extLst>
      <p:ext uri="{BB962C8B-B14F-4D97-AF65-F5344CB8AC3E}">
        <p14:creationId xmlns:p14="http://schemas.microsoft.com/office/powerpoint/2010/main" val="422006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A6BCB6-FB76-4053-9E1A-F20F75E4C0D3}" type="datetime1">
              <a:rPr lang="en-US"/>
              <a:pPr>
                <a:defRPr/>
              </a:pPr>
              <a:t>11/26/2019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8E9A7-055E-4693-8F89-F4E4D0D19050}" type="slidenum">
              <a:rPr lang="en-US" altLang="en-US"/>
              <a:pPr>
                <a:defRPr/>
              </a:pPr>
              <a:t>‹#›</a:t>
            </a:fld>
            <a:endParaRPr lang="en-US" altLang="en-US"/>
          </a:p>
        </p:txBody>
      </p:sp>
    </p:spTree>
    <p:extLst>
      <p:ext uri="{BB962C8B-B14F-4D97-AF65-F5344CB8AC3E}">
        <p14:creationId xmlns:p14="http://schemas.microsoft.com/office/powerpoint/2010/main" val="31336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4BE2D6-4BEC-417C-AA24-C768D23C6E3D}"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DE1D4-9B04-40BA-BE9C-6377FD99D41A}" type="slidenum">
              <a:rPr lang="en-US" altLang="en-US"/>
              <a:pPr>
                <a:defRPr/>
              </a:pPr>
              <a:t>‹#›</a:t>
            </a:fld>
            <a:endParaRPr lang="en-US" altLang="en-US"/>
          </a:p>
        </p:txBody>
      </p:sp>
    </p:spTree>
    <p:extLst>
      <p:ext uri="{BB962C8B-B14F-4D97-AF65-F5344CB8AC3E}">
        <p14:creationId xmlns:p14="http://schemas.microsoft.com/office/powerpoint/2010/main" val="125836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D0E4-EFC2-4EC0-B139-326D2CA5B170}" type="datetime1">
              <a:rPr lang="en-US"/>
              <a:pPr>
                <a:defRPr/>
              </a:pPr>
              <a:t>11/26/2019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C68CAD-3239-400E-94F4-B4B731180798}" type="slidenum">
              <a:rPr lang="en-US" altLang="en-US"/>
              <a:pPr>
                <a:defRPr/>
              </a:pPr>
              <a:t>‹#›</a:t>
            </a:fld>
            <a:endParaRPr lang="en-US" altLang="en-US"/>
          </a:p>
        </p:txBody>
      </p:sp>
    </p:spTree>
    <p:extLst>
      <p:ext uri="{BB962C8B-B14F-4D97-AF65-F5344CB8AC3E}">
        <p14:creationId xmlns:p14="http://schemas.microsoft.com/office/powerpoint/2010/main" val="168013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CA6DD1-2741-4D4E-83EB-A67889DCF80E}" type="datetime1">
              <a:rPr lang="en-US"/>
              <a:pPr>
                <a:defRPr/>
              </a:pPr>
              <a:t>11/26/2019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065D1F-29DC-45AB-ADE2-F63F9477AE08}" type="slidenum">
              <a:rPr lang="en-US" altLang="en-US"/>
              <a:pPr>
                <a:defRPr/>
              </a:pPr>
              <a:t>‹#›</a:t>
            </a:fld>
            <a:endParaRPr lang="en-US" altLang="en-US"/>
          </a:p>
        </p:txBody>
      </p:sp>
    </p:spTree>
    <p:extLst>
      <p:ext uri="{BB962C8B-B14F-4D97-AF65-F5344CB8AC3E}">
        <p14:creationId xmlns:p14="http://schemas.microsoft.com/office/powerpoint/2010/main" val="374864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A1F8AE-0658-4ECB-80A4-EC111FAFA9FB}" type="datetime1">
              <a:rPr lang="en-US"/>
              <a:pPr>
                <a:defRPr/>
              </a:pPr>
              <a:t>11/26/2019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0176E0-9712-4780-826E-A2F5A26E8CAE}" type="slidenum">
              <a:rPr lang="en-US" altLang="en-US"/>
              <a:pPr>
                <a:defRPr/>
              </a:pPr>
              <a:t>‹#›</a:t>
            </a:fld>
            <a:endParaRPr lang="en-US" altLang="en-US"/>
          </a:p>
        </p:txBody>
      </p:sp>
    </p:spTree>
    <p:extLst>
      <p:ext uri="{BB962C8B-B14F-4D97-AF65-F5344CB8AC3E}">
        <p14:creationId xmlns:p14="http://schemas.microsoft.com/office/powerpoint/2010/main" val="94751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0A148C-AA80-48F3-B550-9F567CD3B2A7}"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0B4697-2B1C-4D12-AA16-44A5FBC86A69}" type="slidenum">
              <a:rPr lang="en-US" altLang="en-US"/>
              <a:pPr>
                <a:defRPr/>
              </a:pPr>
              <a:t>‹#›</a:t>
            </a:fld>
            <a:endParaRPr lang="en-US" altLang="en-US"/>
          </a:p>
        </p:txBody>
      </p:sp>
    </p:spTree>
    <p:extLst>
      <p:ext uri="{BB962C8B-B14F-4D97-AF65-F5344CB8AC3E}">
        <p14:creationId xmlns:p14="http://schemas.microsoft.com/office/powerpoint/2010/main" val="213005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C89EBC-BC25-4003-A3B6-FD73BFB16CF4}" type="datetime1">
              <a:rPr lang="en-US"/>
              <a:pPr>
                <a:defRPr/>
              </a:pPr>
              <a:t>11/26/2019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D83934-504C-4972-9D3D-83FDB944ABF3}" type="slidenum">
              <a:rPr lang="en-US" altLang="en-US"/>
              <a:pPr>
                <a:defRPr/>
              </a:pPr>
              <a:t>‹#›</a:t>
            </a:fld>
            <a:endParaRPr lang="en-US" altLang="en-US"/>
          </a:p>
        </p:txBody>
      </p:sp>
    </p:spTree>
    <p:extLst>
      <p:ext uri="{BB962C8B-B14F-4D97-AF65-F5344CB8AC3E}">
        <p14:creationId xmlns:p14="http://schemas.microsoft.com/office/powerpoint/2010/main" val="213486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366DFB2-47D3-4739-8A79-248DE6DA44BD}" type="datetime1">
              <a:rPr lang="en-US"/>
              <a:pPr>
                <a:defRPr/>
              </a:pPr>
              <a:t>11/26/2019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pPr>
              <a:defRPr/>
            </a:pPr>
            <a:fld id="{19E16104-F6D3-4E8F-B209-3CCE96E008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7" r:id="rId1"/>
    <p:sldLayoutId id="214748376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200400" y="3505200"/>
            <a:ext cx="563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altLang="en-US" b="1" dirty="0">
                <a:solidFill>
                  <a:schemeClr val="bg1"/>
                </a:solidFill>
              </a:rPr>
              <a:t>KOMUNIKASI PEMASARAN TERPADU </a:t>
            </a:r>
            <a:r>
              <a:rPr lang="en-US" altLang="en-US" b="1" dirty="0">
                <a:solidFill>
                  <a:schemeClr val="bg1"/>
                </a:solidFill>
              </a:rPr>
              <a:t>PERTEMUAN </a:t>
            </a:r>
            <a:r>
              <a:rPr lang="id-ID" altLang="en-US" b="1" dirty="0" smtClean="0">
                <a:solidFill>
                  <a:schemeClr val="bg1"/>
                </a:solidFill>
              </a:rPr>
              <a:t>12- </a:t>
            </a:r>
            <a:r>
              <a:rPr lang="id-ID" altLang="en-US" b="1" dirty="0">
                <a:solidFill>
                  <a:schemeClr val="bg1"/>
                </a:solidFill>
              </a:rPr>
              <a:t>Tools IMC </a:t>
            </a:r>
            <a:r>
              <a:rPr lang="id-ID" altLang="en-US" b="1" dirty="0" smtClean="0">
                <a:solidFill>
                  <a:schemeClr val="bg1"/>
                </a:solidFill>
              </a:rPr>
              <a:t>– </a:t>
            </a:r>
            <a:r>
              <a:rPr lang="id-ID" altLang="en-US" b="1" dirty="0" smtClean="0">
                <a:solidFill>
                  <a:schemeClr val="bg1"/>
                </a:solidFill>
              </a:rPr>
              <a:t>Sales Promotion</a:t>
            </a:r>
            <a:endParaRPr lang="en-US" altLang="en-US" b="1" dirty="0">
              <a:solidFill>
                <a:schemeClr val="bg1"/>
              </a:solidFill>
            </a:endParaRPr>
          </a:p>
          <a:p>
            <a:pPr algn="ctr" eaLnBrk="1" hangingPunct="1"/>
            <a:r>
              <a:rPr lang="en-US" altLang="en-US" b="1" dirty="0">
                <a:solidFill>
                  <a:schemeClr val="bg1"/>
                </a:solidFill>
              </a:rPr>
              <a:t>EUIS NURUL B, S.E.,</a:t>
            </a:r>
            <a:r>
              <a:rPr lang="en-US" altLang="en-US" b="1" dirty="0" err="1">
                <a:solidFill>
                  <a:schemeClr val="bg1"/>
                </a:solidFill>
              </a:rPr>
              <a:t>M.Si</a:t>
            </a:r>
            <a:r>
              <a:rPr lang="en-US" altLang="en-US" b="1" dirty="0">
                <a:solidFill>
                  <a:schemeClr val="bg1"/>
                </a:solidFill>
              </a:rPr>
              <a:t> (</a:t>
            </a:r>
            <a:r>
              <a:rPr lang="en-US" altLang="en-US" b="1" dirty="0" err="1">
                <a:solidFill>
                  <a:schemeClr val="bg1"/>
                </a:solidFill>
              </a:rPr>
              <a:t>Koordinator</a:t>
            </a:r>
            <a:r>
              <a:rPr lang="en-US" altLang="en-US" b="1" dirty="0">
                <a:solidFill>
                  <a:schemeClr val="bg1"/>
                </a:solidFill>
              </a:rPr>
              <a:t>) + Team</a:t>
            </a:r>
          </a:p>
          <a:p>
            <a:pPr algn="ctr" eaLnBrk="1" hangingPunct="1"/>
            <a:r>
              <a:rPr lang="en-US" altLang="en-US" b="1" dirty="0">
                <a:solidFill>
                  <a:schemeClr val="bg1"/>
                </a:solidFill>
              </a:rPr>
              <a:t>FAKULTAS ILMU KOMUNIKASI</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3419475" y="981075"/>
            <a:ext cx="432276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endParaRPr lang="en-US" sz="2800" b="1">
              <a:latin typeface="Garamond" pitchFamily="18" charset="0"/>
            </a:endParaRPr>
          </a:p>
          <a:p>
            <a:pPr marL="342900" indent="-342900" eaLnBrk="1" hangingPunct="1">
              <a:spcBef>
                <a:spcPct val="20000"/>
              </a:spcBef>
            </a:pPr>
            <a:r>
              <a:rPr lang="en-US" sz="2800" b="1" u="sng">
                <a:latin typeface="Garamond" pitchFamily="18" charset="0"/>
              </a:rPr>
              <a:t>Forms</a:t>
            </a:r>
            <a:r>
              <a:rPr lang="en-US" sz="2800" b="1">
                <a:latin typeface="Garamond" pitchFamily="18" charset="0"/>
              </a:rPr>
              <a:t>:</a:t>
            </a:r>
          </a:p>
          <a:p>
            <a:pPr marL="342900" indent="-342900" eaLnBrk="1" hangingPunct="1">
              <a:spcBef>
                <a:spcPct val="20000"/>
              </a:spcBef>
            </a:pPr>
            <a:endParaRPr lang="en-US" sz="2800" b="1">
              <a:latin typeface="Garamond" pitchFamily="18" charset="0"/>
            </a:endParaRPr>
          </a:p>
          <a:p>
            <a:pPr marL="342900" indent="-342900" eaLnBrk="1" hangingPunct="1">
              <a:spcBef>
                <a:spcPct val="20000"/>
              </a:spcBef>
              <a:buFontTx/>
              <a:buBlip>
                <a:blip r:embed="rId2"/>
              </a:buBlip>
            </a:pPr>
            <a:r>
              <a:rPr lang="en-US" sz="2400" b="1">
                <a:latin typeface="Garamond" pitchFamily="18" charset="0"/>
              </a:rPr>
              <a:t>POP material</a:t>
            </a:r>
          </a:p>
          <a:p>
            <a:pPr marL="342900" indent="-342900" eaLnBrk="1" hangingPunct="1">
              <a:spcBef>
                <a:spcPct val="20000"/>
              </a:spcBef>
              <a:buFontTx/>
              <a:buBlip>
                <a:blip r:embed="rId2"/>
              </a:buBlip>
            </a:pPr>
            <a:r>
              <a:rPr lang="en-US" sz="2400" b="1">
                <a:latin typeface="Garamond" pitchFamily="18" charset="0"/>
              </a:rPr>
              <a:t>Premiums, contests</a:t>
            </a:r>
          </a:p>
          <a:p>
            <a:pPr marL="342900" indent="-342900" eaLnBrk="1" hangingPunct="1">
              <a:spcBef>
                <a:spcPct val="20000"/>
              </a:spcBef>
              <a:buFontTx/>
              <a:buBlip>
                <a:blip r:embed="rId2"/>
              </a:buBlip>
            </a:pPr>
            <a:r>
              <a:rPr lang="en-US" sz="2400" b="1">
                <a:latin typeface="Garamond" pitchFamily="18" charset="0"/>
              </a:rPr>
              <a:t>Coupons</a:t>
            </a:r>
          </a:p>
          <a:p>
            <a:pPr marL="342900" indent="-342900" eaLnBrk="1" hangingPunct="1">
              <a:spcBef>
                <a:spcPct val="20000"/>
              </a:spcBef>
              <a:buFontTx/>
              <a:buBlip>
                <a:blip r:embed="rId2"/>
              </a:buBlip>
            </a:pPr>
            <a:r>
              <a:rPr lang="en-US" sz="2400" b="1">
                <a:latin typeface="Garamond" pitchFamily="18" charset="0"/>
              </a:rPr>
              <a:t>Money Deals</a:t>
            </a:r>
          </a:p>
          <a:p>
            <a:pPr marL="342900" indent="-342900" eaLnBrk="1" hangingPunct="1">
              <a:spcBef>
                <a:spcPct val="20000"/>
              </a:spcBef>
              <a:buFontTx/>
              <a:buBlip>
                <a:blip r:embed="rId2"/>
              </a:buBlip>
            </a:pPr>
            <a:r>
              <a:rPr lang="en-US" sz="2400" b="1">
                <a:latin typeface="Garamond" pitchFamily="18" charset="0"/>
              </a:rPr>
              <a:t>Sampling</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85497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ppt_x</p:attrName>
                                        </p:attrNameLst>
                                      </p:cBhvr>
                                      <p:tavLst>
                                        <p:tav tm="0">
                                          <p:val>
                                            <p:strVal val="#ppt_x-.2"/>
                                          </p:val>
                                        </p:tav>
                                        <p:tav tm="100000">
                                          <p:val>
                                            <p:strVal val="#ppt_x"/>
                                          </p:val>
                                        </p:tav>
                                      </p:tavLst>
                                    </p:anim>
                                    <p:anim calcmode="lin" valueType="num">
                                      <p:cBhvr>
                                        <p:cTn id="8" dur="10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any 010"/>
          <p:cNvPicPr>
            <a:picLocks noChangeAspect="1" noChangeArrowheads="1"/>
          </p:cNvPicPr>
          <p:nvPr/>
        </p:nvPicPr>
        <p:blipFill>
          <a:blip r:embed="rId2" cstate="print">
            <a:extLst>
              <a:ext uri="{28A0092B-C50C-407E-A947-70E740481C1C}">
                <a14:useLocalDpi xmlns:a14="http://schemas.microsoft.com/office/drawing/2010/main" val="0"/>
              </a:ext>
            </a:extLst>
          </a:blip>
          <a:srcRect t="7500" r="5624" b="5000"/>
          <a:stretch>
            <a:fillRect/>
          </a:stretch>
        </p:blipFill>
        <p:spPr bwMode="auto">
          <a:xfrm>
            <a:off x="2843213" y="1412875"/>
            <a:ext cx="2224087" cy="154463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op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81075"/>
            <a:ext cx="3606800" cy="5040313"/>
          </a:xfrm>
          <a:prstGeom prst="rect">
            <a:avLst/>
          </a:prstGeom>
          <a:noFill/>
          <a:extLst>
            <a:ext uri="{909E8E84-426E-40DD-AFC4-6F175D3DCCD1}">
              <a14:hiddenFill xmlns:a14="http://schemas.microsoft.com/office/drawing/2010/main">
                <a:solidFill>
                  <a:srgbClr val="FFFFFF"/>
                </a:solidFill>
              </a14:hiddenFill>
            </a:ext>
          </a:extLst>
        </p:spPr>
      </p:pic>
      <p:sp>
        <p:nvSpPr>
          <p:cNvPr id="11274" name="Rectangle 10"/>
          <p:cNvSpPr>
            <a:spLocks noChangeArrowheads="1"/>
          </p:cNvSpPr>
          <p:nvPr/>
        </p:nvSpPr>
        <p:spPr bwMode="auto">
          <a:xfrm>
            <a:off x="2917825" y="92075"/>
            <a:ext cx="273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POP Material</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849879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any 008"/>
          <p:cNvPicPr>
            <a:picLocks noChangeAspect="1" noChangeArrowheads="1"/>
          </p:cNvPicPr>
          <p:nvPr/>
        </p:nvPicPr>
        <p:blipFill>
          <a:blip r:embed="rId2" cstate="print">
            <a:extLst>
              <a:ext uri="{28A0092B-C50C-407E-A947-70E740481C1C}">
                <a14:useLocalDpi xmlns:a14="http://schemas.microsoft.com/office/drawing/2010/main" val="0"/>
              </a:ext>
            </a:extLst>
          </a:blip>
          <a:srcRect t="10001" r="11250"/>
          <a:stretch>
            <a:fillRect/>
          </a:stretch>
        </p:blipFill>
        <p:spPr bwMode="auto">
          <a:xfrm>
            <a:off x="4211638" y="549275"/>
            <a:ext cx="3744912" cy="2849563"/>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any 08 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3429000"/>
            <a:ext cx="3744912" cy="2933700"/>
          </a:xfrm>
          <a:prstGeom prst="rect">
            <a:avLst/>
          </a:prstGeom>
          <a:noFill/>
          <a:extLst>
            <a:ext uri="{909E8E84-426E-40DD-AFC4-6F175D3DCCD1}">
              <a14:hiddenFill xmlns:a14="http://schemas.microsoft.com/office/drawing/2010/main">
                <a:solidFill>
                  <a:srgbClr val="FFFFFF"/>
                </a:solidFill>
              </a14:hiddenFill>
            </a:ext>
          </a:extLst>
        </p:spPr>
      </p:pic>
      <p:sp>
        <p:nvSpPr>
          <p:cNvPr id="12296" name="Rectangle 8"/>
          <p:cNvSpPr>
            <a:spLocks noChangeArrowheads="1"/>
          </p:cNvSpPr>
          <p:nvPr/>
        </p:nvSpPr>
        <p:spPr bwMode="auto">
          <a:xfrm>
            <a:off x="2917825" y="92075"/>
            <a:ext cx="273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POP Material</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250075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nodeType="clickEffect">
                                  <p:stCondLst>
                                    <p:cond delay="0"/>
                                  </p:stCondLst>
                                  <p:childTnLst>
                                    <p:set>
                                      <p:cBhvr>
                                        <p:cTn id="10" dur="1" fill="hold">
                                          <p:stCondLst>
                                            <p:cond delay="0"/>
                                          </p:stCondLst>
                                        </p:cTn>
                                        <p:tgtEl>
                                          <p:spTgt spid="12295"/>
                                        </p:tgtEl>
                                        <p:attrNameLst>
                                          <p:attrName>style.visibility</p:attrName>
                                        </p:attrNameLst>
                                      </p:cBhvr>
                                      <p:to>
                                        <p:strVal val="visible"/>
                                      </p:to>
                                    </p:set>
                                    <p:anim calcmode="lin" valueType="num">
                                      <p:cBhvr additive="base">
                                        <p:cTn id="11" dur="500" fill="hold"/>
                                        <p:tgtEl>
                                          <p:spTgt spid="12295"/>
                                        </p:tgtEl>
                                        <p:attrNameLst>
                                          <p:attrName>ppt_x</p:attrName>
                                        </p:attrNameLst>
                                      </p:cBhvr>
                                      <p:tavLst>
                                        <p:tav tm="0">
                                          <p:val>
                                            <p:strVal val="1+#ppt_w/2"/>
                                          </p:val>
                                        </p:tav>
                                        <p:tav tm="100000">
                                          <p:val>
                                            <p:strVal val="#ppt_x"/>
                                          </p:val>
                                        </p:tav>
                                      </p:tavLst>
                                    </p:anim>
                                    <p:anim calcmode="lin" valueType="num">
                                      <p:cBhvr additive="base">
                                        <p:cTn id="12" dur="500" fill="hold"/>
                                        <p:tgtEl>
                                          <p:spTgt spid="1229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any 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425" y="3948113"/>
            <a:ext cx="3052763" cy="228917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book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765175"/>
            <a:ext cx="2981325" cy="3857625"/>
          </a:xfrm>
          <a:prstGeom prst="rect">
            <a:avLst/>
          </a:prstGeom>
          <a:noFill/>
          <a:extLst>
            <a:ext uri="{909E8E84-426E-40DD-AFC4-6F175D3DCCD1}">
              <a14:hiddenFill xmlns:a14="http://schemas.microsoft.com/office/drawing/2010/main">
                <a:solidFill>
                  <a:srgbClr val="FFFFFF"/>
                </a:solidFill>
              </a14:hiddenFill>
            </a:ext>
          </a:extLst>
        </p:spPr>
      </p:pic>
      <p:sp>
        <p:nvSpPr>
          <p:cNvPr id="13320" name="Rectangle 8"/>
          <p:cNvSpPr>
            <a:spLocks noChangeArrowheads="1"/>
          </p:cNvSpPr>
          <p:nvPr/>
        </p:nvSpPr>
        <p:spPr bwMode="auto">
          <a:xfrm>
            <a:off x="2917825" y="92075"/>
            <a:ext cx="273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POP Material</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11166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any 004"/>
          <p:cNvPicPr>
            <a:picLocks noChangeAspect="1" noChangeArrowheads="1"/>
          </p:cNvPicPr>
          <p:nvPr/>
        </p:nvPicPr>
        <p:blipFill>
          <a:blip r:embed="rId3" cstate="print">
            <a:extLst>
              <a:ext uri="{28A0092B-C50C-407E-A947-70E740481C1C}">
                <a14:useLocalDpi xmlns:a14="http://schemas.microsoft.com/office/drawing/2010/main" val="0"/>
              </a:ext>
            </a:extLst>
          </a:blip>
          <a:srcRect r="18750"/>
          <a:stretch>
            <a:fillRect/>
          </a:stretch>
        </p:blipFill>
        <p:spPr bwMode="auto">
          <a:xfrm>
            <a:off x="2627313" y="692150"/>
            <a:ext cx="27241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any 012"/>
          <p:cNvPicPr>
            <a:picLocks noChangeAspect="1" noChangeArrowheads="1"/>
          </p:cNvPicPr>
          <p:nvPr/>
        </p:nvPicPr>
        <p:blipFill>
          <a:blip r:embed="rId4" cstate="print">
            <a:extLst>
              <a:ext uri="{28A0092B-C50C-407E-A947-70E740481C1C}">
                <a14:useLocalDpi xmlns:a14="http://schemas.microsoft.com/office/drawing/2010/main" val="0"/>
              </a:ext>
            </a:extLst>
          </a:blip>
          <a:srcRect b="20000"/>
          <a:stretch>
            <a:fillRect/>
          </a:stretch>
        </p:blipFill>
        <p:spPr bwMode="auto">
          <a:xfrm>
            <a:off x="5508625" y="765175"/>
            <a:ext cx="3429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any 0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113" y="3429000"/>
            <a:ext cx="373380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any 002"/>
          <p:cNvPicPr>
            <a:picLocks noChangeAspect="1" noChangeArrowheads="1"/>
          </p:cNvPicPr>
          <p:nvPr/>
        </p:nvPicPr>
        <p:blipFill>
          <a:blip r:embed="rId6" cstate="print">
            <a:extLst>
              <a:ext uri="{28A0092B-C50C-407E-A947-70E740481C1C}">
                <a14:useLocalDpi xmlns:a14="http://schemas.microsoft.com/office/drawing/2010/main" val="0"/>
              </a:ext>
            </a:extLst>
          </a:blip>
          <a:srcRect t="7500"/>
          <a:stretch>
            <a:fillRect/>
          </a:stretch>
        </p:blipFill>
        <p:spPr bwMode="auto">
          <a:xfrm>
            <a:off x="4787900" y="3328988"/>
            <a:ext cx="4191000" cy="2908300"/>
          </a:xfrm>
          <a:prstGeom prst="rect">
            <a:avLst/>
          </a:prstGeom>
          <a:noFill/>
          <a:extLst>
            <a:ext uri="{909E8E84-426E-40DD-AFC4-6F175D3DCCD1}">
              <a14:hiddenFill xmlns:a14="http://schemas.microsoft.com/office/drawing/2010/main">
                <a:solidFill>
                  <a:srgbClr val="FFFFFF"/>
                </a:solidFill>
              </a14:hiddenFill>
            </a:ext>
          </a:extLst>
        </p:spPr>
      </p:pic>
      <p:sp>
        <p:nvSpPr>
          <p:cNvPr id="14346" name="Rectangle 10"/>
          <p:cNvSpPr>
            <a:spLocks noChangeArrowheads="1"/>
          </p:cNvSpPr>
          <p:nvPr/>
        </p:nvSpPr>
        <p:spPr bwMode="auto">
          <a:xfrm>
            <a:off x="2917825" y="92075"/>
            <a:ext cx="273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POP Material</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281738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ChangeArrowheads="1"/>
          </p:cNvSpPr>
          <p:nvPr/>
        </p:nvSpPr>
        <p:spPr bwMode="auto">
          <a:xfrm>
            <a:off x="2917825" y="92075"/>
            <a:ext cx="273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POP Material</a:t>
            </a:r>
          </a:p>
        </p:txBody>
      </p:sp>
      <p:pic>
        <p:nvPicPr>
          <p:cNvPr id="43014" name="Picture 6" descr="nike%20th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620713"/>
            <a:ext cx="4860925" cy="5400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419607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edge">
                                      <p:cBhvr>
                                        <p:cTn id="7"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2917825" y="92075"/>
            <a:ext cx="273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POP Material</a:t>
            </a:r>
          </a:p>
        </p:txBody>
      </p:sp>
      <p:pic>
        <p:nvPicPr>
          <p:cNvPr id="44038" name="Picture 6"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549275"/>
            <a:ext cx="4524375" cy="5832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272414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500" decel="50000" fill="hold">
                                          <p:stCondLst>
                                            <p:cond delay="0"/>
                                          </p:stCondLst>
                                        </p:cTn>
                                        <p:tgtEl>
                                          <p:spTgt spid="440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8"/>
                                        </p:tgtEl>
                                        <p:attrNameLst>
                                          <p:attrName>ppt_w</p:attrName>
                                        </p:attrNameLst>
                                      </p:cBhvr>
                                      <p:tavLst>
                                        <p:tav tm="0">
                                          <p:val>
                                            <p:strVal val="#ppt_w*.05"/>
                                          </p:val>
                                        </p:tav>
                                        <p:tav tm="100000">
                                          <p:val>
                                            <p:strVal val="#ppt_w"/>
                                          </p:val>
                                        </p:tav>
                                      </p:tavLst>
                                    </p:anim>
                                    <p:anim calcmode="lin" valueType="num">
                                      <p:cBhvr>
                                        <p:cTn id="10" dur="1000" fill="hold"/>
                                        <p:tgtEl>
                                          <p:spTgt spid="440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2549525" y="1647825"/>
            <a:ext cx="65595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eaLnBrk="1" hangingPunct="1">
              <a:spcBef>
                <a:spcPct val="20000"/>
              </a:spcBef>
            </a:pPr>
            <a:r>
              <a:rPr lang="en-US" sz="2400" b="1" i="1"/>
              <a:t>=Advertising displays at/near retailers</a:t>
            </a:r>
          </a:p>
          <a:p>
            <a:pPr marL="342900" indent="-342900" algn="r" eaLnBrk="1" hangingPunct="1">
              <a:spcBef>
                <a:spcPct val="20000"/>
              </a:spcBef>
            </a:pPr>
            <a:r>
              <a:rPr lang="en-US" sz="2000" b="1"/>
              <a:t>(= Mengiklankan pajangan dekat Toko)</a:t>
            </a:r>
          </a:p>
          <a:p>
            <a:pPr marL="342900" indent="-342900" algn="r" eaLnBrk="1" hangingPunct="1">
              <a:spcBef>
                <a:spcPct val="20000"/>
              </a:spcBef>
            </a:pPr>
            <a:endParaRPr lang="en-US" sz="2000" b="1"/>
          </a:p>
          <a:p>
            <a:pPr marL="342900" indent="-342900" eaLnBrk="1" hangingPunct="1">
              <a:spcBef>
                <a:spcPct val="20000"/>
              </a:spcBef>
            </a:pPr>
            <a:r>
              <a:rPr lang="en-US" sz="2400" b="1"/>
              <a:t>Signs (Tanda)</a:t>
            </a:r>
          </a:p>
          <a:p>
            <a:pPr marL="342900" indent="-342900" eaLnBrk="1" hangingPunct="1">
              <a:spcBef>
                <a:spcPct val="20000"/>
              </a:spcBef>
            </a:pPr>
            <a:r>
              <a:rPr lang="en-US" sz="2400" b="1"/>
              <a:t>Display </a:t>
            </a:r>
          </a:p>
          <a:p>
            <a:pPr marL="342900" indent="-342900" eaLnBrk="1" hangingPunct="1">
              <a:spcBef>
                <a:spcPct val="20000"/>
              </a:spcBef>
            </a:pPr>
            <a:r>
              <a:rPr lang="en-US" sz="2400" b="1"/>
              <a:t>Material</a:t>
            </a:r>
          </a:p>
          <a:p>
            <a:pPr marL="342900" indent="-342900" eaLnBrk="1" hangingPunct="1">
              <a:spcBef>
                <a:spcPct val="20000"/>
              </a:spcBef>
            </a:pPr>
            <a:r>
              <a:rPr lang="en-US" sz="2400" b="1"/>
              <a:t>Merchandise</a:t>
            </a:r>
          </a:p>
          <a:p>
            <a:pPr marL="342900" indent="-342900" algn="ctr" eaLnBrk="1" hangingPunct="1">
              <a:spcBef>
                <a:spcPct val="20000"/>
              </a:spcBef>
            </a:pPr>
            <a:endParaRPr lang="en-US" sz="2400" b="1"/>
          </a:p>
          <a:p>
            <a:pPr marL="342900" indent="-342900" algn="r" eaLnBrk="1" hangingPunct="1">
              <a:spcBef>
                <a:spcPct val="20000"/>
              </a:spcBef>
            </a:pPr>
            <a:r>
              <a:rPr lang="en-US" sz="2400" b="1"/>
              <a:t>Theme </a:t>
            </a:r>
          </a:p>
          <a:p>
            <a:pPr marL="342900" indent="-342900" algn="r" eaLnBrk="1" hangingPunct="1">
              <a:spcBef>
                <a:spcPct val="20000"/>
              </a:spcBef>
            </a:pPr>
            <a:r>
              <a:rPr lang="en-US" sz="2400" b="1"/>
              <a:t>Store/nation-wide</a:t>
            </a:r>
          </a:p>
          <a:p>
            <a:pPr marL="342900" indent="-342900" algn="r" eaLnBrk="1" hangingPunct="1">
              <a:spcBef>
                <a:spcPct val="20000"/>
              </a:spcBef>
            </a:pPr>
            <a:r>
              <a:rPr lang="en-US" sz="2400" b="1"/>
              <a:t>Demo</a:t>
            </a:r>
          </a:p>
          <a:p>
            <a:pPr marL="342900" indent="-342900" algn="r" eaLnBrk="1" hangingPunct="1">
              <a:spcBef>
                <a:spcPct val="20000"/>
              </a:spcBef>
            </a:pPr>
            <a:endParaRPr lang="en-US" sz="2400" b="1"/>
          </a:p>
        </p:txBody>
      </p:sp>
      <p:sp>
        <p:nvSpPr>
          <p:cNvPr id="15367" name="Rectangle 7"/>
          <p:cNvSpPr>
            <a:spLocks noChangeArrowheads="1"/>
          </p:cNvSpPr>
          <p:nvPr/>
        </p:nvSpPr>
        <p:spPr bwMode="auto">
          <a:xfrm>
            <a:off x="2916238" y="163513"/>
            <a:ext cx="2733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POP Material</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46214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DSCN0825"/>
          <p:cNvPicPr>
            <a:picLocks noChangeAspect="1" noChangeArrowheads="1"/>
          </p:cNvPicPr>
          <p:nvPr/>
        </p:nvPicPr>
        <p:blipFill>
          <a:blip r:embed="rId2" cstate="print">
            <a:extLst>
              <a:ext uri="{28A0092B-C50C-407E-A947-70E740481C1C}">
                <a14:useLocalDpi xmlns:a14="http://schemas.microsoft.com/office/drawing/2010/main" val="0"/>
              </a:ext>
            </a:extLst>
          </a:blip>
          <a:srcRect l="14999"/>
          <a:stretch>
            <a:fillRect/>
          </a:stretch>
        </p:blipFill>
        <p:spPr bwMode="auto">
          <a:xfrm>
            <a:off x="4648200" y="1084263"/>
            <a:ext cx="4038600" cy="3563937"/>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DSCN0826"/>
          <p:cNvPicPr>
            <a:picLocks noChangeAspect="1" noChangeArrowheads="1"/>
          </p:cNvPicPr>
          <p:nvPr/>
        </p:nvPicPr>
        <p:blipFill>
          <a:blip r:embed="rId3" cstate="print">
            <a:extLst>
              <a:ext uri="{28A0092B-C50C-407E-A947-70E740481C1C}">
                <a14:useLocalDpi xmlns:a14="http://schemas.microsoft.com/office/drawing/2010/main" val="0"/>
              </a:ext>
            </a:extLst>
          </a:blip>
          <a:srcRect l="5624" r="5624"/>
          <a:stretch>
            <a:fillRect/>
          </a:stretch>
        </p:blipFill>
        <p:spPr bwMode="auto">
          <a:xfrm>
            <a:off x="3978275" y="2743200"/>
            <a:ext cx="43275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DSCN0827"/>
          <p:cNvPicPr>
            <a:picLocks noChangeAspect="1" noChangeArrowheads="1"/>
          </p:cNvPicPr>
          <p:nvPr/>
        </p:nvPicPr>
        <p:blipFill>
          <a:blip r:embed="rId4" cstate="print">
            <a:extLst>
              <a:ext uri="{28A0092B-C50C-407E-A947-70E740481C1C}">
                <a14:useLocalDpi xmlns:a14="http://schemas.microsoft.com/office/drawing/2010/main" val="0"/>
              </a:ext>
            </a:extLst>
          </a:blip>
          <a:srcRect l="18750" r="11250"/>
          <a:stretch>
            <a:fillRect/>
          </a:stretch>
        </p:blipFill>
        <p:spPr bwMode="auto">
          <a:xfrm>
            <a:off x="755650" y="908050"/>
            <a:ext cx="32004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6394" name="Rectangle 10"/>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51447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6392"/>
                                        </p:tgtEl>
                                        <p:attrNameLst>
                                          <p:attrName>style.visibility</p:attrName>
                                        </p:attrNameLst>
                                      </p:cBhvr>
                                      <p:to>
                                        <p:strVal val="visible"/>
                                      </p:to>
                                    </p:set>
                                    <p:anim calcmode="lin" valueType="num">
                                      <p:cBhvr additive="base">
                                        <p:cTn id="11" dur="500" fill="hold"/>
                                        <p:tgtEl>
                                          <p:spTgt spid="16392"/>
                                        </p:tgtEl>
                                        <p:attrNameLst>
                                          <p:attrName>ppt_x</p:attrName>
                                        </p:attrNameLst>
                                      </p:cBhvr>
                                      <p:tavLst>
                                        <p:tav tm="0">
                                          <p:val>
                                            <p:strVal val="#ppt_x"/>
                                          </p:val>
                                        </p:tav>
                                        <p:tav tm="100000">
                                          <p:val>
                                            <p:strVal val="#ppt_x"/>
                                          </p:val>
                                        </p:tav>
                                      </p:tavLst>
                                    </p:anim>
                                    <p:anim calcmode="lin" valueType="num">
                                      <p:cBhvr additive="base">
                                        <p:cTn id="12"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 calcmode="lin" valueType="num">
                                      <p:cBhvr additive="base">
                                        <p:cTn id="17" dur="500" fill="hold"/>
                                        <p:tgtEl>
                                          <p:spTgt spid="16393"/>
                                        </p:tgtEl>
                                        <p:attrNameLst>
                                          <p:attrName>ppt_x</p:attrName>
                                        </p:attrNameLst>
                                      </p:cBhvr>
                                      <p:tavLst>
                                        <p:tav tm="0">
                                          <p:val>
                                            <p:strVal val="0-#ppt_w/2"/>
                                          </p:val>
                                        </p:tav>
                                        <p:tav tm="100000">
                                          <p:val>
                                            <p:strVal val="#ppt_x"/>
                                          </p:val>
                                        </p:tav>
                                      </p:tavLst>
                                    </p:anim>
                                    <p:anim calcmode="lin" valueType="num">
                                      <p:cBhvr additive="base">
                                        <p:cTn id="18"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premiu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836613"/>
            <a:ext cx="3870325" cy="5486400"/>
          </a:xfrm>
          <a:prstGeom prst="rect">
            <a:avLst/>
          </a:prstGeom>
          <a:noFill/>
          <a:extLst>
            <a:ext uri="{909E8E84-426E-40DD-AFC4-6F175D3DCCD1}">
              <a14:hiddenFill xmlns:a14="http://schemas.microsoft.com/office/drawing/2010/main">
                <a:solidFill>
                  <a:srgbClr val="FFFFFF"/>
                </a:solidFill>
              </a14:hiddenFill>
            </a:ext>
          </a:extLst>
        </p:spPr>
      </p:pic>
      <p:sp>
        <p:nvSpPr>
          <p:cNvPr id="17416" name="Rectangle 8"/>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794665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3600" b="1" dirty="0"/>
              <a:t>VISI DAN MISI UNIVERSITAS ESA UNGGUL</a:t>
            </a:r>
          </a:p>
        </p:txBody>
      </p:sp>
      <p:pic>
        <p:nvPicPr>
          <p:cNvPr id="410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premium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2781300"/>
            <a:ext cx="6746875" cy="2824163"/>
          </a:xfrm>
          <a:prstGeom prst="rect">
            <a:avLst/>
          </a:prstGeom>
          <a:noFill/>
          <a:extLst>
            <a:ext uri="{909E8E84-426E-40DD-AFC4-6F175D3DCCD1}">
              <a14:hiddenFill xmlns:a14="http://schemas.microsoft.com/office/drawing/2010/main">
                <a:solidFill>
                  <a:srgbClr val="FFFFFF"/>
                </a:solidFill>
              </a14:hiddenFill>
            </a:ext>
          </a:extLst>
        </p:spPr>
      </p:pic>
      <p:sp>
        <p:nvSpPr>
          <p:cNvPr id="18439" name="Rectangle 7"/>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799634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checkerboard(down)">
                                      <p:cBhvr>
                                        <p:cTn id="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premium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573463"/>
            <a:ext cx="6264275" cy="2611437"/>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premium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620713"/>
            <a:ext cx="3527425" cy="2854325"/>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4058017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44000" cy="693896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iputra01 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100" y="1371600"/>
            <a:ext cx="36576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undian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85800"/>
            <a:ext cx="4143375" cy="5791200"/>
          </a:xfrm>
          <a:prstGeom prst="rect">
            <a:avLst/>
          </a:prstGeom>
          <a:noFill/>
          <a:extLst>
            <a:ext uri="{909E8E84-426E-40DD-AFC4-6F175D3DCCD1}">
              <a14:hiddenFill xmlns:a14="http://schemas.microsoft.com/office/drawing/2010/main">
                <a:solidFill>
                  <a:srgbClr val="FFFFFF"/>
                </a:solidFill>
              </a14:hiddenFill>
            </a:ext>
          </a:extLst>
        </p:spPr>
      </p:pic>
      <p:sp>
        <p:nvSpPr>
          <p:cNvPr id="20488" name="Rectangle 8"/>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127707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undian0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3138" y="1557338"/>
            <a:ext cx="2982912" cy="431958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undian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625" y="1557338"/>
            <a:ext cx="2682875" cy="4303712"/>
          </a:xfrm>
          <a:prstGeom prst="rect">
            <a:avLst/>
          </a:prstGeom>
          <a:noFill/>
          <a:extLst>
            <a:ext uri="{909E8E84-426E-40DD-AFC4-6F175D3DCCD1}">
              <a14:hiddenFill xmlns:a14="http://schemas.microsoft.com/office/drawing/2010/main">
                <a:solidFill>
                  <a:srgbClr val="FFFFFF"/>
                </a:solidFill>
              </a14:hiddenFill>
            </a:ext>
          </a:extLst>
        </p:spPr>
      </p:pic>
      <p:sp>
        <p:nvSpPr>
          <p:cNvPr id="21512" name="Rectangle 8"/>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68054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undian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620713"/>
            <a:ext cx="368935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descr="undian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8" y="2781300"/>
            <a:ext cx="6019800" cy="2755900"/>
          </a:xfrm>
          <a:prstGeom prst="rect">
            <a:avLst/>
          </a:prstGeom>
          <a:noFill/>
          <a:extLst>
            <a:ext uri="{909E8E84-426E-40DD-AFC4-6F175D3DCCD1}">
              <a14:hiddenFill xmlns:a14="http://schemas.microsoft.com/office/drawing/2010/main">
                <a:solidFill>
                  <a:srgbClr val="FFFFFF"/>
                </a:solidFill>
              </a14:hiddenFill>
            </a:ext>
          </a:extLst>
        </p:spPr>
      </p:pic>
      <p:sp>
        <p:nvSpPr>
          <p:cNvPr id="22536" name="Rectangle 8"/>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038640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2771775" y="1125538"/>
            <a:ext cx="5983288"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eaLnBrk="1" hangingPunct="1">
              <a:spcBef>
                <a:spcPct val="20000"/>
              </a:spcBef>
            </a:pPr>
            <a:r>
              <a:rPr lang="en-US" sz="2400" b="1" i="1">
                <a:latin typeface="Garamond" pitchFamily="18" charset="0"/>
              </a:rPr>
              <a:t>=Item to induce purchase</a:t>
            </a:r>
          </a:p>
          <a:p>
            <a:pPr marL="342900" indent="-342900" algn="r" eaLnBrk="1" hangingPunct="1">
              <a:spcBef>
                <a:spcPct val="20000"/>
              </a:spcBef>
            </a:pPr>
            <a:r>
              <a:rPr lang="en-US" sz="2400" b="1" i="1">
                <a:latin typeface="Garamond" pitchFamily="18" charset="0"/>
              </a:rPr>
              <a:t>(=Item untuk mempengaruhi pembelian)</a:t>
            </a:r>
          </a:p>
          <a:p>
            <a:pPr marL="342900" indent="-342900" algn="ctr" eaLnBrk="1" hangingPunct="1">
              <a:spcBef>
                <a:spcPct val="20000"/>
              </a:spcBef>
            </a:pPr>
            <a:endParaRPr lang="en-US" sz="2400" b="1">
              <a:latin typeface="Garamond" pitchFamily="18" charset="0"/>
            </a:endParaRPr>
          </a:p>
          <a:p>
            <a:pPr marL="342900" indent="-342900" eaLnBrk="1" hangingPunct="1">
              <a:spcBef>
                <a:spcPct val="20000"/>
              </a:spcBef>
            </a:pPr>
            <a:r>
              <a:rPr lang="en-US" sz="2400" b="1">
                <a:latin typeface="Garamond" pitchFamily="18" charset="0"/>
              </a:rPr>
              <a:t>Self-liquidating</a:t>
            </a:r>
          </a:p>
          <a:p>
            <a:pPr marL="342900" indent="-342900" eaLnBrk="1" hangingPunct="1">
              <a:spcBef>
                <a:spcPct val="20000"/>
              </a:spcBef>
            </a:pPr>
            <a:r>
              <a:rPr lang="en-US" sz="2400" b="1">
                <a:latin typeface="Garamond" pitchFamily="18" charset="0"/>
              </a:rPr>
              <a:t>Direct</a:t>
            </a:r>
          </a:p>
          <a:p>
            <a:pPr marL="342900" indent="-342900" eaLnBrk="1" hangingPunct="1">
              <a:spcBef>
                <a:spcPct val="20000"/>
              </a:spcBef>
            </a:pPr>
            <a:r>
              <a:rPr lang="en-US" sz="2400" b="1">
                <a:latin typeface="Garamond" pitchFamily="18" charset="0"/>
              </a:rPr>
              <a:t>On/In pack</a:t>
            </a:r>
          </a:p>
          <a:p>
            <a:pPr marL="342900" indent="-342900" eaLnBrk="1" hangingPunct="1">
              <a:spcBef>
                <a:spcPct val="20000"/>
              </a:spcBef>
            </a:pPr>
            <a:r>
              <a:rPr lang="en-US" sz="2400" b="1">
                <a:latin typeface="Garamond" pitchFamily="18" charset="0"/>
              </a:rPr>
              <a:t>Off Pack</a:t>
            </a:r>
          </a:p>
          <a:p>
            <a:pPr marL="342900" indent="-342900" algn="ctr" eaLnBrk="1" hangingPunct="1">
              <a:spcBef>
                <a:spcPct val="20000"/>
              </a:spcBef>
            </a:pPr>
            <a:endParaRPr lang="en-US" sz="2400" b="1">
              <a:latin typeface="Garamond" pitchFamily="18" charset="0"/>
            </a:endParaRPr>
          </a:p>
          <a:p>
            <a:pPr marL="342900" indent="-342900" algn="r" eaLnBrk="1" hangingPunct="1">
              <a:spcBef>
                <a:spcPct val="20000"/>
              </a:spcBef>
            </a:pPr>
            <a:r>
              <a:rPr lang="en-US" sz="2400" b="1">
                <a:latin typeface="Garamond" pitchFamily="18" charset="0"/>
              </a:rPr>
              <a:t>Useful (Bermanfaat)</a:t>
            </a:r>
          </a:p>
          <a:p>
            <a:pPr marL="342900" indent="-342900" algn="r" eaLnBrk="1" hangingPunct="1">
              <a:spcBef>
                <a:spcPct val="20000"/>
              </a:spcBef>
            </a:pPr>
            <a:r>
              <a:rPr lang="en-US" sz="2400" b="1">
                <a:latin typeface="Garamond" pitchFamily="18" charset="0"/>
              </a:rPr>
              <a:t>Unique (Berbeda/Unik)</a:t>
            </a:r>
          </a:p>
          <a:p>
            <a:pPr marL="342900" indent="-342900" algn="r" eaLnBrk="1" hangingPunct="1">
              <a:spcBef>
                <a:spcPct val="20000"/>
              </a:spcBef>
            </a:pPr>
            <a:r>
              <a:rPr lang="en-US" sz="2400" b="1">
                <a:latin typeface="Garamond" pitchFamily="18" charset="0"/>
              </a:rPr>
              <a:t>Valuable quality (Mutu yang berharga)</a:t>
            </a:r>
          </a:p>
          <a:p>
            <a:pPr marL="342900" indent="-342900" algn="r" eaLnBrk="1" hangingPunct="1">
              <a:spcBef>
                <a:spcPct val="20000"/>
              </a:spcBef>
            </a:pPr>
            <a:r>
              <a:rPr lang="en-US" sz="2400" b="1">
                <a:latin typeface="Garamond" pitchFamily="18" charset="0"/>
              </a:rPr>
              <a:t>Easy to handle (Mudah untuk menangani) </a:t>
            </a:r>
          </a:p>
          <a:p>
            <a:pPr marL="342900" indent="-342900" algn="r" eaLnBrk="1" hangingPunct="1">
              <a:spcBef>
                <a:spcPct val="20000"/>
              </a:spcBef>
            </a:pPr>
            <a:endParaRPr lang="en-US" sz="2400" b="1">
              <a:latin typeface="Garamond" pitchFamily="18" charset="0"/>
            </a:endParaRPr>
          </a:p>
        </p:txBody>
      </p:sp>
      <p:sp>
        <p:nvSpPr>
          <p:cNvPr id="23559" name="Rectangle 7"/>
          <p:cNvSpPr>
            <a:spLocks noChangeArrowheads="1"/>
          </p:cNvSpPr>
          <p:nvPr/>
        </p:nvSpPr>
        <p:spPr bwMode="auto">
          <a:xfrm>
            <a:off x="2843213" y="1635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Premiums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4013075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2987675" y="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Coupons</a:t>
            </a:r>
          </a:p>
        </p:txBody>
      </p:sp>
      <p:pic>
        <p:nvPicPr>
          <p:cNvPr id="24582" name="Picture 6" descr="coupon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852738"/>
            <a:ext cx="5486400" cy="3275012"/>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coupon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196975"/>
            <a:ext cx="3657600" cy="1171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650816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2987675" y="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Coupons</a:t>
            </a:r>
          </a:p>
        </p:txBody>
      </p:sp>
      <p:pic>
        <p:nvPicPr>
          <p:cNvPr id="25606" name="Picture 6" descr="coupon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284538"/>
            <a:ext cx="5151438" cy="3109912"/>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coupon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549275"/>
            <a:ext cx="3413125" cy="2657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32228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2987675" y="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Coupons</a:t>
            </a:r>
          </a:p>
        </p:txBody>
      </p:sp>
      <p:sp>
        <p:nvSpPr>
          <p:cNvPr id="26630" name="Rectangle 6"/>
          <p:cNvSpPr>
            <a:spLocks noChangeArrowheads="1"/>
          </p:cNvSpPr>
          <p:nvPr/>
        </p:nvSpPr>
        <p:spPr bwMode="auto">
          <a:xfrm>
            <a:off x="2411413" y="1557338"/>
            <a:ext cx="6156325"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r>
              <a:rPr lang="en-US" b="1" i="1"/>
              <a:t>=To induce repetitive purchase</a:t>
            </a:r>
          </a:p>
          <a:p>
            <a:pPr algn="r" eaLnBrk="1" hangingPunct="1"/>
            <a:r>
              <a:rPr lang="en-US" b="1" i="1"/>
              <a:t>(= Untuk mempengaruhi pengulangan pembelian)</a:t>
            </a:r>
          </a:p>
          <a:p>
            <a:pPr algn="r" eaLnBrk="1" hangingPunct="1"/>
            <a:endParaRPr lang="en-US" b="1"/>
          </a:p>
          <a:p>
            <a:pPr eaLnBrk="1" hangingPunct="1"/>
            <a:endParaRPr lang="en-US" b="1"/>
          </a:p>
          <a:p>
            <a:pPr eaLnBrk="1" hangingPunct="1"/>
            <a:endParaRPr lang="en-US" b="1"/>
          </a:p>
          <a:p>
            <a:pPr eaLnBrk="1" hangingPunct="1"/>
            <a:r>
              <a:rPr lang="en-US" b="1"/>
              <a:t>With purchase</a:t>
            </a:r>
          </a:p>
          <a:p>
            <a:pPr eaLnBrk="1" hangingPunct="1"/>
            <a:r>
              <a:rPr lang="en-US" b="1"/>
              <a:t>Distributed thru media</a:t>
            </a:r>
          </a:p>
          <a:p>
            <a:pPr eaLnBrk="1" hangingPunct="1"/>
            <a:endParaRPr lang="en-US" b="1"/>
          </a:p>
          <a:p>
            <a:pPr eaLnBrk="1" hangingPunct="1"/>
            <a:endParaRPr lang="en-US" b="1"/>
          </a:p>
          <a:p>
            <a:pPr eaLnBrk="1" hangingPunct="1"/>
            <a:endParaRPr lang="en-US" b="1"/>
          </a:p>
          <a:p>
            <a:pPr algn="r" eaLnBrk="1" hangingPunct="1"/>
            <a:r>
              <a:rPr lang="en-US" b="1"/>
              <a:t>Unique (Unik)</a:t>
            </a:r>
          </a:p>
          <a:p>
            <a:pPr algn="r" eaLnBrk="1" hangingPunct="1"/>
            <a:r>
              <a:rPr lang="en-US" b="1"/>
              <a:t>Valuable (Berharga)</a:t>
            </a:r>
          </a:p>
          <a:p>
            <a:pPr algn="r" eaLnBrk="1" hangingPunct="1">
              <a:spcBef>
                <a:spcPct val="50000"/>
              </a:spcBef>
              <a:buClr>
                <a:schemeClr val="accent1"/>
              </a:buClr>
              <a:buFont typeface="Wingdings" pitchFamily="2" charset="2"/>
              <a:buNone/>
            </a:pPr>
            <a:endParaRPr lang="en-US" sz="2000" b="1">
              <a:latin typeface="Tahoma" pitchFamily="34" charset="0"/>
            </a:endParaRP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224400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ChangeArrowheads="1"/>
          </p:cNvSpPr>
          <p:nvPr/>
        </p:nvSpPr>
        <p:spPr bwMode="auto">
          <a:xfrm>
            <a:off x="2946400" y="920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Money Deals</a:t>
            </a:r>
          </a:p>
        </p:txBody>
      </p:sp>
      <p:pic>
        <p:nvPicPr>
          <p:cNvPr id="27655" name="Picture 7" descr="ciputra01 001"/>
          <p:cNvPicPr>
            <a:picLocks noChangeAspect="1" noChangeArrowheads="1"/>
          </p:cNvPicPr>
          <p:nvPr/>
        </p:nvPicPr>
        <p:blipFill>
          <a:blip r:embed="rId2" cstate="print">
            <a:extLst>
              <a:ext uri="{28A0092B-C50C-407E-A947-70E740481C1C}">
                <a14:useLocalDpi xmlns:a14="http://schemas.microsoft.com/office/drawing/2010/main" val="0"/>
              </a:ext>
            </a:extLst>
          </a:blip>
          <a:srcRect r="22501"/>
          <a:stretch>
            <a:fillRect/>
          </a:stretch>
        </p:blipFill>
        <p:spPr bwMode="auto">
          <a:xfrm>
            <a:off x="2843213" y="765175"/>
            <a:ext cx="377983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any 013"/>
          <p:cNvPicPr>
            <a:picLocks noChangeAspect="1" noChangeArrowheads="1"/>
          </p:cNvPicPr>
          <p:nvPr/>
        </p:nvPicPr>
        <p:blipFill>
          <a:blip r:embed="rId3" cstate="print">
            <a:extLst>
              <a:ext uri="{28A0092B-C50C-407E-A947-70E740481C1C}">
                <a14:useLocalDpi xmlns:a14="http://schemas.microsoft.com/office/drawing/2010/main" val="0"/>
              </a:ext>
            </a:extLst>
          </a:blip>
          <a:srcRect r="14999"/>
          <a:stretch>
            <a:fillRect/>
          </a:stretch>
        </p:blipFill>
        <p:spPr bwMode="auto">
          <a:xfrm>
            <a:off x="4572000" y="2924175"/>
            <a:ext cx="4144963"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508249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1000" fill="hold"/>
                                        <p:tgtEl>
                                          <p:spTgt spid="27654"/>
                                        </p:tgtEl>
                                        <p:attrNameLst>
                                          <p:attrName>ppt_w</p:attrName>
                                        </p:attrNameLst>
                                      </p:cBhvr>
                                      <p:tavLst>
                                        <p:tav tm="0">
                                          <p:val>
                                            <p:strVal val="#ppt_w+.3"/>
                                          </p:val>
                                        </p:tav>
                                        <p:tav tm="100000">
                                          <p:val>
                                            <p:strVal val="#ppt_w"/>
                                          </p:val>
                                        </p:tav>
                                      </p:tavLst>
                                    </p:anim>
                                    <p:anim calcmode="lin" valueType="num">
                                      <p:cBhvr>
                                        <p:cTn id="8" dur="1000" fill="hold"/>
                                        <p:tgtEl>
                                          <p:spTgt spid="27654"/>
                                        </p:tgtEl>
                                        <p:attrNameLst>
                                          <p:attrName>ppt_h</p:attrName>
                                        </p:attrNameLst>
                                      </p:cBhvr>
                                      <p:tavLst>
                                        <p:tav tm="0">
                                          <p:val>
                                            <p:strVal val="#ppt_h"/>
                                          </p:val>
                                        </p:tav>
                                        <p:tav tm="100000">
                                          <p:val>
                                            <p:strVal val="#ppt_h"/>
                                          </p:val>
                                        </p:tav>
                                      </p:tavLst>
                                    </p:anim>
                                    <p:animEffect transition="in" filter="fade">
                                      <p:cBhvr>
                                        <p:cTn id="9" dur="1000"/>
                                        <p:tgtEl>
                                          <p:spTgt spid="276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27655"/>
                                        </p:tgtEl>
                                        <p:attrNameLst>
                                          <p:attrName>style.visibility</p:attrName>
                                        </p:attrNameLst>
                                      </p:cBhvr>
                                      <p:to>
                                        <p:strVal val="visible"/>
                                      </p:to>
                                    </p:set>
                                    <p:animEffect transition="in" filter="fade">
                                      <p:cBhvr>
                                        <p:cTn id="14" dur="800" decel="100000"/>
                                        <p:tgtEl>
                                          <p:spTgt spid="27655"/>
                                        </p:tgtEl>
                                      </p:cBhvr>
                                    </p:animEffect>
                                    <p:anim calcmode="lin" valueType="num">
                                      <p:cBhvr>
                                        <p:cTn id="15" dur="800" decel="100000" fill="hold"/>
                                        <p:tgtEl>
                                          <p:spTgt spid="27655"/>
                                        </p:tgtEl>
                                        <p:attrNameLst>
                                          <p:attrName>style.rotation</p:attrName>
                                        </p:attrNameLst>
                                      </p:cBhvr>
                                      <p:tavLst>
                                        <p:tav tm="0">
                                          <p:val>
                                            <p:fltVal val="-90"/>
                                          </p:val>
                                        </p:tav>
                                        <p:tav tm="100000">
                                          <p:val>
                                            <p:fltVal val="0"/>
                                          </p:val>
                                        </p:tav>
                                      </p:tavLst>
                                    </p:anim>
                                    <p:anim calcmode="lin" valueType="num">
                                      <p:cBhvr>
                                        <p:cTn id="16" dur="800" decel="100000" fill="hold"/>
                                        <p:tgtEl>
                                          <p:spTgt spid="27655"/>
                                        </p:tgtEl>
                                        <p:attrNameLst>
                                          <p:attrName>ppt_x</p:attrName>
                                        </p:attrNameLst>
                                      </p:cBhvr>
                                      <p:tavLst>
                                        <p:tav tm="0">
                                          <p:val>
                                            <p:strVal val="#ppt_x+0.4"/>
                                          </p:val>
                                        </p:tav>
                                        <p:tav tm="100000">
                                          <p:val>
                                            <p:strVal val="#ppt_x-0.05"/>
                                          </p:val>
                                        </p:tav>
                                      </p:tavLst>
                                    </p:anim>
                                    <p:anim calcmode="lin" valueType="num">
                                      <p:cBhvr>
                                        <p:cTn id="17" dur="800" decel="100000" fill="hold"/>
                                        <p:tgtEl>
                                          <p:spTgt spid="2765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765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7655"/>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27656"/>
                                        </p:tgtEl>
                                        <p:attrNameLst>
                                          <p:attrName>style.visibility</p:attrName>
                                        </p:attrNameLst>
                                      </p:cBhvr>
                                      <p:to>
                                        <p:strVal val="visible"/>
                                      </p:to>
                                    </p:set>
                                    <p:anim calcmode="lin" valueType="num">
                                      <p:cBhvr>
                                        <p:cTn id="24" dur="1000" fill="hold"/>
                                        <p:tgtEl>
                                          <p:spTgt spid="27656"/>
                                        </p:tgtEl>
                                        <p:attrNameLst>
                                          <p:attrName>ppt_w</p:attrName>
                                        </p:attrNameLst>
                                      </p:cBhvr>
                                      <p:tavLst>
                                        <p:tav tm="0">
                                          <p:val>
                                            <p:fltVal val="0"/>
                                          </p:val>
                                        </p:tav>
                                        <p:tav tm="100000">
                                          <p:val>
                                            <p:strVal val="#ppt_w"/>
                                          </p:val>
                                        </p:tav>
                                      </p:tavLst>
                                    </p:anim>
                                    <p:anim calcmode="lin" valueType="num">
                                      <p:cBhvr>
                                        <p:cTn id="25" dur="1000" fill="hold"/>
                                        <p:tgtEl>
                                          <p:spTgt spid="27656"/>
                                        </p:tgtEl>
                                        <p:attrNameLst>
                                          <p:attrName>ppt_h</p:attrName>
                                        </p:attrNameLst>
                                      </p:cBhvr>
                                      <p:tavLst>
                                        <p:tav tm="0">
                                          <p:val>
                                            <p:fltVal val="0"/>
                                          </p:val>
                                        </p:tav>
                                        <p:tav tm="100000">
                                          <p:val>
                                            <p:strVal val="#ppt_h"/>
                                          </p:val>
                                        </p:tav>
                                      </p:tavLst>
                                    </p:anim>
                                    <p:anim calcmode="lin" valueType="num">
                                      <p:cBhvr>
                                        <p:cTn id="26" dur="1000" fill="hold"/>
                                        <p:tgtEl>
                                          <p:spTgt spid="2765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76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8"/>
          <p:cNvSpPr>
            <a:spLocks noChangeArrowheads="1"/>
          </p:cNvSpPr>
          <p:nvPr/>
        </p:nvSpPr>
        <p:spPr bwMode="auto">
          <a:xfrm>
            <a:off x="3059113" y="1196975"/>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lnSpc>
                <a:spcPct val="90000"/>
              </a:lnSpc>
              <a:spcBef>
                <a:spcPct val="20000"/>
              </a:spcBef>
            </a:pPr>
            <a:r>
              <a:rPr lang="en-US" sz="3200"/>
              <a:t>Definisi </a:t>
            </a:r>
          </a:p>
        </p:txBody>
      </p:sp>
      <p:sp>
        <p:nvSpPr>
          <p:cNvPr id="3081" name="Rectangle 9"/>
          <p:cNvSpPr>
            <a:spLocks noChangeArrowheads="1"/>
          </p:cNvSpPr>
          <p:nvPr/>
        </p:nvSpPr>
        <p:spPr bwMode="auto">
          <a:xfrm>
            <a:off x="755650" y="1628775"/>
            <a:ext cx="7137400"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endParaRPr lang="en-US" sz="2800" b="1" dirty="0">
              <a:latin typeface="Garamond" pitchFamily="18" charset="0"/>
            </a:endParaRPr>
          </a:p>
          <a:p>
            <a:pPr marL="342900" indent="-342900" eaLnBrk="1" hangingPunct="1">
              <a:spcBef>
                <a:spcPct val="20000"/>
              </a:spcBef>
              <a:buFontTx/>
              <a:buBlip>
                <a:blip r:embed="rId2"/>
              </a:buBlip>
            </a:pPr>
            <a:endParaRPr lang="en-US" sz="2800" b="1" dirty="0">
              <a:latin typeface="Garamond" pitchFamily="18" charset="0"/>
            </a:endParaRPr>
          </a:p>
          <a:p>
            <a:pPr marL="342900" indent="-342900" eaLnBrk="1" hangingPunct="1">
              <a:spcBef>
                <a:spcPct val="20000"/>
              </a:spcBef>
            </a:pPr>
            <a:r>
              <a:rPr lang="en-US" sz="2800" dirty="0"/>
              <a:t>	</a:t>
            </a:r>
            <a:r>
              <a:rPr lang="id-ID" sz="2800" dirty="0"/>
              <a:t>Sales promotion adalah bentuk komunikasi jangka pendek, mempunyai nilai tambah dengan menawarkan desain tertentu untuk memotivasi respon secara cepat.</a:t>
            </a:r>
          </a:p>
        </p:txBody>
      </p:sp>
    </p:spTree>
    <p:extLst>
      <p:ext uri="{BB962C8B-B14F-4D97-AF65-F5344CB8AC3E}">
        <p14:creationId xmlns:p14="http://schemas.microsoft.com/office/powerpoint/2010/main" val="263899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animEffect transition="in" filter="fade">
                                      <p:cBhvr>
                                        <p:cTn id="7" dur="1000"/>
                                        <p:tgtEl>
                                          <p:spTgt spid="3080">
                                            <p:txEl>
                                              <p:pRg st="0" end="0"/>
                                            </p:txEl>
                                          </p:spTgt>
                                        </p:tgtEl>
                                      </p:cBhvr>
                                    </p:animEffect>
                                    <p:anim calcmode="lin" valueType="num">
                                      <p:cBhvr>
                                        <p:cTn id="8" dur="1000" fill="hold"/>
                                        <p:tgtEl>
                                          <p:spTgt spid="3080">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308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08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081"/>
                                        </p:tgtEl>
                                        <p:attrNameLst>
                                          <p:attrName>style.visibility</p:attrName>
                                        </p:attrNameLst>
                                      </p:cBhvr>
                                      <p:to>
                                        <p:strVal val="visible"/>
                                      </p:to>
                                    </p:set>
                                    <p:animEffect transition="in" filter="wedge">
                                      <p:cBhvr>
                                        <p:cTn id="15"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uild="p"/>
      <p:bldP spid="308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2874963" y="152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Money Deals</a:t>
            </a:r>
          </a:p>
        </p:txBody>
      </p:sp>
      <p:pic>
        <p:nvPicPr>
          <p:cNvPr id="28678" name="Picture 6" descr="deals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025" y="908050"/>
            <a:ext cx="2624138" cy="4986338"/>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deals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250" y="981075"/>
            <a:ext cx="34798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deals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1125538"/>
            <a:ext cx="4662488" cy="300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112065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ox(out)">
                                      <p:cBhvr>
                                        <p:cTn id="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3019425" y="152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Money Deals</a:t>
            </a:r>
          </a:p>
        </p:txBody>
      </p:sp>
      <p:pic>
        <p:nvPicPr>
          <p:cNvPr id="29702" name="Picture 6" descr="deal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765175"/>
            <a:ext cx="434975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deals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349500"/>
            <a:ext cx="5468938" cy="3754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346910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3019425" y="152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Money Deals</a:t>
            </a:r>
          </a:p>
        </p:txBody>
      </p:sp>
      <p:pic>
        <p:nvPicPr>
          <p:cNvPr id="30726" name="Picture 6" descr="premium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0963" y="2205038"/>
            <a:ext cx="2671762" cy="307975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deal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1412875"/>
            <a:ext cx="3179763" cy="49228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4126580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nodeType="clickEffect">
                                  <p:stCondLst>
                                    <p:cond delay="0"/>
                                  </p:stCondLst>
                                  <p:childTnLst>
                                    <p:set>
                                      <p:cBhvr>
                                        <p:cTn id="14" dur="1" fill="hold">
                                          <p:stCondLst>
                                            <p:cond delay="0"/>
                                          </p:stCondLst>
                                        </p:cTn>
                                        <p:tgtEl>
                                          <p:spTgt spid="30727"/>
                                        </p:tgtEl>
                                        <p:attrNameLst>
                                          <p:attrName>style.visibility</p:attrName>
                                        </p:attrNameLst>
                                      </p:cBhvr>
                                      <p:to>
                                        <p:strVal val="visible"/>
                                      </p:to>
                                    </p:set>
                                    <p:animEffect transition="in" filter="blinds(vertical)">
                                      <p:cBhvr>
                                        <p:cTn id="15"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deals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138" y="692150"/>
            <a:ext cx="3914775" cy="5905500"/>
          </a:xfrm>
          <a:prstGeom prst="rect">
            <a:avLst/>
          </a:prstGeom>
          <a:noFill/>
          <a:extLst>
            <a:ext uri="{909E8E84-426E-40DD-AFC4-6F175D3DCCD1}">
              <a14:hiddenFill xmlns:a14="http://schemas.microsoft.com/office/drawing/2010/main">
                <a:solidFill>
                  <a:srgbClr val="FFFFFF"/>
                </a:solidFill>
              </a14:hiddenFill>
            </a:ext>
          </a:extLst>
        </p:spPr>
      </p:pic>
      <p:sp>
        <p:nvSpPr>
          <p:cNvPr id="31751" name="Rectangle 7"/>
          <p:cNvSpPr>
            <a:spLocks noChangeArrowheads="1"/>
          </p:cNvSpPr>
          <p:nvPr/>
        </p:nvSpPr>
        <p:spPr bwMode="auto">
          <a:xfrm>
            <a:off x="3019425" y="152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Money Deals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88108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p:cTn id="7" dur="500" fill="hold"/>
                                        <p:tgtEl>
                                          <p:spTgt spid="31751"/>
                                        </p:tgtEl>
                                        <p:attrNameLst>
                                          <p:attrName>ppt_w</p:attrName>
                                        </p:attrNameLst>
                                      </p:cBhvr>
                                      <p:tavLst>
                                        <p:tav tm="0">
                                          <p:val>
                                            <p:fltVal val="0"/>
                                          </p:val>
                                        </p:tav>
                                        <p:tav tm="100000">
                                          <p:val>
                                            <p:strVal val="#ppt_w"/>
                                          </p:val>
                                        </p:tav>
                                      </p:tavLst>
                                    </p:anim>
                                    <p:anim calcmode="lin" valueType="num">
                                      <p:cBhvr>
                                        <p:cTn id="8" dur="500" fill="hold"/>
                                        <p:tgtEl>
                                          <p:spTgt spid="31751"/>
                                        </p:tgtEl>
                                        <p:attrNameLst>
                                          <p:attrName>ppt_h</p:attrName>
                                        </p:attrNameLst>
                                      </p:cBhvr>
                                      <p:tavLst>
                                        <p:tav tm="0">
                                          <p:val>
                                            <p:fltVal val="0"/>
                                          </p:val>
                                        </p:tav>
                                        <p:tav tm="100000">
                                          <p:val>
                                            <p:strVal val="#ppt_h"/>
                                          </p:val>
                                        </p:tav>
                                      </p:tavLst>
                                    </p:anim>
                                    <p:anim calcmode="lin" valueType="num">
                                      <p:cBhvr>
                                        <p:cTn id="9" dur="500" fill="hold"/>
                                        <p:tgtEl>
                                          <p:spTgt spid="31751"/>
                                        </p:tgtEl>
                                        <p:attrNameLst>
                                          <p:attrName>style.rotation</p:attrName>
                                        </p:attrNameLst>
                                      </p:cBhvr>
                                      <p:tavLst>
                                        <p:tav tm="0">
                                          <p:val>
                                            <p:fltVal val="360"/>
                                          </p:val>
                                        </p:tav>
                                        <p:tav tm="100000">
                                          <p:val>
                                            <p:fltVal val="0"/>
                                          </p:val>
                                        </p:tav>
                                      </p:tavLst>
                                    </p:anim>
                                    <p:animEffect transition="in" filter="fade">
                                      <p:cBhvr>
                                        <p:cTn id="10" dur="500"/>
                                        <p:tgtEl>
                                          <p:spTgt spid="317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animEffect transition="in" filter="fade">
                                      <p:cBhvr>
                                        <p:cTn id="15" dur="1000"/>
                                        <p:tgtEl>
                                          <p:spTgt spid="31749"/>
                                        </p:tgtEl>
                                      </p:cBhvr>
                                    </p:animEffect>
                                    <p:anim calcmode="lin" valueType="num">
                                      <p:cBhvr>
                                        <p:cTn id="16" dur="1000" fill="hold"/>
                                        <p:tgtEl>
                                          <p:spTgt spid="31749"/>
                                        </p:tgtEl>
                                        <p:attrNameLst>
                                          <p:attrName>ppt_x</p:attrName>
                                        </p:attrNameLst>
                                      </p:cBhvr>
                                      <p:tavLst>
                                        <p:tav tm="0">
                                          <p:val>
                                            <p:strVal val="#ppt_x"/>
                                          </p:val>
                                        </p:tav>
                                        <p:tav tm="100000">
                                          <p:val>
                                            <p:strVal val="#ppt_x"/>
                                          </p:val>
                                        </p:tav>
                                      </p:tavLst>
                                    </p:anim>
                                    <p:anim calcmode="lin" valueType="num">
                                      <p:cBhvr>
                                        <p:cTn id="17"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9144000" cy="6938963"/>
          </a:xfrm>
          <a:prstGeom prst="rect">
            <a:avLst/>
          </a:prstGeom>
          <a:noFill/>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3019425" y="152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Money Deals</a:t>
            </a:r>
          </a:p>
        </p:txBody>
      </p:sp>
      <p:sp>
        <p:nvSpPr>
          <p:cNvPr id="32774" name="Rectangle 6"/>
          <p:cNvSpPr>
            <a:spLocks noChangeArrowheads="1"/>
          </p:cNvSpPr>
          <p:nvPr/>
        </p:nvSpPr>
        <p:spPr bwMode="auto">
          <a:xfrm>
            <a:off x="2700338" y="765175"/>
            <a:ext cx="6119812"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eaLnBrk="1" hangingPunct="1">
              <a:spcBef>
                <a:spcPct val="20000"/>
              </a:spcBef>
            </a:pPr>
            <a:r>
              <a:rPr lang="en-US" sz="2400" b="1" i="1">
                <a:latin typeface="Garamond" pitchFamily="18" charset="0"/>
              </a:rPr>
              <a:t>=Induce purchase</a:t>
            </a:r>
          </a:p>
          <a:p>
            <a:pPr marL="342900" indent="-342900" algn="r" eaLnBrk="1" hangingPunct="1">
              <a:spcBef>
                <a:spcPct val="20000"/>
              </a:spcBef>
            </a:pPr>
            <a:r>
              <a:rPr lang="en-US" sz="2400" b="1">
                <a:latin typeface="Garamond" pitchFamily="18" charset="0"/>
              </a:rPr>
              <a:t>(=Mempengaruhi Pembelian)</a:t>
            </a:r>
          </a:p>
          <a:p>
            <a:pPr marL="342900" indent="-342900" algn="r" eaLnBrk="1" hangingPunct="1">
              <a:spcBef>
                <a:spcPct val="20000"/>
              </a:spcBef>
            </a:pPr>
            <a:endParaRPr lang="en-US" sz="2400" b="1">
              <a:latin typeface="Garamond" pitchFamily="18" charset="0"/>
            </a:endParaRPr>
          </a:p>
          <a:p>
            <a:pPr marL="342900" indent="-342900" eaLnBrk="1" hangingPunct="1">
              <a:spcBef>
                <a:spcPct val="20000"/>
              </a:spcBef>
            </a:pPr>
            <a:endParaRPr lang="en-US" sz="2400" b="1">
              <a:latin typeface="Garamond" pitchFamily="18" charset="0"/>
            </a:endParaRPr>
          </a:p>
          <a:p>
            <a:pPr marL="342900" indent="-342900" eaLnBrk="1" hangingPunct="1">
              <a:spcBef>
                <a:spcPct val="20000"/>
              </a:spcBef>
            </a:pPr>
            <a:endParaRPr lang="en-US" sz="2400" b="1">
              <a:latin typeface="Garamond" pitchFamily="18" charset="0"/>
            </a:endParaRPr>
          </a:p>
          <a:p>
            <a:pPr marL="342900" indent="-342900" eaLnBrk="1" hangingPunct="1">
              <a:spcBef>
                <a:spcPct val="20000"/>
              </a:spcBef>
            </a:pPr>
            <a:r>
              <a:rPr lang="en-US" sz="2400" b="1">
                <a:latin typeface="Garamond" pitchFamily="18" charset="0"/>
              </a:rPr>
              <a:t>Money off</a:t>
            </a:r>
          </a:p>
          <a:p>
            <a:pPr marL="342900" indent="-342900" eaLnBrk="1" hangingPunct="1">
              <a:spcBef>
                <a:spcPct val="20000"/>
              </a:spcBef>
            </a:pPr>
            <a:r>
              <a:rPr lang="en-US" sz="2400" b="1">
                <a:latin typeface="Garamond" pitchFamily="18" charset="0"/>
              </a:rPr>
              <a:t>Percentage</a:t>
            </a:r>
          </a:p>
          <a:p>
            <a:pPr marL="342900" indent="-342900" eaLnBrk="1" hangingPunct="1">
              <a:spcBef>
                <a:spcPct val="20000"/>
              </a:spcBef>
            </a:pPr>
            <a:r>
              <a:rPr lang="en-US" sz="2400" b="1">
                <a:latin typeface="Garamond" pitchFamily="18" charset="0"/>
              </a:rPr>
              <a:t>Trade in</a:t>
            </a:r>
          </a:p>
          <a:p>
            <a:pPr marL="342900" indent="-342900" algn="ctr" eaLnBrk="1" hangingPunct="1">
              <a:spcBef>
                <a:spcPct val="20000"/>
              </a:spcBef>
            </a:pPr>
            <a:endParaRPr lang="en-US" sz="2400" b="1">
              <a:latin typeface="Garamond" pitchFamily="18" charset="0"/>
            </a:endParaRPr>
          </a:p>
          <a:p>
            <a:pPr marL="342900" indent="-342900" algn="ctr" eaLnBrk="1" hangingPunct="1">
              <a:spcBef>
                <a:spcPct val="20000"/>
              </a:spcBef>
            </a:pPr>
            <a:endParaRPr lang="en-US" sz="2400" b="1">
              <a:latin typeface="Garamond" pitchFamily="18" charset="0"/>
            </a:endParaRPr>
          </a:p>
          <a:p>
            <a:pPr marL="342900" indent="-342900" algn="r" eaLnBrk="1" hangingPunct="1">
              <a:spcBef>
                <a:spcPct val="20000"/>
              </a:spcBef>
            </a:pPr>
            <a:r>
              <a:rPr lang="en-US" sz="2400" b="1">
                <a:latin typeface="Garamond" pitchFamily="18" charset="0"/>
              </a:rPr>
              <a:t>New product</a:t>
            </a:r>
          </a:p>
          <a:p>
            <a:pPr marL="342900" indent="-342900" algn="r" eaLnBrk="1" hangingPunct="1">
              <a:spcBef>
                <a:spcPct val="20000"/>
              </a:spcBef>
            </a:pPr>
            <a:r>
              <a:rPr lang="en-US" sz="2400" b="1">
                <a:latin typeface="Garamond" pitchFamily="18" charset="0"/>
              </a:rPr>
              <a:t>Not too frequent</a:t>
            </a:r>
          </a:p>
          <a:p>
            <a:pPr marL="342900" indent="-342900" algn="r" eaLnBrk="1" hangingPunct="1">
              <a:spcBef>
                <a:spcPct val="20000"/>
              </a:spcBef>
            </a:pPr>
            <a:r>
              <a:rPr lang="en-US" sz="2400" b="1">
                <a:latin typeface="Garamond" pitchFamily="18" charset="0"/>
              </a:rPr>
              <a:t>Ineffective for declining brands</a:t>
            </a:r>
          </a:p>
          <a:p>
            <a:pPr marL="342900" indent="-342900" algn="r" eaLnBrk="1" hangingPunct="1">
              <a:spcBef>
                <a:spcPct val="20000"/>
              </a:spcBef>
            </a:pPr>
            <a:endParaRPr lang="en-US" sz="2400" b="1">
              <a:latin typeface="Garamond" pitchFamily="18" charset="0"/>
            </a:endParaRP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280858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ChangeArrowheads="1"/>
          </p:cNvSpPr>
          <p:nvPr/>
        </p:nvSpPr>
        <p:spPr bwMode="auto">
          <a:xfrm>
            <a:off x="2987675" y="260350"/>
            <a:ext cx="174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000" b="1">
                <a:latin typeface="Garamond" pitchFamily="18" charset="0"/>
              </a:rPr>
              <a:t>Sampling</a:t>
            </a:r>
          </a:p>
        </p:txBody>
      </p:sp>
      <p:sp>
        <p:nvSpPr>
          <p:cNvPr id="33799" name="Rectangle 7"/>
          <p:cNvSpPr>
            <a:spLocks noChangeArrowheads="1"/>
          </p:cNvSpPr>
          <p:nvPr/>
        </p:nvSpPr>
        <p:spPr bwMode="auto">
          <a:xfrm>
            <a:off x="2339975" y="1143000"/>
            <a:ext cx="65881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eaLnBrk="1" hangingPunct="1">
              <a:spcBef>
                <a:spcPct val="20000"/>
              </a:spcBef>
            </a:pPr>
            <a:r>
              <a:rPr lang="en-US" sz="2400" b="1" i="1">
                <a:latin typeface="Garamond" pitchFamily="18" charset="0"/>
              </a:rPr>
              <a:t>=Trigger trial  purchase</a:t>
            </a:r>
          </a:p>
          <a:p>
            <a:pPr marL="342900" indent="-342900" algn="r" eaLnBrk="1" hangingPunct="1">
              <a:spcBef>
                <a:spcPct val="20000"/>
              </a:spcBef>
            </a:pPr>
            <a:r>
              <a:rPr lang="en-US" sz="2400" b="1" i="1">
                <a:latin typeface="Garamond" pitchFamily="18" charset="0"/>
              </a:rPr>
              <a:t>(=Mencetuskan percobaan yang mendorong pembelian)</a:t>
            </a:r>
          </a:p>
          <a:p>
            <a:pPr marL="342900" indent="-342900" algn="r" eaLnBrk="1" hangingPunct="1">
              <a:spcBef>
                <a:spcPct val="20000"/>
              </a:spcBef>
            </a:pPr>
            <a:endParaRPr lang="en-US" sz="2400" b="1">
              <a:latin typeface="Garamond" pitchFamily="18" charset="0"/>
            </a:endParaRPr>
          </a:p>
          <a:p>
            <a:pPr marL="342900" indent="-342900" eaLnBrk="1" hangingPunct="1">
              <a:spcBef>
                <a:spcPct val="20000"/>
              </a:spcBef>
            </a:pPr>
            <a:endParaRPr lang="en-US" sz="2400" b="1">
              <a:latin typeface="Garamond" pitchFamily="18" charset="0"/>
            </a:endParaRPr>
          </a:p>
          <a:p>
            <a:pPr marL="342900" indent="-342900" eaLnBrk="1" hangingPunct="1">
              <a:spcBef>
                <a:spcPct val="20000"/>
              </a:spcBef>
            </a:pPr>
            <a:r>
              <a:rPr lang="en-US" sz="2400" b="1">
                <a:latin typeface="Garamond" pitchFamily="18" charset="0"/>
              </a:rPr>
              <a:t>In store</a:t>
            </a:r>
          </a:p>
          <a:p>
            <a:pPr marL="342900" indent="-342900" eaLnBrk="1" hangingPunct="1">
              <a:spcBef>
                <a:spcPct val="20000"/>
              </a:spcBef>
            </a:pPr>
            <a:r>
              <a:rPr lang="en-US" sz="2400" b="1">
                <a:latin typeface="Garamond" pitchFamily="18" charset="0"/>
              </a:rPr>
              <a:t>Mailing</a:t>
            </a:r>
          </a:p>
          <a:p>
            <a:pPr marL="342900" indent="-342900" eaLnBrk="1" hangingPunct="1">
              <a:spcBef>
                <a:spcPct val="20000"/>
              </a:spcBef>
            </a:pPr>
            <a:r>
              <a:rPr lang="en-US" sz="2400" b="1">
                <a:latin typeface="Garamond" pitchFamily="18" charset="0"/>
              </a:rPr>
              <a:t>Thru media</a:t>
            </a:r>
          </a:p>
          <a:p>
            <a:pPr marL="342900" indent="-342900" eaLnBrk="1" hangingPunct="1">
              <a:spcBef>
                <a:spcPct val="20000"/>
              </a:spcBef>
            </a:pPr>
            <a:endParaRPr lang="en-US" sz="2400" b="1">
              <a:latin typeface="Garamond" pitchFamily="18" charset="0"/>
            </a:endParaRPr>
          </a:p>
          <a:p>
            <a:pPr marL="342900" indent="-342900" algn="r" eaLnBrk="1" hangingPunct="1">
              <a:spcBef>
                <a:spcPct val="20000"/>
              </a:spcBef>
            </a:pPr>
            <a:r>
              <a:rPr lang="en-US" sz="2400" b="1">
                <a:latin typeface="Garamond" pitchFamily="18" charset="0"/>
              </a:rPr>
              <a:t>New product</a:t>
            </a:r>
          </a:p>
          <a:p>
            <a:pPr marL="342900" indent="-342900" algn="r" eaLnBrk="1" hangingPunct="1">
              <a:spcBef>
                <a:spcPct val="20000"/>
              </a:spcBef>
            </a:pPr>
            <a:r>
              <a:rPr lang="en-US" sz="2400" b="1">
                <a:latin typeface="Garamond" pitchFamily="18" charset="0"/>
              </a:rPr>
              <a:t>Demonstratable</a:t>
            </a:r>
          </a:p>
          <a:p>
            <a:pPr marL="342900" indent="-342900" algn="r" eaLnBrk="1" hangingPunct="1">
              <a:spcBef>
                <a:spcPct val="20000"/>
              </a:spcBef>
            </a:pPr>
            <a:r>
              <a:rPr lang="en-US" sz="2400" b="1">
                <a:latin typeface="Garamond" pitchFamily="18" charset="0"/>
              </a:rPr>
              <a:t>Effective yet expensive</a:t>
            </a:r>
          </a:p>
          <a:p>
            <a:pPr marL="342900" indent="-342900" algn="r" eaLnBrk="1" hangingPunct="1">
              <a:spcBef>
                <a:spcPct val="20000"/>
              </a:spcBef>
            </a:pPr>
            <a:endParaRPr lang="en-US" sz="2400" b="1">
              <a:latin typeface="Garamond" pitchFamily="18" charset="0"/>
            </a:endParaRP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345344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2268538" y="2662238"/>
            <a:ext cx="38893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US" sz="2400" b="1">
                <a:latin typeface="Garamond" pitchFamily="18" charset="0"/>
              </a:rPr>
              <a:t>Research your consumer</a:t>
            </a:r>
          </a:p>
          <a:p>
            <a:pPr marL="342900" indent="-342900" eaLnBrk="1" hangingPunct="1">
              <a:spcBef>
                <a:spcPct val="20000"/>
              </a:spcBef>
            </a:pPr>
            <a:endParaRPr lang="en-US" sz="2400" b="1">
              <a:latin typeface="Garamond" pitchFamily="18" charset="0"/>
            </a:endParaRPr>
          </a:p>
          <a:p>
            <a:pPr marL="342900" indent="-342900" eaLnBrk="1" hangingPunct="1">
              <a:spcBef>
                <a:spcPct val="20000"/>
              </a:spcBef>
            </a:pPr>
            <a:endParaRPr lang="en-US" sz="2400" b="1">
              <a:latin typeface="Garamond" pitchFamily="18" charset="0"/>
            </a:endParaRPr>
          </a:p>
          <a:p>
            <a:pPr marL="342900" indent="-342900" eaLnBrk="1" hangingPunct="1">
              <a:spcBef>
                <a:spcPct val="20000"/>
              </a:spcBef>
            </a:pPr>
            <a:endParaRPr lang="en-US" sz="2400" b="1">
              <a:latin typeface="Garamond" pitchFamily="18" charset="0"/>
            </a:endParaRPr>
          </a:p>
          <a:p>
            <a:pPr marL="342900" indent="-342900" eaLnBrk="1" hangingPunct="1">
              <a:spcBef>
                <a:spcPct val="20000"/>
              </a:spcBef>
              <a:buFontTx/>
              <a:buBlip>
                <a:blip r:embed="rId2"/>
              </a:buBlip>
            </a:pPr>
            <a:r>
              <a:rPr lang="en-US" sz="2400" b="1">
                <a:latin typeface="Garamond" pitchFamily="18" charset="0"/>
              </a:rPr>
              <a:t>Sales Promotion Objectives</a:t>
            </a:r>
          </a:p>
        </p:txBody>
      </p:sp>
      <p:sp>
        <p:nvSpPr>
          <p:cNvPr id="34822" name="Rectangle 6"/>
          <p:cNvSpPr>
            <a:spLocks noChangeArrowheads="1"/>
          </p:cNvSpPr>
          <p:nvPr/>
        </p:nvSpPr>
        <p:spPr bwMode="auto">
          <a:xfrm>
            <a:off x="6069013" y="765175"/>
            <a:ext cx="2895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endParaRPr lang="en-US" sz="2800" b="1">
              <a:latin typeface="Garamond" pitchFamily="18" charset="0"/>
            </a:endParaRPr>
          </a:p>
          <a:p>
            <a:pPr eaLnBrk="1" hangingPunct="1">
              <a:spcBef>
                <a:spcPct val="20000"/>
              </a:spcBef>
            </a:pPr>
            <a:endParaRPr lang="en-US" sz="2400" b="1">
              <a:latin typeface="Garamond" pitchFamily="18" charset="0"/>
            </a:endParaRPr>
          </a:p>
          <a:p>
            <a:pPr eaLnBrk="1" hangingPunct="1">
              <a:spcBef>
                <a:spcPct val="20000"/>
              </a:spcBef>
            </a:pPr>
            <a:endParaRPr lang="en-US" sz="2400" b="1">
              <a:latin typeface="Garamond" pitchFamily="18" charset="0"/>
            </a:endParaRPr>
          </a:p>
          <a:p>
            <a:pPr eaLnBrk="1" hangingPunct="1">
              <a:spcBef>
                <a:spcPct val="20000"/>
              </a:spcBef>
              <a:buFontTx/>
              <a:buBlip>
                <a:blip r:embed="rId2"/>
              </a:buBlip>
            </a:pPr>
            <a:r>
              <a:rPr lang="en-US" sz="2000" b="1">
                <a:latin typeface="Garamond" pitchFamily="18" charset="0"/>
              </a:rPr>
              <a:t>Who are they</a:t>
            </a:r>
          </a:p>
          <a:p>
            <a:pPr eaLnBrk="1" hangingPunct="1">
              <a:spcBef>
                <a:spcPct val="20000"/>
              </a:spcBef>
              <a:buFontTx/>
              <a:buBlip>
                <a:blip r:embed="rId2"/>
              </a:buBlip>
            </a:pPr>
            <a:r>
              <a:rPr lang="en-US" sz="2000" b="1">
                <a:latin typeface="Garamond" pitchFamily="18" charset="0"/>
              </a:rPr>
              <a:t>Why they buy/not buy</a:t>
            </a:r>
          </a:p>
          <a:p>
            <a:pPr eaLnBrk="1" hangingPunct="1">
              <a:spcBef>
                <a:spcPct val="20000"/>
              </a:spcBef>
              <a:buFontTx/>
              <a:buBlip>
                <a:blip r:embed="rId2"/>
              </a:buBlip>
            </a:pPr>
            <a:r>
              <a:rPr lang="en-US" sz="2000" b="1">
                <a:latin typeface="Garamond" pitchFamily="18" charset="0"/>
              </a:rPr>
              <a:t>Where, how, how often</a:t>
            </a:r>
          </a:p>
          <a:p>
            <a:pPr eaLnBrk="1" hangingPunct="1">
              <a:spcBef>
                <a:spcPct val="20000"/>
              </a:spcBef>
              <a:buFontTx/>
              <a:buBlip>
                <a:blip r:embed="rId2"/>
              </a:buBlip>
            </a:pPr>
            <a:r>
              <a:rPr lang="en-US" sz="2000" b="1">
                <a:latin typeface="Garamond" pitchFamily="18" charset="0"/>
              </a:rPr>
              <a:t>Behavior</a:t>
            </a:r>
          </a:p>
          <a:p>
            <a:pPr eaLnBrk="1" hangingPunct="1">
              <a:spcBef>
                <a:spcPct val="20000"/>
              </a:spcBef>
              <a:buFontTx/>
              <a:buBlip>
                <a:blip r:embed="rId2"/>
              </a:buBlip>
            </a:pPr>
            <a:endParaRPr lang="en-US" sz="2000" b="1">
              <a:latin typeface="Garamond" pitchFamily="18" charset="0"/>
            </a:endParaRPr>
          </a:p>
          <a:p>
            <a:pPr eaLnBrk="1" hangingPunct="1">
              <a:spcBef>
                <a:spcPct val="20000"/>
              </a:spcBef>
              <a:buFontTx/>
              <a:buBlip>
                <a:blip r:embed="rId2"/>
              </a:buBlip>
            </a:pPr>
            <a:r>
              <a:rPr lang="en-US" sz="2000" b="1">
                <a:latin typeface="Garamond" pitchFamily="18" charset="0"/>
              </a:rPr>
              <a:t>Trial</a:t>
            </a:r>
          </a:p>
          <a:p>
            <a:pPr eaLnBrk="1" hangingPunct="1">
              <a:spcBef>
                <a:spcPct val="20000"/>
              </a:spcBef>
              <a:buFontTx/>
              <a:buBlip>
                <a:blip r:embed="rId2"/>
              </a:buBlip>
            </a:pPr>
            <a:r>
              <a:rPr lang="en-US" sz="2000" b="1">
                <a:latin typeface="Garamond" pitchFamily="18" charset="0"/>
              </a:rPr>
              <a:t>Repetition</a:t>
            </a:r>
          </a:p>
          <a:p>
            <a:pPr eaLnBrk="1" hangingPunct="1">
              <a:spcBef>
                <a:spcPct val="20000"/>
              </a:spcBef>
              <a:buFontTx/>
              <a:buBlip>
                <a:blip r:embed="rId2"/>
              </a:buBlip>
            </a:pPr>
            <a:r>
              <a:rPr lang="en-US" sz="2000" b="1">
                <a:latin typeface="Garamond" pitchFamily="18" charset="0"/>
              </a:rPr>
              <a:t>Pre-empt</a:t>
            </a:r>
          </a:p>
          <a:p>
            <a:pPr eaLnBrk="1" hangingPunct="1">
              <a:spcBef>
                <a:spcPct val="20000"/>
              </a:spcBef>
              <a:buFontTx/>
              <a:buBlip>
                <a:blip r:embed="rId2"/>
              </a:buBlip>
            </a:pPr>
            <a:r>
              <a:rPr lang="en-US" sz="2000" b="1">
                <a:latin typeface="Garamond" pitchFamily="18" charset="0"/>
              </a:rPr>
              <a:t>Boost sales</a:t>
            </a:r>
          </a:p>
        </p:txBody>
      </p:sp>
      <p:sp>
        <p:nvSpPr>
          <p:cNvPr id="34823" name="Rectangle 7"/>
          <p:cNvSpPr>
            <a:spLocks noGrp="1" noChangeArrowheads="1"/>
          </p:cNvSpPr>
          <p:nvPr>
            <p:ph type="title"/>
          </p:nvPr>
        </p:nvSpPr>
        <p:spPr/>
        <p:txBody>
          <a:bodyPr/>
          <a:lstStyle/>
          <a:p>
            <a:r>
              <a:rPr lang="en-US" sz="2800" b="1" u="sng" dirty="0">
                <a:latin typeface="Garamond" pitchFamily="18" charset="0"/>
              </a:rPr>
              <a:t>Planning </a:t>
            </a:r>
            <a:r>
              <a:rPr lang="id-ID" sz="2800" b="1" u="sng" dirty="0" smtClean="0">
                <a:latin typeface="Garamond" pitchFamily="18" charset="0"/>
              </a:rPr>
              <a:t>y</a:t>
            </a:r>
            <a:r>
              <a:rPr lang="en-US" sz="2800" b="1" u="sng" dirty="0" smtClean="0">
                <a:latin typeface="Garamond" pitchFamily="18" charset="0"/>
              </a:rPr>
              <a:t>our </a:t>
            </a:r>
            <a:r>
              <a:rPr lang="en-US" sz="2800" b="1" u="sng" dirty="0">
                <a:latin typeface="Garamond" pitchFamily="18" charset="0"/>
              </a:rPr>
              <a:t/>
            </a:r>
            <a:br>
              <a:rPr lang="en-US" sz="2800" b="1" u="sng" dirty="0">
                <a:latin typeface="Garamond" pitchFamily="18" charset="0"/>
              </a:rPr>
            </a:br>
            <a:r>
              <a:rPr lang="en-US" sz="2800" b="1" u="sng" dirty="0">
                <a:latin typeface="Garamond" pitchFamily="18" charset="0"/>
              </a:rPr>
              <a:t>Sales Promotion Campaign</a:t>
            </a:r>
            <a:r>
              <a:rPr lang="en-US" sz="2800" b="1" dirty="0">
                <a:latin typeface="Garamond" pitchFamily="18" charset="0"/>
              </a:rPr>
              <a:t>:</a:t>
            </a:r>
            <a:br>
              <a:rPr lang="en-US" sz="2800" b="1" dirty="0">
                <a:latin typeface="Garamond" pitchFamily="18" charset="0"/>
              </a:rPr>
            </a:br>
            <a:r>
              <a:rPr lang="en-US" sz="2800" b="1" dirty="0">
                <a:latin typeface="Garamond" pitchFamily="18" charset="0"/>
              </a:rPr>
              <a:t/>
            </a:r>
            <a:br>
              <a:rPr lang="en-US" sz="2800" b="1" dirty="0">
                <a:latin typeface="Garamond" pitchFamily="18" charset="0"/>
              </a:rPr>
            </a:br>
            <a:endParaRPr lang="en-US" sz="2800" b="1" dirty="0">
              <a:latin typeface="Garamond" pitchFamily="18" charset="0"/>
            </a:endParaRPr>
          </a:p>
        </p:txBody>
      </p:sp>
      <p:sp>
        <p:nvSpPr>
          <p:cNvPr id="2" name="Content Placeholder 1"/>
          <p:cNvSpPr>
            <a:spLocks noGrp="1"/>
          </p:cNvSpPr>
          <p:nvPr>
            <p:ph idx="1"/>
          </p:nvPr>
        </p:nvSpPr>
        <p:spPr/>
        <p:txBody>
          <a:bodyPr/>
          <a:lstStyle/>
          <a:p>
            <a:endParaRPr lang="id-ID"/>
          </a:p>
        </p:txBody>
      </p:sp>
    </p:spTree>
    <p:extLst>
      <p:ext uri="{BB962C8B-B14F-4D97-AF65-F5344CB8AC3E}">
        <p14:creationId xmlns:p14="http://schemas.microsoft.com/office/powerpoint/2010/main" val="3561689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2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2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2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482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4822">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4822">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822">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8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AutoShape 6"/>
          <p:cNvSpPr>
            <a:spLocks noChangeArrowheads="1"/>
          </p:cNvSpPr>
          <p:nvPr/>
        </p:nvSpPr>
        <p:spPr bwMode="auto">
          <a:xfrm>
            <a:off x="2843213" y="1844675"/>
            <a:ext cx="5834062" cy="3744913"/>
          </a:xfrm>
          <a:prstGeom prst="roundRect">
            <a:avLst>
              <a:gd name="adj" fmla="val 16667"/>
            </a:avLst>
          </a:prstGeom>
          <a:solidFill>
            <a:srgbClr val="FFFFFF"/>
          </a:solidFill>
          <a:ln w="28575">
            <a:solidFill>
              <a:srgbClr val="000000"/>
            </a:solidFill>
            <a:round/>
            <a:headEnd/>
            <a:tailEnd/>
          </a:ln>
        </p:spPr>
        <p:txBody>
          <a:bodyPr/>
          <a:lstStyle/>
          <a:p>
            <a:pPr algn="ctr" eaLnBrk="1" hangingPunct="1"/>
            <a:endParaRPr lang="en-US" sz="1200" b="1"/>
          </a:p>
          <a:p>
            <a:pPr algn="ctr" eaLnBrk="1" hangingPunct="1"/>
            <a:r>
              <a:rPr lang="en-US" sz="2400" b="1"/>
              <a:t>Variasi Diskon Etis</a:t>
            </a:r>
          </a:p>
          <a:p>
            <a:pPr algn="ctr" eaLnBrk="1" hangingPunct="1"/>
            <a:endParaRPr lang="en-US" sz="2400" b="1"/>
          </a:p>
          <a:p>
            <a:pPr eaLnBrk="1" hangingPunct="1">
              <a:buFontTx/>
              <a:buBlip>
                <a:blip r:embed="rId2"/>
              </a:buBlip>
            </a:pPr>
            <a:r>
              <a:rPr lang="en-US" sz="2400" b="1"/>
              <a:t>Potongan Tunai</a:t>
            </a:r>
          </a:p>
          <a:p>
            <a:pPr eaLnBrk="1" hangingPunct="1">
              <a:buFontTx/>
              <a:buBlip>
                <a:blip r:embed="rId2"/>
              </a:buBlip>
            </a:pPr>
            <a:r>
              <a:rPr lang="en-US" sz="2400" b="1"/>
              <a:t>Potongan Kuantitas</a:t>
            </a:r>
          </a:p>
          <a:p>
            <a:pPr eaLnBrk="1" hangingPunct="1">
              <a:buFontTx/>
              <a:buBlip>
                <a:blip r:embed="rId2"/>
              </a:buBlip>
            </a:pPr>
            <a:r>
              <a:rPr lang="en-US" sz="2400" b="1"/>
              <a:t>Diskon Musiman</a:t>
            </a:r>
          </a:p>
          <a:p>
            <a:pPr eaLnBrk="1" hangingPunct="1">
              <a:buFontTx/>
              <a:buBlip>
                <a:blip r:embed="rId2"/>
              </a:buBlip>
            </a:pPr>
            <a:r>
              <a:rPr lang="en-US" sz="2400" b="1"/>
              <a:t>Konversi Diskon menjadi bonus</a:t>
            </a:r>
          </a:p>
        </p:txBody>
      </p:sp>
      <p:sp>
        <p:nvSpPr>
          <p:cNvPr id="45063" name="Rectangle 7"/>
          <p:cNvSpPr>
            <a:spLocks noGrp="1" noChangeArrowheads="1"/>
          </p:cNvSpPr>
          <p:nvPr>
            <p:ph type="title"/>
          </p:nvPr>
        </p:nvSpPr>
        <p:spPr>
          <a:xfrm>
            <a:off x="457200" y="533400"/>
            <a:ext cx="8229600" cy="1143000"/>
          </a:xfrm>
        </p:spPr>
        <p:txBody>
          <a:bodyPr/>
          <a:lstStyle/>
          <a:p>
            <a:r>
              <a:rPr lang="en-US" sz="2400" b="1" dirty="0">
                <a:solidFill>
                  <a:schemeClr val="tx1"/>
                </a:solidFill>
              </a:rPr>
              <a:t>C</a:t>
            </a:r>
            <a:r>
              <a:rPr lang="id-ID" sz="2400" b="1" dirty="0">
                <a:solidFill>
                  <a:schemeClr val="tx1"/>
                </a:solidFill>
              </a:rPr>
              <a:t>ontoh</a:t>
            </a:r>
            <a:r>
              <a:rPr lang="en-US" sz="2400" b="1" dirty="0">
                <a:solidFill>
                  <a:schemeClr val="tx1"/>
                </a:solidFill>
              </a:rPr>
              <a:t> </a:t>
            </a:r>
            <a:r>
              <a:rPr lang="id-ID" sz="2400" b="1" dirty="0">
                <a:solidFill>
                  <a:schemeClr val="tx1"/>
                </a:solidFill>
              </a:rPr>
              <a:t>variasi diskon yang etis dan bisa mengundang simpati</a:t>
            </a:r>
            <a:r>
              <a:rPr lang="id-ID" sz="4000" b="1" dirty="0">
                <a:solidFill>
                  <a:schemeClr val="tx1"/>
                </a:solidFill>
              </a:rPr>
              <a:t> </a:t>
            </a:r>
            <a:br>
              <a:rPr lang="id-ID" sz="4000" b="1" dirty="0">
                <a:solidFill>
                  <a:schemeClr val="tx1"/>
                </a:solidFill>
              </a:rPr>
            </a:br>
            <a:endParaRPr lang="en-US" sz="4000" b="1" dirty="0">
              <a:solidFill>
                <a:schemeClr val="tx1"/>
              </a:solidFill>
            </a:endParaRPr>
          </a:p>
        </p:txBody>
      </p:sp>
      <p:sp>
        <p:nvSpPr>
          <p:cNvPr id="2" name="Content Placeholder 1"/>
          <p:cNvSpPr>
            <a:spLocks noGrp="1"/>
          </p:cNvSpPr>
          <p:nvPr>
            <p:ph idx="1"/>
          </p:nvPr>
        </p:nvSpPr>
        <p:spPr/>
        <p:txBody>
          <a:bodyPr/>
          <a:lstStyle/>
          <a:p>
            <a:endParaRPr lang="id-ID" dirty="0"/>
          </a:p>
        </p:txBody>
      </p:sp>
    </p:spTree>
    <p:extLst>
      <p:ext uri="{BB962C8B-B14F-4D97-AF65-F5344CB8AC3E}">
        <p14:creationId xmlns:p14="http://schemas.microsoft.com/office/powerpoint/2010/main" val="356519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1000" fill="hold"/>
                                        <p:tgtEl>
                                          <p:spTgt spid="45062"/>
                                        </p:tgtEl>
                                        <p:attrNameLst>
                                          <p:attrName>ppt_x</p:attrName>
                                        </p:attrNameLst>
                                      </p:cBhvr>
                                      <p:tavLst>
                                        <p:tav tm="0">
                                          <p:val>
                                            <p:strVal val="#ppt_x-.2"/>
                                          </p:val>
                                        </p:tav>
                                        <p:tav tm="100000">
                                          <p:val>
                                            <p:strVal val="#ppt_x"/>
                                          </p:val>
                                        </p:tav>
                                      </p:tavLst>
                                    </p:anim>
                                    <p:anim calcmode="lin" valueType="num">
                                      <p:cBhvr>
                                        <p:cTn id="8" dur="1000" fill="hold"/>
                                        <p:tgtEl>
                                          <p:spTgt spid="450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9" name="Rectangle 49"/>
          <p:cNvSpPr>
            <a:spLocks noGrp="1" noChangeArrowheads="1"/>
          </p:cNvSpPr>
          <p:nvPr>
            <p:ph type="title"/>
          </p:nvPr>
        </p:nvSpPr>
        <p:spPr>
          <a:xfrm>
            <a:off x="457200" y="381000"/>
            <a:ext cx="8229600" cy="1143000"/>
          </a:xfrm>
        </p:spPr>
        <p:txBody>
          <a:bodyPr/>
          <a:lstStyle/>
          <a:p>
            <a:r>
              <a:rPr lang="en-US" sz="2800" dirty="0"/>
              <a:t>POTONGAN TUNAI</a:t>
            </a:r>
          </a:p>
        </p:txBody>
      </p:sp>
      <p:sp>
        <p:nvSpPr>
          <p:cNvPr id="35890" name="Rectangle 50"/>
          <p:cNvSpPr>
            <a:spLocks noGrp="1" noChangeArrowheads="1"/>
          </p:cNvSpPr>
          <p:nvPr>
            <p:ph idx="1"/>
          </p:nvPr>
        </p:nvSpPr>
        <p:spPr/>
        <p:txBody>
          <a:bodyPr/>
          <a:lstStyle/>
          <a:p>
            <a:pPr algn="just">
              <a:lnSpc>
                <a:spcPct val="90000"/>
              </a:lnSpc>
            </a:pPr>
            <a:r>
              <a:rPr lang="id-ID" sz="2800" dirty="0"/>
              <a:t>Potongan Tunai</a:t>
            </a:r>
            <a:r>
              <a:rPr lang="id-ID" sz="2800" b="1" dirty="0"/>
              <a:t> </a:t>
            </a:r>
            <a:r>
              <a:rPr lang="id-ID" sz="2800" dirty="0"/>
              <a:t>adalah trik yang paling sering dipakai. Agar tidak memunculkan antipati, jangan sekali-sekali menerapkan “Diskon India” (istilah bagi pedagang yang menaikkan harga terlebih dahulu baru mendiskon) karena konsumen pemburu diskon akan tahu beberapa hari sebelumnya.  Bahkan untuk menghargai dan menarik simpati pelanggan setia, berikan diskon lebih besar dari yang diumumkan.</a:t>
            </a:r>
            <a:endParaRPr lang="en-US" sz="2800" dirty="0"/>
          </a:p>
        </p:txBody>
      </p:sp>
    </p:spTree>
    <p:extLst>
      <p:ext uri="{BB962C8B-B14F-4D97-AF65-F5344CB8AC3E}">
        <p14:creationId xmlns:p14="http://schemas.microsoft.com/office/powerpoint/2010/main" val="3237444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a:off x="1447800" y="642937"/>
            <a:ext cx="6653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id-ID" sz="2400" b="1" dirty="0">
                <a:solidFill>
                  <a:schemeClr val="tx2"/>
                </a:solidFill>
              </a:rPr>
              <a:t>Potongan Kuantitas</a:t>
            </a:r>
            <a:r>
              <a:rPr lang="id-ID" sz="3200" dirty="0">
                <a:solidFill>
                  <a:schemeClr val="tx2"/>
                </a:solidFill>
              </a:rPr>
              <a:t> </a:t>
            </a:r>
            <a:endParaRPr lang="en-US" sz="3200" dirty="0">
              <a:solidFill>
                <a:schemeClr val="tx2"/>
              </a:solidFill>
            </a:endParaRPr>
          </a:p>
        </p:txBody>
      </p:sp>
      <p:sp>
        <p:nvSpPr>
          <p:cNvPr id="49159" name="Rectangle 7"/>
          <p:cNvSpPr>
            <a:spLocks noGrp="1" noChangeArrowheads="1"/>
          </p:cNvSpPr>
          <p:nvPr>
            <p:ph idx="1"/>
          </p:nvPr>
        </p:nvSpPr>
        <p:spPr/>
        <p:txBody>
          <a:bodyPr/>
          <a:lstStyle/>
          <a:p>
            <a:pPr algn="l">
              <a:lnSpc>
                <a:spcPct val="90000"/>
              </a:lnSpc>
            </a:pPr>
            <a:r>
              <a:rPr lang="id-ID" sz="2800" b="1"/>
              <a:t>Potongan Kuantitas </a:t>
            </a:r>
            <a:r>
              <a:rPr lang="id-ID" sz="2800"/>
              <a:t>juga merupakan variasi.  Misalnya, mereka yang membeli seratus bungkus selama sebulan (diskon kumulatif) diberi potongan khusus.  Atau mereka yang membeli 50 bungkus sekaligus (nonkumulatif) diberi diskon lebih tinggi.</a:t>
            </a:r>
            <a:endParaRPr lang="en-US" sz="2800"/>
          </a:p>
        </p:txBody>
      </p:sp>
    </p:spTree>
    <p:extLst>
      <p:ext uri="{BB962C8B-B14F-4D97-AF65-F5344CB8AC3E}">
        <p14:creationId xmlns:p14="http://schemas.microsoft.com/office/powerpoint/2010/main" val="3659122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914401" y="5492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800" dirty="0" err="1">
                <a:solidFill>
                  <a:schemeClr val="tx2"/>
                </a:solidFill>
              </a:rPr>
              <a:t>Bentuk</a:t>
            </a:r>
            <a:r>
              <a:rPr lang="en-US" sz="2800" dirty="0">
                <a:solidFill>
                  <a:schemeClr val="tx2"/>
                </a:solidFill>
              </a:rPr>
              <a:t> (DESAIN</a:t>
            </a:r>
            <a:r>
              <a:rPr lang="en-US" sz="2800" dirty="0" smtClean="0">
                <a:solidFill>
                  <a:schemeClr val="tx2"/>
                </a:solidFill>
              </a:rPr>
              <a:t>) </a:t>
            </a:r>
            <a:r>
              <a:rPr lang="en-US" sz="2800" dirty="0" err="1">
                <a:solidFill>
                  <a:schemeClr val="tx2"/>
                </a:solidFill>
              </a:rPr>
              <a:t>Komunikasi</a:t>
            </a:r>
            <a:r>
              <a:rPr lang="en-US" sz="2800" dirty="0">
                <a:solidFill>
                  <a:schemeClr val="tx2"/>
                </a:solidFill>
              </a:rPr>
              <a:t> </a:t>
            </a:r>
            <a:r>
              <a:rPr lang="en-US" sz="2800" dirty="0" err="1">
                <a:solidFill>
                  <a:schemeClr val="tx2"/>
                </a:solidFill>
              </a:rPr>
              <a:t>Pemasaran</a:t>
            </a:r>
            <a:endParaRPr lang="en-US" sz="2800" dirty="0">
              <a:solidFill>
                <a:schemeClr val="tx2"/>
              </a:solidFill>
            </a:endParaRPr>
          </a:p>
        </p:txBody>
      </p:sp>
      <p:sp>
        <p:nvSpPr>
          <p:cNvPr id="4102" name="Rectangle 6"/>
          <p:cNvSpPr>
            <a:spLocks noChangeArrowheads="1"/>
          </p:cNvSpPr>
          <p:nvPr/>
        </p:nvSpPr>
        <p:spPr bwMode="auto">
          <a:xfrm>
            <a:off x="2627313" y="2420938"/>
            <a:ext cx="5181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US" sz="3200"/>
              <a:t>Tawaran Aneka Diskon</a:t>
            </a:r>
          </a:p>
          <a:p>
            <a:pPr marL="342900" indent="-342900" eaLnBrk="1" hangingPunct="1">
              <a:spcBef>
                <a:spcPct val="20000"/>
              </a:spcBef>
              <a:buFontTx/>
              <a:buBlip>
                <a:blip r:embed="rId2"/>
              </a:buBlip>
            </a:pPr>
            <a:r>
              <a:rPr lang="en-US" sz="3200"/>
              <a:t>Iming-iming Hadiah</a:t>
            </a:r>
          </a:p>
          <a:p>
            <a:pPr marL="342900" indent="-342900" eaLnBrk="1" hangingPunct="1">
              <a:spcBef>
                <a:spcPct val="20000"/>
              </a:spcBef>
              <a:buFontTx/>
              <a:buBlip>
                <a:blip r:embed="rId2"/>
              </a:buBlip>
            </a:pPr>
            <a:r>
              <a:rPr lang="en-US" sz="3200"/>
              <a:t>Bonus dan Insetif</a:t>
            </a:r>
          </a:p>
          <a:p>
            <a:pPr marL="342900" indent="-342900" eaLnBrk="1" hangingPunct="1">
              <a:spcBef>
                <a:spcPct val="20000"/>
              </a:spcBef>
              <a:buFontTx/>
              <a:buBlip>
                <a:blip r:embed="rId2"/>
              </a:buBlip>
            </a:pPr>
            <a:r>
              <a:rPr lang="en-US" sz="3200"/>
              <a:t>Promosi untuk Pedagang</a:t>
            </a:r>
          </a:p>
        </p:txBody>
      </p:sp>
    </p:spTree>
    <p:extLst>
      <p:ext uri="{BB962C8B-B14F-4D97-AF65-F5344CB8AC3E}">
        <p14:creationId xmlns:p14="http://schemas.microsoft.com/office/powerpoint/2010/main" val="2701906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ircle(in)">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102">
                                            <p:txEl>
                                              <p:pRg st="0" end="0"/>
                                            </p:txEl>
                                          </p:spTgt>
                                        </p:tgtEl>
                                        <p:attrNameLst>
                                          <p:attrName>style.visibility</p:attrName>
                                        </p:attrNameLst>
                                      </p:cBhvr>
                                      <p:to>
                                        <p:strVal val="visible"/>
                                      </p:to>
                                    </p:set>
                                    <p:anim calcmode="lin" valueType="num">
                                      <p:cBhvr>
                                        <p:cTn id="12" dur="500" fill="hold"/>
                                        <p:tgtEl>
                                          <p:spTgt spid="410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10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10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10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10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102">
                                            <p:txEl>
                                              <p:pRg st="1" end="1"/>
                                            </p:txEl>
                                          </p:spTgt>
                                        </p:tgtEl>
                                        <p:attrNameLst>
                                          <p:attrName>style.visibility</p:attrName>
                                        </p:attrNameLst>
                                      </p:cBhvr>
                                      <p:to>
                                        <p:strVal val="visible"/>
                                      </p:to>
                                    </p:set>
                                    <p:anim calcmode="lin" valueType="num">
                                      <p:cBhvr>
                                        <p:cTn id="21" dur="500" fill="hold"/>
                                        <p:tgtEl>
                                          <p:spTgt spid="410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10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410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10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102">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102">
                                            <p:txEl>
                                              <p:pRg st="2" end="2"/>
                                            </p:txEl>
                                          </p:spTgt>
                                        </p:tgtEl>
                                        <p:attrNameLst>
                                          <p:attrName>style.visibility</p:attrName>
                                        </p:attrNameLst>
                                      </p:cBhvr>
                                      <p:to>
                                        <p:strVal val="visible"/>
                                      </p:to>
                                    </p:set>
                                    <p:anim calcmode="lin" valueType="num">
                                      <p:cBhvr>
                                        <p:cTn id="30" dur="500" fill="hold"/>
                                        <p:tgtEl>
                                          <p:spTgt spid="410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102">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410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10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102">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4102">
                                            <p:txEl>
                                              <p:pRg st="3" end="3"/>
                                            </p:txEl>
                                          </p:spTgt>
                                        </p:tgtEl>
                                        <p:attrNameLst>
                                          <p:attrName>style.visibility</p:attrName>
                                        </p:attrNameLst>
                                      </p:cBhvr>
                                      <p:to>
                                        <p:strVal val="visible"/>
                                      </p:to>
                                    </p:set>
                                    <p:anim calcmode="lin" valueType="num">
                                      <p:cBhvr>
                                        <p:cTn id="39" dur="500" fill="hold"/>
                                        <p:tgtEl>
                                          <p:spTgt spid="410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102">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410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10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id-ID" sz="2000" b="1"/>
              <a:t>Diskon Musiman </a:t>
            </a:r>
            <a:r>
              <a:rPr lang="en-US" sz="2000" b="1"/>
              <a:t>/</a:t>
            </a:r>
            <a:r>
              <a:rPr lang="id-ID" sz="2000" b="1"/>
              <a:t>Momentum Khusus</a:t>
            </a:r>
            <a:r>
              <a:rPr lang="en-US" sz="3600"/>
              <a:t> </a:t>
            </a:r>
          </a:p>
        </p:txBody>
      </p:sp>
      <p:sp>
        <p:nvSpPr>
          <p:cNvPr id="50182" name="Rectangle 6"/>
          <p:cNvSpPr>
            <a:spLocks noGrp="1" noChangeArrowheads="1"/>
          </p:cNvSpPr>
          <p:nvPr>
            <p:ph idx="1"/>
          </p:nvPr>
        </p:nvSpPr>
        <p:spPr/>
        <p:txBody>
          <a:bodyPr/>
          <a:lstStyle/>
          <a:p>
            <a:pPr algn="l">
              <a:lnSpc>
                <a:spcPct val="80000"/>
              </a:lnSpc>
            </a:pPr>
            <a:r>
              <a:rPr lang="en-US" sz="2800"/>
              <a:t>B</a:t>
            </a:r>
            <a:r>
              <a:rPr lang="id-ID" sz="2800"/>
              <a:t>isa menghilangkan kesan buruk produk murahan.  Selain menawarkan diskon pada hari-hari besar, diskon pada setiap ulang tahun perusahaan, perayaan dwi windu, ultha ke-25 atau ke-50 dan seterusnya juga menarik minat perhatian pembeli.  Namun, yang perlu dihindari adalah jangan mengelabui konsumen dengan mendiskon produk cacat dengan diskon lebih besar. </a:t>
            </a:r>
            <a:endParaRPr lang="en-US" sz="2800"/>
          </a:p>
        </p:txBody>
      </p:sp>
    </p:spTree>
    <p:extLst>
      <p:ext uri="{BB962C8B-B14F-4D97-AF65-F5344CB8AC3E}">
        <p14:creationId xmlns:p14="http://schemas.microsoft.com/office/powerpoint/2010/main" val="3637093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r>
              <a:rPr lang="id-ID" sz="2400" b="1"/>
              <a:t>Konversi Diskon </a:t>
            </a:r>
            <a:r>
              <a:rPr lang="en-US" sz="2400" b="1"/>
              <a:t>M</a:t>
            </a:r>
            <a:r>
              <a:rPr lang="id-ID" sz="2400" b="1"/>
              <a:t>enjadi </a:t>
            </a:r>
            <a:r>
              <a:rPr lang="en-US" sz="2400" b="1"/>
              <a:t>B</a:t>
            </a:r>
            <a:r>
              <a:rPr lang="id-ID" sz="2400" b="1"/>
              <a:t>onus</a:t>
            </a:r>
            <a:r>
              <a:rPr lang="en-US" sz="3600"/>
              <a:t> </a:t>
            </a:r>
          </a:p>
        </p:txBody>
      </p:sp>
      <p:sp>
        <p:nvSpPr>
          <p:cNvPr id="51206" name="Rectangle 6"/>
          <p:cNvSpPr>
            <a:spLocks noGrp="1" noChangeArrowheads="1"/>
          </p:cNvSpPr>
          <p:nvPr>
            <p:ph idx="1"/>
          </p:nvPr>
        </p:nvSpPr>
        <p:spPr/>
        <p:txBody>
          <a:bodyPr/>
          <a:lstStyle/>
          <a:p>
            <a:pPr algn="l"/>
            <a:r>
              <a:rPr lang="id-ID"/>
              <a:t>Untuk mengganti diskon 50%, tawarkan beli satu dapat dua; diskon 20% disampaikan dengan mendaftar empat orang gratis satu orang; atau diskon dialihkan menjadi hadiah, misal membeli harga seribu dapat hadiah senilai dua ratus rupiah.</a:t>
            </a:r>
            <a:endParaRPr lang="en-US"/>
          </a:p>
        </p:txBody>
      </p:sp>
    </p:spTree>
    <p:extLst>
      <p:ext uri="{BB962C8B-B14F-4D97-AF65-F5344CB8AC3E}">
        <p14:creationId xmlns:p14="http://schemas.microsoft.com/office/powerpoint/2010/main" val="1848379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Grp="1" noChangeArrowheads="1"/>
          </p:cNvSpPr>
          <p:nvPr>
            <p:ph type="title"/>
          </p:nvPr>
        </p:nvSpPr>
        <p:spPr/>
        <p:txBody>
          <a:bodyPr/>
          <a:lstStyle/>
          <a:p>
            <a:r>
              <a:rPr lang="en-US" sz="3600"/>
              <a:t>KESIMPULAN</a:t>
            </a:r>
          </a:p>
        </p:txBody>
      </p:sp>
      <p:sp>
        <p:nvSpPr>
          <p:cNvPr id="52230" name="Rectangle 6"/>
          <p:cNvSpPr>
            <a:spLocks noGrp="1" noChangeArrowheads="1"/>
          </p:cNvSpPr>
          <p:nvPr>
            <p:ph idx="1"/>
          </p:nvPr>
        </p:nvSpPr>
        <p:spPr/>
        <p:txBody>
          <a:bodyPr/>
          <a:lstStyle/>
          <a:p>
            <a:pPr algn="l">
              <a:lnSpc>
                <a:spcPct val="80000"/>
              </a:lnSpc>
            </a:pPr>
            <a:r>
              <a:rPr lang="id-ID" sz="2400"/>
              <a:t>Empat contoh diatas – potongan tunai, potongan kuantitas, diskon musiman, dan konversi diskon menjadi bonus – bisa ditawarkan kepada konsumen atau pedagang.  Karena fungsinya yang khusus, misalnya dari urusan transportasi hingga memajang produk, para perantara atau pedagang umumnya juga memperoleh insetif selain diskon, termasuk untuk produk baru melalui harga perkenalan.</a:t>
            </a:r>
          </a:p>
          <a:p>
            <a:pPr algn="l">
              <a:lnSpc>
                <a:spcPct val="80000"/>
              </a:lnSpc>
            </a:pPr>
            <a:r>
              <a:rPr lang="id-ID" sz="2400"/>
              <a:t>Dengan diskon yang etis, para pemasar tidak hanya bisa menggaet para pemburu</a:t>
            </a:r>
            <a:r>
              <a:rPr lang="en-US" sz="2400"/>
              <a:t> </a:t>
            </a:r>
            <a:r>
              <a:rPr lang="id-ID" sz="2400"/>
              <a:t>diskon, tetapi sekaligus mampu menjaga citra positif untuk jangka panjang.</a:t>
            </a:r>
            <a:endParaRPr lang="en-US" sz="2400"/>
          </a:p>
        </p:txBody>
      </p:sp>
    </p:spTree>
    <p:extLst>
      <p:ext uri="{BB962C8B-B14F-4D97-AF65-F5344CB8AC3E}">
        <p14:creationId xmlns:p14="http://schemas.microsoft.com/office/powerpoint/2010/main" val="106836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2627313" y="90805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endParaRPr lang="en-US" sz="2800" b="1">
              <a:latin typeface="Garamond" pitchFamily="18" charset="0"/>
            </a:endParaRPr>
          </a:p>
          <a:p>
            <a:pPr algn="ctr" eaLnBrk="1" hangingPunct="1">
              <a:spcBef>
                <a:spcPct val="20000"/>
              </a:spcBef>
            </a:pPr>
            <a:endParaRPr lang="en-US" sz="2800" b="1">
              <a:latin typeface="Garamond" pitchFamily="18" charset="0"/>
            </a:endParaRPr>
          </a:p>
          <a:p>
            <a:pPr algn="ctr" eaLnBrk="1" hangingPunct="1">
              <a:spcBef>
                <a:spcPct val="20000"/>
              </a:spcBef>
              <a:buFontTx/>
              <a:buBlip>
                <a:blip r:embed="rId2"/>
              </a:buBlip>
            </a:pPr>
            <a:r>
              <a:rPr lang="en-US" sz="3200" b="1">
                <a:latin typeface="Garamond" pitchFamily="18" charset="0"/>
              </a:rPr>
              <a:t>When To Use</a:t>
            </a:r>
          </a:p>
        </p:txBody>
      </p:sp>
      <p:sp>
        <p:nvSpPr>
          <p:cNvPr id="5127" name="Rectangle 7"/>
          <p:cNvSpPr>
            <a:spLocks noChangeArrowheads="1"/>
          </p:cNvSpPr>
          <p:nvPr/>
        </p:nvSpPr>
        <p:spPr bwMode="auto">
          <a:xfrm>
            <a:off x="2987675" y="1916113"/>
            <a:ext cx="8001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endParaRPr lang="en-US" sz="2800" b="1">
              <a:latin typeface="Garamond" pitchFamily="18" charset="0"/>
            </a:endParaRPr>
          </a:p>
          <a:p>
            <a:pPr algn="ctr" eaLnBrk="1" hangingPunct="1">
              <a:spcBef>
                <a:spcPct val="20000"/>
              </a:spcBef>
            </a:pPr>
            <a:endParaRPr lang="en-US" sz="2800" b="1">
              <a:latin typeface="Garamond" pitchFamily="18" charset="0"/>
            </a:endParaRPr>
          </a:p>
          <a:p>
            <a:pPr eaLnBrk="1" hangingPunct="1">
              <a:spcBef>
                <a:spcPct val="20000"/>
              </a:spcBef>
              <a:buFontTx/>
              <a:buBlip>
                <a:blip r:embed="rId2"/>
              </a:buBlip>
            </a:pPr>
            <a:r>
              <a:rPr lang="en-US" sz="2400" b="1">
                <a:latin typeface="Garamond" pitchFamily="18" charset="0"/>
              </a:rPr>
              <a:t>Trigger trial</a:t>
            </a:r>
          </a:p>
          <a:p>
            <a:pPr eaLnBrk="1" hangingPunct="1">
              <a:spcBef>
                <a:spcPct val="20000"/>
              </a:spcBef>
              <a:buFontTx/>
              <a:buBlip>
                <a:blip r:embed="rId2"/>
              </a:buBlip>
            </a:pPr>
            <a:r>
              <a:rPr lang="en-US" sz="2400" b="1">
                <a:latin typeface="Garamond" pitchFamily="18" charset="0"/>
              </a:rPr>
              <a:t>Stimulate repeat</a:t>
            </a:r>
          </a:p>
          <a:p>
            <a:pPr eaLnBrk="1" hangingPunct="1">
              <a:spcBef>
                <a:spcPct val="20000"/>
              </a:spcBef>
              <a:buFontTx/>
              <a:buBlip>
                <a:blip r:embed="rId2"/>
              </a:buBlip>
            </a:pPr>
            <a:r>
              <a:rPr lang="en-US" sz="2400" b="1">
                <a:latin typeface="Garamond" pitchFamily="18" charset="0"/>
              </a:rPr>
              <a:t>Encourage multiple</a:t>
            </a:r>
          </a:p>
          <a:p>
            <a:pPr eaLnBrk="1" hangingPunct="1">
              <a:spcBef>
                <a:spcPct val="20000"/>
              </a:spcBef>
              <a:buFontTx/>
              <a:buBlip>
                <a:blip r:embed="rId2"/>
              </a:buBlip>
            </a:pPr>
            <a:r>
              <a:rPr lang="en-US" sz="2400" b="1">
                <a:latin typeface="Garamond" pitchFamily="18" charset="0"/>
              </a:rPr>
              <a:t>Provoke impulse buying</a:t>
            </a:r>
          </a:p>
          <a:p>
            <a:pPr eaLnBrk="1" hangingPunct="1">
              <a:spcBef>
                <a:spcPct val="20000"/>
              </a:spcBef>
              <a:buFontTx/>
              <a:buBlip>
                <a:blip r:embed="rId2"/>
              </a:buBlip>
            </a:pPr>
            <a:r>
              <a:rPr lang="en-US" sz="2400" b="1">
                <a:latin typeface="Garamond" pitchFamily="18" charset="0"/>
              </a:rPr>
              <a:t>Counter competitive activities</a:t>
            </a:r>
          </a:p>
        </p:txBody>
      </p:sp>
    </p:spTree>
    <p:extLst>
      <p:ext uri="{BB962C8B-B14F-4D97-AF65-F5344CB8AC3E}">
        <p14:creationId xmlns:p14="http://schemas.microsoft.com/office/powerpoint/2010/main" val="419004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126">
                                            <p:txEl>
                                              <p:pRg st="2" end="2"/>
                                            </p:txEl>
                                          </p:spTgt>
                                        </p:tgtEl>
                                        <p:attrNameLst>
                                          <p:attrName>style.visibility</p:attrName>
                                        </p:attrNameLst>
                                      </p:cBhvr>
                                      <p:to>
                                        <p:strVal val="visible"/>
                                      </p:to>
                                    </p:set>
                                    <p:animEffect transition="in" filter="fade">
                                      <p:cBhvr>
                                        <p:cTn id="7" dur="1000"/>
                                        <p:tgtEl>
                                          <p:spTgt spid="5126">
                                            <p:txEl>
                                              <p:pRg st="2" end="2"/>
                                            </p:txEl>
                                          </p:spTgt>
                                        </p:tgtEl>
                                      </p:cBhvr>
                                    </p:animEffect>
                                    <p:anim calcmode="lin" valueType="num">
                                      <p:cBhvr>
                                        <p:cTn id="8" dur="1000" fill="hold"/>
                                        <p:tgtEl>
                                          <p:spTgt spid="5126">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51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127"/>
                                        </p:tgtEl>
                                        <p:attrNameLst>
                                          <p:attrName>style.visibility</p:attrName>
                                        </p:attrNameLst>
                                      </p:cBhvr>
                                      <p:to>
                                        <p:strVal val="visible"/>
                                      </p:to>
                                    </p:set>
                                    <p:animEffect transition="in" filter="fade">
                                      <p:cBhvr>
                                        <p:cTn id="14" dur="1000"/>
                                        <p:tgtEl>
                                          <p:spTgt spid="5127"/>
                                        </p:tgtEl>
                                      </p:cBhvr>
                                    </p:animEffect>
                                    <p:anim calcmode="lin" valueType="num">
                                      <p:cBhvr>
                                        <p:cTn id="15" dur="1000" fill="hold"/>
                                        <p:tgtEl>
                                          <p:spTgt spid="5127"/>
                                        </p:tgtEl>
                                        <p:attrNameLst>
                                          <p:attrName>ppt_x</p:attrName>
                                        </p:attrNameLst>
                                      </p:cBhvr>
                                      <p:tavLst>
                                        <p:tav tm="0">
                                          <p:val>
                                            <p:strVal val="#ppt_x-.1"/>
                                          </p:val>
                                        </p:tav>
                                        <p:tav tm="100000">
                                          <p:val>
                                            <p:strVal val="#ppt_x"/>
                                          </p:val>
                                        </p:tav>
                                      </p:tavLst>
                                    </p:anim>
                                    <p:anim calcmode="lin" valueType="num">
                                      <p:cBhvr>
                                        <p:cTn id="16" dur="1000" fill="hold"/>
                                        <p:tgtEl>
                                          <p:spTgt spid="5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2051050" y="1268413"/>
            <a:ext cx="8001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endParaRPr lang="en-US" sz="2800" b="1">
              <a:latin typeface="Garamond" pitchFamily="18" charset="0"/>
            </a:endParaRPr>
          </a:p>
          <a:p>
            <a:pPr marL="342900" indent="-342900" algn="ctr" eaLnBrk="1" hangingPunct="1">
              <a:spcBef>
                <a:spcPct val="20000"/>
              </a:spcBef>
            </a:pPr>
            <a:r>
              <a:rPr lang="en-US" sz="2800" b="1" u="sng">
                <a:latin typeface="Garamond" pitchFamily="18" charset="0"/>
              </a:rPr>
              <a:t>What It Actually Does</a:t>
            </a:r>
            <a:r>
              <a:rPr lang="en-US" sz="2800" b="1">
                <a:latin typeface="Garamond" pitchFamily="18" charset="0"/>
              </a:rPr>
              <a:t>:</a:t>
            </a:r>
          </a:p>
          <a:p>
            <a:pPr marL="342900" indent="-342900" algn="ctr" eaLnBrk="1" hangingPunct="1">
              <a:spcBef>
                <a:spcPct val="20000"/>
              </a:spcBef>
            </a:pPr>
            <a:endParaRPr lang="en-US" sz="2800" b="1">
              <a:latin typeface="Garamond" pitchFamily="18" charset="0"/>
            </a:endParaRPr>
          </a:p>
          <a:p>
            <a:pPr marL="342900" indent="-342900" algn="ctr" eaLnBrk="1" hangingPunct="1">
              <a:spcBef>
                <a:spcPct val="20000"/>
              </a:spcBef>
            </a:pPr>
            <a:r>
              <a:rPr lang="en-US" sz="2400" b="1">
                <a:latin typeface="Garamond" pitchFamily="18" charset="0"/>
              </a:rPr>
              <a:t>Induced at behavioral level</a:t>
            </a:r>
          </a:p>
          <a:p>
            <a:pPr marL="342900" indent="-342900" algn="ctr" eaLnBrk="1" hangingPunct="1">
              <a:spcBef>
                <a:spcPct val="20000"/>
              </a:spcBef>
            </a:pPr>
            <a:r>
              <a:rPr lang="en-US" sz="2400" b="1">
                <a:latin typeface="Garamond" pitchFamily="18" charset="0"/>
              </a:rPr>
              <a:t>it provides reason</a:t>
            </a:r>
          </a:p>
          <a:p>
            <a:pPr marL="342900" indent="-342900" algn="ctr" eaLnBrk="1" hangingPunct="1">
              <a:spcBef>
                <a:spcPct val="20000"/>
              </a:spcBef>
            </a:pPr>
            <a:r>
              <a:rPr lang="en-US" sz="2400" b="1">
                <a:latin typeface="Garamond" pitchFamily="18" charset="0"/>
              </a:rPr>
              <a:t>for short term,</a:t>
            </a:r>
          </a:p>
          <a:p>
            <a:pPr marL="342900" indent="-342900" algn="ctr" eaLnBrk="1" hangingPunct="1">
              <a:spcBef>
                <a:spcPct val="20000"/>
              </a:spcBef>
            </a:pPr>
            <a:r>
              <a:rPr lang="en-US" sz="2400" b="1">
                <a:latin typeface="Garamond" pitchFamily="18" charset="0"/>
              </a:rPr>
              <a:t>immediate action</a:t>
            </a:r>
          </a:p>
        </p:txBody>
      </p:sp>
    </p:spTree>
    <p:extLst>
      <p:ext uri="{BB962C8B-B14F-4D97-AF65-F5344CB8AC3E}">
        <p14:creationId xmlns:p14="http://schemas.microsoft.com/office/powerpoint/2010/main" val="111284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2700338" y="1125538"/>
            <a:ext cx="6121400"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endParaRPr lang="en-US" sz="2800" b="1">
              <a:latin typeface="Garamond" pitchFamily="18" charset="0"/>
            </a:endParaRPr>
          </a:p>
          <a:p>
            <a:pPr marL="342900" indent="-342900" algn="ctr" eaLnBrk="1" hangingPunct="1">
              <a:spcBef>
                <a:spcPct val="20000"/>
              </a:spcBef>
            </a:pPr>
            <a:r>
              <a:rPr lang="en-US" sz="2800" b="1" u="sng">
                <a:latin typeface="Garamond" pitchFamily="18" charset="0"/>
              </a:rPr>
              <a:t>What It Can NOT Do</a:t>
            </a:r>
            <a:r>
              <a:rPr lang="en-US" sz="2800" b="1">
                <a:latin typeface="Garamond" pitchFamily="18" charset="0"/>
              </a:rPr>
              <a:t>:</a:t>
            </a:r>
          </a:p>
          <a:p>
            <a:pPr marL="342900" indent="-342900" algn="ctr" eaLnBrk="1" hangingPunct="1">
              <a:spcBef>
                <a:spcPct val="20000"/>
              </a:spcBef>
            </a:pPr>
            <a:endParaRPr lang="en-US" sz="2800" b="1">
              <a:latin typeface="Garamond" pitchFamily="18" charset="0"/>
            </a:endParaRPr>
          </a:p>
          <a:p>
            <a:pPr marL="342900" indent="-342900" eaLnBrk="1" hangingPunct="1">
              <a:spcBef>
                <a:spcPct val="20000"/>
              </a:spcBef>
              <a:buFontTx/>
              <a:buBlip>
                <a:blip r:embed="rId2"/>
              </a:buBlip>
            </a:pPr>
            <a:r>
              <a:rPr lang="en-US" sz="2400" b="1">
                <a:latin typeface="Garamond" pitchFamily="18" charset="0"/>
              </a:rPr>
              <a:t>Menciptakan Image </a:t>
            </a:r>
          </a:p>
          <a:p>
            <a:pPr marL="342900" indent="-342900" eaLnBrk="1" hangingPunct="1">
              <a:spcBef>
                <a:spcPct val="20000"/>
              </a:spcBef>
              <a:buFontTx/>
              <a:buBlip>
                <a:blip r:embed="rId2"/>
              </a:buBlip>
            </a:pPr>
            <a:r>
              <a:rPr lang="en-US" sz="2400" b="1">
                <a:latin typeface="Garamond" pitchFamily="18" charset="0"/>
              </a:rPr>
              <a:t>Memperkuat Kesetiaan Merek</a:t>
            </a:r>
          </a:p>
          <a:p>
            <a:pPr marL="342900" indent="-342900" eaLnBrk="1" hangingPunct="1">
              <a:spcBef>
                <a:spcPct val="20000"/>
              </a:spcBef>
              <a:buFontTx/>
              <a:buBlip>
                <a:blip r:embed="rId2"/>
              </a:buBlip>
            </a:pPr>
            <a:r>
              <a:rPr lang="en-US" sz="2400" b="1">
                <a:latin typeface="Garamond" pitchFamily="18" charset="0"/>
              </a:rPr>
              <a:t>Pengganti Iklan</a:t>
            </a:r>
          </a:p>
          <a:p>
            <a:pPr marL="342900" indent="-342900" eaLnBrk="1" hangingPunct="1">
              <a:spcBef>
                <a:spcPct val="20000"/>
              </a:spcBef>
              <a:buFontTx/>
              <a:buBlip>
                <a:blip r:embed="rId2"/>
              </a:buBlip>
            </a:pPr>
            <a:r>
              <a:rPr lang="en-US" sz="2400" b="1">
                <a:latin typeface="Garamond" pitchFamily="18" charset="0"/>
              </a:rPr>
              <a:t>Menstabilkan Trend/Business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1525332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2511425" y="836613"/>
            <a:ext cx="663257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endParaRPr lang="en-US" sz="2800" b="1">
              <a:latin typeface="Garamond" pitchFamily="18" charset="0"/>
            </a:endParaRPr>
          </a:p>
          <a:p>
            <a:pPr marL="342900" indent="-342900" eaLnBrk="1" hangingPunct="1">
              <a:spcBef>
                <a:spcPct val="20000"/>
              </a:spcBef>
            </a:pPr>
            <a:r>
              <a:rPr lang="en-US" sz="2800" b="1" u="sng">
                <a:latin typeface="Garamond" pitchFamily="18" charset="0"/>
              </a:rPr>
              <a:t>Advantages:</a:t>
            </a:r>
          </a:p>
          <a:p>
            <a:pPr marL="342900" indent="-342900" eaLnBrk="1" hangingPunct="1">
              <a:spcBef>
                <a:spcPct val="20000"/>
              </a:spcBef>
              <a:buFontTx/>
              <a:buBlip>
                <a:blip r:embed="rId2"/>
              </a:buBlip>
            </a:pPr>
            <a:r>
              <a:rPr lang="en-US" sz="2400" b="1">
                <a:latin typeface="Garamond" pitchFamily="18" charset="0"/>
              </a:rPr>
              <a:t>Immediate and Measurable (Segera &amp;Terukur)</a:t>
            </a:r>
          </a:p>
          <a:p>
            <a:pPr marL="342900" indent="-342900" eaLnBrk="1" hangingPunct="1">
              <a:spcBef>
                <a:spcPct val="20000"/>
              </a:spcBef>
              <a:buFontTx/>
              <a:buBlip>
                <a:blip r:embed="rId2"/>
              </a:buBlip>
            </a:pPr>
            <a:r>
              <a:rPr lang="en-US" sz="2400" b="1">
                <a:latin typeface="Garamond" pitchFamily="18" charset="0"/>
              </a:rPr>
              <a:t>Easy and inexpensive (Murah &amp; Gampang)</a:t>
            </a:r>
          </a:p>
          <a:p>
            <a:pPr marL="342900" indent="-342900" eaLnBrk="1" hangingPunct="1">
              <a:spcBef>
                <a:spcPct val="20000"/>
              </a:spcBef>
              <a:buFontTx/>
              <a:buBlip>
                <a:blip r:embed="rId2"/>
              </a:buBlip>
            </a:pPr>
            <a:r>
              <a:rPr lang="en-US" sz="2400" b="1">
                <a:latin typeface="Garamond" pitchFamily="18" charset="0"/>
              </a:rPr>
              <a:t>Maintain competitiveness (Memelihara daya saing)</a:t>
            </a:r>
          </a:p>
          <a:p>
            <a:pPr marL="342900" indent="-342900" eaLnBrk="1" hangingPunct="1">
              <a:spcBef>
                <a:spcPct val="20000"/>
              </a:spcBef>
              <a:buFontTx/>
              <a:buBlip>
                <a:blip r:embed="rId2"/>
              </a:buBlip>
            </a:pPr>
            <a:r>
              <a:rPr lang="en-US" sz="2400" b="1">
                <a:latin typeface="Garamond" pitchFamily="18" charset="0"/>
              </a:rPr>
              <a:t>Closes the gap</a:t>
            </a:r>
          </a:p>
          <a:p>
            <a:pPr marL="342900" indent="-342900" eaLnBrk="1" hangingPunct="1">
              <a:spcBef>
                <a:spcPct val="20000"/>
              </a:spcBef>
              <a:buFontTx/>
              <a:buBlip>
                <a:blip r:embed="rId2"/>
              </a:buBlip>
            </a:pPr>
            <a:r>
              <a:rPr lang="en-US" sz="2400" b="1">
                <a:latin typeface="Garamond" pitchFamily="18" charset="0"/>
              </a:rPr>
              <a:t>Promotes on the spot (Mempromosikan dengan segera</a:t>
            </a:r>
          </a:p>
          <a:p>
            <a:pPr marL="342900" indent="-342900" eaLnBrk="1" hangingPunct="1">
              <a:spcBef>
                <a:spcPct val="20000"/>
              </a:spcBef>
              <a:buFontTx/>
              <a:buBlip>
                <a:blip r:embed="rId2"/>
              </a:buBlip>
            </a:pPr>
            <a:r>
              <a:rPr lang="en-US" sz="2400" b="1">
                <a:latin typeface="Garamond" pitchFamily="18" charset="0"/>
              </a:rPr>
              <a:t>Allows creativity (Adanya Kreatifitas)</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723239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randombar(horizontal)">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555875" y="1268413"/>
            <a:ext cx="65881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endParaRPr lang="en-US" sz="2800" b="1">
              <a:latin typeface="Garamond" pitchFamily="18" charset="0"/>
            </a:endParaRPr>
          </a:p>
          <a:p>
            <a:pPr marL="342900" indent="-342900" eaLnBrk="1" hangingPunct="1">
              <a:spcBef>
                <a:spcPct val="20000"/>
              </a:spcBef>
            </a:pPr>
            <a:r>
              <a:rPr lang="en-US" sz="2800" b="1" u="sng">
                <a:latin typeface="Garamond" pitchFamily="18" charset="0"/>
              </a:rPr>
              <a:t>Disadvantage</a:t>
            </a:r>
            <a:r>
              <a:rPr lang="en-US" sz="2800" b="1">
                <a:latin typeface="Garamond" pitchFamily="18" charset="0"/>
              </a:rPr>
              <a:t>:</a:t>
            </a:r>
          </a:p>
          <a:p>
            <a:pPr marL="342900" indent="-342900" eaLnBrk="1" hangingPunct="1">
              <a:spcBef>
                <a:spcPct val="20000"/>
              </a:spcBef>
            </a:pPr>
            <a:endParaRPr lang="en-US" sz="2800" b="1">
              <a:latin typeface="Garamond" pitchFamily="18" charset="0"/>
            </a:endParaRPr>
          </a:p>
          <a:p>
            <a:pPr marL="342900" indent="-342900" eaLnBrk="1" hangingPunct="1">
              <a:spcBef>
                <a:spcPct val="20000"/>
              </a:spcBef>
              <a:buFontTx/>
              <a:buBlip>
                <a:blip r:embed="rId2"/>
              </a:buBlip>
            </a:pPr>
            <a:r>
              <a:rPr lang="en-US" sz="2400" b="1">
                <a:latin typeface="Garamond" pitchFamily="18" charset="0"/>
              </a:rPr>
              <a:t>Mengerogoti marjin laba, karena menjadi beban biaya</a:t>
            </a:r>
          </a:p>
          <a:p>
            <a:pPr marL="342900" indent="-342900" eaLnBrk="1" hangingPunct="1">
              <a:spcBef>
                <a:spcPct val="20000"/>
              </a:spcBef>
              <a:buFontTx/>
              <a:buBlip>
                <a:blip r:embed="rId2"/>
              </a:buBlip>
            </a:pPr>
            <a:r>
              <a:rPr lang="en-US" sz="2400" b="1">
                <a:latin typeface="Garamond" pitchFamily="18" charset="0"/>
              </a:rPr>
              <a:t>Salah dalam penerapan bisa merusak Citra</a:t>
            </a:r>
          </a:p>
        </p:txBody>
      </p:sp>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26341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1">
                                            <p:txEl>
                                              <p:pRg st="1" end="1"/>
                                            </p:txEl>
                                          </p:spTgt>
                                        </p:tgtEl>
                                        <p:attrNameLst>
                                          <p:attrName>style.visibility</p:attrName>
                                        </p:attrNameLst>
                                      </p:cBhvr>
                                      <p:to>
                                        <p:strVal val="visible"/>
                                      </p:to>
                                    </p:set>
                                    <p:anim calcmode="lin" valueType="num">
                                      <p:cBhvr>
                                        <p:cTn id="7"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221">
                                            <p:txEl>
                                              <p:pRg st="3" end="3"/>
                                            </p:txEl>
                                          </p:spTgt>
                                        </p:tgtEl>
                                        <p:attrNameLst>
                                          <p:attrName>style.visibility</p:attrName>
                                        </p:attrNameLst>
                                      </p:cBhvr>
                                      <p:to>
                                        <p:strVal val="visible"/>
                                      </p:to>
                                    </p:set>
                                    <p:anim calcmode="lin" valueType="num">
                                      <p:cBhvr>
                                        <p:cTn id="14" dur="1000" fill="hold"/>
                                        <p:tgtEl>
                                          <p:spTgt spid="9221">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221">
                                            <p:txEl>
                                              <p:pRg st="4" end="4"/>
                                            </p:txEl>
                                          </p:spTgt>
                                        </p:tgtEl>
                                        <p:attrNameLst>
                                          <p:attrName>style.visibility</p:attrName>
                                        </p:attrNameLst>
                                      </p:cBhvr>
                                      <p:to>
                                        <p:strVal val="visible"/>
                                      </p:to>
                                    </p:set>
                                    <p:anim calcmode="lin" valueType="num">
                                      <p:cBhvr>
                                        <p:cTn id="21" dur="1000" fill="hold"/>
                                        <p:tgtEl>
                                          <p:spTgt spid="9221">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922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677</Words>
  <Application>Microsoft Office PowerPoint</Application>
  <PresentationFormat>On-screen Show (4:3)</PresentationFormat>
  <Paragraphs>180</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your  Sales Promotion Campaign:  </vt:lpstr>
      <vt:lpstr>Contoh variasi diskon yang etis dan bisa mengundang simpati  </vt:lpstr>
      <vt:lpstr>POTONGAN TUNAI</vt:lpstr>
      <vt:lpstr>PowerPoint Presentation</vt:lpstr>
      <vt:lpstr>Diskon Musiman /Momentum Khusus </vt:lpstr>
      <vt:lpstr>Konversi Diskon Menjadi Bonus </vt:lpstr>
      <vt:lpstr>KESIMPULAN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NURUL</cp:lastModifiedBy>
  <cp:revision>239</cp:revision>
  <cp:lastPrinted>2019-11-12T05:55:15Z</cp:lastPrinted>
  <dcterms:created xsi:type="dcterms:W3CDTF">2010-08-24T06:47:44Z</dcterms:created>
  <dcterms:modified xsi:type="dcterms:W3CDTF">2019-11-26T07:30:12Z</dcterms:modified>
</cp:coreProperties>
</file>