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6" r:id="rId2"/>
    <p:sldId id="335" r:id="rId3"/>
    <p:sldId id="367" r:id="rId4"/>
    <p:sldId id="368" r:id="rId5"/>
    <p:sldId id="369" r:id="rId6"/>
    <p:sldId id="394" r:id="rId7"/>
    <p:sldId id="395" r:id="rId8"/>
    <p:sldId id="396" r:id="rId9"/>
    <p:sldId id="397" r:id="rId10"/>
    <p:sldId id="398" r:id="rId11"/>
    <p:sldId id="399" r:id="rId12"/>
    <p:sldId id="389" r:id="rId13"/>
    <p:sldId id="390" r:id="rId14"/>
    <p:sldId id="391" r:id="rId15"/>
    <p:sldId id="392" r:id="rId16"/>
    <p:sldId id="393" r:id="rId17"/>
    <p:sldId id="376" r:id="rId18"/>
    <p:sldId id="377" r:id="rId19"/>
    <p:sldId id="400" r:id="rId20"/>
    <p:sldId id="401" r:id="rId21"/>
    <p:sldId id="402" r:id="rId22"/>
    <p:sldId id="383" r:id="rId23"/>
    <p:sldId id="384" r:id="rId24"/>
    <p:sldId id="38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3692" autoAdjust="0"/>
  </p:normalViewPr>
  <p:slideViewPr>
    <p:cSldViewPr>
      <p:cViewPr>
        <p:scale>
          <a:sx n="87" d="100"/>
          <a:sy n="87" d="100"/>
        </p:scale>
        <p:origin x="-352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CA86D33-D0A4-5A4B-898B-1A86D04DC166}" type="datetimeFigureOut">
              <a:rPr lang="id-ID"/>
              <a:pPr/>
              <a:t>3/25/18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FDE569A-F167-5748-BC26-64EB4B06521A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654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2EE54A5-BDA8-8645-B559-C324D46A7600}" type="slidenum">
              <a:rPr lang="id-ID">
                <a:latin typeface="Calibri" charset="0"/>
              </a:rPr>
              <a:pPr eaLnBrk="1" hangingPunct="1"/>
              <a:t>2</a:t>
            </a:fld>
            <a:endParaRPr lang="id-ID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8F7A7-430D-774E-9B37-DDC89835F7C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8F7A7-430D-774E-9B37-DDC89835F7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05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C67105-CDF7-D345-9F19-10E10280F743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77278-F233-644B-9EE2-E65E94D8B5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E0F3DB-A440-4342-A3E6-0E39022C6A67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56218-E8D5-454D-BAD2-0D3FB26C27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1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2FBF19-04B4-7B48-AF4C-4EA0D651B046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275E1-D310-3543-842E-C36A86ABF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4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EC657A-5453-F947-9DD0-289FFF6B003A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234E-7FC3-954D-BA49-AE7FAF4CFC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2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5ABE94-0E76-A042-8677-EAEABCD1D100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2209C-5583-794E-82B8-0B54DB062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9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05FE5A-622A-6649-9079-79F0ABB50DBB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A0A06-7282-E04C-ACF5-D1AF174328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1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E688B5-B40E-BC43-A6CA-5ACC1D12959D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0B5AE-43EA-3C46-8652-37E4670299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2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B88078-5797-3B44-8FBF-500DC360E2F6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31AFE-D121-1149-94C4-F9EABD8A02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53D900-BB7D-6D45-95D1-70868AAF76E7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5E472-2513-3641-8252-E9EDE45FD4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2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34D44B-290E-5547-BBEC-FD295E1407BC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AB400-2A07-C549-AD53-98F31AB4D1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9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88A158-11D0-9247-A274-4D27378A8EAE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59206-6D8F-C249-AC1D-B4DCC417B7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4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3870FF9-6558-F746-A5AD-8CCF7ED4E166}" type="datetime1">
              <a:rPr lang="en-US"/>
              <a:pPr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charset="0"/>
              </a:defRPr>
            </a:lvl1pPr>
          </a:lstStyle>
          <a:p>
            <a:fld id="{0D2DB226-C429-554A-8284-856F7D4A6E0F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-25505" y="-1"/>
            <a:ext cx="9193227" cy="68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309003"/>
            <a:ext cx="5638800" cy="1551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E-PR (ELECTRONIC PR) DAN TEKNOLOGINYA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PERTEMUAN 2 </a:t>
            </a:r>
            <a:endParaRPr lang="en-US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IKBAL RACHMAT, SAHIRA HUMAIRA</a:t>
            </a:r>
            <a:endParaRPr lang="en-US" sz="1400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FAKULTAS ILMU KOMUNIKASI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4" y="1524000"/>
            <a:ext cx="7274513" cy="425350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Konsep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baru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pekerjaan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kehumasan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yang </a:t>
            </a:r>
            <a:r>
              <a:rPr lang="en-US" sz="1800" dirty="0" err="1">
                <a:solidFill>
                  <a:srgbClr val="000000"/>
                </a:solidFill>
              </a:rPr>
              <a:t>disebut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>
                <a:solidFill>
                  <a:srgbClr val="000000"/>
                </a:solidFill>
              </a:rPr>
              <a:t>EPR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(</a:t>
            </a:r>
            <a:r>
              <a:rPr lang="en-US" sz="1800" i="1" dirty="0" smtClean="0">
                <a:solidFill>
                  <a:srgbClr val="000000"/>
                </a:solidFill>
              </a:rPr>
              <a:t>Electronic </a:t>
            </a:r>
            <a:r>
              <a:rPr lang="en-US" sz="1800" i="1" dirty="0">
                <a:solidFill>
                  <a:srgbClr val="000000"/>
                </a:solidFill>
              </a:rPr>
              <a:t>Public Relations</a:t>
            </a:r>
            <a:r>
              <a:rPr lang="en-US" sz="1800" dirty="0" smtClean="0">
                <a:solidFill>
                  <a:srgbClr val="000000"/>
                </a:solidFill>
              </a:rPr>
              <a:t>), </a:t>
            </a:r>
            <a:r>
              <a:rPr lang="pt-BR" sz="1800" i="1" dirty="0">
                <a:solidFill>
                  <a:srgbClr val="000000"/>
                </a:solidFill>
              </a:rPr>
              <a:t>Digital PR</a:t>
            </a:r>
            <a:r>
              <a:rPr lang="pt-BR" sz="1800" dirty="0">
                <a:solidFill>
                  <a:srgbClr val="000000"/>
                </a:solidFill>
              </a:rPr>
              <a:t> (</a:t>
            </a:r>
            <a:r>
              <a:rPr lang="pt-BR" sz="1800" i="1" dirty="0">
                <a:solidFill>
                  <a:srgbClr val="000000"/>
                </a:solidFill>
              </a:rPr>
              <a:t>Digital </a:t>
            </a:r>
            <a:r>
              <a:rPr lang="pt-BR" sz="1800" i="1" dirty="0" err="1">
                <a:solidFill>
                  <a:srgbClr val="000000"/>
                </a:solidFill>
              </a:rPr>
              <a:t>Public</a:t>
            </a:r>
            <a:r>
              <a:rPr lang="pt-BR" sz="1800" i="1" dirty="0">
                <a:solidFill>
                  <a:srgbClr val="000000"/>
                </a:solidFill>
              </a:rPr>
              <a:t> </a:t>
            </a:r>
            <a:r>
              <a:rPr lang="pt-BR" sz="1800" i="1" dirty="0" err="1">
                <a:solidFill>
                  <a:srgbClr val="000000"/>
                </a:solidFill>
              </a:rPr>
              <a:t>Relations</a:t>
            </a:r>
            <a:r>
              <a:rPr lang="pt-BR" sz="1800" dirty="0" smtClean="0">
                <a:solidFill>
                  <a:srgbClr val="000000"/>
                </a:solidFill>
              </a:rPr>
              <a:t>), </a:t>
            </a:r>
            <a:r>
              <a:rPr lang="pt-BR" sz="1800" dirty="0" err="1">
                <a:solidFill>
                  <a:srgbClr val="000000"/>
                </a:solidFill>
              </a:rPr>
              <a:t>Humas</a:t>
            </a:r>
            <a:r>
              <a:rPr lang="pt-BR" sz="1800" dirty="0">
                <a:solidFill>
                  <a:srgbClr val="000000"/>
                </a:solidFill>
              </a:rPr>
              <a:t> Online, Internet PR, </a:t>
            </a:r>
            <a:r>
              <a:rPr lang="pt-BR" sz="1800" dirty="0" smtClean="0">
                <a:solidFill>
                  <a:srgbClr val="000000"/>
                </a:solidFill>
              </a:rPr>
              <a:t>Cyber PR, </a:t>
            </a:r>
            <a:r>
              <a:rPr lang="pt-BR" sz="1800" dirty="0" err="1" smtClean="0">
                <a:solidFill>
                  <a:srgbClr val="000000"/>
                </a:solidFill>
              </a:rPr>
              <a:t>atau</a:t>
            </a:r>
            <a:r>
              <a:rPr lang="pt-BR" sz="1800" dirty="0" smtClean="0">
                <a:solidFill>
                  <a:srgbClr val="000000"/>
                </a:solidFill>
              </a:rPr>
              <a:t> </a:t>
            </a:r>
            <a:r>
              <a:rPr lang="pt-BR" sz="1800" dirty="0" err="1">
                <a:solidFill>
                  <a:srgbClr val="000000"/>
                </a:solidFill>
              </a:rPr>
              <a:t>Humas</a:t>
            </a:r>
            <a:r>
              <a:rPr lang="pt-BR" sz="1800" dirty="0">
                <a:solidFill>
                  <a:srgbClr val="000000"/>
                </a:solidFill>
              </a:rPr>
              <a:t> Era </a:t>
            </a:r>
            <a:r>
              <a:rPr lang="pt-BR" sz="1800" dirty="0" smtClean="0">
                <a:solidFill>
                  <a:srgbClr val="000000"/>
                </a:solidFill>
              </a:rPr>
              <a:t>Digital </a:t>
            </a:r>
            <a:r>
              <a:rPr lang="pt-BR" sz="1800" dirty="0" err="1" smtClean="0">
                <a:solidFill>
                  <a:srgbClr val="000000"/>
                </a:solidFill>
              </a:rPr>
              <a:t>hingga</a:t>
            </a:r>
            <a:r>
              <a:rPr lang="pt-BR" sz="1800" dirty="0" smtClean="0">
                <a:solidFill>
                  <a:srgbClr val="000000"/>
                </a:solidFill>
              </a:rPr>
              <a:t> </a:t>
            </a:r>
            <a:r>
              <a:rPr lang="pt-BR" sz="1800" dirty="0" err="1" smtClean="0">
                <a:solidFill>
                  <a:srgbClr val="000000"/>
                </a:solidFill>
              </a:rPr>
              <a:t>membentuk</a:t>
            </a:r>
            <a:r>
              <a:rPr lang="pt-BR" sz="1800" dirty="0" smtClean="0">
                <a:solidFill>
                  <a:srgbClr val="000000"/>
                </a:solidFill>
              </a:rPr>
              <a:t> </a:t>
            </a:r>
            <a:r>
              <a:rPr lang="pt-BR" sz="1800" dirty="0" err="1" smtClean="0">
                <a:solidFill>
                  <a:srgbClr val="000000"/>
                </a:solidFill>
              </a:rPr>
              <a:t>masyarakat</a:t>
            </a:r>
            <a:r>
              <a:rPr lang="pt-BR" sz="1800" dirty="0" smtClean="0">
                <a:solidFill>
                  <a:srgbClr val="000000"/>
                </a:solidFill>
              </a:rPr>
              <a:t> digital.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0" indent="5429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Hubungan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PR </a:t>
            </a:r>
            <a:r>
              <a:rPr lang="en-US" sz="1800" dirty="0" err="1">
                <a:solidFill>
                  <a:srgbClr val="000000"/>
                </a:solidFill>
              </a:rPr>
              <a:t>bukan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hubungan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sifatnya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massa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seperti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hubungan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diciptakan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oleh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iklan</a:t>
            </a:r>
            <a:r>
              <a:rPr lang="en-US" sz="1800" dirty="0">
                <a:solidFill>
                  <a:srgbClr val="000000"/>
                </a:solidFill>
              </a:rPr>
              <a:t>, </a:t>
            </a:r>
            <a:r>
              <a:rPr lang="en-US" sz="1800" dirty="0" err="1">
                <a:solidFill>
                  <a:srgbClr val="000000"/>
                </a:solidFill>
              </a:rPr>
              <a:t>tapi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hubungan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 smtClean="0">
                <a:solidFill>
                  <a:srgbClr val="000000"/>
                </a:solidFill>
              </a:rPr>
              <a:t>lebih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bersifat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one to</a:t>
            </a:r>
            <a:r>
              <a:rPr lang="en-US" sz="1800" i="1" dirty="0">
                <a:solidFill>
                  <a:srgbClr val="00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one</a:t>
            </a:r>
            <a:r>
              <a:rPr lang="en-US" sz="1800" dirty="0">
                <a:solidFill>
                  <a:srgbClr val="000000"/>
                </a:solidFill>
              </a:rPr>
              <a:t>. </a:t>
            </a:r>
            <a:r>
              <a:rPr lang="en-US" sz="1800" dirty="0" err="1">
                <a:solidFill>
                  <a:srgbClr val="000000"/>
                </a:solidFill>
              </a:rPr>
              <a:t>Pendekatan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one to</a:t>
            </a:r>
            <a:r>
              <a:rPr lang="en-US" sz="1800" i="1" dirty="0">
                <a:solidFill>
                  <a:srgbClr val="00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one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merupakan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pendekatan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dianggap</a:t>
            </a:r>
            <a:r>
              <a:rPr lang="en-US" sz="1800" dirty="0">
                <a:solidFill>
                  <a:srgbClr val="000000"/>
                </a:solidFill>
              </a:rPr>
              <a:t> paling </a:t>
            </a:r>
            <a:r>
              <a:rPr lang="en-US" sz="1800" dirty="0" err="1">
                <a:solidFill>
                  <a:srgbClr val="000000"/>
                </a:solidFill>
              </a:rPr>
              <a:t>efektif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pada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saat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ini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karena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kondisi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masyarakat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sudah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jenuh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dengan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pendekatan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sifatnya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massa</a:t>
            </a:r>
            <a:r>
              <a:rPr lang="en-US" sz="1800" dirty="0">
                <a:solidFill>
                  <a:srgbClr val="000000"/>
                </a:solidFill>
              </a:rPr>
              <a:t>. 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4681" y="838200"/>
            <a:ext cx="3736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INTERNET dan DAMPAKNYA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8556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4" y="1947980"/>
            <a:ext cx="7274513" cy="3008273"/>
          </a:xfrm>
        </p:spPr>
        <p:txBody>
          <a:bodyPr>
            <a:noAutofit/>
          </a:bodyPr>
          <a:lstStyle/>
          <a:p>
            <a:pPr marL="0" indent="5429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Seperti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yang </a:t>
            </a:r>
            <a:r>
              <a:rPr lang="en-US" sz="1800" dirty="0" err="1">
                <a:solidFill>
                  <a:srgbClr val="000000"/>
                </a:solidFill>
              </a:rPr>
              <a:t>dikatakan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oleh</a:t>
            </a:r>
            <a:r>
              <a:rPr lang="en-US" sz="1800" dirty="0">
                <a:solidFill>
                  <a:srgbClr val="000000"/>
                </a:solidFill>
              </a:rPr>
              <a:t> Al </a:t>
            </a:r>
            <a:r>
              <a:rPr lang="en-US" sz="1800" dirty="0" smtClean="0">
                <a:solidFill>
                  <a:srgbClr val="000000"/>
                </a:solidFill>
              </a:rPr>
              <a:t>Rise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bukunya</a:t>
            </a:r>
            <a:r>
              <a:rPr lang="en-US" sz="1800" dirty="0">
                <a:solidFill>
                  <a:srgbClr val="000000"/>
                </a:solidFill>
              </a:rPr>
              <a:t> “</a:t>
            </a:r>
            <a:r>
              <a:rPr lang="en-US" sz="1800" i="1" dirty="0">
                <a:solidFill>
                  <a:srgbClr val="000000"/>
                </a:solidFill>
              </a:rPr>
              <a:t>The Fall of Advertising &amp; The Rise of PR</a:t>
            </a:r>
            <a:r>
              <a:rPr lang="en-US" sz="1800" dirty="0">
                <a:solidFill>
                  <a:srgbClr val="000000"/>
                </a:solidFill>
              </a:rPr>
              <a:t>, “ </a:t>
            </a:r>
            <a:r>
              <a:rPr lang="en-US" sz="1800" dirty="0" err="1">
                <a:solidFill>
                  <a:srgbClr val="000000"/>
                </a:solidFill>
              </a:rPr>
              <a:t>individu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ada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masyarakat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sudah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jenuh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dengan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pesan-pesan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iklan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sangat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banyak</a:t>
            </a:r>
            <a:r>
              <a:rPr lang="en-US" sz="1800" dirty="0">
                <a:solidFill>
                  <a:srgbClr val="000000"/>
                </a:solidFill>
              </a:rPr>
              <a:t>, </a:t>
            </a:r>
            <a:r>
              <a:rPr lang="en-US" sz="1800" dirty="0" err="1">
                <a:solidFill>
                  <a:srgbClr val="000000"/>
                </a:solidFill>
              </a:rPr>
              <a:t>bahkan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hitungan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>
                <a:solidFill>
                  <a:srgbClr val="000000"/>
                </a:solidFill>
              </a:rPr>
              <a:t>Al Rise </a:t>
            </a:r>
            <a:r>
              <a:rPr lang="en-US" sz="1800" dirty="0" err="1">
                <a:solidFill>
                  <a:srgbClr val="000000"/>
                </a:solidFill>
              </a:rPr>
              <a:t>setiap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hari</a:t>
            </a:r>
            <a:r>
              <a:rPr lang="en-US" sz="1800" dirty="0">
                <a:solidFill>
                  <a:srgbClr val="000000"/>
                </a:solidFill>
              </a:rPr>
              <a:t> orang </a:t>
            </a:r>
            <a:r>
              <a:rPr lang="en-US" sz="1800" dirty="0" err="1" smtClean="0">
                <a:solidFill>
                  <a:srgbClr val="000000"/>
                </a:solidFill>
              </a:rPr>
              <a:t>menerima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pesan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berkisar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hingga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274 </a:t>
            </a:r>
            <a:r>
              <a:rPr lang="en-US" sz="1800" dirty="0" err="1" smtClean="0">
                <a:solidFill>
                  <a:srgbClr val="000000"/>
                </a:solidFill>
              </a:rPr>
              <a:t>pesan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dan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akhirnya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menjadi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noise</a:t>
            </a:r>
            <a:r>
              <a:rPr lang="en-US" sz="1800" dirty="0" smtClean="0">
                <a:solidFill>
                  <a:srgbClr val="000000"/>
                </a:solidFill>
              </a:rPr>
              <a:t>/</a:t>
            </a:r>
            <a:r>
              <a:rPr lang="en-US" sz="1800" dirty="0" err="1" smtClean="0">
                <a:solidFill>
                  <a:srgbClr val="000000"/>
                </a:solidFill>
              </a:rPr>
              <a:t>hambatan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kehidupan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individu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masyarakat</a:t>
            </a:r>
            <a:r>
              <a:rPr lang="en-US" sz="1800" dirty="0">
                <a:solidFill>
                  <a:srgbClr val="000000"/>
                </a:solidFill>
              </a:rPr>
              <a:t>. 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4681" y="838200"/>
            <a:ext cx="3736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INTERNET dan DAMPAKNYA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3475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396" y="1541125"/>
            <a:ext cx="7323831" cy="3846644"/>
          </a:xfrm>
        </p:spPr>
        <p:txBody>
          <a:bodyPr>
            <a:noAutofit/>
          </a:bodyPr>
          <a:lstStyle/>
          <a:p>
            <a:pPr marL="68263" indent="474663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hakikatnya</a:t>
            </a:r>
            <a:r>
              <a:rPr lang="en-US" sz="1800" dirty="0" smtClean="0"/>
              <a:t> </a:t>
            </a:r>
            <a:r>
              <a:rPr lang="en-US" sz="1800" b="1" i="1" dirty="0" smtClean="0"/>
              <a:t>EPR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</a:t>
            </a: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yang </a:t>
            </a:r>
            <a:r>
              <a:rPr lang="en-US" sz="1800" dirty="0" err="1"/>
              <a:t>meliputi</a:t>
            </a:r>
            <a:r>
              <a:rPr lang="en-US" sz="1800" dirty="0"/>
              <a:t> </a:t>
            </a: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/>
              <a:t>teknik</a:t>
            </a:r>
            <a:r>
              <a:rPr lang="en-US" sz="1800" dirty="0"/>
              <a:t> </a:t>
            </a:r>
            <a:r>
              <a:rPr lang="en-US" sz="1800" dirty="0" err="1" smtClean="0"/>
              <a:t>komunikasi</a:t>
            </a:r>
            <a:r>
              <a:rPr lang="en-US" sz="1800" dirty="0" smtClean="0"/>
              <a:t>, </a:t>
            </a:r>
            <a:r>
              <a:rPr lang="en-US" sz="1800" dirty="0" err="1"/>
              <a:t>baik</a:t>
            </a:r>
            <a:r>
              <a:rPr lang="en-US" sz="1800" dirty="0"/>
              <a:t> yang </a:t>
            </a:r>
            <a:r>
              <a:rPr lang="en-US" sz="1800" dirty="0" err="1" smtClean="0"/>
              <a:t>menggunakan</a:t>
            </a:r>
            <a:r>
              <a:rPr lang="en-US" sz="1800" dirty="0" smtClean="0"/>
              <a:t> media </a:t>
            </a:r>
            <a:r>
              <a:rPr lang="en-US" sz="1800" dirty="0" err="1" smtClean="0"/>
              <a:t>sosial</a:t>
            </a:r>
            <a:r>
              <a:rPr lang="en-US" sz="1800" dirty="0" smtClean="0"/>
              <a:t>, </a:t>
            </a:r>
            <a:r>
              <a:rPr lang="en-US" sz="1800" dirty="0" err="1" smtClean="0"/>
              <a:t>jejaring</a:t>
            </a:r>
            <a:r>
              <a:rPr lang="en-US" sz="1800" dirty="0" smtClean="0"/>
              <a:t> </a:t>
            </a:r>
            <a:r>
              <a:rPr lang="en-US" sz="1800" dirty="0" err="1" smtClean="0"/>
              <a:t>sosial</a:t>
            </a:r>
            <a:r>
              <a:rPr lang="en-US" sz="1800" dirty="0" smtClean="0"/>
              <a:t> </a:t>
            </a:r>
            <a:r>
              <a:rPr lang="en-US" sz="1800" dirty="0" err="1" smtClean="0"/>
              <a:t>hingga</a:t>
            </a:r>
            <a:r>
              <a:rPr lang="en-US" sz="1800" dirty="0" smtClean="0"/>
              <a:t> </a:t>
            </a:r>
            <a:r>
              <a:rPr lang="en-US" sz="1800" dirty="0" err="1"/>
              <a:t>berbasis</a:t>
            </a:r>
            <a:r>
              <a:rPr lang="en-US" sz="1800" dirty="0"/>
              <a:t> website yang </a:t>
            </a:r>
            <a:r>
              <a:rPr lang="en-US" sz="1800" dirty="0" err="1"/>
              <a:t>berbayar</a:t>
            </a:r>
            <a:r>
              <a:rPr lang="en-US" sz="1800" dirty="0"/>
              <a:t>. Ada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yang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PR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/>
              <a:t>rangka</a:t>
            </a:r>
            <a:r>
              <a:rPr lang="en-US" sz="1800" dirty="0"/>
              <a:t> </a:t>
            </a:r>
            <a:r>
              <a:rPr lang="en-US" sz="1800" dirty="0" err="1"/>
              <a:t>membangun</a:t>
            </a:r>
            <a:r>
              <a:rPr lang="en-US" sz="1800" dirty="0"/>
              <a:t> </a:t>
            </a:r>
            <a:r>
              <a:rPr lang="en-US" sz="1800" dirty="0" err="1"/>
              <a:t>relasi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khalayak</a:t>
            </a:r>
            <a:r>
              <a:rPr lang="en-US" sz="1800" dirty="0"/>
              <a:t> </a:t>
            </a:r>
            <a:r>
              <a:rPr lang="en-US" sz="1800" dirty="0" err="1"/>
              <a:t>ramai</a:t>
            </a:r>
            <a:r>
              <a:rPr lang="en-US" sz="1800" dirty="0"/>
              <a:t>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</a:t>
            </a:r>
            <a:r>
              <a:rPr lang="en-US" sz="1800" b="1" i="1" dirty="0" smtClean="0"/>
              <a:t>EPR </a:t>
            </a:r>
            <a:r>
              <a:rPr lang="en-US" sz="1800" dirty="0" err="1" smtClean="0"/>
              <a:t>yaitu</a:t>
            </a:r>
            <a:r>
              <a:rPr lang="en-US" sz="1800" dirty="0" smtClean="0"/>
              <a:t> </a:t>
            </a:r>
            <a:r>
              <a:rPr lang="en-US" sz="1800" dirty="0"/>
              <a:t>:</a:t>
            </a:r>
          </a:p>
          <a:p>
            <a:pPr marL="411480" lvl="0" indent="-3429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arenR"/>
            </a:pPr>
            <a:r>
              <a:rPr lang="en-US" sz="1800" dirty="0"/>
              <a:t>One to one communication</a:t>
            </a:r>
          </a:p>
          <a:p>
            <a:pPr marL="411480" lvl="0" indent="-3429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arenR"/>
            </a:pPr>
            <a:r>
              <a:rPr lang="en-US" sz="1800" dirty="0"/>
              <a:t>One to many </a:t>
            </a:r>
            <a:r>
              <a:rPr lang="en-US" sz="1800" dirty="0" err="1"/>
              <a:t>commnunication</a:t>
            </a:r>
            <a:endParaRPr lang="en-US" sz="1800" dirty="0"/>
          </a:p>
          <a:p>
            <a:pPr marL="411480" indent="-3429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arenR"/>
            </a:pPr>
            <a:r>
              <a:rPr lang="en-US" sz="1800" dirty="0"/>
              <a:t>Mass </a:t>
            </a:r>
            <a:r>
              <a:rPr lang="en-US" sz="1800" dirty="0" smtClean="0"/>
              <a:t>communication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b-NO" sz="2400" b="1" dirty="0" smtClean="0">
                <a:solidFill>
                  <a:srgbClr val="000000"/>
                </a:solidFill>
                <a:latin typeface="+mj-lt"/>
              </a:rPr>
              <a:t>TEKNOLOGI MEDIA SOSIAL DAN BLOG</a:t>
            </a:r>
          </a:p>
        </p:txBody>
      </p:sp>
    </p:spTree>
    <p:extLst>
      <p:ext uri="{BB962C8B-B14F-4D97-AF65-F5344CB8AC3E}">
        <p14:creationId xmlns:p14="http://schemas.microsoft.com/office/powerpoint/2010/main" val="414306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396" y="1533247"/>
            <a:ext cx="7323831" cy="3953153"/>
          </a:xfrm>
        </p:spPr>
        <p:txBody>
          <a:bodyPr>
            <a:noAutofit/>
          </a:bodyPr>
          <a:lstStyle/>
          <a:p>
            <a:pPr marL="685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dirty="0" smtClean="0"/>
              <a:t>One </a:t>
            </a:r>
            <a:r>
              <a:rPr lang="en-US" sz="1800" b="1" dirty="0"/>
              <a:t>to one </a:t>
            </a:r>
            <a:r>
              <a:rPr lang="en-US" sz="1800" b="1" dirty="0" err="1"/>
              <a:t>commnunication</a:t>
            </a:r>
            <a:r>
              <a:rPr lang="en-US" sz="1800" b="1" dirty="0"/>
              <a:t> </a:t>
            </a:r>
            <a:r>
              <a:rPr lang="en-US" sz="1800" dirty="0"/>
              <a:t>: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</a:t>
            </a:r>
            <a:r>
              <a:rPr lang="en-US" sz="1800" dirty="0" err="1" smtClean="0"/>
              <a:t>antar</a:t>
            </a:r>
            <a:r>
              <a:rPr lang="en-US" sz="1800" dirty="0" smtClean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individu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lainnya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 smtClean="0"/>
              <a:t>langsung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face </a:t>
            </a:r>
            <a:r>
              <a:rPr lang="en-US" sz="1800" dirty="0"/>
              <a:t>to face.</a:t>
            </a:r>
            <a:r>
              <a:rPr lang="en-US" sz="1800" dirty="0" smtClean="0"/>
              <a:t> </a:t>
            </a:r>
            <a:r>
              <a:rPr lang="en-US" sz="1800" dirty="0" err="1" smtClean="0"/>
              <a:t>Kegiatan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dilakukan</a:t>
            </a:r>
            <a:r>
              <a:rPr lang="en-US" sz="1800" dirty="0" smtClean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 smtClean="0"/>
              <a:t>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</a:t>
            </a:r>
            <a:r>
              <a:rPr lang="en-US" sz="1800" dirty="0" err="1"/>
              <a:t>jalur</a:t>
            </a:r>
            <a:r>
              <a:rPr lang="en-US" sz="1800" dirty="0"/>
              <a:t> </a:t>
            </a:r>
            <a:r>
              <a:rPr lang="en-US" sz="1800" dirty="0" smtClean="0"/>
              <a:t>internet, </a:t>
            </a:r>
            <a:r>
              <a:rPr lang="en-US" sz="1800" dirty="0" err="1" smtClean="0"/>
              <a:t>yakni</a:t>
            </a:r>
            <a:r>
              <a:rPr lang="en-US" sz="1800" dirty="0" smtClean="0"/>
              <a:t> :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n-US" sz="1800" b="1" dirty="0"/>
              <a:t>E-</a:t>
            </a:r>
            <a:r>
              <a:rPr lang="en-US" sz="1800" b="1" dirty="0" smtClean="0"/>
              <a:t>mail</a:t>
            </a:r>
            <a:r>
              <a:rPr lang="en-US" sz="1800" dirty="0" smtClean="0"/>
              <a:t>,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</a:t>
            </a:r>
            <a:r>
              <a:rPr lang="en-US" sz="1800" dirty="0" err="1"/>
              <a:t>salah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aplikasi</a:t>
            </a:r>
            <a:r>
              <a:rPr lang="en-US" sz="1800" dirty="0"/>
              <a:t> yang </a:t>
            </a:r>
            <a:r>
              <a:rPr lang="en-US" sz="1800" dirty="0" err="1"/>
              <a:t>banyak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smtClean="0"/>
              <a:t>PR,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media </a:t>
            </a:r>
            <a:r>
              <a:rPr lang="en-US" sz="1800" dirty="0" err="1"/>
              <a:t>penyampaian</a:t>
            </a:r>
            <a:r>
              <a:rPr lang="en-US" sz="1800" dirty="0"/>
              <a:t> </a:t>
            </a:r>
            <a:r>
              <a:rPr lang="en-US" sz="1800" dirty="0" err="1"/>
              <a:t>pesan</a:t>
            </a:r>
            <a:r>
              <a:rPr lang="en-US" sz="1800" dirty="0"/>
              <a:t> yang </a:t>
            </a:r>
            <a:r>
              <a:rPr lang="en-US" sz="1800" dirty="0" err="1"/>
              <a:t>sangat</a:t>
            </a:r>
            <a:r>
              <a:rPr lang="en-US" sz="1800" dirty="0"/>
              <a:t> </a:t>
            </a:r>
            <a:r>
              <a:rPr lang="en-US" sz="1800" dirty="0" err="1"/>
              <a:t>efektif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efisien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biaya</a:t>
            </a:r>
            <a:r>
              <a:rPr lang="en-US" sz="1800" dirty="0"/>
              <a:t> </a:t>
            </a:r>
            <a:r>
              <a:rPr lang="en-US" sz="1800" dirty="0" err="1" smtClean="0"/>
              <a:t>murah</a:t>
            </a:r>
            <a:r>
              <a:rPr lang="en-US" sz="1800" dirty="0" smtClean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menjangkau</a:t>
            </a:r>
            <a:r>
              <a:rPr lang="en-US" sz="1800" dirty="0"/>
              <a:t> </a:t>
            </a:r>
            <a:r>
              <a:rPr lang="en-US" sz="1800" dirty="0" err="1" smtClean="0"/>
              <a:t>khalayak</a:t>
            </a:r>
            <a:r>
              <a:rPr lang="en-US" sz="1800" dirty="0" smtClean="0"/>
              <a:t> </a:t>
            </a:r>
            <a:r>
              <a:rPr lang="en-US" sz="1800" dirty="0" err="1" smtClean="0"/>
              <a:t>hingga</a:t>
            </a:r>
            <a:r>
              <a:rPr lang="en-US" sz="1800" dirty="0" smtClean="0"/>
              <a:t> </a:t>
            </a:r>
            <a:r>
              <a:rPr lang="en-US" sz="1800" dirty="0" err="1"/>
              <a:t>pada</a:t>
            </a:r>
            <a:r>
              <a:rPr lang="en-US" sz="1800" dirty="0"/>
              <a:t> level </a:t>
            </a:r>
            <a:r>
              <a:rPr lang="en-US" sz="1800" dirty="0" err="1"/>
              <a:t>internasional</a:t>
            </a:r>
            <a:r>
              <a:rPr lang="en-US" sz="1800" dirty="0"/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b="1" dirty="0" smtClean="0"/>
              <a:t>Chat, </a:t>
            </a:r>
            <a:r>
              <a:rPr lang="en-US" sz="1800" dirty="0" smtClean="0"/>
              <a:t> </a:t>
            </a:r>
            <a:r>
              <a:rPr lang="en-US" sz="1800" dirty="0" err="1"/>
              <a:t>layanan</a:t>
            </a:r>
            <a:r>
              <a:rPr lang="en-US" sz="1800" dirty="0"/>
              <a:t> </a:t>
            </a:r>
            <a:r>
              <a:rPr lang="en-US" sz="1800" dirty="0" err="1" smtClean="0"/>
              <a:t>komunikasi</a:t>
            </a:r>
            <a:r>
              <a:rPr lang="en-US" sz="1800" dirty="0" smtClean="0"/>
              <a:t> yang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situs</a:t>
            </a:r>
            <a:r>
              <a:rPr lang="en-US" sz="1800" dirty="0"/>
              <a:t> </a:t>
            </a:r>
            <a:r>
              <a:rPr lang="en-US" sz="1800" dirty="0" err="1" smtClean="0"/>
              <a:t>tertentu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sebuah</a:t>
            </a:r>
            <a:r>
              <a:rPr lang="en-US" sz="1800" dirty="0" smtClean="0"/>
              <a:t> </a:t>
            </a:r>
            <a:r>
              <a:rPr lang="en-US" sz="1800" dirty="0" err="1" smtClean="0"/>
              <a:t>perangkat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aplikasi</a:t>
            </a:r>
            <a:r>
              <a:rPr lang="en-US" sz="1800" dirty="0" smtClean="0"/>
              <a:t> </a:t>
            </a:r>
            <a:r>
              <a:rPr lang="en-US" sz="1800" dirty="0" err="1" smtClean="0"/>
              <a:t>teks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jaringan</a:t>
            </a:r>
            <a:r>
              <a:rPr lang="en-US" sz="1800" dirty="0" smtClean="0"/>
              <a:t> internet </a:t>
            </a:r>
            <a:r>
              <a:rPr lang="en-US" sz="1800" dirty="0" err="1" smtClean="0"/>
              <a:t>antar</a:t>
            </a:r>
            <a:r>
              <a:rPr lang="en-US" sz="1800" dirty="0" smtClean="0"/>
              <a:t> 2 orang </a:t>
            </a:r>
            <a:r>
              <a:rPr lang="en-US" sz="1800" dirty="0" err="1" smtClean="0"/>
              <a:t>tanpa</a:t>
            </a:r>
            <a:r>
              <a:rPr lang="en-US" sz="1800" dirty="0" smtClean="0"/>
              <a:t> </a:t>
            </a:r>
            <a:r>
              <a:rPr lang="en-US" sz="1800" dirty="0" err="1" smtClean="0"/>
              <a:t>bertatap</a:t>
            </a:r>
            <a:r>
              <a:rPr lang="en-US" sz="1800" dirty="0" smtClean="0"/>
              <a:t> </a:t>
            </a:r>
            <a:r>
              <a:rPr lang="en-US" sz="1800" dirty="0" err="1" smtClean="0"/>
              <a:t>muka</a:t>
            </a:r>
            <a:r>
              <a:rPr lang="en-US" sz="1800" dirty="0" smtClean="0"/>
              <a:t> </a:t>
            </a:r>
            <a:r>
              <a:rPr lang="en-US" sz="1800" dirty="0" err="1" smtClean="0"/>
              <a:t>langsung</a:t>
            </a:r>
            <a:r>
              <a:rPr lang="en-US" sz="18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b-NO" sz="2400" b="1" dirty="0" smtClean="0">
                <a:solidFill>
                  <a:srgbClr val="000000"/>
                </a:solidFill>
                <a:latin typeface="+mj-lt"/>
              </a:rPr>
              <a:t>TEKNOLOGI MEDIA SOSIAL DAN BLOG</a:t>
            </a:r>
          </a:p>
        </p:txBody>
      </p:sp>
    </p:spTree>
    <p:extLst>
      <p:ext uri="{BB962C8B-B14F-4D97-AF65-F5344CB8AC3E}">
        <p14:creationId xmlns:p14="http://schemas.microsoft.com/office/powerpoint/2010/main" val="23462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67" y="1526740"/>
            <a:ext cx="7343866" cy="3045260"/>
          </a:xfrm>
        </p:spPr>
        <p:txBody>
          <a:bodyPr>
            <a:noAutofit/>
          </a:bodyPr>
          <a:lstStyle/>
          <a:p>
            <a:pPr marL="6858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dirty="0"/>
              <a:t>One to many communication </a:t>
            </a:r>
            <a:r>
              <a:rPr lang="en-US" sz="1800" dirty="0"/>
              <a:t>: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n-US" sz="1800" b="1" dirty="0"/>
              <a:t>Mailing List </a:t>
            </a:r>
            <a:r>
              <a:rPr lang="en-US" sz="1800" dirty="0"/>
              <a:t>: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sebuah</a:t>
            </a:r>
            <a:r>
              <a:rPr lang="en-US" sz="1800" dirty="0"/>
              <a:t> forum </a:t>
            </a:r>
            <a:r>
              <a:rPr lang="en-US" sz="1800" dirty="0" err="1"/>
              <a:t>diskusi</a:t>
            </a:r>
            <a:r>
              <a:rPr lang="en-US" sz="1800" dirty="0"/>
              <a:t> di internet dg </a:t>
            </a:r>
            <a:r>
              <a:rPr lang="en-US" sz="1800" dirty="0" err="1"/>
              <a:t>menggunakan</a:t>
            </a:r>
            <a:r>
              <a:rPr lang="en-US" sz="1800" dirty="0"/>
              <a:t> email.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n-US" sz="1800" b="1" dirty="0"/>
              <a:t>News Group </a:t>
            </a:r>
            <a:r>
              <a:rPr lang="en-US" sz="1800" dirty="0"/>
              <a:t>: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komunitas</a:t>
            </a:r>
            <a:r>
              <a:rPr lang="en-US" sz="1800" dirty="0"/>
              <a:t> di </a:t>
            </a:r>
            <a:r>
              <a:rPr lang="en-US" sz="1800" dirty="0" err="1"/>
              <a:t>dunia</a:t>
            </a:r>
            <a:r>
              <a:rPr lang="en-US" sz="1800" dirty="0"/>
              <a:t> </a:t>
            </a:r>
            <a:r>
              <a:rPr lang="en-US" sz="1800" dirty="0" err="1"/>
              <a:t>maya</a:t>
            </a:r>
            <a:r>
              <a:rPr lang="en-US" sz="1800" dirty="0"/>
              <a:t> yang </a:t>
            </a:r>
            <a:r>
              <a:rPr lang="en-US" sz="1800" dirty="0" err="1"/>
              <a:t>bersifat</a:t>
            </a:r>
            <a:r>
              <a:rPr lang="en-US" sz="1800" dirty="0"/>
              <a:t> </a:t>
            </a:r>
            <a:r>
              <a:rPr lang="en-US" sz="1800" dirty="0" err="1"/>
              <a:t>hierarki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disusun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/>
              <a:t>kategori</a:t>
            </a:r>
            <a:r>
              <a:rPr lang="en-US" sz="1800" dirty="0"/>
              <a:t> </a:t>
            </a:r>
            <a:r>
              <a:rPr lang="en-US" sz="1800" dirty="0" err="1"/>
              <a:t>tertentu</a:t>
            </a:r>
            <a:r>
              <a:rPr lang="en-US" sz="1800" dirty="0"/>
              <a:t>. </a:t>
            </a:r>
            <a:r>
              <a:rPr lang="en-US" sz="1800" dirty="0" err="1"/>
              <a:t>Biasanya</a:t>
            </a:r>
            <a:r>
              <a:rPr lang="en-US" sz="1800" dirty="0"/>
              <a:t> </a:t>
            </a:r>
            <a:r>
              <a:rPr lang="en-US" sz="1800" dirty="0" err="1" smtClean="0"/>
              <a:t>kategori</a:t>
            </a:r>
            <a:r>
              <a:rPr lang="en-US" sz="1800" dirty="0" smtClean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ditentukan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 smtClean="0"/>
              <a:t>topik-</a:t>
            </a:r>
            <a:r>
              <a:rPr lang="en-US" sz="1800" dirty="0" err="1"/>
              <a:t>topik</a:t>
            </a:r>
            <a:r>
              <a:rPr lang="en-US" sz="1800" dirty="0"/>
              <a:t> yang </a:t>
            </a:r>
            <a:r>
              <a:rPr lang="en-US" sz="1800" dirty="0" err="1"/>
              <a:t>dibahas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komunitas</a:t>
            </a:r>
            <a:r>
              <a:rPr lang="en-US" sz="1800" dirty="0"/>
              <a:t> </a:t>
            </a:r>
            <a:r>
              <a:rPr lang="en-US" sz="1800" dirty="0" err="1"/>
              <a:t>maya</a:t>
            </a:r>
            <a:r>
              <a:rPr lang="en-US" sz="1800" dirty="0"/>
              <a:t>.</a:t>
            </a:r>
            <a:r>
              <a:rPr lang="en-US" sz="18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b-NO" sz="2400" b="1" dirty="0" smtClean="0">
                <a:solidFill>
                  <a:srgbClr val="000000"/>
                </a:solidFill>
                <a:latin typeface="+mj-lt"/>
              </a:rPr>
              <a:t>TEKNOLOGI MEDIA SOSIAL DAN BLOG</a:t>
            </a:r>
          </a:p>
        </p:txBody>
      </p:sp>
    </p:spTree>
    <p:extLst>
      <p:ext uri="{BB962C8B-B14F-4D97-AF65-F5344CB8AC3E}">
        <p14:creationId xmlns:p14="http://schemas.microsoft.com/office/powerpoint/2010/main" val="4204326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67" y="1498486"/>
            <a:ext cx="7343866" cy="4216514"/>
          </a:xfrm>
        </p:spPr>
        <p:txBody>
          <a:bodyPr>
            <a:noAutofit/>
          </a:bodyPr>
          <a:lstStyle/>
          <a:p>
            <a:pPr marL="6858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dirty="0"/>
              <a:t>One to many communication </a:t>
            </a:r>
            <a:r>
              <a:rPr lang="en-US" sz="1800" dirty="0"/>
              <a:t>: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Berdasarkan</a:t>
            </a:r>
            <a:r>
              <a:rPr lang="en-US" sz="1800" dirty="0" smtClean="0"/>
              <a:t> </a:t>
            </a:r>
            <a:r>
              <a:rPr lang="en-US" sz="1800" dirty="0" err="1"/>
              <a:t>kepentingannya</a:t>
            </a:r>
            <a:r>
              <a:rPr lang="en-US" sz="1800" dirty="0"/>
              <a:t>  newsgroup </a:t>
            </a:r>
            <a:r>
              <a:rPr lang="en-US" sz="1800" dirty="0" err="1"/>
              <a:t>dibagi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tiga</a:t>
            </a:r>
            <a:r>
              <a:rPr lang="en-US" sz="1800" dirty="0"/>
              <a:t> :</a:t>
            </a:r>
          </a:p>
          <a:p>
            <a:pPr marL="714375" lvl="0" indent="-357188"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 err="1"/>
              <a:t>Pengunjung</a:t>
            </a:r>
            <a:r>
              <a:rPr lang="en-US" sz="1800" dirty="0"/>
              <a:t> yang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ingin</a:t>
            </a:r>
            <a:r>
              <a:rPr lang="en-US" sz="1800" dirty="0"/>
              <a:t> </a:t>
            </a:r>
            <a:r>
              <a:rPr lang="en-US" sz="1800" dirty="0" err="1"/>
              <a:t>meminta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, </a:t>
            </a:r>
            <a:r>
              <a:rPr lang="en-US" sz="1800" dirty="0" err="1"/>
              <a:t>meminta</a:t>
            </a:r>
            <a:r>
              <a:rPr lang="en-US" sz="1800" dirty="0"/>
              <a:t> </a:t>
            </a:r>
            <a:r>
              <a:rPr lang="en-US" sz="1800" dirty="0" err="1"/>
              <a:t>pendapat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sekedar</a:t>
            </a:r>
            <a:r>
              <a:rPr lang="en-US" sz="1800" dirty="0"/>
              <a:t> </a:t>
            </a:r>
            <a:r>
              <a:rPr lang="en-US" sz="1800" dirty="0" err="1"/>
              <a:t>ingin</a:t>
            </a:r>
            <a:r>
              <a:rPr lang="en-US" sz="1800" dirty="0"/>
              <a:t> </a:t>
            </a:r>
            <a:r>
              <a:rPr lang="en-US" sz="1800" dirty="0" err="1"/>
              <a:t>bertanya</a:t>
            </a:r>
            <a:r>
              <a:rPr lang="en-US" sz="1800" dirty="0"/>
              <a:t>.</a:t>
            </a:r>
          </a:p>
          <a:p>
            <a:pPr marL="714375" lvl="0" indent="-357188"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 err="1"/>
              <a:t>Pengunjung</a:t>
            </a:r>
            <a:r>
              <a:rPr lang="en-US" sz="1800" dirty="0"/>
              <a:t> yang </a:t>
            </a:r>
            <a:r>
              <a:rPr lang="en-US" sz="1800" dirty="0" err="1"/>
              <a:t>ingin</a:t>
            </a:r>
            <a:r>
              <a:rPr lang="en-US" sz="1800" dirty="0"/>
              <a:t> </a:t>
            </a:r>
            <a:r>
              <a:rPr lang="en-US" sz="1800" dirty="0" err="1"/>
              <a:t>memberikan</a:t>
            </a:r>
            <a:r>
              <a:rPr lang="en-US" sz="1800" dirty="0"/>
              <a:t> </a:t>
            </a:r>
            <a:r>
              <a:rPr lang="en-US" sz="1800" dirty="0" err="1"/>
              <a:t>masukan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anggota</a:t>
            </a:r>
            <a:r>
              <a:rPr lang="en-US" sz="1800" dirty="0"/>
              <a:t> newsgroup </a:t>
            </a:r>
            <a:r>
              <a:rPr lang="en-US" sz="1800" dirty="0" err="1"/>
              <a:t>lainnya</a:t>
            </a:r>
            <a:r>
              <a:rPr lang="en-US" sz="1800" dirty="0"/>
              <a:t>.</a:t>
            </a:r>
          </a:p>
          <a:p>
            <a:pPr marL="714375" indent="-357188"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 err="1"/>
              <a:t>Pengunjung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berperan</a:t>
            </a:r>
            <a:r>
              <a:rPr lang="en-US" sz="1800" dirty="0" smtClean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 smtClean="0"/>
              <a:t>pengamat</a:t>
            </a:r>
            <a:r>
              <a:rPr lang="en-US" sz="1800" dirty="0"/>
              <a:t>. </a:t>
            </a:r>
            <a:r>
              <a:rPr lang="en-US" sz="1800" dirty="0" err="1"/>
              <a:t>Pengunjung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biasanya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 smtClean="0"/>
              <a:t>memberi</a:t>
            </a:r>
            <a:r>
              <a:rPr lang="en-US" sz="1800" dirty="0" smtClean="0"/>
              <a:t> </a:t>
            </a:r>
            <a:r>
              <a:rPr lang="en-US" sz="1800" dirty="0"/>
              <a:t>saran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masukan</a:t>
            </a:r>
            <a:r>
              <a:rPr lang="en-US" sz="1800" dirty="0"/>
              <a:t> </a:t>
            </a:r>
            <a:r>
              <a:rPr lang="en-US" sz="1800" dirty="0" err="1"/>
              <a:t>apapun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diskusi</a:t>
            </a:r>
            <a:r>
              <a:rPr lang="en-US" sz="1800" dirty="0"/>
              <a:t> yang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newsgroup. 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b-NO" sz="2400" b="1" dirty="0" smtClean="0">
                <a:solidFill>
                  <a:srgbClr val="000000"/>
                </a:solidFill>
                <a:latin typeface="+mj-lt"/>
              </a:rPr>
              <a:t>TEKNOLOGI MEDIA SOSIAL DAN BLOG</a:t>
            </a:r>
          </a:p>
        </p:txBody>
      </p:sp>
    </p:spTree>
    <p:extLst>
      <p:ext uri="{BB962C8B-B14F-4D97-AF65-F5344CB8AC3E}">
        <p14:creationId xmlns:p14="http://schemas.microsoft.com/office/powerpoint/2010/main" val="368311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67" y="1537870"/>
            <a:ext cx="7343866" cy="341513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n-US" sz="1800" b="1" dirty="0"/>
              <a:t>Mass Communication</a:t>
            </a:r>
          </a:p>
          <a:p>
            <a:pPr marL="685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/>
              <a:t>Mass communication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kegiatan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yang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dilakukakn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PR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 smtClean="0"/>
              <a:t>menggunakan</a:t>
            </a:r>
            <a:r>
              <a:rPr lang="en-US" sz="1800" dirty="0" smtClean="0"/>
              <a:t> </a:t>
            </a:r>
            <a:r>
              <a:rPr lang="en-US" sz="1800" dirty="0" err="1"/>
              <a:t>fasilitas</a:t>
            </a:r>
            <a:r>
              <a:rPr lang="en-US" sz="1800" dirty="0"/>
              <a:t> yang </a:t>
            </a:r>
            <a:r>
              <a:rPr lang="en-US" sz="1800" dirty="0" err="1"/>
              <a:t>disediakan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internet. </a:t>
            </a:r>
            <a:r>
              <a:rPr lang="en-US" sz="1800" dirty="0" err="1"/>
              <a:t>Kegiatan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kegiatan</a:t>
            </a:r>
            <a:r>
              <a:rPr lang="en-US" sz="1800" dirty="0"/>
              <a:t> yang </a:t>
            </a:r>
            <a:r>
              <a:rPr lang="en-US" sz="1800" dirty="0" err="1" smtClean="0"/>
              <a:t>dilakukan</a:t>
            </a:r>
            <a:r>
              <a:rPr lang="en-US" sz="1800" dirty="0" smtClean="0"/>
              <a:t> </a:t>
            </a:r>
            <a:r>
              <a:rPr lang="en-US" sz="1800" dirty="0" err="1"/>
              <a:t>oleh</a:t>
            </a:r>
            <a:r>
              <a:rPr lang="en-US" sz="1800" dirty="0"/>
              <a:t> PR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menjangkau</a:t>
            </a:r>
            <a:r>
              <a:rPr lang="en-US" sz="1800" dirty="0"/>
              <a:t> </a:t>
            </a:r>
            <a:r>
              <a:rPr lang="en-US" sz="1800" dirty="0" err="1"/>
              <a:t>khalayak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yang</a:t>
            </a:r>
            <a:r>
              <a:rPr lang="en-US" sz="1800" dirty="0" smtClean="0"/>
              <a:t>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besar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/>
              <a:t>massa</a:t>
            </a:r>
            <a:r>
              <a:rPr lang="en-US" sz="1800" dirty="0"/>
              <a:t>). </a:t>
            </a:r>
            <a:r>
              <a:rPr lang="en-US" sz="1800" dirty="0" err="1"/>
              <a:t>Layanan</a:t>
            </a:r>
            <a:r>
              <a:rPr lang="en-US" sz="1800" dirty="0"/>
              <a:t> yang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PR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 smtClean="0"/>
              <a:t>menggunakan</a:t>
            </a:r>
            <a:r>
              <a:rPr lang="en-US" sz="1800" dirty="0" smtClean="0"/>
              <a:t> </a:t>
            </a:r>
            <a:r>
              <a:rPr lang="en-US" sz="1800" dirty="0" err="1"/>
              <a:t>fasilitas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sering</a:t>
            </a:r>
            <a:r>
              <a:rPr lang="en-US" sz="1800" dirty="0"/>
              <a:t> </a:t>
            </a:r>
            <a:r>
              <a:rPr lang="en-US" sz="1800" dirty="0" err="1"/>
              <a:t>disebut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layanan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(information  service). </a:t>
            </a:r>
            <a:endParaRPr lang="en-US" sz="1800" dirty="0" smtClean="0"/>
          </a:p>
          <a:p>
            <a:pPr marL="6858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b-NO" sz="2400" b="1" dirty="0" smtClean="0">
                <a:solidFill>
                  <a:srgbClr val="000000"/>
                </a:solidFill>
                <a:latin typeface="+mj-lt"/>
              </a:rPr>
              <a:t>TEKNOLOGI MEDIA SOSIAL DAN BLOG</a:t>
            </a:r>
          </a:p>
        </p:txBody>
      </p:sp>
    </p:spTree>
    <p:extLst>
      <p:ext uri="{BB962C8B-B14F-4D97-AF65-F5344CB8AC3E}">
        <p14:creationId xmlns:p14="http://schemas.microsoft.com/office/powerpoint/2010/main" val="1575537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4" y="1524000"/>
            <a:ext cx="7262183" cy="4672687"/>
          </a:xfrm>
        </p:spPr>
        <p:txBody>
          <a:bodyPr>
            <a:normAutofit/>
          </a:bodyPr>
          <a:lstStyle/>
          <a:p>
            <a:pPr marL="0" indent="5429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000000"/>
                </a:solidFill>
              </a:rPr>
              <a:t>E</a:t>
            </a:r>
            <a:r>
              <a:rPr lang="en-US" sz="1800" b="1" i="1" dirty="0">
                <a:solidFill>
                  <a:srgbClr val="000000"/>
                </a:solidFill>
              </a:rPr>
              <a:t>-PR </a:t>
            </a:r>
            <a:r>
              <a:rPr lang="en-US" sz="1800" dirty="0" err="1" smtClean="0">
                <a:solidFill>
                  <a:srgbClr val="000000"/>
                </a:solidFill>
              </a:rPr>
              <a:t>adalah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cara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 smtClean="0">
                <a:solidFill>
                  <a:srgbClr val="000000"/>
                </a:solidFill>
              </a:rPr>
              <a:t>dilakukan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oleh</a:t>
            </a:r>
            <a:r>
              <a:rPr lang="en-US" sz="1800" dirty="0">
                <a:solidFill>
                  <a:srgbClr val="000000"/>
                </a:solidFill>
              </a:rPr>
              <a:t> PR </a:t>
            </a:r>
            <a:r>
              <a:rPr lang="en-US" sz="1800" dirty="0" err="1">
                <a:solidFill>
                  <a:srgbClr val="000000"/>
                </a:solidFill>
              </a:rPr>
              <a:t>untuk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menjalin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hubungan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dengan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khalayaknya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dengan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menggunakan</a:t>
            </a:r>
            <a:r>
              <a:rPr lang="en-US" sz="1800" dirty="0">
                <a:solidFill>
                  <a:srgbClr val="000000"/>
                </a:solidFill>
              </a:rPr>
              <a:t> media </a:t>
            </a:r>
            <a:r>
              <a:rPr lang="en-US" sz="1800" dirty="0" smtClean="0">
                <a:solidFill>
                  <a:srgbClr val="000000"/>
                </a:solidFill>
              </a:rPr>
              <a:t>internet (</a:t>
            </a:r>
            <a:r>
              <a:rPr lang="nb-NO" sz="1800" dirty="0" err="1">
                <a:solidFill>
                  <a:srgbClr val="000000"/>
                </a:solidFill>
              </a:rPr>
              <a:t>website</a:t>
            </a:r>
            <a:r>
              <a:rPr lang="nb-NO" sz="1800" dirty="0">
                <a:solidFill>
                  <a:srgbClr val="000000"/>
                </a:solidFill>
              </a:rPr>
              <a:t>, </a:t>
            </a:r>
            <a:r>
              <a:rPr lang="nb-NO" sz="1800" dirty="0" err="1">
                <a:solidFill>
                  <a:srgbClr val="000000"/>
                </a:solidFill>
              </a:rPr>
              <a:t>blog</a:t>
            </a:r>
            <a:r>
              <a:rPr lang="nb-NO" sz="1800" dirty="0">
                <a:solidFill>
                  <a:srgbClr val="000000"/>
                </a:solidFill>
              </a:rPr>
              <a:t>, media sosial, email, </a:t>
            </a:r>
            <a:r>
              <a:rPr lang="nb-NO" sz="1800" dirty="0" err="1" smtClean="0">
                <a:solidFill>
                  <a:srgbClr val="000000"/>
                </a:solidFill>
              </a:rPr>
              <a:t>marketplace</a:t>
            </a:r>
            <a:r>
              <a:rPr lang="nb-NO" sz="1800" dirty="0" smtClean="0">
                <a:solidFill>
                  <a:srgbClr val="000000"/>
                </a:solidFill>
              </a:rPr>
              <a:t>)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marL="0" indent="5429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000000"/>
                </a:solidFill>
              </a:rPr>
              <a:t>E</a:t>
            </a:r>
            <a:r>
              <a:rPr lang="en-US" sz="1800" b="1" i="1" dirty="0">
                <a:solidFill>
                  <a:srgbClr val="000000"/>
                </a:solidFill>
              </a:rPr>
              <a:t>-</a:t>
            </a:r>
            <a:r>
              <a:rPr lang="en-US" sz="1800" b="1" i="1" dirty="0" smtClean="0">
                <a:solidFill>
                  <a:srgbClr val="000000"/>
                </a:solidFill>
              </a:rPr>
              <a:t>PR </a:t>
            </a:r>
            <a:r>
              <a:rPr lang="en-US" sz="1800" dirty="0" err="1" smtClean="0">
                <a:solidFill>
                  <a:srgbClr val="000000"/>
                </a:solidFill>
              </a:rPr>
              <a:t>merupakan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penerapan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dari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perangkat</a:t>
            </a:r>
            <a:r>
              <a:rPr lang="en-US" sz="1800" dirty="0">
                <a:solidFill>
                  <a:srgbClr val="000000"/>
                </a:solidFill>
              </a:rPr>
              <a:t> ICT </a:t>
            </a:r>
            <a:r>
              <a:rPr lang="en-US" sz="1800" dirty="0" smtClean="0">
                <a:solidFill>
                  <a:srgbClr val="000000"/>
                </a:solidFill>
              </a:rPr>
              <a:t>(</a:t>
            </a:r>
            <a:r>
              <a:rPr lang="en-US" sz="1800" i="1" dirty="0">
                <a:solidFill>
                  <a:srgbClr val="000000"/>
                </a:solidFill>
              </a:rPr>
              <a:t>Information and Communication </a:t>
            </a:r>
            <a:r>
              <a:rPr lang="en-US" sz="1800" i="1" dirty="0" smtClean="0">
                <a:solidFill>
                  <a:srgbClr val="000000"/>
                </a:solidFill>
              </a:rPr>
              <a:t>Technologies</a:t>
            </a:r>
            <a:r>
              <a:rPr lang="en-US" sz="1800" dirty="0">
                <a:solidFill>
                  <a:srgbClr val="000000"/>
                </a:solidFill>
              </a:rPr>
              <a:t>) yang </a:t>
            </a:r>
            <a:r>
              <a:rPr lang="en-US" sz="1800" dirty="0" err="1">
                <a:solidFill>
                  <a:srgbClr val="000000"/>
                </a:solidFill>
              </a:rPr>
              <a:t>digunakan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untuk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keperluan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tugas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kehumasan</a:t>
            </a:r>
            <a:r>
              <a:rPr lang="en-US" sz="1800" dirty="0">
                <a:solidFill>
                  <a:srgbClr val="000000"/>
                </a:solidFill>
              </a:rPr>
              <a:t>. Media online yang </a:t>
            </a:r>
            <a:r>
              <a:rPr lang="en-US" sz="1800" dirty="0" err="1">
                <a:solidFill>
                  <a:srgbClr val="000000"/>
                </a:solidFill>
              </a:rPr>
              <a:t>dibidik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oleh</a:t>
            </a:r>
            <a:r>
              <a:rPr lang="en-US" sz="1800" dirty="0">
                <a:solidFill>
                  <a:srgbClr val="000000"/>
                </a:solidFill>
              </a:rPr>
              <a:t> E-PR </a:t>
            </a:r>
            <a:r>
              <a:rPr lang="en-US" sz="1800" dirty="0" err="1" smtClean="0">
                <a:solidFill>
                  <a:srgbClr val="000000"/>
                </a:solidFill>
              </a:rPr>
              <a:t>memiliki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tujuan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untuk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memperluas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publik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marL="0" indent="5429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Melalui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media online </a:t>
            </a:r>
            <a:r>
              <a:rPr lang="en-US" sz="1800" dirty="0" smtClean="0">
                <a:solidFill>
                  <a:srgbClr val="000000"/>
                </a:solidFill>
              </a:rPr>
              <a:t>PR, </a:t>
            </a:r>
            <a:r>
              <a:rPr lang="en-US" sz="1800" dirty="0" err="1" smtClean="0">
                <a:solidFill>
                  <a:srgbClr val="000000"/>
                </a:solidFill>
              </a:rPr>
              <a:t>pesan-pesan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berupa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press </a:t>
            </a:r>
            <a:r>
              <a:rPr lang="en-US" sz="1800" i="1" dirty="0">
                <a:solidFill>
                  <a:srgbClr val="000000"/>
                </a:solidFill>
              </a:rPr>
              <a:t>release</a:t>
            </a:r>
            <a:r>
              <a:rPr lang="en-US" sz="1800" dirty="0">
                <a:solidFill>
                  <a:srgbClr val="000000"/>
                </a:solidFill>
              </a:rPr>
              <a:t>, </a:t>
            </a:r>
            <a:r>
              <a:rPr lang="en-US" sz="1800" i="1" dirty="0">
                <a:solidFill>
                  <a:srgbClr val="000000"/>
                </a:solidFill>
              </a:rPr>
              <a:t>advertorial</a:t>
            </a:r>
            <a:r>
              <a:rPr lang="en-US" sz="1800" dirty="0">
                <a:solidFill>
                  <a:srgbClr val="000000"/>
                </a:solidFill>
              </a:rPr>
              <a:t>, </a:t>
            </a:r>
            <a:r>
              <a:rPr lang="en-US" sz="1800" dirty="0" err="1">
                <a:solidFill>
                  <a:srgbClr val="000000"/>
                </a:solidFill>
              </a:rPr>
              <a:t>informasi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tentang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produk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atau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jasa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hingga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informasi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tentang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bisnis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perusahaan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dapat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disampaikan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kepada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khalayak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melalui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divisi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humas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dengan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lebih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cepat</a:t>
            </a:r>
            <a:r>
              <a:rPr lang="en-US" sz="1800" dirty="0" smtClean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30380" y="838200"/>
            <a:ext cx="21655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ELECTRONIK PR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9340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44" y="1524000"/>
            <a:ext cx="7286843" cy="4263604"/>
          </a:xfrm>
        </p:spPr>
        <p:txBody>
          <a:bodyPr>
            <a:noAutofit/>
          </a:bodyPr>
          <a:lstStyle/>
          <a:p>
            <a:pPr marL="0" indent="5429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000000"/>
                </a:solidFill>
              </a:rPr>
              <a:t>E</a:t>
            </a:r>
            <a:r>
              <a:rPr lang="en-US" sz="1800" b="1" i="1" dirty="0">
                <a:solidFill>
                  <a:srgbClr val="000000"/>
                </a:solidFill>
              </a:rPr>
              <a:t>-PR</a:t>
            </a:r>
            <a:r>
              <a:rPr lang="en-US" sz="1800" i="1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diperlukan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untuk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membangun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relasi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antara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perusahaan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dengan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konsumen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atau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antara</a:t>
            </a:r>
            <a:r>
              <a:rPr lang="en-US" sz="1800" dirty="0">
                <a:solidFill>
                  <a:srgbClr val="000000"/>
                </a:solidFill>
              </a:rPr>
              <a:t> PR </a:t>
            </a:r>
            <a:r>
              <a:rPr lang="en-US" sz="1800" dirty="0" err="1">
                <a:solidFill>
                  <a:srgbClr val="000000"/>
                </a:solidFill>
              </a:rPr>
              <a:t>dengan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stakeholdernya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melalui</a:t>
            </a:r>
            <a:r>
              <a:rPr lang="en-US" sz="1800" dirty="0">
                <a:solidFill>
                  <a:srgbClr val="000000"/>
                </a:solidFill>
              </a:rPr>
              <a:t> media </a:t>
            </a:r>
            <a:r>
              <a:rPr lang="en-US" sz="1800" dirty="0" err="1">
                <a:solidFill>
                  <a:srgbClr val="000000"/>
                </a:solidFill>
              </a:rPr>
              <a:t>elektronik</a:t>
            </a:r>
            <a:r>
              <a:rPr lang="en-US" sz="1800" dirty="0">
                <a:solidFill>
                  <a:srgbClr val="000000"/>
                </a:solidFill>
              </a:rPr>
              <a:t>. </a:t>
            </a:r>
            <a:r>
              <a:rPr lang="en-US" sz="1800" i="1" dirty="0">
                <a:solidFill>
                  <a:srgbClr val="000000"/>
                </a:solidFill>
              </a:rPr>
              <a:t>One-to-one</a:t>
            </a:r>
            <a:r>
              <a:rPr lang="en-US" sz="1800" dirty="0">
                <a:solidFill>
                  <a:srgbClr val="000000"/>
                </a:solidFill>
              </a:rPr>
              <a:t> relations </a:t>
            </a:r>
            <a:r>
              <a:rPr lang="en-US" sz="1800" dirty="0" err="1">
                <a:solidFill>
                  <a:srgbClr val="000000"/>
                </a:solidFill>
              </a:rPr>
              <a:t>dapat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dibangun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secara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simultan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dengan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menggunakan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internet. 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5429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000000"/>
                </a:solidFill>
              </a:rPr>
              <a:t>E</a:t>
            </a:r>
            <a:r>
              <a:rPr lang="en-US" sz="1800" b="1" i="1" dirty="0">
                <a:solidFill>
                  <a:srgbClr val="000000"/>
                </a:solidFill>
              </a:rPr>
              <a:t>-PR</a:t>
            </a:r>
            <a:r>
              <a:rPr lang="en-US" sz="1800" i="1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dapat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meminimalisir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kegiatan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seperti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>
                <a:solidFill>
                  <a:srgbClr val="000000"/>
                </a:solidFill>
              </a:rPr>
              <a:t>press release </a:t>
            </a:r>
            <a:r>
              <a:rPr lang="en-US" sz="1800" dirty="0" err="1">
                <a:solidFill>
                  <a:srgbClr val="000000"/>
                </a:solidFill>
              </a:rPr>
              <a:t>atau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>
                <a:solidFill>
                  <a:srgbClr val="000000"/>
                </a:solidFill>
              </a:rPr>
              <a:t>advertorial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masuk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meja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redaksi</a:t>
            </a:r>
            <a:r>
              <a:rPr lang="en-US" sz="1800" dirty="0" smtClean="0">
                <a:solidFill>
                  <a:srgbClr val="000000"/>
                </a:solidFill>
              </a:rPr>
              <a:t>, yang </a:t>
            </a:r>
            <a:r>
              <a:rPr lang="en-US" sz="1800" dirty="0" err="1" smtClean="0">
                <a:solidFill>
                  <a:srgbClr val="000000"/>
                </a:solidFill>
              </a:rPr>
              <a:t>biasanya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harus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mengalami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seleksi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cukup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ketat</a:t>
            </a:r>
            <a:r>
              <a:rPr lang="en-US" sz="1800" dirty="0">
                <a:solidFill>
                  <a:srgbClr val="000000"/>
                </a:solidFill>
              </a:rPr>
              <a:t>. </a:t>
            </a:r>
            <a:r>
              <a:rPr lang="en-US" sz="1800" dirty="0" err="1">
                <a:solidFill>
                  <a:srgbClr val="000000"/>
                </a:solidFill>
              </a:rPr>
              <a:t>Bila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isi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pesan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tersebut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masuk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pada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ideologi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institusi</a:t>
            </a:r>
            <a:r>
              <a:rPr lang="en-US" sz="1800" dirty="0">
                <a:solidFill>
                  <a:srgbClr val="000000"/>
                </a:solidFill>
              </a:rPr>
              <a:t> media </a:t>
            </a:r>
            <a:r>
              <a:rPr lang="en-US" sz="1800" dirty="0" err="1">
                <a:solidFill>
                  <a:srgbClr val="000000"/>
                </a:solidFill>
              </a:rPr>
              <a:t>dan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berkenan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maka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akan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ditayangkan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namun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jika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tidak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biasanya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dibuang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atau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bila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perlu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harus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ada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perjuangan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bila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tulisannya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ingin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dimuat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hingga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bahkan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mengeluarkan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sejumlah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uang</a:t>
            </a:r>
            <a:r>
              <a:rPr lang="en-US" sz="1800" dirty="0">
                <a:solidFill>
                  <a:srgbClr val="000000"/>
                </a:solidFill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30380" y="838200"/>
            <a:ext cx="21655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ELECTRONIK PR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3195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396" y="1498658"/>
            <a:ext cx="7774404" cy="337814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/>
              <a:t>Beberapa</a:t>
            </a:r>
            <a:r>
              <a:rPr lang="en-US" sz="1800" dirty="0" smtClean="0"/>
              <a:t> </a:t>
            </a:r>
            <a:r>
              <a:rPr lang="en-US" sz="1800" dirty="0" err="1" smtClean="0"/>
              <a:t>teori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membahas</a:t>
            </a:r>
            <a:r>
              <a:rPr lang="en-US" sz="1800" dirty="0" smtClean="0"/>
              <a:t> EPR </a:t>
            </a:r>
            <a:r>
              <a:rPr lang="en-US" sz="1800" dirty="0" err="1" smtClean="0"/>
              <a:t>merujuk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tujuan</a:t>
            </a:r>
            <a:r>
              <a:rPr lang="en-US" sz="1800" dirty="0" smtClean="0"/>
              <a:t> EPR, </a:t>
            </a:r>
            <a:r>
              <a:rPr lang="en-US" sz="1800" dirty="0" err="1" smtClean="0"/>
              <a:t>diantaranya</a:t>
            </a:r>
            <a:r>
              <a:rPr lang="en-US" sz="1800" dirty="0" smtClean="0"/>
              <a:t> EPR </a:t>
            </a:r>
            <a:r>
              <a:rPr lang="en-US" sz="1800" dirty="0" err="1" smtClean="0"/>
              <a:t>bertujuan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: </a:t>
            </a:r>
            <a:endParaRPr lang="en-US" sz="1800" dirty="0"/>
          </a:p>
          <a:p>
            <a:pPr lvl="0" algn="just">
              <a:lnSpc>
                <a:spcPct val="150000"/>
              </a:lnSpc>
              <a:spcBef>
                <a:spcPts val="0"/>
              </a:spcBef>
              <a:buClrTx/>
              <a:buFont typeface="Arial"/>
              <a:buChar char="•"/>
            </a:pP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memperluas</a:t>
            </a:r>
            <a:r>
              <a:rPr lang="en-US" sz="1800" dirty="0"/>
              <a:t> </a:t>
            </a:r>
            <a:r>
              <a:rPr lang="en-US" sz="1800" dirty="0" err="1"/>
              <a:t>bisnis</a:t>
            </a:r>
            <a:endParaRPr lang="en-US" sz="1800" dirty="0"/>
          </a:p>
          <a:p>
            <a:pPr lvl="0" algn="just">
              <a:lnSpc>
                <a:spcPct val="150000"/>
              </a:lnSpc>
              <a:spcBef>
                <a:spcPts val="0"/>
              </a:spcBef>
              <a:buClrTx/>
              <a:buFont typeface="Arial"/>
              <a:buChar char="•"/>
            </a:pP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menjual</a:t>
            </a:r>
            <a:r>
              <a:rPr lang="en-US" sz="1800" dirty="0"/>
              <a:t> </a:t>
            </a:r>
            <a:r>
              <a:rPr lang="en-US" sz="1800" dirty="0" err="1"/>
              <a:t>produk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jasa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online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ClrTx/>
              <a:buFont typeface="Arial"/>
              <a:buChar char="•"/>
            </a:pP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menjual</a:t>
            </a:r>
            <a:r>
              <a:rPr lang="en-US" sz="1800" dirty="0"/>
              <a:t> </a:t>
            </a:r>
            <a:r>
              <a:rPr lang="en-US" sz="1800" dirty="0" err="1"/>
              <a:t>produk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jasa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offline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ClrTx/>
              <a:buFont typeface="Arial"/>
              <a:buChar char="•"/>
            </a:pP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mendapat</a:t>
            </a:r>
            <a:r>
              <a:rPr lang="en-US" sz="1800" dirty="0"/>
              <a:t> </a:t>
            </a:r>
            <a:r>
              <a:rPr lang="en-US" sz="1800" dirty="0" err="1"/>
              <a:t>dukungan</a:t>
            </a:r>
            <a:endParaRPr lang="en-US" sz="1800" dirty="0"/>
          </a:p>
          <a:p>
            <a:pPr lvl="0" algn="just">
              <a:lnSpc>
                <a:spcPct val="150000"/>
              </a:lnSpc>
              <a:spcBef>
                <a:spcPts val="0"/>
              </a:spcBef>
              <a:buClrTx/>
              <a:buFont typeface="Arial"/>
              <a:buChar char="•"/>
            </a:pP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 smtClean="0"/>
              <a:t>memperkenalkan</a:t>
            </a:r>
            <a:r>
              <a:rPr lang="en-US" sz="1800" dirty="0" smtClean="0"/>
              <a:t> </a:t>
            </a:r>
            <a:r>
              <a:rPr lang="en-US" sz="1800" dirty="0" err="1"/>
              <a:t>bisnis</a:t>
            </a:r>
            <a:r>
              <a:rPr lang="en-US" sz="1800" dirty="0"/>
              <a:t>, </a:t>
            </a:r>
            <a:r>
              <a:rPr lang="en-US" sz="1800" dirty="0" err="1"/>
              <a:t>produk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jasa</a:t>
            </a:r>
            <a:endParaRPr lang="en-US" sz="1800" dirty="0"/>
          </a:p>
          <a:p>
            <a:pPr lvl="0" algn="just">
              <a:lnSpc>
                <a:spcPct val="150000"/>
              </a:lnSpc>
              <a:spcBef>
                <a:spcPts val="0"/>
              </a:spcBef>
              <a:buClrTx/>
              <a:buFont typeface="Arial"/>
              <a:buChar char="•"/>
            </a:pP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mendapatkan</a:t>
            </a:r>
            <a:r>
              <a:rPr lang="en-US" sz="1800" dirty="0"/>
              <a:t> </a:t>
            </a:r>
            <a:r>
              <a:rPr lang="en-US" sz="1800" dirty="0" err="1"/>
              <a:t>opini</a:t>
            </a:r>
            <a:r>
              <a:rPr lang="en-US" sz="1800" dirty="0"/>
              <a:t> </a:t>
            </a:r>
            <a:r>
              <a:rPr lang="en-US" sz="1800" dirty="0" err="1" smtClean="0"/>
              <a:t>publik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l-NL" sz="2400" b="1" dirty="0" smtClean="0">
                <a:solidFill>
                  <a:srgbClr val="000000"/>
                </a:solidFill>
                <a:latin typeface="+mj-lt"/>
              </a:rPr>
              <a:t>TUJUAN EPR</a:t>
            </a:r>
          </a:p>
        </p:txBody>
      </p:sp>
    </p:spTree>
    <p:extLst>
      <p:ext uri="{BB962C8B-B14F-4D97-AF65-F5344CB8AC3E}">
        <p14:creationId xmlns:p14="http://schemas.microsoft.com/office/powerpoint/2010/main" val="1180644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6002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err="1" smtClean="0">
                <a:cs typeface="Arial" charset="0"/>
              </a:rPr>
              <a:t>Mampu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err="1" smtClean="0">
                <a:cs typeface="Arial" charset="0"/>
              </a:rPr>
              <a:t>memahami</a:t>
            </a:r>
            <a:r>
              <a:rPr lang="en-US" sz="2000" dirty="0" smtClean="0">
                <a:cs typeface="Arial" charset="0"/>
              </a:rPr>
              <a:t> era </a:t>
            </a:r>
            <a:r>
              <a:rPr lang="en-US" sz="2000" dirty="0" err="1" smtClean="0">
                <a:cs typeface="Arial" charset="0"/>
              </a:rPr>
              <a:t>sebelum</a:t>
            </a:r>
            <a:r>
              <a:rPr lang="en-US" sz="2000" dirty="0" smtClean="0">
                <a:cs typeface="Arial" charset="0"/>
              </a:rPr>
              <a:t> media </a:t>
            </a:r>
            <a:r>
              <a:rPr lang="en-US" sz="2000" dirty="0" err="1" smtClean="0">
                <a:cs typeface="Arial" charset="0"/>
              </a:rPr>
              <a:t>sosial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err="1" smtClean="0">
                <a:cs typeface="Arial" charset="0"/>
              </a:rPr>
              <a:t>dan</a:t>
            </a:r>
            <a:r>
              <a:rPr lang="en-US" sz="2000" dirty="0" smtClean="0">
                <a:cs typeface="Arial" charset="0"/>
              </a:rPr>
              <a:t> blog, era </a:t>
            </a:r>
            <a:r>
              <a:rPr lang="id-ID" sz="2000" dirty="0" smtClean="0">
                <a:solidFill>
                  <a:srgbClr val="000000"/>
                </a:solidFill>
              </a:rPr>
              <a:t>internet , internet dan dampaknya, </a:t>
            </a:r>
            <a:r>
              <a:rPr lang="nb-NO" sz="2000" dirty="0" smtClean="0">
                <a:solidFill>
                  <a:srgbClr val="000000"/>
                </a:solidFill>
              </a:rPr>
              <a:t>teknologi media sosial </a:t>
            </a:r>
            <a:r>
              <a:rPr lang="nb-NO" sz="2000" dirty="0" err="1" smtClean="0">
                <a:solidFill>
                  <a:srgbClr val="000000"/>
                </a:solidFill>
              </a:rPr>
              <a:t>dan</a:t>
            </a:r>
            <a:r>
              <a:rPr lang="nb-NO" sz="2000" dirty="0" smtClean="0">
                <a:solidFill>
                  <a:srgbClr val="000000"/>
                </a:solidFill>
              </a:rPr>
              <a:t> </a:t>
            </a:r>
            <a:r>
              <a:rPr lang="nb-NO" sz="2000" dirty="0" err="1" smtClean="0">
                <a:solidFill>
                  <a:srgbClr val="000000"/>
                </a:solidFill>
              </a:rPr>
              <a:t>blog</a:t>
            </a:r>
            <a:r>
              <a:rPr lang="nb-NO" sz="2000" dirty="0" smtClean="0">
                <a:solidFill>
                  <a:srgbClr val="000000"/>
                </a:solidFill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</a:rPr>
              <a:t>electronik</a:t>
            </a:r>
            <a:r>
              <a:rPr lang="en-US" sz="2000" dirty="0" smtClean="0">
                <a:solidFill>
                  <a:srgbClr val="000000"/>
                </a:solidFill>
              </a:rPr>
              <a:t> PR</a:t>
            </a:r>
            <a:r>
              <a:rPr lang="nl-NL" sz="2000" dirty="0" smtClean="0">
                <a:solidFill>
                  <a:srgbClr val="000000"/>
                </a:solidFill>
              </a:rPr>
              <a:t>, </a:t>
            </a:r>
            <a:r>
              <a:rPr lang="nl-NL" sz="2000" dirty="0" err="1" smtClean="0">
                <a:solidFill>
                  <a:srgbClr val="000000"/>
                </a:solidFill>
              </a:rPr>
              <a:t>tujuan</a:t>
            </a:r>
            <a:r>
              <a:rPr lang="nl-NL" sz="2000" dirty="0" smtClean="0">
                <a:solidFill>
                  <a:srgbClr val="000000"/>
                </a:solidFill>
              </a:rPr>
              <a:t> EPR  </a:t>
            </a:r>
            <a:r>
              <a:rPr lang="nl-NL" sz="2000" dirty="0" err="1" smtClean="0">
                <a:solidFill>
                  <a:srgbClr val="000000"/>
                </a:solidFill>
              </a:rPr>
              <a:t>serta</a:t>
            </a:r>
            <a:r>
              <a:rPr lang="nl-NL" sz="2000" dirty="0" smtClean="0">
                <a:solidFill>
                  <a:srgbClr val="000000"/>
                </a:solidFill>
              </a:rPr>
              <a:t> </a:t>
            </a:r>
            <a:r>
              <a:rPr lang="nl-NL" sz="2000" dirty="0">
                <a:solidFill>
                  <a:srgbClr val="000000"/>
                </a:solidFill>
              </a:rPr>
              <a:t>EPR dan </a:t>
            </a:r>
            <a:r>
              <a:rPr lang="nl-NL" sz="2000" smtClean="0">
                <a:solidFill>
                  <a:srgbClr val="000000"/>
                </a:solidFill>
              </a:rPr>
              <a:t>penerapannya.</a:t>
            </a:r>
            <a:endParaRPr lang="nl-NL" sz="2000" dirty="0" smtClean="0">
              <a:solidFill>
                <a:srgbClr val="00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nl-NL" sz="2000" dirty="0" smtClean="0">
              <a:solidFill>
                <a:srgbClr val="00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nb-NO" sz="2000" dirty="0" smtClean="0">
              <a:solidFill>
                <a:srgbClr val="00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>
              <a:solidFill>
                <a:srgbClr val="000000"/>
              </a:solidFill>
              <a:cs typeface="Calibri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>
              <a:cs typeface="Arial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>
              <a:cs typeface="Arial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id-ID" sz="2000" dirty="0"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726" y="1600200"/>
            <a:ext cx="7294548" cy="4263603"/>
          </a:xfrm>
        </p:spPr>
        <p:txBody>
          <a:bodyPr>
            <a:noAutofit/>
          </a:bodyPr>
          <a:lstStyle/>
          <a:p>
            <a:pPr marL="90488" indent="452438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/>
              <a:t>Melalui</a:t>
            </a:r>
            <a:r>
              <a:rPr lang="en-US" sz="1800" dirty="0" smtClean="0"/>
              <a:t> internet, </a:t>
            </a:r>
            <a:r>
              <a:rPr lang="en-US" sz="1800" b="1" i="1" dirty="0" smtClean="0"/>
              <a:t>EPR</a:t>
            </a:r>
            <a:r>
              <a:rPr lang="en-US" sz="1800" dirty="0" smtClean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membangun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 smtClean="0"/>
              <a:t>bisnis</a:t>
            </a:r>
            <a:r>
              <a:rPr lang="en-US" sz="1800" dirty="0" smtClean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i="1" dirty="0"/>
              <a:t>public </a:t>
            </a:r>
            <a:r>
              <a:rPr lang="en-US" sz="1800" i="1" dirty="0" err="1" smtClean="0"/>
              <a:t>audiens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sebuah</a:t>
            </a:r>
            <a:r>
              <a:rPr lang="en-US" sz="1800" dirty="0" smtClean="0"/>
              <a:t> </a:t>
            </a:r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kesuksesan</a:t>
            </a:r>
            <a:r>
              <a:rPr lang="en-US" sz="1800" dirty="0" smtClean="0"/>
              <a:t>, </a:t>
            </a:r>
            <a:r>
              <a:rPr lang="en-US" sz="1800" dirty="0" err="1" smtClean="0"/>
              <a:t>ribuan</a:t>
            </a:r>
            <a:r>
              <a:rPr lang="en-US" sz="1800" dirty="0" smtClean="0"/>
              <a:t> </a:t>
            </a:r>
            <a:r>
              <a:rPr lang="en-US" sz="1800" i="1" dirty="0"/>
              <a:t>one-to-one relations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dibangun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simultan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smtClean="0"/>
              <a:t>internet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interaktifnya</a:t>
            </a:r>
            <a:r>
              <a:rPr lang="en-US" sz="1800" dirty="0" smtClean="0"/>
              <a:t>,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/>
              <a:t>pelaku</a:t>
            </a:r>
            <a:r>
              <a:rPr lang="en-US" sz="1800" dirty="0"/>
              <a:t> </a:t>
            </a:r>
            <a:r>
              <a:rPr lang="en-US" sz="1800" dirty="0" smtClean="0"/>
              <a:t>PR </a:t>
            </a:r>
            <a:r>
              <a:rPr lang="en-US" sz="1800" dirty="0" err="1" smtClean="0"/>
              <a:t>memanfaatkan</a:t>
            </a:r>
            <a:r>
              <a:rPr lang="en-US" sz="1800" dirty="0" smtClean="0"/>
              <a:t> </a:t>
            </a:r>
            <a:r>
              <a:rPr lang="en-US" sz="1800" dirty="0"/>
              <a:t>media </a:t>
            </a:r>
            <a:r>
              <a:rPr lang="en-US" sz="1800" dirty="0" smtClean="0"/>
              <a:t>online,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bagian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aktifitas</a:t>
            </a:r>
            <a:r>
              <a:rPr lang="en-US" sz="1800" dirty="0" smtClean="0"/>
              <a:t> PR.</a:t>
            </a:r>
          </a:p>
          <a:p>
            <a:pPr marL="90488" indent="452438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/>
              <a:t>Jika</a:t>
            </a:r>
            <a:r>
              <a:rPr lang="en-US" sz="1800" dirty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</a:t>
            </a:r>
            <a:r>
              <a:rPr lang="en-US" sz="1800" dirty="0" err="1" smtClean="0"/>
              <a:t>sudah</a:t>
            </a:r>
            <a:r>
              <a:rPr lang="en-US" sz="1800" dirty="0" smtClean="0"/>
              <a:t> </a:t>
            </a:r>
            <a:r>
              <a:rPr lang="en-US" sz="1800" dirty="0" err="1"/>
              <a:t>diekspose</a:t>
            </a:r>
            <a:r>
              <a:rPr lang="en-US" sz="1800" dirty="0"/>
              <a:t>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internet </a:t>
            </a:r>
            <a:r>
              <a:rPr lang="en-US" sz="1800" dirty="0" err="1" smtClean="0"/>
              <a:t>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secara</a:t>
            </a:r>
            <a:r>
              <a:rPr lang="en-US" sz="1800" dirty="0" smtClean="0"/>
              <a:t> </a:t>
            </a:r>
            <a:r>
              <a:rPr lang="en-US" sz="1800" dirty="0" err="1" smtClean="0"/>
              <a:t>menyeluruh</a:t>
            </a:r>
            <a:r>
              <a:rPr lang="en-US" sz="1800" dirty="0" smtClean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mempengaruhi</a:t>
            </a:r>
            <a:r>
              <a:rPr lang="en-US" sz="1800" dirty="0"/>
              <a:t> </a:t>
            </a:r>
            <a:r>
              <a:rPr lang="en-US" sz="1800" dirty="0" err="1"/>
              <a:t>opini</a:t>
            </a:r>
            <a:r>
              <a:rPr lang="en-US" sz="1800" dirty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persepsi</a:t>
            </a:r>
            <a:r>
              <a:rPr lang="en-US" sz="1800" dirty="0" smtClean="0"/>
              <a:t> </a:t>
            </a:r>
            <a:r>
              <a:rPr lang="en-US" sz="1800" dirty="0" err="1" smtClean="0"/>
              <a:t>publik</a:t>
            </a:r>
            <a:r>
              <a:rPr lang="en-US" sz="1800" dirty="0" smtClean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. </a:t>
            </a:r>
            <a:r>
              <a:rPr lang="en-US" sz="1800" dirty="0" err="1"/>
              <a:t>Reputasi</a:t>
            </a:r>
            <a:r>
              <a:rPr lang="en-US" sz="1800" dirty="0"/>
              <a:t> </a:t>
            </a:r>
            <a:r>
              <a:rPr lang="en-US" sz="1800" dirty="0" err="1"/>
              <a:t>perusahaan</a:t>
            </a:r>
            <a:r>
              <a:rPr lang="en-US" sz="1800" dirty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/>
              <a:t>terlihat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 smtClean="0"/>
              <a:t>nyata</a:t>
            </a:r>
            <a:r>
              <a:rPr lang="en-US" sz="1800" dirty="0" smtClean="0"/>
              <a:t> </a:t>
            </a:r>
            <a:r>
              <a:rPr lang="en-US" sz="1800" dirty="0" err="1"/>
              <a:t>ketika</a:t>
            </a:r>
            <a:r>
              <a:rPr lang="en-US" sz="1800" dirty="0"/>
              <a:t> </a:t>
            </a:r>
            <a:r>
              <a:rPr lang="en-US" sz="1800" dirty="0" err="1"/>
              <a:t>sudah</a:t>
            </a:r>
            <a:r>
              <a:rPr lang="en-US" sz="1800" dirty="0"/>
              <a:t> </a:t>
            </a:r>
            <a:r>
              <a:rPr lang="en-US" sz="1800" dirty="0" err="1" smtClean="0"/>
              <a:t>terhubung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internet, </a:t>
            </a:r>
            <a:r>
              <a:rPr lang="en-US" sz="1800" dirty="0" err="1"/>
              <a:t>mulai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pelanggan</a:t>
            </a:r>
            <a:r>
              <a:rPr lang="en-US" sz="1800" dirty="0"/>
              <a:t>, </a:t>
            </a:r>
            <a:r>
              <a:rPr lang="en-US" sz="1800" dirty="0" smtClean="0"/>
              <a:t>investor</a:t>
            </a:r>
            <a:r>
              <a:rPr lang="en-US" sz="1800" dirty="0"/>
              <a:t>, </a:t>
            </a:r>
            <a:r>
              <a:rPr lang="en-US" sz="1800" dirty="0" err="1"/>
              <a:t>wartawan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bahkan</a:t>
            </a:r>
            <a:r>
              <a:rPr lang="en-US" sz="1800" dirty="0"/>
              <a:t> </a:t>
            </a:r>
            <a:r>
              <a:rPr lang="en-US" sz="1800" dirty="0" err="1" smtClean="0"/>
              <a:t>kompetitor</a:t>
            </a:r>
            <a:r>
              <a:rPr lang="en-US" sz="18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l-NL" sz="2400" b="1" dirty="0" smtClean="0">
                <a:solidFill>
                  <a:srgbClr val="000000"/>
                </a:solidFill>
                <a:latin typeface="+mj-lt"/>
              </a:rPr>
              <a:t>TUJUAN EPR</a:t>
            </a:r>
          </a:p>
        </p:txBody>
      </p:sp>
    </p:spTree>
    <p:extLst>
      <p:ext uri="{BB962C8B-B14F-4D97-AF65-F5344CB8AC3E}">
        <p14:creationId xmlns:p14="http://schemas.microsoft.com/office/powerpoint/2010/main" val="2519729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396" y="1521946"/>
            <a:ext cx="7319208" cy="3888254"/>
          </a:xfrm>
        </p:spPr>
        <p:txBody>
          <a:bodyPr>
            <a:noAutofit/>
          </a:bodyPr>
          <a:lstStyle/>
          <a:p>
            <a:pPr marL="68263" lvl="0" indent="474663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/>
              <a:t>Melakukan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pembidikan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/>
              <a:t>media </a:t>
            </a:r>
            <a:r>
              <a:rPr lang="en-US" sz="1800" dirty="0" smtClean="0"/>
              <a:t>online, </a:t>
            </a:r>
            <a:r>
              <a:rPr lang="en-US" sz="1800" dirty="0" err="1" smtClean="0"/>
              <a:t>misalnya</a:t>
            </a:r>
            <a:r>
              <a:rPr lang="en-US" sz="1800" dirty="0" smtClean="0"/>
              <a:t> </a:t>
            </a:r>
            <a:r>
              <a:rPr lang="en-US" sz="1800" dirty="0"/>
              <a:t>media </a:t>
            </a:r>
            <a:r>
              <a:rPr lang="en-US" sz="1800" dirty="0" err="1"/>
              <a:t>berita</a:t>
            </a:r>
            <a:r>
              <a:rPr lang="en-US" sz="1800" dirty="0"/>
              <a:t> </a:t>
            </a:r>
            <a:r>
              <a:rPr lang="en-US" sz="1800" dirty="0" err="1"/>
              <a:t>tradisional</a:t>
            </a:r>
            <a:r>
              <a:rPr lang="en-US" sz="1800" dirty="0"/>
              <a:t> y</a:t>
            </a:r>
            <a:r>
              <a:rPr lang="en-US" sz="1800" dirty="0" smtClean="0"/>
              <a:t>ang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memilki</a:t>
            </a:r>
            <a:r>
              <a:rPr lang="en-US" sz="1800" dirty="0"/>
              <a:t> </a:t>
            </a:r>
            <a:r>
              <a:rPr lang="en-US" sz="1800" dirty="0" err="1" smtClean="0"/>
              <a:t>situs</a:t>
            </a:r>
            <a:r>
              <a:rPr lang="en-US" sz="1800" dirty="0" smtClean="0"/>
              <a:t> online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publikasi</a:t>
            </a:r>
            <a:r>
              <a:rPr lang="en-US" sz="1800" dirty="0" smtClean="0"/>
              <a:t> yang </a:t>
            </a:r>
            <a:r>
              <a:rPr lang="en-US" sz="1800" dirty="0" err="1"/>
              <a:t>berorientasi</a:t>
            </a:r>
            <a:r>
              <a:rPr lang="en-US" sz="1800" dirty="0"/>
              <a:t> </a:t>
            </a:r>
            <a:r>
              <a:rPr lang="en-US" sz="1800" dirty="0" smtClean="0"/>
              <a:t>web, </a:t>
            </a:r>
            <a:r>
              <a:rPr lang="en-US" sz="1800" dirty="0" err="1"/>
              <a:t>baik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konsumen</a:t>
            </a:r>
            <a:r>
              <a:rPr lang="en-US" sz="1800" dirty="0"/>
              <a:t> </a:t>
            </a:r>
            <a:r>
              <a:rPr lang="en-US" sz="1800" dirty="0" err="1"/>
              <a:t>maupun</a:t>
            </a:r>
            <a:r>
              <a:rPr lang="en-US" sz="1800" dirty="0"/>
              <a:t> </a:t>
            </a:r>
            <a:r>
              <a:rPr lang="en-US" sz="1800" dirty="0" err="1"/>
              <a:t>bisnis</a:t>
            </a:r>
            <a:r>
              <a:rPr lang="en-US" sz="1800" dirty="0"/>
              <a:t>. </a:t>
            </a:r>
          </a:p>
          <a:p>
            <a:pPr marL="68263" indent="474663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smtClean="0"/>
              <a:t>Akan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digabungkan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agen</a:t>
            </a:r>
            <a:r>
              <a:rPr lang="en-US" sz="1800" dirty="0"/>
              <a:t> </a:t>
            </a:r>
            <a:r>
              <a:rPr lang="en-US" sz="1800" i="1" dirty="0"/>
              <a:t>PR offline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meningkatkan</a:t>
            </a:r>
            <a:r>
              <a:rPr lang="en-US" sz="1800" dirty="0"/>
              <a:t> </a:t>
            </a:r>
            <a:r>
              <a:rPr lang="en-US" sz="1800" dirty="0" err="1"/>
              <a:t>liputan</a:t>
            </a:r>
            <a:r>
              <a:rPr lang="en-US" sz="1800" dirty="0"/>
              <a:t> </a:t>
            </a:r>
            <a:r>
              <a:rPr lang="en-US" sz="1800" dirty="0" err="1"/>
              <a:t>berita</a:t>
            </a:r>
            <a:r>
              <a:rPr lang="en-US" sz="1800" dirty="0"/>
              <a:t>, </a:t>
            </a:r>
            <a:r>
              <a:rPr lang="en-US" sz="1800" dirty="0" err="1"/>
              <a:t>aktivitas</a:t>
            </a:r>
            <a:r>
              <a:rPr lang="en-US" sz="1800" dirty="0"/>
              <a:t> </a:t>
            </a:r>
            <a:r>
              <a:rPr lang="id-ID" sz="1800" dirty="0" smtClean="0">
                <a:solidFill>
                  <a:srgbClr val="000000"/>
                </a:solidFill>
              </a:rPr>
              <a:t>EPR</a:t>
            </a:r>
            <a:r>
              <a:rPr lang="en-US" sz="1800" b="1" dirty="0" smtClean="0">
                <a:solidFill>
                  <a:srgbClr val="000000"/>
                </a:solidFill>
                <a:cs typeface="Calibri"/>
              </a:rPr>
              <a:t> </a:t>
            </a:r>
            <a:r>
              <a:rPr lang="en-US" sz="1800" dirty="0" err="1" smtClean="0"/>
              <a:t>juga</a:t>
            </a:r>
            <a:r>
              <a:rPr lang="en-US" sz="1800" dirty="0" smtClean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dimaksimalkan</a:t>
            </a:r>
            <a:r>
              <a:rPr lang="en-US" sz="1800" dirty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smtClean="0"/>
              <a:t>media </a:t>
            </a:r>
            <a:r>
              <a:rPr lang="en-US" sz="1800" dirty="0" err="1" smtClean="0"/>
              <a:t>elektronik</a:t>
            </a:r>
            <a:r>
              <a:rPr lang="en-US" sz="1800" dirty="0" smtClean="0"/>
              <a:t> </a:t>
            </a:r>
            <a:r>
              <a:rPr lang="en-US" sz="1800" dirty="0" err="1" smtClean="0"/>
              <a:t>kepada</a:t>
            </a:r>
            <a:r>
              <a:rPr lang="en-US" sz="1800" dirty="0" smtClean="0"/>
              <a:t> </a:t>
            </a:r>
            <a:r>
              <a:rPr lang="en-US" sz="1800" dirty="0" err="1" smtClean="0"/>
              <a:t>organisasi</a:t>
            </a:r>
            <a:r>
              <a:rPr lang="en-US" sz="1800" dirty="0" smtClean="0"/>
              <a:t> </a:t>
            </a:r>
            <a:r>
              <a:rPr lang="en-US" sz="1800" dirty="0" err="1" smtClean="0"/>
              <a:t>lainnya</a:t>
            </a:r>
            <a:r>
              <a:rPr lang="en-US" sz="1800" dirty="0" smtClean="0"/>
              <a:t>, </a:t>
            </a:r>
            <a:r>
              <a:rPr lang="en-US" sz="1800" dirty="0" err="1" smtClean="0"/>
              <a:t>baik</a:t>
            </a:r>
            <a:r>
              <a:rPr lang="en-US" sz="1800" dirty="0" smtClean="0"/>
              <a:t>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media </a:t>
            </a:r>
            <a:r>
              <a:rPr lang="en-US" sz="1800" dirty="0" err="1" smtClean="0"/>
              <a:t>elektronik</a:t>
            </a:r>
            <a:r>
              <a:rPr lang="en-US" sz="1800" dirty="0" smtClean="0"/>
              <a:t> </a:t>
            </a:r>
            <a:r>
              <a:rPr lang="en-US" sz="1800" dirty="0" err="1" smtClean="0"/>
              <a:t>lokal</a:t>
            </a:r>
            <a:r>
              <a:rPr lang="en-US" sz="1800" dirty="0"/>
              <a:t> </a:t>
            </a:r>
            <a:r>
              <a:rPr lang="en-US" sz="1800" dirty="0" err="1" smtClean="0"/>
              <a:t>setempat</a:t>
            </a:r>
            <a:r>
              <a:rPr lang="en-US" sz="1800" dirty="0" smtClean="0"/>
              <a:t>,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media </a:t>
            </a:r>
            <a:r>
              <a:rPr lang="en-US" sz="1800" dirty="0" err="1" smtClean="0"/>
              <a:t>nasional</a:t>
            </a:r>
            <a:r>
              <a:rPr lang="en-US" sz="1800" dirty="0" smtClean="0"/>
              <a:t>, media </a:t>
            </a:r>
            <a:r>
              <a:rPr lang="en-US" sz="1800" dirty="0" err="1" smtClean="0"/>
              <a:t>elektronik</a:t>
            </a:r>
            <a:r>
              <a:rPr lang="en-US" sz="1800" dirty="0" smtClean="0"/>
              <a:t> </a:t>
            </a:r>
            <a:r>
              <a:rPr lang="en-US" sz="1800" dirty="0"/>
              <a:t>regional </a:t>
            </a:r>
            <a:r>
              <a:rPr lang="en-US" sz="1800" dirty="0" err="1" smtClean="0"/>
              <a:t>hingga</a:t>
            </a:r>
            <a:r>
              <a:rPr lang="en-US" sz="1800" dirty="0" smtClean="0"/>
              <a:t> media </a:t>
            </a:r>
            <a:r>
              <a:rPr lang="en-US" sz="1800" dirty="0" err="1" smtClean="0"/>
              <a:t>elektronik</a:t>
            </a:r>
            <a:r>
              <a:rPr lang="en-US" sz="1800" dirty="0" smtClean="0"/>
              <a:t> </a:t>
            </a:r>
            <a:r>
              <a:rPr lang="en-US" sz="1800" dirty="0" err="1" smtClean="0"/>
              <a:t>internasional</a:t>
            </a:r>
            <a:r>
              <a:rPr lang="en-US" sz="1800" dirty="0" smtClean="0"/>
              <a:t>,</a:t>
            </a:r>
            <a:r>
              <a:rPr lang="en-US" sz="1800" dirty="0"/>
              <a:t> </a:t>
            </a:r>
            <a:r>
              <a:rPr lang="en-US" sz="1800" dirty="0" err="1" smtClean="0"/>
              <a:t>termasuk</a:t>
            </a:r>
            <a:r>
              <a:rPr lang="en-US" sz="1800" dirty="0" smtClean="0"/>
              <a:t> </a:t>
            </a:r>
            <a:r>
              <a:rPr lang="en-US" sz="1800" dirty="0" err="1" smtClean="0"/>
              <a:t>contohnya</a:t>
            </a:r>
            <a:r>
              <a:rPr lang="en-US" sz="1800" dirty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/>
              <a:t>penyampaian</a:t>
            </a:r>
            <a:r>
              <a:rPr lang="en-US" sz="1800" dirty="0"/>
              <a:t> press </a:t>
            </a:r>
            <a:r>
              <a:rPr lang="en-US" sz="1800" dirty="0" smtClean="0"/>
              <a:t>release.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l-NL" sz="2400" b="1" dirty="0" smtClean="0">
                <a:solidFill>
                  <a:srgbClr val="000000"/>
                </a:solidFill>
                <a:latin typeface="+mj-lt"/>
              </a:rPr>
              <a:t>TUJUAN EPR</a:t>
            </a:r>
          </a:p>
        </p:txBody>
      </p:sp>
    </p:spTree>
    <p:extLst>
      <p:ext uri="{BB962C8B-B14F-4D97-AF65-F5344CB8AC3E}">
        <p14:creationId xmlns:p14="http://schemas.microsoft.com/office/powerpoint/2010/main" val="914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67" y="1533247"/>
            <a:ext cx="7343866" cy="43341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b="1" dirty="0"/>
              <a:t>E </a:t>
            </a:r>
            <a:r>
              <a:rPr lang="en-US" sz="1800" b="1" dirty="0" err="1"/>
              <a:t>untuk</a:t>
            </a:r>
            <a:r>
              <a:rPr lang="en-US" sz="1800" b="1" dirty="0"/>
              <a:t> </a:t>
            </a:r>
            <a:r>
              <a:rPr lang="en-US" sz="1800" b="1" dirty="0" smtClean="0"/>
              <a:t>everything/</a:t>
            </a:r>
            <a:r>
              <a:rPr lang="en-US" sz="1800" b="1" dirty="0" err="1" smtClean="0"/>
              <a:t>segalanya</a:t>
            </a:r>
            <a:endParaRPr lang="en-US" sz="1800" dirty="0" smtClean="0"/>
          </a:p>
          <a:p>
            <a:pPr marL="357188" indent="357188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berarti</a:t>
            </a:r>
            <a:r>
              <a:rPr lang="en-US" sz="1800" dirty="0" smtClean="0"/>
              <a:t> </a:t>
            </a:r>
            <a:r>
              <a:rPr lang="en-US" sz="1800" dirty="0" err="1" smtClean="0"/>
              <a:t>elektronik</a:t>
            </a:r>
            <a:r>
              <a:rPr lang="en-US" sz="1800" dirty="0" smtClean="0"/>
              <a:t>, </a:t>
            </a:r>
            <a:r>
              <a:rPr lang="en-US" sz="1800" dirty="0" err="1" smtClean="0"/>
              <a:t>namun</a:t>
            </a:r>
            <a:r>
              <a:rPr lang="en-US" sz="1800" dirty="0" smtClean="0"/>
              <a:t> </a:t>
            </a:r>
            <a:r>
              <a:rPr lang="en-US" sz="1800" dirty="0" err="1" smtClean="0"/>
              <a:t>juga</a:t>
            </a:r>
            <a:r>
              <a:rPr lang="en-US" sz="1800" dirty="0" smtClean="0"/>
              <a:t> </a:t>
            </a:r>
            <a:r>
              <a:rPr lang="en-US" sz="1800" dirty="0" err="1" smtClean="0"/>
              <a:t>bisa</a:t>
            </a:r>
            <a:r>
              <a:rPr lang="en-US" sz="1800" dirty="0" smtClean="0"/>
              <a:t> </a:t>
            </a:r>
            <a:r>
              <a:rPr lang="en-US" sz="1800" dirty="0" err="1" smtClean="0"/>
              <a:t>berarti</a:t>
            </a:r>
            <a:r>
              <a:rPr lang="en-US" sz="1800" dirty="0" smtClean="0"/>
              <a:t> everything/</a:t>
            </a:r>
            <a:r>
              <a:rPr lang="en-US" sz="1800" dirty="0" err="1" smtClean="0"/>
              <a:t>segalanya</a:t>
            </a:r>
            <a:r>
              <a:rPr lang="en-US" sz="1800" dirty="0" smtClean="0"/>
              <a:t>.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kenyataan</a:t>
            </a:r>
            <a:r>
              <a:rPr lang="en-US" sz="1800" dirty="0" smtClean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b="1" dirty="0" err="1" smtClean="0"/>
              <a:t>apapun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internet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umumnya</a:t>
            </a:r>
            <a:r>
              <a:rPr lang="en-US" sz="1800" dirty="0" smtClean="0"/>
              <a:t>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</a:t>
            </a:r>
            <a:r>
              <a:rPr lang="en-US" sz="1800" dirty="0" err="1" smtClean="0"/>
              <a:t>kegiatan</a:t>
            </a:r>
            <a:r>
              <a:rPr lang="en-US" sz="1800" dirty="0" smtClean="0"/>
              <a:t> PR (public relation).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b="1" dirty="0" err="1" smtClean="0"/>
              <a:t>Lebih</a:t>
            </a:r>
            <a:r>
              <a:rPr lang="en-US" sz="1800" b="1" dirty="0" smtClean="0"/>
              <a:t> </a:t>
            </a:r>
            <a:r>
              <a:rPr lang="en-US" sz="1800" b="1" dirty="0" err="1"/>
              <a:t>dari</a:t>
            </a:r>
            <a:r>
              <a:rPr lang="en-US" sz="1800" b="1" dirty="0"/>
              <a:t> </a:t>
            </a:r>
            <a:r>
              <a:rPr lang="en-US" sz="1800" b="1" dirty="0" err="1"/>
              <a:t>sekedar</a:t>
            </a:r>
            <a:r>
              <a:rPr lang="en-US" sz="1800" b="1" dirty="0"/>
              <a:t> </a:t>
            </a:r>
            <a:r>
              <a:rPr lang="en-US" sz="1800" b="1" dirty="0" smtClean="0"/>
              <a:t>website</a:t>
            </a:r>
          </a:p>
          <a:p>
            <a:pPr marL="357188" indent="357188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dirty="0" smtClean="0"/>
              <a:t>	</a:t>
            </a:r>
            <a:r>
              <a:rPr lang="en-US" sz="1800" b="1" i="1" dirty="0" smtClean="0"/>
              <a:t>Email</a:t>
            </a:r>
            <a:r>
              <a:rPr lang="en-US" sz="1800" dirty="0" smtClean="0"/>
              <a:t> </a:t>
            </a:r>
            <a:r>
              <a:rPr lang="en-US" sz="1800" dirty="0" err="1" smtClean="0"/>
              <a:t>banyak</a:t>
            </a:r>
            <a:r>
              <a:rPr lang="en-US" sz="1800" dirty="0" smtClean="0"/>
              <a:t> </a:t>
            </a:r>
            <a:r>
              <a:rPr lang="en-US" sz="1800" dirty="0" err="1" smtClean="0"/>
              <a:t>digunakan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 smtClean="0"/>
              <a:t>praktisi</a:t>
            </a:r>
            <a:r>
              <a:rPr lang="en-US" sz="1800" dirty="0" smtClean="0"/>
              <a:t>/</a:t>
            </a:r>
            <a:r>
              <a:rPr lang="en-US" sz="1800" dirty="0" err="1" smtClean="0"/>
              <a:t>pebisnis</a:t>
            </a:r>
            <a:r>
              <a:rPr lang="en-US" sz="1800" dirty="0" smtClean="0"/>
              <a:t>/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 smtClean="0"/>
              <a:t>sarana</a:t>
            </a:r>
            <a:r>
              <a:rPr lang="en-US" sz="1800" dirty="0" smtClean="0"/>
              <a:t> </a:t>
            </a:r>
            <a:r>
              <a:rPr lang="en-US" sz="1800" dirty="0" err="1" smtClean="0"/>
              <a:t>komunikasi</a:t>
            </a:r>
            <a:r>
              <a:rPr lang="en-US" sz="1800" dirty="0" smtClean="0"/>
              <a:t> verbal yang </a:t>
            </a:r>
            <a:r>
              <a:rPr lang="en-US" sz="1800" dirty="0" err="1" smtClean="0"/>
              <a:t>efektif</a:t>
            </a:r>
            <a:r>
              <a:rPr lang="en-US" sz="1800" dirty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cepat</a:t>
            </a:r>
            <a:r>
              <a:rPr lang="en-US" sz="1800" dirty="0" smtClean="0"/>
              <a:t>, </a:t>
            </a:r>
            <a:r>
              <a:rPr lang="en-US" sz="1800" dirty="0" err="1" smtClean="0"/>
              <a:t>baik</a:t>
            </a:r>
            <a:r>
              <a:rPr lang="en-US" sz="1800" dirty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karyawan</a:t>
            </a:r>
            <a:r>
              <a:rPr lang="en-US" sz="1800" dirty="0" smtClean="0"/>
              <a:t> </a:t>
            </a:r>
            <a:r>
              <a:rPr lang="en-US" sz="1800" dirty="0" err="1" smtClean="0"/>
              <a:t>ataupun</a:t>
            </a:r>
            <a:r>
              <a:rPr lang="en-US" sz="1800" dirty="0" smtClean="0"/>
              <a:t> </a:t>
            </a:r>
            <a:r>
              <a:rPr lang="en-US" sz="1800" dirty="0" err="1" smtClean="0"/>
              <a:t>kolega</a:t>
            </a:r>
            <a:r>
              <a:rPr lang="en-US" sz="1800" dirty="0" smtClean="0"/>
              <a:t>.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sarana</a:t>
            </a:r>
            <a:r>
              <a:rPr lang="en-US" sz="1800" dirty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, PR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/>
              <a:t>mengirimkan</a:t>
            </a:r>
            <a:r>
              <a:rPr lang="en-US" sz="1800" dirty="0" smtClean="0"/>
              <a:t> </a:t>
            </a:r>
            <a:r>
              <a:rPr lang="en-US" sz="1800" dirty="0" err="1" smtClean="0"/>
              <a:t>langsung</a:t>
            </a:r>
            <a:r>
              <a:rPr lang="en-US" sz="1800" dirty="0" smtClean="0"/>
              <a:t> </a:t>
            </a:r>
            <a:r>
              <a:rPr lang="en-US" sz="1800" i="1" dirty="0" smtClean="0"/>
              <a:t>newsletter </a:t>
            </a:r>
            <a:r>
              <a:rPr lang="en-US" sz="1800" i="1" dirty="0"/>
              <a:t>online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 </a:t>
            </a:r>
            <a:r>
              <a:rPr lang="en-US" sz="1800" dirty="0" err="1" smtClean="0"/>
              <a:t>pembaca</a:t>
            </a:r>
            <a:r>
              <a:rPr lang="en-US" sz="1800" dirty="0" smtClean="0"/>
              <a:t> (</a:t>
            </a:r>
            <a:r>
              <a:rPr lang="en-US" sz="1800" dirty="0" err="1" smtClean="0"/>
              <a:t>konsumen</a:t>
            </a:r>
            <a:r>
              <a:rPr lang="en-US" sz="1800" dirty="0" smtClean="0"/>
              <a:t>/</a:t>
            </a:r>
            <a:r>
              <a:rPr lang="en-US" sz="1800" i="1" dirty="0" smtClean="0"/>
              <a:t>customer</a:t>
            </a:r>
            <a:r>
              <a:rPr lang="en-US" sz="1800" dirty="0" smtClean="0"/>
              <a:t>) </a:t>
            </a:r>
            <a:r>
              <a:rPr lang="en-US" sz="1800" dirty="0"/>
              <a:t>yang </a:t>
            </a:r>
            <a:r>
              <a:rPr lang="en-US" sz="1800" dirty="0" err="1" smtClean="0"/>
              <a:t>berbeda</a:t>
            </a:r>
            <a:r>
              <a:rPr lang="en-US" sz="1800" dirty="0" smtClean="0"/>
              <a:t> </a:t>
            </a:r>
            <a:r>
              <a:rPr lang="en-US" sz="1800" dirty="0" err="1" smtClean="0"/>
              <a:t>latar</a:t>
            </a:r>
            <a:r>
              <a:rPr lang="en-US" sz="1800" dirty="0" smtClean="0"/>
              <a:t> </a:t>
            </a:r>
            <a:r>
              <a:rPr lang="en-US" sz="1800" dirty="0" err="1" smtClean="0"/>
              <a:t>belakangnya</a:t>
            </a:r>
            <a:r>
              <a:rPr lang="en-US" sz="18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l-NL" sz="2400" b="1" dirty="0" smtClean="0">
                <a:solidFill>
                  <a:srgbClr val="000000"/>
                </a:solidFill>
                <a:latin typeface="+mj-lt"/>
              </a:rPr>
              <a:t>EPR DAN PENERAPANNYA</a:t>
            </a:r>
          </a:p>
        </p:txBody>
      </p:sp>
    </p:spTree>
    <p:extLst>
      <p:ext uri="{BB962C8B-B14F-4D97-AF65-F5344CB8AC3E}">
        <p14:creationId xmlns:p14="http://schemas.microsoft.com/office/powerpoint/2010/main" val="2264768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67" y="1527597"/>
            <a:ext cx="7343866" cy="4187403"/>
          </a:xfrm>
        </p:spPr>
        <p:txBody>
          <a:bodyPr>
            <a:noAutofit/>
          </a:bodyPr>
          <a:lstStyle/>
          <a:p>
            <a:pPr marL="361950" indent="3524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i="1" dirty="0" smtClean="0"/>
              <a:t>EPR</a:t>
            </a:r>
            <a:r>
              <a:rPr lang="en-US" sz="1800" dirty="0" smtClean="0"/>
              <a:t> </a:t>
            </a:r>
            <a:r>
              <a:rPr lang="en-US" sz="1800" dirty="0" err="1"/>
              <a:t>bukan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bagian</a:t>
            </a:r>
            <a:r>
              <a:rPr lang="en-US" sz="1800" dirty="0"/>
              <a:t> </a:t>
            </a:r>
            <a:r>
              <a:rPr lang="en-US" sz="1800" dirty="0" err="1"/>
              <a:t>pemasaran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internet</a:t>
            </a:r>
            <a:r>
              <a:rPr lang="en-US" sz="1800" dirty="0" smtClean="0"/>
              <a:t> </a:t>
            </a:r>
            <a:r>
              <a:rPr lang="en-US" sz="1800" dirty="0" err="1" smtClean="0"/>
              <a:t>melainkan</a:t>
            </a:r>
            <a:r>
              <a:rPr lang="en-US" sz="1800" dirty="0" smtClean="0"/>
              <a:t> </a:t>
            </a:r>
            <a:r>
              <a:rPr lang="en-US" sz="1800" dirty="0" err="1" smtClean="0"/>
              <a:t>satu</a:t>
            </a:r>
            <a:r>
              <a:rPr lang="en-US" sz="1800" dirty="0" smtClean="0"/>
              <a:t> </a:t>
            </a:r>
            <a:r>
              <a:rPr lang="en-US" sz="1800" dirty="0" err="1"/>
              <a:t>bentuk</a:t>
            </a:r>
            <a:r>
              <a:rPr lang="en-US" sz="1800" dirty="0" smtClean="0"/>
              <a:t> </a:t>
            </a:r>
            <a:r>
              <a:rPr lang="en-US" sz="1800" dirty="0" err="1" smtClean="0"/>
              <a:t>pemasaran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menyeluruh</a:t>
            </a:r>
            <a:r>
              <a:rPr lang="en-US" sz="1800" dirty="0" smtClean="0"/>
              <a:t> di internet.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b="1" i="1" dirty="0"/>
              <a:t>EPR</a:t>
            </a:r>
            <a:r>
              <a:rPr lang="en-US" sz="1800" dirty="0" smtClean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tersedia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melihat</a:t>
            </a:r>
            <a:r>
              <a:rPr lang="en-US" sz="1800" dirty="0"/>
              <a:t> </a:t>
            </a:r>
            <a:r>
              <a:rPr lang="en-US" sz="1800" dirty="0" err="1"/>
              <a:t>keseluruhan</a:t>
            </a:r>
            <a:r>
              <a:rPr lang="en-US" sz="1800" dirty="0"/>
              <a:t> proses </a:t>
            </a:r>
            <a:r>
              <a:rPr lang="en-US" sz="1800" dirty="0" err="1"/>
              <a:t>pemasaran</a:t>
            </a:r>
            <a:r>
              <a:rPr lang="en-US" sz="1800" dirty="0"/>
              <a:t> via internet, </a:t>
            </a:r>
            <a:r>
              <a:rPr lang="en-US" sz="1800" dirty="0" err="1"/>
              <a:t>mulai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promosi</a:t>
            </a:r>
            <a:r>
              <a:rPr lang="en-US" sz="1800" dirty="0"/>
              <a:t> website</a:t>
            </a:r>
            <a:r>
              <a:rPr lang="en-US" sz="1800" dirty="0" smtClean="0"/>
              <a:t> </a:t>
            </a:r>
            <a:r>
              <a:rPr lang="en-US" sz="1800" dirty="0" err="1" smtClean="0"/>
              <a:t>hingga</a:t>
            </a:r>
            <a:r>
              <a:rPr lang="en-US" sz="1800" dirty="0" smtClean="0"/>
              <a:t> </a:t>
            </a:r>
            <a:r>
              <a:rPr lang="en-US" sz="1800" dirty="0" err="1" smtClean="0"/>
              <a:t>cara</a:t>
            </a:r>
            <a:r>
              <a:rPr lang="en-US" sz="1800" dirty="0" smtClean="0"/>
              <a:t> </a:t>
            </a:r>
            <a:r>
              <a:rPr lang="en-US" sz="1800" dirty="0" err="1"/>
              <a:t>menjual</a:t>
            </a:r>
            <a:r>
              <a:rPr lang="en-US" sz="1800" dirty="0"/>
              <a:t> </a:t>
            </a:r>
            <a:r>
              <a:rPr lang="en-US" sz="1800" dirty="0" err="1"/>
              <a:t>produk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jasa</a:t>
            </a:r>
            <a:r>
              <a:rPr lang="en-US" sz="1800" dirty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.</a:t>
            </a:r>
          </a:p>
          <a:p>
            <a:pPr marL="361950" indent="3524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/>
              <a:t>Dengan</a:t>
            </a:r>
            <a:r>
              <a:rPr lang="en-US" sz="1800" dirty="0"/>
              <a:t> </a:t>
            </a:r>
            <a:r>
              <a:rPr lang="en-US" sz="1800" dirty="0" err="1" smtClean="0"/>
              <a:t>demikian</a:t>
            </a:r>
            <a:r>
              <a:rPr lang="en-US" sz="1800" dirty="0" smtClean="0"/>
              <a:t> </a:t>
            </a:r>
            <a:r>
              <a:rPr lang="en-US" sz="1800" dirty="0" err="1" smtClean="0"/>
              <a:t>peran</a:t>
            </a:r>
            <a:r>
              <a:rPr lang="en-US" sz="1800" dirty="0" smtClean="0"/>
              <a:t> internet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konteks</a:t>
            </a:r>
            <a:r>
              <a:rPr lang="en-US" sz="1800" dirty="0" smtClean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bagian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kegiatan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media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</a:t>
            </a:r>
            <a:r>
              <a:rPr lang="en-US" sz="1800" dirty="0"/>
              <a:t>yang </a:t>
            </a:r>
            <a:r>
              <a:rPr lang="en-US" sz="1800" dirty="0" err="1" smtClean="0"/>
              <a:t>memberikan</a:t>
            </a:r>
            <a:r>
              <a:rPr lang="en-US" sz="1800" dirty="0" smtClean="0"/>
              <a:t> </a:t>
            </a:r>
            <a:r>
              <a:rPr lang="en-US" sz="1800" dirty="0" err="1"/>
              <a:t>landasan</a:t>
            </a:r>
            <a:r>
              <a:rPr lang="en-US" sz="1800" dirty="0"/>
              <a:t> </a:t>
            </a:r>
            <a:r>
              <a:rPr lang="en-US" sz="1800" dirty="0" err="1"/>
              <a:t>bagi</a:t>
            </a:r>
            <a:r>
              <a:rPr lang="en-US" sz="1800" dirty="0"/>
              <a:t> </a:t>
            </a:r>
            <a:r>
              <a:rPr lang="en-US" sz="1800" dirty="0" err="1"/>
              <a:t>seluruh</a:t>
            </a:r>
            <a:r>
              <a:rPr lang="en-US" sz="1800" dirty="0"/>
              <a:t> </a:t>
            </a:r>
            <a:r>
              <a:rPr lang="en-US" sz="1800" dirty="0" err="1"/>
              <a:t>kegiatan</a:t>
            </a:r>
            <a:r>
              <a:rPr lang="en-US" sz="1800" dirty="0"/>
              <a:t> </a:t>
            </a:r>
            <a:r>
              <a:rPr lang="en-US" sz="1800" dirty="0" smtClean="0"/>
              <a:t>PR, </a:t>
            </a:r>
            <a:r>
              <a:rPr lang="en-US" sz="1800" dirty="0" err="1" smtClean="0"/>
              <a:t>bisnis</a:t>
            </a:r>
            <a:r>
              <a:rPr lang="en-US" sz="1800" dirty="0" smtClean="0"/>
              <a:t>, agar </a:t>
            </a:r>
            <a:r>
              <a:rPr lang="en-US" sz="1800" dirty="0" err="1" smtClean="0"/>
              <a:t>sukses</a:t>
            </a:r>
            <a:r>
              <a:rPr lang="en-US" sz="1800" dirty="0" smtClean="0"/>
              <a:t>,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/>
              <a:t>menempatkan</a:t>
            </a:r>
            <a:r>
              <a:rPr lang="en-US" sz="1800" dirty="0"/>
              <a:t> internet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tempat</a:t>
            </a:r>
            <a:r>
              <a:rPr lang="en-US" sz="1800" dirty="0" smtClean="0"/>
              <a:t> </a:t>
            </a:r>
            <a:r>
              <a:rPr lang="en-US" sz="1800" dirty="0" err="1" smtClean="0"/>
              <a:t>semestinya</a:t>
            </a:r>
            <a:r>
              <a:rPr lang="en-US" sz="1800" dirty="0" smtClean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mempelajari</a:t>
            </a:r>
            <a:r>
              <a:rPr lang="en-US" sz="1800" dirty="0"/>
              <a:t> </a:t>
            </a:r>
            <a:r>
              <a:rPr lang="en-US" sz="1800" dirty="0" smtClean="0"/>
              <a:t> 3R’s, </a:t>
            </a:r>
            <a:r>
              <a:rPr lang="en-US" sz="1800" dirty="0" err="1" smtClean="0"/>
              <a:t>yakni</a:t>
            </a:r>
            <a:r>
              <a:rPr lang="en-US" sz="1800" dirty="0" smtClean="0"/>
              <a:t>, Relation </a:t>
            </a:r>
            <a:r>
              <a:rPr lang="en-US" sz="1800" dirty="0"/>
              <a:t>(</a:t>
            </a:r>
            <a:r>
              <a:rPr lang="en-US" sz="1800" dirty="0" err="1"/>
              <a:t>hubungan</a:t>
            </a:r>
            <a:r>
              <a:rPr lang="en-US" sz="1800" dirty="0" smtClean="0"/>
              <a:t>), Reputation </a:t>
            </a:r>
            <a:r>
              <a:rPr lang="en-US" sz="1800" dirty="0"/>
              <a:t>(</a:t>
            </a:r>
            <a:r>
              <a:rPr lang="en-US" sz="1800" dirty="0" err="1"/>
              <a:t>reputasi</a:t>
            </a:r>
            <a:r>
              <a:rPr lang="en-US" sz="1800" dirty="0" smtClean="0"/>
              <a:t>), Relevance </a:t>
            </a:r>
            <a:r>
              <a:rPr lang="en-US" sz="1800" dirty="0"/>
              <a:t>(</a:t>
            </a:r>
            <a:r>
              <a:rPr lang="en-US" sz="1800" dirty="0" err="1"/>
              <a:t>relevansi</a:t>
            </a:r>
            <a:r>
              <a:rPr lang="en-US" sz="1800" dirty="0" smtClean="0"/>
              <a:t>). </a:t>
            </a:r>
          </a:p>
          <a:p>
            <a:pPr marL="361950" indent="352425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200" y="8382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nl-NL" sz="2400" b="1" dirty="0" smtClean="0">
                <a:solidFill>
                  <a:srgbClr val="000000"/>
                </a:solidFill>
                <a:latin typeface="+mj-lt"/>
              </a:rPr>
              <a:t>EPR DAN PENERAPANNYA</a:t>
            </a:r>
          </a:p>
        </p:txBody>
      </p:sp>
    </p:spTree>
    <p:extLst>
      <p:ext uri="{BB962C8B-B14F-4D97-AF65-F5344CB8AC3E}">
        <p14:creationId xmlns:p14="http://schemas.microsoft.com/office/powerpoint/2010/main" val="646536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3616"/>
            <a:ext cx="8229600" cy="912346"/>
          </a:xfrm>
        </p:spPr>
        <p:txBody>
          <a:bodyPr>
            <a:noAutofit/>
          </a:bodyPr>
          <a:lstStyle/>
          <a:p>
            <a:pPr marL="68580" lvl="0" indent="0" algn="ctr">
              <a:buNone/>
            </a:pPr>
            <a:r>
              <a:rPr lang="en-US" sz="4800" b="1" dirty="0" smtClean="0"/>
              <a:t>SELESAI</a:t>
            </a:r>
            <a:endParaRPr lang="en-US" sz="4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76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758" y="1469377"/>
            <a:ext cx="7558095" cy="4550423"/>
          </a:xfrm>
        </p:spPr>
        <p:txBody>
          <a:bodyPr>
            <a:noAutofit/>
          </a:bodyPr>
          <a:lstStyle/>
          <a:p>
            <a:pPr marL="68263" lvl="0" indent="474663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/>
              <a:t>Perkembangan</a:t>
            </a:r>
            <a:r>
              <a:rPr lang="en-US" sz="1800" dirty="0"/>
              <a:t> </a:t>
            </a:r>
            <a:r>
              <a:rPr lang="en-US" sz="1800" dirty="0" err="1"/>
              <a:t>teknologi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</a:t>
            </a:r>
            <a:r>
              <a:rPr lang="en-US" sz="1800" dirty="0" err="1"/>
              <a:t>ternyata</a:t>
            </a:r>
            <a:r>
              <a:rPr lang="en-US" sz="1800" dirty="0"/>
              <a:t> </a:t>
            </a:r>
            <a:r>
              <a:rPr lang="en-US" sz="1800" dirty="0" err="1"/>
              <a:t>membawa</a:t>
            </a:r>
            <a:r>
              <a:rPr lang="en-US" sz="1800" dirty="0"/>
              <a:t> </a:t>
            </a:r>
            <a:r>
              <a:rPr lang="en-US" sz="1800" dirty="0" err="1"/>
              <a:t>dampak</a:t>
            </a:r>
            <a:r>
              <a:rPr lang="en-US" sz="1800" dirty="0"/>
              <a:t> yang </a:t>
            </a:r>
            <a:r>
              <a:rPr lang="en-US" sz="1800" dirty="0" err="1" smtClean="0"/>
              <a:t>sangat</a:t>
            </a:r>
            <a:r>
              <a:rPr lang="en-US" sz="1800" dirty="0" smtClean="0"/>
              <a:t> </a:t>
            </a:r>
            <a:r>
              <a:rPr lang="en-US" sz="1800" dirty="0" err="1" smtClean="0"/>
              <a:t>besar</a:t>
            </a:r>
            <a:r>
              <a:rPr lang="en-US" sz="1800" dirty="0" smtClean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lahirnya</a:t>
            </a:r>
            <a:r>
              <a:rPr lang="en-US" sz="1800" dirty="0"/>
              <a:t> media </a:t>
            </a:r>
            <a:r>
              <a:rPr lang="en-US" sz="1800" dirty="0" err="1" smtClean="0"/>
              <a:t>massa</a:t>
            </a:r>
            <a:r>
              <a:rPr lang="en-US" sz="1800" dirty="0" smtClean="0"/>
              <a:t>. Media </a:t>
            </a:r>
            <a:r>
              <a:rPr lang="en-US" sz="1800" dirty="0" err="1" smtClean="0"/>
              <a:t>massa</a:t>
            </a:r>
            <a:r>
              <a:rPr lang="en-US" sz="1800" dirty="0" smtClean="0"/>
              <a:t> </a:t>
            </a:r>
            <a:r>
              <a:rPr lang="en-US" sz="1800" dirty="0" err="1" smtClean="0"/>
              <a:t>menjadi</a:t>
            </a:r>
            <a:r>
              <a:rPr lang="en-US" sz="1800" dirty="0" smtClean="0"/>
              <a:t> </a:t>
            </a:r>
            <a:r>
              <a:rPr lang="en-US" sz="1800" dirty="0" err="1"/>
              <a:t>bagian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/>
              <a:t>dipisahkan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 smtClean="0"/>
              <a:t>kehidupan</a:t>
            </a:r>
            <a:r>
              <a:rPr lang="en-US" sz="1800" dirty="0" smtClean="0"/>
              <a:t> </a:t>
            </a:r>
            <a:r>
              <a:rPr lang="en-US" sz="1800" dirty="0" err="1" smtClean="0"/>
              <a:t>manusia</a:t>
            </a:r>
            <a:r>
              <a:rPr lang="en-US" sz="1800" dirty="0" smtClean="0"/>
              <a:t> </a:t>
            </a:r>
            <a:r>
              <a:rPr lang="en-US" sz="1800" dirty="0" err="1" smtClean="0"/>
              <a:t>saat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, </a:t>
            </a:r>
            <a:r>
              <a:rPr lang="en-US" sz="1800" dirty="0" err="1" smtClean="0"/>
              <a:t>hal</a:t>
            </a:r>
            <a:r>
              <a:rPr lang="en-US" sz="1800" dirty="0" smtClean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dilihat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terpaan</a:t>
            </a:r>
            <a:r>
              <a:rPr lang="en-US" sz="1800" dirty="0"/>
              <a:t> media </a:t>
            </a:r>
            <a:r>
              <a:rPr lang="en-US" sz="1800" dirty="0" err="1"/>
              <a:t>massa</a:t>
            </a:r>
            <a:r>
              <a:rPr lang="en-US" sz="1800" dirty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cetak</a:t>
            </a:r>
            <a:r>
              <a:rPr lang="en-US" sz="1800" dirty="0" smtClean="0"/>
              <a:t>, </a:t>
            </a:r>
            <a:r>
              <a:rPr lang="en-US" sz="1800" dirty="0" err="1" smtClean="0"/>
              <a:t>elektronik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media </a:t>
            </a:r>
            <a:r>
              <a:rPr lang="en-US" sz="1800" dirty="0" err="1" smtClean="0"/>
              <a:t>baru</a:t>
            </a:r>
            <a:r>
              <a:rPr lang="en-US" sz="1800" dirty="0" smtClean="0"/>
              <a:t>) </a:t>
            </a:r>
            <a:r>
              <a:rPr lang="en-US" sz="1800" dirty="0"/>
              <a:t>yang </a:t>
            </a:r>
            <a:r>
              <a:rPr lang="en-US" sz="1800" dirty="0" err="1"/>
              <a:t>sangat</a:t>
            </a:r>
            <a:r>
              <a:rPr lang="en-US" sz="1800" dirty="0"/>
              <a:t> </a:t>
            </a:r>
            <a:r>
              <a:rPr lang="en-US" sz="1800" dirty="0" err="1"/>
              <a:t>tinggi</a:t>
            </a:r>
            <a:r>
              <a:rPr lang="en-US" sz="1800" dirty="0" smtClean="0"/>
              <a:t> </a:t>
            </a:r>
            <a:r>
              <a:rPr lang="en-US" sz="1800" dirty="0" err="1" smtClean="0"/>
              <a:t>bagi</a:t>
            </a:r>
            <a:r>
              <a:rPr lang="en-US" sz="1800" dirty="0" smtClean="0"/>
              <a:t> </a:t>
            </a:r>
            <a:r>
              <a:rPr lang="en-US" sz="1800" dirty="0" err="1"/>
              <a:t>kehidupan</a:t>
            </a:r>
            <a:r>
              <a:rPr lang="en-US" sz="1800" dirty="0"/>
              <a:t> </a:t>
            </a:r>
            <a:r>
              <a:rPr lang="en-US" sz="1800" dirty="0" err="1" smtClean="0"/>
              <a:t>masyarakat</a:t>
            </a:r>
            <a:r>
              <a:rPr lang="en-US" sz="1800" dirty="0" smtClean="0"/>
              <a:t>.</a:t>
            </a:r>
          </a:p>
          <a:p>
            <a:pPr marL="68263" lvl="0" indent="474663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smtClean="0"/>
              <a:t>Media </a:t>
            </a:r>
            <a:r>
              <a:rPr lang="en-US" sz="1800" dirty="0" err="1" smtClean="0"/>
              <a:t>massa</a:t>
            </a:r>
            <a:r>
              <a:rPr lang="en-US" sz="1800" dirty="0" smtClean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i="1" dirty="0"/>
              <a:t>media </a:t>
            </a:r>
            <a:r>
              <a:rPr lang="en-US" sz="1800" i="1" dirty="0" smtClean="0"/>
              <a:t>relations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semua</a:t>
            </a:r>
            <a:r>
              <a:rPr lang="en-US" sz="1800" dirty="0"/>
              <a:t> media yang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menciptakan</a:t>
            </a:r>
            <a:r>
              <a:rPr lang="en-US" sz="1800" dirty="0"/>
              <a:t> </a:t>
            </a:r>
            <a:r>
              <a:rPr lang="en-US" sz="1800" dirty="0" err="1"/>
              <a:t>pengetahuan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pemahaman</a:t>
            </a:r>
            <a:r>
              <a:rPr lang="en-US" sz="1800" dirty="0"/>
              <a:t> </a:t>
            </a:r>
            <a:r>
              <a:rPr lang="en-US" sz="1800" dirty="0" err="1"/>
              <a:t>bagi</a:t>
            </a:r>
            <a:r>
              <a:rPr lang="en-US" sz="1800" dirty="0"/>
              <a:t> </a:t>
            </a:r>
            <a:r>
              <a:rPr lang="en-US" sz="1800" dirty="0" err="1" smtClean="0"/>
              <a:t>khalayak</a:t>
            </a:r>
            <a:r>
              <a:rPr lang="en-US" sz="1800" dirty="0" smtClean="0"/>
              <a:t>. Media </a:t>
            </a:r>
            <a:r>
              <a:rPr lang="en-US" sz="1800" dirty="0" err="1" smtClean="0"/>
              <a:t>massa</a:t>
            </a:r>
            <a:r>
              <a:rPr lang="en-US" sz="1800" dirty="0" smtClean="0"/>
              <a:t> </a:t>
            </a:r>
            <a:r>
              <a:rPr lang="en-US" sz="1800" dirty="0"/>
              <a:t>yang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i="1" dirty="0"/>
              <a:t>public </a:t>
            </a:r>
            <a:r>
              <a:rPr lang="en-US" sz="1800" i="1" dirty="0" smtClean="0"/>
              <a:t>relations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pekerjaan</a:t>
            </a:r>
            <a:r>
              <a:rPr lang="en-US" sz="1800" dirty="0"/>
              <a:t> media </a:t>
            </a:r>
            <a:r>
              <a:rPr lang="en-US" sz="1800" dirty="0" smtClean="0"/>
              <a:t>relations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smtClean="0"/>
              <a:t>film, </a:t>
            </a:r>
            <a:r>
              <a:rPr lang="en-US" sz="1800" dirty="0" err="1" smtClean="0"/>
              <a:t>televisi</a:t>
            </a:r>
            <a:r>
              <a:rPr lang="en-US" sz="1800" dirty="0" smtClean="0"/>
              <a:t>, radio, internet, </a:t>
            </a:r>
            <a:r>
              <a:rPr lang="en-US" sz="1800" dirty="0" err="1"/>
              <a:t>surat</a:t>
            </a:r>
            <a:r>
              <a:rPr lang="en-US" sz="1800" dirty="0"/>
              <a:t> </a:t>
            </a:r>
            <a:r>
              <a:rPr lang="en-US" sz="1800" dirty="0" err="1" smtClean="0"/>
              <a:t>kabar</a:t>
            </a:r>
            <a:r>
              <a:rPr lang="en-US" sz="1800" dirty="0" smtClean="0"/>
              <a:t>, </a:t>
            </a:r>
            <a:r>
              <a:rPr lang="en-US" sz="1800" dirty="0" err="1" smtClean="0"/>
              <a:t>majalah</a:t>
            </a:r>
            <a:r>
              <a:rPr lang="en-US" sz="1800" dirty="0" smtClean="0"/>
              <a:t>, </a:t>
            </a:r>
            <a:r>
              <a:rPr lang="en-US" sz="1800" dirty="0" err="1"/>
              <a:t>serta</a:t>
            </a:r>
            <a:r>
              <a:rPr lang="en-US" sz="1800" dirty="0"/>
              <a:t> media </a:t>
            </a:r>
            <a:r>
              <a:rPr lang="en-US" sz="1800" dirty="0" err="1"/>
              <a:t>lainnya</a:t>
            </a:r>
            <a:r>
              <a:rPr lang="en-US" sz="1800" dirty="0"/>
              <a:t>. 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957978" y="838200"/>
            <a:ext cx="5310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ERA SEBELUM MEDIA SOSIAL DAN BLOG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0517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67" y="1544720"/>
            <a:ext cx="7343866" cy="2798680"/>
          </a:xfrm>
        </p:spPr>
        <p:txBody>
          <a:bodyPr>
            <a:noAutofit/>
          </a:bodyPr>
          <a:lstStyle/>
          <a:p>
            <a:pPr lvl="0" indent="-342900" algn="just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en-US" sz="1800" b="1" dirty="0" err="1" smtClean="0"/>
              <a:t>Televisi</a:t>
            </a:r>
            <a:r>
              <a:rPr lang="en-US" sz="1800" b="1" dirty="0" smtClean="0"/>
              <a:t>,</a:t>
            </a:r>
            <a:r>
              <a:rPr lang="en-US" sz="1800" dirty="0" smtClean="0"/>
              <a:t> </a:t>
            </a:r>
            <a:r>
              <a:rPr lang="en-US" sz="1800" dirty="0" err="1" smtClean="0"/>
              <a:t>kaitannya</a:t>
            </a:r>
            <a:r>
              <a:rPr lang="en-US" sz="1800" dirty="0" smtClean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pekerjaan</a:t>
            </a:r>
            <a:r>
              <a:rPr lang="en-US" sz="1800" dirty="0"/>
              <a:t> media </a:t>
            </a:r>
            <a:r>
              <a:rPr lang="en-US" sz="1800" dirty="0" smtClean="0"/>
              <a:t>relations </a:t>
            </a:r>
            <a:r>
              <a:rPr lang="en-US" sz="1800" dirty="0" err="1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menjangkau</a:t>
            </a:r>
            <a:r>
              <a:rPr lang="en-US" sz="1800" dirty="0" smtClean="0"/>
              <a:t> </a:t>
            </a:r>
            <a:r>
              <a:rPr lang="en-US" sz="1800" dirty="0" err="1" smtClean="0"/>
              <a:t>khalayak</a:t>
            </a:r>
            <a:r>
              <a:rPr lang="en-US" sz="1800" dirty="0" smtClean="0"/>
              <a:t>, </a:t>
            </a:r>
            <a:r>
              <a:rPr lang="en-US" sz="1800" dirty="0" err="1" smtClean="0"/>
              <a:t>televisi</a:t>
            </a:r>
            <a:r>
              <a:rPr lang="en-US" sz="1800" dirty="0" smtClean="0"/>
              <a:t>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salah</a:t>
            </a:r>
            <a:r>
              <a:rPr lang="en-US" sz="1800" dirty="0" smtClean="0"/>
              <a:t> </a:t>
            </a:r>
            <a:r>
              <a:rPr lang="en-US" sz="1800" dirty="0" err="1" smtClean="0"/>
              <a:t>satunya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membuat</a:t>
            </a:r>
            <a:r>
              <a:rPr lang="en-US" sz="1800" dirty="0" smtClean="0"/>
              <a:t> program </a:t>
            </a:r>
            <a:r>
              <a:rPr lang="en-US" sz="1800" dirty="0" err="1" smtClean="0"/>
              <a:t>acara</a:t>
            </a:r>
            <a:r>
              <a:rPr lang="en-US" sz="1800" dirty="0" smtClean="0"/>
              <a:t> </a:t>
            </a:r>
            <a:r>
              <a:rPr lang="en-US" sz="1800" i="1" dirty="0" err="1" smtClean="0"/>
              <a:t>talkshow</a:t>
            </a:r>
            <a:r>
              <a:rPr lang="en-US" sz="1800" dirty="0" smtClean="0"/>
              <a:t>.</a:t>
            </a:r>
          </a:p>
          <a:p>
            <a:pPr lvl="0" indent="-342900" algn="just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en-US" sz="1800" b="1" dirty="0" smtClean="0"/>
              <a:t>Radio,</a:t>
            </a:r>
            <a:r>
              <a:rPr lang="en-US" sz="1800" dirty="0" smtClean="0"/>
              <a:t> </a:t>
            </a:r>
            <a:r>
              <a:rPr lang="en-US" sz="1800" dirty="0" err="1"/>
              <a:t>m</a:t>
            </a:r>
            <a:r>
              <a:rPr lang="en-US" sz="1800" dirty="0" err="1" smtClean="0"/>
              <a:t>elalui</a:t>
            </a:r>
            <a:r>
              <a:rPr lang="en-US" sz="1800" dirty="0" smtClean="0"/>
              <a:t> radio </a:t>
            </a:r>
            <a:r>
              <a:rPr lang="en-US" sz="1800" i="1" dirty="0"/>
              <a:t>public </a:t>
            </a:r>
            <a:r>
              <a:rPr lang="en-US" sz="1800" i="1" dirty="0" smtClean="0"/>
              <a:t>relations</a:t>
            </a:r>
            <a:r>
              <a:rPr lang="en-US" sz="1800" dirty="0" smtClean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membuat</a:t>
            </a:r>
            <a:r>
              <a:rPr lang="en-US" sz="1800" dirty="0"/>
              <a:t> </a:t>
            </a:r>
            <a:r>
              <a:rPr lang="en-US" sz="1800" dirty="0" err="1"/>
              <a:t>acara</a:t>
            </a:r>
            <a:r>
              <a:rPr lang="en-US" sz="1800" dirty="0"/>
              <a:t> </a:t>
            </a:r>
            <a:r>
              <a:rPr lang="en-US" sz="1800" dirty="0" err="1"/>
              <a:t>diskusi</a:t>
            </a:r>
            <a:r>
              <a:rPr lang="en-US" sz="1800" dirty="0"/>
              <a:t> </a:t>
            </a:r>
            <a:r>
              <a:rPr lang="en-US" sz="1800" dirty="0" err="1"/>
              <a:t>interaktif</a:t>
            </a:r>
            <a:r>
              <a:rPr lang="en-US" sz="1800" dirty="0"/>
              <a:t>, </a:t>
            </a:r>
            <a:r>
              <a:rPr lang="en-US" sz="1800" dirty="0" err="1"/>
              <a:t>iklan</a:t>
            </a:r>
            <a:r>
              <a:rPr lang="en-US" sz="1800" dirty="0"/>
              <a:t>, </a:t>
            </a:r>
            <a:r>
              <a:rPr lang="en-US" sz="1800" dirty="0" err="1"/>
              <a:t>maupun</a:t>
            </a:r>
            <a:r>
              <a:rPr lang="en-US" sz="1800" dirty="0"/>
              <a:t> </a:t>
            </a:r>
            <a:r>
              <a:rPr lang="en-US" sz="1800" dirty="0" err="1"/>
              <a:t>berita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ataupun</a:t>
            </a:r>
            <a:r>
              <a:rPr lang="en-US" sz="1800" dirty="0"/>
              <a:t> </a:t>
            </a:r>
            <a:r>
              <a:rPr lang="en-US" sz="1800" dirty="0" err="1"/>
              <a:t>perusahaan</a:t>
            </a:r>
            <a:r>
              <a:rPr lang="en-US" sz="1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57978" y="838200"/>
            <a:ext cx="5310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ERA SEBELUM MEDIA SOSIAL DAN BLOG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7450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759" y="1477254"/>
            <a:ext cx="7558095" cy="3932946"/>
          </a:xfrm>
        </p:spPr>
        <p:txBody>
          <a:bodyPr>
            <a:noAutofit/>
          </a:bodyPr>
          <a:lstStyle/>
          <a:p>
            <a:pPr marL="411163" lvl="0" indent="-342900" algn="just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+mj-lt"/>
              <a:buAutoNum type="arabicPeriod" startAt="3"/>
            </a:pPr>
            <a:r>
              <a:rPr lang="en-US" sz="1800" b="1" dirty="0" err="1"/>
              <a:t>Surat</a:t>
            </a:r>
            <a:r>
              <a:rPr lang="en-US" sz="1800" b="1" dirty="0"/>
              <a:t> </a:t>
            </a:r>
            <a:r>
              <a:rPr lang="en-US" sz="1800" b="1" dirty="0" err="1" smtClean="0"/>
              <a:t>kabar</a:t>
            </a:r>
            <a:r>
              <a:rPr lang="en-US" sz="1800" dirty="0" smtClean="0"/>
              <a:t>,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menyampaikan</a:t>
            </a:r>
            <a:r>
              <a:rPr lang="en-US" sz="1800" dirty="0" smtClean="0"/>
              <a:t> </a:t>
            </a:r>
            <a:r>
              <a:rPr lang="en-US" sz="1800" dirty="0" err="1"/>
              <a:t>iklan</a:t>
            </a:r>
            <a:r>
              <a:rPr lang="en-US" sz="1800" dirty="0"/>
              <a:t> </a:t>
            </a:r>
            <a:r>
              <a:rPr lang="en-US" sz="1800" dirty="0" err="1"/>
              <a:t>berita</a:t>
            </a:r>
            <a:r>
              <a:rPr lang="en-US" sz="1800" dirty="0"/>
              <a:t> </a:t>
            </a:r>
            <a:r>
              <a:rPr lang="en-US" sz="1800" i="1" dirty="0" smtClean="0"/>
              <a:t>advertorial</a:t>
            </a:r>
            <a:r>
              <a:rPr lang="en-US" sz="1800" dirty="0" smtClean="0"/>
              <a:t>,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</a:t>
            </a:r>
            <a:r>
              <a:rPr lang="en-US" sz="1800" dirty="0" err="1" smtClean="0"/>
              <a:t>perkembangan</a:t>
            </a:r>
            <a:r>
              <a:rPr lang="en-US" sz="1800" dirty="0" smtClean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</a:t>
            </a:r>
            <a:r>
              <a:rPr lang="en-US" sz="1800" dirty="0" err="1" smtClean="0"/>
              <a:t>guna</a:t>
            </a:r>
            <a:r>
              <a:rPr lang="en-US" sz="1800" dirty="0" smtClean="0"/>
              <a:t> </a:t>
            </a:r>
            <a:r>
              <a:rPr lang="en-US" sz="1800" dirty="0" err="1"/>
              <a:t>membangun</a:t>
            </a:r>
            <a:r>
              <a:rPr lang="en-US" sz="1800" dirty="0"/>
              <a:t> </a:t>
            </a:r>
            <a:r>
              <a:rPr lang="en-US" sz="1800" dirty="0" err="1"/>
              <a:t>citra</a:t>
            </a:r>
            <a:r>
              <a:rPr lang="en-US" sz="1800" dirty="0"/>
              <a:t> </a:t>
            </a:r>
            <a:r>
              <a:rPr lang="en-US" sz="1800" dirty="0" err="1"/>
              <a:t>perusahaan</a:t>
            </a:r>
            <a:r>
              <a:rPr lang="en-US" sz="1800" dirty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merek</a:t>
            </a:r>
            <a:r>
              <a:rPr lang="en-US" sz="1800" dirty="0" smtClean="0"/>
              <a:t> (</a:t>
            </a:r>
            <a:r>
              <a:rPr lang="en-US" sz="1800" i="1" dirty="0" smtClean="0"/>
              <a:t>brand</a:t>
            </a:r>
            <a:r>
              <a:rPr lang="en-US" sz="1800" dirty="0" smtClean="0"/>
              <a:t>), </a:t>
            </a:r>
            <a:r>
              <a:rPr lang="en-US" sz="1800" dirty="0" err="1" smtClean="0"/>
              <a:t>surat</a:t>
            </a:r>
            <a:r>
              <a:rPr lang="en-US" sz="1800" dirty="0" smtClean="0"/>
              <a:t> </a:t>
            </a:r>
            <a:r>
              <a:rPr lang="en-US" sz="1800" dirty="0" err="1" smtClean="0"/>
              <a:t>kabar</a:t>
            </a:r>
            <a:r>
              <a:rPr lang="en-US" sz="1800" dirty="0" smtClean="0"/>
              <a:t> </a:t>
            </a:r>
            <a:r>
              <a:rPr lang="en-US" sz="1800" dirty="0" err="1" smtClean="0"/>
              <a:t>menjadi</a:t>
            </a:r>
            <a:r>
              <a:rPr lang="en-US" sz="1800" dirty="0" smtClean="0"/>
              <a:t> </a:t>
            </a:r>
            <a:r>
              <a:rPr lang="en-US" sz="1800" dirty="0" err="1" smtClean="0"/>
              <a:t>pilihan</a:t>
            </a:r>
            <a:r>
              <a:rPr lang="en-US" sz="1800" dirty="0" smtClean="0"/>
              <a:t> </a:t>
            </a:r>
            <a:r>
              <a:rPr lang="en-US" sz="1800" dirty="0" err="1" smtClean="0"/>
              <a:t>bagi</a:t>
            </a:r>
            <a:r>
              <a:rPr lang="en-US" sz="1800" dirty="0" smtClean="0"/>
              <a:t> PR. </a:t>
            </a:r>
            <a:endParaRPr lang="en-US" sz="1800" b="1" dirty="0" smtClean="0"/>
          </a:p>
          <a:p>
            <a:pPr marL="411480" lvl="0" indent="-342900" algn="just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+mj-lt"/>
              <a:buAutoNum type="arabicPeriod" startAt="3"/>
            </a:pPr>
            <a:r>
              <a:rPr lang="en-US" sz="1800" b="1" dirty="0" err="1" smtClean="0"/>
              <a:t>Majalah</a:t>
            </a:r>
            <a:r>
              <a:rPr lang="en-US" sz="1800" dirty="0" smtClean="0"/>
              <a:t>,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/>
              <a:t>oleh</a:t>
            </a:r>
            <a:r>
              <a:rPr lang="en-US" sz="1800" dirty="0" smtClean="0"/>
              <a:t> PR (</a:t>
            </a:r>
            <a:r>
              <a:rPr lang="en-US" sz="1800" dirty="0" err="1" smtClean="0"/>
              <a:t>umumnya</a:t>
            </a:r>
            <a:r>
              <a:rPr lang="en-US" sz="1800" dirty="0" smtClean="0"/>
              <a:t>)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menjangkau</a:t>
            </a:r>
            <a:r>
              <a:rPr lang="en-US" sz="1800" dirty="0"/>
              <a:t> </a:t>
            </a:r>
            <a:r>
              <a:rPr lang="en-US" sz="1800" dirty="0" err="1"/>
              <a:t>khalayak</a:t>
            </a:r>
            <a:r>
              <a:rPr lang="en-US" sz="1800" dirty="0"/>
              <a:t> </a:t>
            </a:r>
            <a:r>
              <a:rPr lang="en-US" sz="1800" dirty="0" err="1" smtClean="0"/>
              <a:t>khusus</a:t>
            </a:r>
            <a:r>
              <a:rPr lang="en-US" sz="1800" dirty="0" smtClean="0"/>
              <a:t>,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(</a:t>
            </a:r>
            <a:r>
              <a:rPr lang="en-US" sz="1800" dirty="0" err="1" smtClean="0"/>
              <a:t>isi</a:t>
            </a:r>
            <a:r>
              <a:rPr lang="en-US" sz="1800" dirty="0" smtClean="0"/>
              <a:t>) </a:t>
            </a:r>
            <a:r>
              <a:rPr lang="en-US" sz="1800" dirty="0" err="1" smtClean="0"/>
              <a:t>topik</a:t>
            </a:r>
            <a:r>
              <a:rPr lang="en-US" sz="1800" dirty="0" smtClean="0"/>
              <a:t> </a:t>
            </a:r>
            <a:r>
              <a:rPr lang="en-US" sz="1800" dirty="0" err="1" smtClean="0"/>
              <a:t>tertentu</a:t>
            </a:r>
            <a:r>
              <a:rPr lang="en-US" sz="1800" dirty="0" smtClean="0"/>
              <a:t>/segmented.</a:t>
            </a:r>
            <a:endParaRPr lang="en-US" sz="1800" dirty="0"/>
          </a:p>
          <a:p>
            <a:pPr marL="411480" indent="-342900" algn="just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+mj-lt"/>
              <a:buAutoNum type="arabicPeriod" startAt="3"/>
            </a:pPr>
            <a:r>
              <a:rPr lang="en-US" sz="1800" b="1" dirty="0" smtClean="0"/>
              <a:t>Film</a:t>
            </a:r>
            <a:r>
              <a:rPr lang="en-US" sz="1800" dirty="0" smtClean="0"/>
              <a:t>,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PR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peluncuran</a:t>
            </a:r>
            <a:r>
              <a:rPr lang="en-US" sz="1800" dirty="0" smtClean="0"/>
              <a:t> </a:t>
            </a:r>
            <a:r>
              <a:rPr lang="en-US" sz="1800" dirty="0" err="1" smtClean="0"/>
              <a:t>produk</a:t>
            </a:r>
            <a:r>
              <a:rPr lang="en-US" sz="1800" dirty="0" smtClean="0"/>
              <a:t> </a:t>
            </a:r>
            <a:r>
              <a:rPr lang="en-US" sz="1800" dirty="0" err="1" smtClean="0"/>
              <a:t>baru</a:t>
            </a:r>
            <a:r>
              <a:rPr lang="en-US" sz="1800" dirty="0" smtClean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perkenalan</a:t>
            </a:r>
            <a:r>
              <a:rPr lang="en-US" sz="1800" dirty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tertentu</a:t>
            </a:r>
            <a:r>
              <a:rPr lang="en-US" sz="1800" dirty="0" smtClean="0"/>
              <a:t>/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terkini</a:t>
            </a:r>
            <a:r>
              <a:rPr lang="en-US" sz="1800" dirty="0" smtClean="0"/>
              <a:t>.</a:t>
            </a:r>
            <a:r>
              <a:rPr lang="en-US" sz="1800" dirty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/>
              <a:t>memahami</a:t>
            </a:r>
            <a:r>
              <a:rPr lang="en-US" sz="1800" dirty="0"/>
              <a:t> media </a:t>
            </a:r>
            <a:r>
              <a:rPr lang="en-US" sz="1800" dirty="0" err="1" smtClean="0"/>
              <a:t>massa</a:t>
            </a:r>
            <a:r>
              <a:rPr lang="en-US" sz="1800" dirty="0" smtClean="0"/>
              <a:t>, </a:t>
            </a:r>
            <a:r>
              <a:rPr lang="en-US" sz="1800" dirty="0" err="1" smtClean="0"/>
              <a:t>harus</a:t>
            </a:r>
            <a:r>
              <a:rPr lang="en-US" sz="1800" dirty="0" smtClean="0"/>
              <a:t> di </a:t>
            </a:r>
            <a:r>
              <a:rPr lang="en-US" sz="1800" dirty="0" err="1" smtClean="0"/>
              <a:t>fahami</a:t>
            </a:r>
            <a:r>
              <a:rPr lang="en-US" sz="1800" dirty="0" smtClean="0"/>
              <a:t> </a:t>
            </a:r>
            <a:r>
              <a:rPr lang="en-US" sz="1800" dirty="0" err="1" smtClean="0"/>
              <a:t>topik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arus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media </a:t>
            </a:r>
            <a:r>
              <a:rPr lang="en-US" sz="1800" dirty="0" err="1" smtClean="0"/>
              <a:t>massa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57978" y="838200"/>
            <a:ext cx="5310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ERA SEBELUM MEDIA SOSIAL DAN BLOG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9400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44" y="1552254"/>
            <a:ext cx="7262183" cy="4696146"/>
          </a:xfrm>
        </p:spPr>
        <p:txBody>
          <a:bodyPr>
            <a:noAutofit/>
          </a:bodyPr>
          <a:lstStyle/>
          <a:p>
            <a:pPr marL="68580" indent="0" algn="just">
              <a:lnSpc>
                <a:spcPct val="14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Setelah</a:t>
            </a:r>
            <a:r>
              <a:rPr lang="en-US" sz="1800" dirty="0" smtClean="0">
                <a:solidFill>
                  <a:srgbClr val="000000"/>
                </a:solidFill>
              </a:rPr>
              <a:t> media </a:t>
            </a:r>
            <a:r>
              <a:rPr lang="en-US" sz="1800" dirty="0" err="1" smtClean="0">
                <a:solidFill>
                  <a:srgbClr val="000000"/>
                </a:solidFill>
              </a:rPr>
              <a:t>baru</a:t>
            </a:r>
            <a:r>
              <a:rPr lang="en-US" sz="1800" dirty="0" smtClean="0">
                <a:solidFill>
                  <a:srgbClr val="000000"/>
                </a:solidFill>
              </a:rPr>
              <a:t> (internet) </a:t>
            </a:r>
            <a:r>
              <a:rPr lang="en-US" sz="1800" dirty="0" err="1" smtClean="0">
                <a:solidFill>
                  <a:srgbClr val="000000"/>
                </a:solidFill>
              </a:rPr>
              <a:t>ditemukan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kegiatan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komunikasi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informasi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menjadi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lebih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efektif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efisien</a:t>
            </a:r>
            <a:r>
              <a:rPr lang="en-US" sz="1800" dirty="0" smtClean="0">
                <a:solidFill>
                  <a:srgbClr val="000000"/>
                </a:solidFill>
              </a:rPr>
              <a:t>. </a:t>
            </a:r>
            <a:r>
              <a:rPr lang="en-US" sz="1800" dirty="0" err="1" smtClean="0">
                <a:solidFill>
                  <a:srgbClr val="000000"/>
                </a:solidFill>
              </a:rPr>
              <a:t>Dalam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pengertiannya</a:t>
            </a:r>
            <a:r>
              <a:rPr lang="en-US" sz="1800" dirty="0">
                <a:solidFill>
                  <a:srgbClr val="000000"/>
                </a:solidFill>
              </a:rPr>
              <a:t> internet </a:t>
            </a:r>
            <a:r>
              <a:rPr lang="en-US" sz="1800" dirty="0" err="1">
                <a:solidFill>
                  <a:srgbClr val="000000"/>
                </a:solidFill>
              </a:rPr>
              <a:t>atau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interconnections </a:t>
            </a:r>
            <a:r>
              <a:rPr lang="en-US" sz="1800" dirty="0" err="1">
                <a:solidFill>
                  <a:srgbClr val="000000"/>
                </a:solidFill>
              </a:rPr>
              <a:t>sangat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mengandalkan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kemampuan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koneksi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kelebihan</a:t>
            </a:r>
            <a:r>
              <a:rPr lang="en-US" sz="1800" dirty="0" smtClean="0">
                <a:solidFill>
                  <a:srgbClr val="000000"/>
                </a:solidFill>
              </a:rPr>
              <a:t> internet </a:t>
            </a:r>
            <a:r>
              <a:rPr lang="en-US" sz="1800" dirty="0" err="1" smtClean="0">
                <a:solidFill>
                  <a:srgbClr val="000000"/>
                </a:solidFill>
              </a:rPr>
              <a:t>antara</a:t>
            </a:r>
            <a:r>
              <a:rPr lang="en-US" sz="1800" dirty="0" smtClean="0">
                <a:solidFill>
                  <a:srgbClr val="000000"/>
                </a:solidFill>
              </a:rPr>
              <a:t> lain </a:t>
            </a:r>
            <a:r>
              <a:rPr lang="en-US" sz="1800" dirty="0">
                <a:solidFill>
                  <a:srgbClr val="000000"/>
                </a:solidFill>
              </a:rPr>
              <a:t>:</a:t>
            </a:r>
          </a:p>
          <a:p>
            <a:pPr marL="525780" lvl="0" indent="-457200" algn="just">
              <a:lnSpc>
                <a:spcPct val="140000"/>
              </a:lnSpc>
              <a:spcBef>
                <a:spcPts val="0"/>
              </a:spcBef>
              <a:buClrTx/>
              <a:buFont typeface="+mj-lt"/>
              <a:buAutoNum type="arabicParenR"/>
            </a:pPr>
            <a:r>
              <a:rPr lang="en-US" sz="1800" b="1" dirty="0" err="1">
                <a:solidFill>
                  <a:srgbClr val="000000"/>
                </a:solidFill>
              </a:rPr>
              <a:t>Jangkauan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</a:rPr>
              <a:t>Luas</a:t>
            </a:r>
            <a:endParaRPr lang="en-US" sz="1800" b="1" dirty="0" smtClean="0">
              <a:solidFill>
                <a:srgbClr val="000000"/>
              </a:solidFill>
            </a:endParaRPr>
          </a:p>
          <a:p>
            <a:pPr marL="498475" indent="0" algn="just">
              <a:lnSpc>
                <a:spcPct val="140000"/>
              </a:lnSpc>
              <a:spcBef>
                <a:spcPts val="0"/>
              </a:spcBef>
              <a:buClrTx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Internet </a:t>
            </a:r>
            <a:r>
              <a:rPr lang="en-US" sz="1800" dirty="0" err="1" smtClean="0">
                <a:solidFill>
                  <a:srgbClr val="000000"/>
                </a:solidFill>
              </a:rPr>
              <a:t>dapat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membangun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pasar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yang </a:t>
            </a:r>
            <a:r>
              <a:rPr lang="en-US" sz="1800" dirty="0" err="1">
                <a:solidFill>
                  <a:srgbClr val="000000"/>
                </a:solidFill>
              </a:rPr>
              <a:t>lebih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luas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hingga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tingkatan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internasional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tempat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perbedaan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letak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geografis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tidak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lagi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menjadi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penghalang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hambatan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dalam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membangun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relasi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marL="493713" indent="-488950" algn="just">
              <a:lnSpc>
                <a:spcPct val="140000"/>
              </a:lnSpc>
              <a:spcBef>
                <a:spcPts val="0"/>
              </a:spcBef>
              <a:buClrTx/>
              <a:buFont typeface="+mj-lt"/>
              <a:buAutoNum type="arabicParenR" startAt="2"/>
            </a:pPr>
            <a:r>
              <a:rPr lang="en-US" sz="1800" b="1" dirty="0" err="1" smtClean="0">
                <a:solidFill>
                  <a:srgbClr val="000000"/>
                </a:solidFill>
              </a:rPr>
              <a:t>Akses</a:t>
            </a:r>
            <a:r>
              <a:rPr lang="en-US" sz="1800" b="1" dirty="0" smtClean="0">
                <a:solidFill>
                  <a:srgbClr val="000000"/>
                </a:solidFill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</a:rPr>
              <a:t>informasi</a:t>
            </a:r>
            <a:r>
              <a:rPr lang="en-US" sz="1800" b="1" dirty="0" smtClean="0">
                <a:solidFill>
                  <a:srgbClr val="000000"/>
                </a:solidFill>
              </a:rPr>
              <a:t> 24 jam</a:t>
            </a:r>
          </a:p>
          <a:p>
            <a:pPr marL="481013" indent="0" algn="just">
              <a:lnSpc>
                <a:spcPct val="140000"/>
              </a:lnSpc>
              <a:spcBef>
                <a:spcPts val="0"/>
              </a:spcBef>
              <a:buClrTx/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Informasi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dapat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diakses</a:t>
            </a:r>
            <a:r>
              <a:rPr lang="en-US" sz="1800" dirty="0">
                <a:solidFill>
                  <a:srgbClr val="000000"/>
                </a:solidFill>
              </a:rPr>
              <a:t> 24 </a:t>
            </a:r>
            <a:r>
              <a:rPr lang="en-US" sz="1800" dirty="0" smtClean="0">
                <a:solidFill>
                  <a:srgbClr val="000000"/>
                </a:solidFill>
              </a:rPr>
              <a:t>jam, </a:t>
            </a:r>
            <a:r>
              <a:rPr lang="en-US" sz="1800" dirty="0">
                <a:solidFill>
                  <a:srgbClr val="000000"/>
                </a:solidFill>
              </a:rPr>
              <a:t>7 </a:t>
            </a:r>
            <a:r>
              <a:rPr lang="en-US" sz="1800" dirty="0" err="1">
                <a:solidFill>
                  <a:srgbClr val="000000"/>
                </a:solidFill>
              </a:rPr>
              <a:t>hari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seminggu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dan</a:t>
            </a:r>
            <a:r>
              <a:rPr lang="en-US" sz="1800" dirty="0">
                <a:solidFill>
                  <a:srgbClr val="000000"/>
                </a:solidFill>
              </a:rPr>
              <a:t> 365 </a:t>
            </a:r>
            <a:r>
              <a:rPr lang="en-US" sz="1800" dirty="0" err="1">
                <a:solidFill>
                  <a:srgbClr val="000000"/>
                </a:solidFill>
              </a:rPr>
              <a:t>hari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satu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tahun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ibaratnya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informasi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ada</a:t>
            </a:r>
            <a:r>
              <a:rPr lang="en-US" sz="1800" dirty="0">
                <a:solidFill>
                  <a:srgbClr val="000000"/>
                </a:solidFill>
              </a:rPr>
              <a:t> di internet </a:t>
            </a:r>
            <a:r>
              <a:rPr lang="en-US" sz="1800" dirty="0" err="1">
                <a:solidFill>
                  <a:srgbClr val="000000"/>
                </a:solidFill>
              </a:rPr>
              <a:t>selalu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terjaga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server </a:t>
            </a:r>
            <a:r>
              <a:rPr lang="en-US" sz="1800" dirty="0" err="1">
                <a:solidFill>
                  <a:srgbClr val="000000"/>
                </a:solidFill>
              </a:rPr>
              <a:t>dengan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siaga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penuh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98153" y="838200"/>
            <a:ext cx="2029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ERA INTERNET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781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726" y="1587015"/>
            <a:ext cx="7311501" cy="4204185"/>
          </a:xfrm>
        </p:spPr>
        <p:txBody>
          <a:bodyPr>
            <a:noAutofit/>
          </a:bodyPr>
          <a:lstStyle/>
          <a:p>
            <a:pPr marL="525780" lvl="0" indent="-4572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arenR" startAt="3"/>
            </a:pPr>
            <a:r>
              <a:rPr lang="en-US" sz="1800" b="1" dirty="0" err="1" smtClean="0">
                <a:solidFill>
                  <a:srgbClr val="000000"/>
                </a:solidFill>
              </a:rPr>
              <a:t>Interaktif</a:t>
            </a:r>
            <a:r>
              <a:rPr lang="en-US" sz="1800" b="1" dirty="0" smtClean="0">
                <a:solidFill>
                  <a:srgbClr val="000000"/>
                </a:solidFill>
              </a:rPr>
              <a:t> </a:t>
            </a:r>
          </a:p>
          <a:p>
            <a:pPr marL="517525" lvl="0" indent="-12700" algn="just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Media </a:t>
            </a:r>
            <a:r>
              <a:rPr lang="en-US" sz="1800" dirty="0">
                <a:solidFill>
                  <a:srgbClr val="000000"/>
                </a:solidFill>
              </a:rPr>
              <a:t>yang </a:t>
            </a:r>
            <a:r>
              <a:rPr lang="en-US" sz="1800" dirty="0" err="1">
                <a:solidFill>
                  <a:srgbClr val="000000"/>
                </a:solidFill>
              </a:rPr>
              <a:t>memungkinkan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terjadinya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komunikasi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dua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arah</a:t>
            </a:r>
            <a:r>
              <a:rPr lang="en-US" sz="1800" dirty="0">
                <a:solidFill>
                  <a:srgbClr val="000000"/>
                </a:solidFill>
              </a:rPr>
              <a:t> (</a:t>
            </a:r>
            <a:r>
              <a:rPr lang="en-US" sz="1800" i="1" dirty="0">
                <a:solidFill>
                  <a:srgbClr val="000000"/>
                </a:solidFill>
              </a:rPr>
              <a:t>two way </a:t>
            </a:r>
            <a:r>
              <a:rPr lang="en-US" sz="1800" i="1" dirty="0" smtClean="0">
                <a:solidFill>
                  <a:srgbClr val="000000"/>
                </a:solidFill>
              </a:rPr>
              <a:t>communications</a:t>
            </a:r>
            <a:r>
              <a:rPr lang="en-US" sz="1800" dirty="0" smtClean="0">
                <a:solidFill>
                  <a:srgbClr val="000000"/>
                </a:solidFill>
              </a:rPr>
              <a:t>) </a:t>
            </a:r>
            <a:r>
              <a:rPr lang="en-US" sz="1800" dirty="0" err="1">
                <a:solidFill>
                  <a:srgbClr val="000000"/>
                </a:solidFill>
              </a:rPr>
              <a:t>antara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komunikator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komunikan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sehingga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komunikasi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yang </a:t>
            </a:r>
            <a:r>
              <a:rPr lang="en-US" sz="1800" dirty="0" err="1">
                <a:solidFill>
                  <a:srgbClr val="000000"/>
                </a:solidFill>
              </a:rPr>
              <a:t>terjadi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adalah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komunikasi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interaktif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  <a:p>
            <a:pPr marL="542925" lvl="0" indent="-474663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arenR" startAt="4"/>
            </a:pPr>
            <a:r>
              <a:rPr lang="en-US" sz="1800" b="1" dirty="0" err="1">
                <a:solidFill>
                  <a:srgbClr val="000000"/>
                </a:solidFill>
              </a:rPr>
              <a:t>Banyak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b="1" dirty="0" err="1">
                <a:solidFill>
                  <a:srgbClr val="000000"/>
                </a:solidFill>
              </a:rPr>
              <a:t>tersedia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b="1" dirty="0" err="1">
                <a:solidFill>
                  <a:srgbClr val="000000"/>
                </a:solidFill>
              </a:rPr>
              <a:t>informasi</a:t>
            </a:r>
            <a:endParaRPr lang="en-US" sz="1800" b="1" dirty="0">
              <a:solidFill>
                <a:srgbClr val="000000"/>
              </a:solidFill>
            </a:endParaRPr>
          </a:p>
          <a:p>
            <a:pPr marL="500063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Internet </a:t>
            </a:r>
            <a:r>
              <a:rPr lang="en-US" sz="1800" dirty="0" err="1">
                <a:solidFill>
                  <a:srgbClr val="000000"/>
                </a:solidFill>
              </a:rPr>
              <a:t>dapat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diibaratkan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perpustakaan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dari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ketersediaan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informasi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baru</a:t>
            </a:r>
            <a:r>
              <a:rPr lang="en-US" sz="1800" dirty="0">
                <a:solidFill>
                  <a:srgbClr val="000000"/>
                </a:solidFill>
              </a:rPr>
              <a:t>,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selalu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mengikuti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perkembangan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zaman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karena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kecepatan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internet </a:t>
            </a:r>
            <a:r>
              <a:rPr lang="en-US" sz="1800" dirty="0" err="1" smtClean="0">
                <a:solidFill>
                  <a:srgbClr val="000000"/>
                </a:solidFill>
              </a:rPr>
              <a:t>mampu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mengakses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semua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berita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baru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mendapat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respon</a:t>
            </a:r>
            <a:r>
              <a:rPr lang="en-US" sz="1800" dirty="0" smtClean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sangat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cepat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98153" y="838200"/>
            <a:ext cx="2029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ERA INTERNET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9346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726" y="1627425"/>
            <a:ext cx="7323831" cy="3624723"/>
          </a:xfrm>
        </p:spPr>
        <p:txBody>
          <a:bodyPr>
            <a:normAutofit/>
          </a:bodyPr>
          <a:lstStyle/>
          <a:p>
            <a:pPr marL="542925" indent="-474663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arenR" startAt="5"/>
            </a:pPr>
            <a:r>
              <a:rPr lang="en-US" sz="1800" b="1" dirty="0" err="1" smtClean="0">
                <a:solidFill>
                  <a:srgbClr val="000000"/>
                </a:solidFill>
              </a:rPr>
              <a:t>Biaya</a:t>
            </a:r>
            <a:r>
              <a:rPr lang="en-US" sz="1800" b="1" dirty="0" smtClean="0">
                <a:solidFill>
                  <a:srgbClr val="000000"/>
                </a:solidFill>
              </a:rPr>
              <a:t> </a:t>
            </a:r>
            <a:r>
              <a:rPr lang="en-US" sz="1800" b="1" dirty="0" err="1">
                <a:solidFill>
                  <a:srgbClr val="000000"/>
                </a:solidFill>
              </a:rPr>
              <a:t>murah</a:t>
            </a:r>
            <a:r>
              <a:rPr lang="en-US" sz="1800" b="1" dirty="0" smtClean="0">
                <a:solidFill>
                  <a:srgbClr val="000000"/>
                </a:solidFill>
              </a:rPr>
              <a:t> </a:t>
            </a:r>
          </a:p>
          <a:p>
            <a:pPr marL="525463" indent="4763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Satu</a:t>
            </a:r>
            <a:r>
              <a:rPr lang="en-US" sz="1800" dirty="0" smtClean="0">
                <a:solidFill>
                  <a:srgbClr val="000000"/>
                </a:solidFill>
              </a:rPr>
              <a:t> modem </a:t>
            </a:r>
            <a:r>
              <a:rPr lang="en-US" sz="1800" dirty="0" err="1" smtClean="0">
                <a:solidFill>
                  <a:srgbClr val="000000"/>
                </a:solidFill>
              </a:rPr>
              <a:t>dapat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dipakai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ke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beberapa</a:t>
            </a:r>
            <a:r>
              <a:rPr lang="en-US" sz="1800" dirty="0" smtClean="0">
                <a:solidFill>
                  <a:srgbClr val="000000"/>
                </a:solidFill>
              </a:rPr>
              <a:t> gadget/</a:t>
            </a:r>
            <a:r>
              <a:rPr lang="en-US" sz="1800" dirty="0" err="1" smtClean="0">
                <a:solidFill>
                  <a:srgbClr val="000000"/>
                </a:solidFill>
              </a:rPr>
              <a:t>gawai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hingga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PC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disaat</a:t>
            </a:r>
            <a:r>
              <a:rPr lang="en-US" sz="1800" dirty="0" smtClean="0">
                <a:solidFill>
                  <a:srgbClr val="000000"/>
                </a:solidFill>
              </a:rPr>
              <a:t> yang </a:t>
            </a:r>
            <a:r>
              <a:rPr lang="en-US" sz="1800" dirty="0" err="1" smtClean="0">
                <a:solidFill>
                  <a:srgbClr val="000000"/>
                </a:solidFill>
              </a:rPr>
              <a:t>bersamaan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dapat</a:t>
            </a:r>
            <a:r>
              <a:rPr lang="en-US" sz="1800" dirty="0" smtClean="0">
                <a:solidFill>
                  <a:srgbClr val="000000"/>
                </a:solidFill>
              </a:rPr>
              <a:t> pula </a:t>
            </a:r>
            <a:r>
              <a:rPr lang="en-US" sz="1800" dirty="0" err="1" smtClean="0">
                <a:solidFill>
                  <a:srgbClr val="000000"/>
                </a:solidFill>
              </a:rPr>
              <a:t>mengirimkan</a:t>
            </a:r>
            <a:r>
              <a:rPr lang="en-US" sz="1800" dirty="0" smtClean="0">
                <a:solidFill>
                  <a:srgbClr val="000000"/>
                </a:solidFill>
              </a:rPr>
              <a:t> email </a:t>
            </a:r>
            <a:r>
              <a:rPr lang="en-US" sz="1800" dirty="0" err="1" smtClean="0">
                <a:solidFill>
                  <a:srgbClr val="000000"/>
                </a:solidFill>
              </a:rPr>
              <a:t>dalam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lalu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lintas</a:t>
            </a:r>
            <a:r>
              <a:rPr lang="en-US" sz="1800" dirty="0" smtClean="0">
                <a:solidFill>
                  <a:srgbClr val="000000"/>
                </a:solidFill>
              </a:rPr>
              <a:t> data yang </a:t>
            </a:r>
            <a:r>
              <a:rPr lang="en-US" sz="1800" dirty="0" err="1" smtClean="0">
                <a:solidFill>
                  <a:srgbClr val="000000"/>
                </a:solidFill>
              </a:rPr>
              <a:t>akurat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tanpa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hambatan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pada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satu</a:t>
            </a:r>
            <a:r>
              <a:rPr lang="en-US" sz="1800" dirty="0" smtClean="0">
                <a:solidFill>
                  <a:srgbClr val="000000"/>
                </a:solidFill>
              </a:rPr>
              <a:t> server yang </a:t>
            </a:r>
            <a:r>
              <a:rPr lang="en-US" sz="1800" dirty="0" err="1" smtClean="0">
                <a:solidFill>
                  <a:srgbClr val="000000"/>
                </a:solidFill>
              </a:rPr>
              <a:t>sama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marL="525780" lvl="0" indent="-4572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arenR" startAt="6"/>
            </a:pPr>
            <a:r>
              <a:rPr lang="en-US" sz="1800" b="1" dirty="0" err="1" smtClean="0">
                <a:solidFill>
                  <a:srgbClr val="000000"/>
                </a:solidFill>
              </a:rPr>
              <a:t>Materi</a:t>
            </a:r>
            <a:r>
              <a:rPr lang="en-US" sz="1800" b="1" dirty="0" smtClean="0">
                <a:solidFill>
                  <a:srgbClr val="000000"/>
                </a:solidFill>
              </a:rPr>
              <a:t> </a:t>
            </a:r>
            <a:r>
              <a:rPr lang="en-US" sz="1800" b="1" dirty="0" err="1">
                <a:solidFill>
                  <a:srgbClr val="000000"/>
                </a:solidFill>
              </a:rPr>
              <a:t>mudah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</a:rPr>
              <a:t>diupdate</a:t>
            </a:r>
            <a:endParaRPr lang="en-US" sz="1800" b="1" dirty="0" smtClean="0">
              <a:solidFill>
                <a:srgbClr val="000000"/>
              </a:solidFill>
            </a:endParaRPr>
          </a:p>
          <a:p>
            <a:pPr marL="522288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Semua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berita</a:t>
            </a:r>
            <a:r>
              <a:rPr lang="en-US" sz="1800" dirty="0" smtClean="0">
                <a:solidFill>
                  <a:srgbClr val="000000"/>
                </a:solidFill>
              </a:rPr>
              <a:t> online </a:t>
            </a:r>
            <a:r>
              <a:rPr lang="en-US" sz="1800" dirty="0" err="1" smtClean="0">
                <a:solidFill>
                  <a:srgbClr val="000000"/>
                </a:solidFill>
              </a:rPr>
              <a:t>masuk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dalam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hitungan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detik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dengan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informasi</a:t>
            </a:r>
            <a:r>
              <a:rPr lang="en-US" sz="1800" dirty="0" smtClean="0">
                <a:solidFill>
                  <a:srgbClr val="000000"/>
                </a:solidFill>
              </a:rPr>
              <a:t> yang </a:t>
            </a:r>
            <a:r>
              <a:rPr lang="en-US" sz="1800" dirty="0" err="1" smtClean="0">
                <a:solidFill>
                  <a:srgbClr val="000000"/>
                </a:solidFill>
              </a:rPr>
              <a:t>terkini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bahkan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langsung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dari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tempat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kejadian</a:t>
            </a:r>
            <a:r>
              <a:rPr lang="en-US" sz="1800" dirty="0" smtClean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>
                <a:solidFill>
                  <a:schemeClr val="bg1"/>
                </a:solidFill>
              </a:rPr>
              <a:pPr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98153" y="838200"/>
            <a:ext cx="2029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ERA INTERNET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1907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44" y="1606022"/>
            <a:ext cx="7286843" cy="4337578"/>
          </a:xfrm>
        </p:spPr>
        <p:txBody>
          <a:bodyPr>
            <a:normAutofit/>
          </a:bodyPr>
          <a:lstStyle/>
          <a:p>
            <a:pPr marL="0" indent="5429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Dampak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berkembangnya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teknologi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komunikasi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dalam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kehidupan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manusia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menjadikan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Interaksi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yang </a:t>
            </a:r>
            <a:r>
              <a:rPr lang="en-US" sz="1800" dirty="0" err="1">
                <a:solidFill>
                  <a:srgbClr val="000000"/>
                </a:solidFill>
              </a:rPr>
              <a:t>dilakukan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manusia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tidak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lagi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dibatasi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oleh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ruang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waktu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dimana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perbedaan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letak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geografis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kini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tidak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menjadi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penghambat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berkomunikasi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marL="0" indent="54292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Imbas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dari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perkembangan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teknologi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juga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dirasakan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dalam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pekerjaan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Public </a:t>
            </a:r>
            <a:r>
              <a:rPr lang="en-US" sz="1800" i="1" dirty="0">
                <a:solidFill>
                  <a:srgbClr val="000000"/>
                </a:solidFill>
              </a:rPr>
              <a:t>Relations</a:t>
            </a:r>
            <a:r>
              <a:rPr lang="en-US" sz="1800" dirty="0">
                <a:solidFill>
                  <a:srgbClr val="000000"/>
                </a:solidFill>
              </a:rPr>
              <a:t> (PR). </a:t>
            </a:r>
            <a:r>
              <a:rPr lang="en-US" sz="1800" dirty="0" err="1">
                <a:solidFill>
                  <a:srgbClr val="000000"/>
                </a:solidFill>
              </a:rPr>
              <a:t>Pesan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disampaikan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oleh</a:t>
            </a:r>
            <a:r>
              <a:rPr lang="en-US" sz="1800" dirty="0">
                <a:solidFill>
                  <a:srgbClr val="000000"/>
                </a:solidFill>
              </a:rPr>
              <a:t> PR </a:t>
            </a:r>
            <a:r>
              <a:rPr lang="en-US" sz="1800" dirty="0" err="1">
                <a:solidFill>
                  <a:srgbClr val="000000"/>
                </a:solidFill>
              </a:rPr>
              <a:t>bukan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hanya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pesan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disampaikan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melalui</a:t>
            </a:r>
            <a:r>
              <a:rPr lang="en-US" sz="1800" dirty="0">
                <a:solidFill>
                  <a:srgbClr val="000000"/>
                </a:solidFill>
              </a:rPr>
              <a:t> media </a:t>
            </a:r>
            <a:r>
              <a:rPr lang="en-US" sz="1800" dirty="0" err="1" smtClean="0">
                <a:solidFill>
                  <a:srgbClr val="000000"/>
                </a:solidFill>
              </a:rPr>
              <a:t>konvensional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seperti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b="1" dirty="0">
                <a:solidFill>
                  <a:srgbClr val="000000"/>
                </a:solidFill>
              </a:rPr>
              <a:t>radio, </a:t>
            </a:r>
            <a:r>
              <a:rPr lang="en-US" sz="1800" b="1" dirty="0" err="1">
                <a:solidFill>
                  <a:srgbClr val="000000"/>
                </a:solidFill>
              </a:rPr>
              <a:t>televisi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dan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b="1" dirty="0" err="1">
                <a:solidFill>
                  <a:srgbClr val="000000"/>
                </a:solidFill>
              </a:rPr>
              <a:t>surat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b="1" dirty="0" err="1">
                <a:solidFill>
                  <a:srgbClr val="000000"/>
                </a:solidFill>
              </a:rPr>
              <a:t>kabar</a:t>
            </a:r>
            <a:r>
              <a:rPr lang="en-US" sz="1800" dirty="0">
                <a:solidFill>
                  <a:srgbClr val="000000"/>
                </a:solidFill>
              </a:rPr>
              <a:t>, </a:t>
            </a:r>
            <a:r>
              <a:rPr lang="en-US" sz="1800" dirty="0" err="1">
                <a:solidFill>
                  <a:srgbClr val="000000"/>
                </a:solidFill>
              </a:rPr>
              <a:t>melainkan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pesan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disampaikan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melalui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semua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media </a:t>
            </a:r>
            <a:r>
              <a:rPr lang="en-US" sz="1800" dirty="0" err="1" smtClean="0">
                <a:solidFill>
                  <a:srgbClr val="000000"/>
                </a:solidFill>
              </a:rPr>
              <a:t>dengan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kemampuan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transfer </a:t>
            </a:r>
            <a:r>
              <a:rPr lang="en-US" sz="1800" dirty="0" err="1">
                <a:solidFill>
                  <a:srgbClr val="000000"/>
                </a:solidFill>
              </a:rPr>
              <a:t>informasi</a:t>
            </a:r>
            <a:r>
              <a:rPr lang="en-US" sz="1800" dirty="0">
                <a:solidFill>
                  <a:srgbClr val="000000"/>
                </a:solidFill>
              </a:rPr>
              <a:t> yang </a:t>
            </a:r>
            <a:r>
              <a:rPr lang="en-US" sz="1800" dirty="0" err="1">
                <a:solidFill>
                  <a:srgbClr val="000000"/>
                </a:solidFill>
              </a:rPr>
              <a:t>cepat</a:t>
            </a:r>
            <a:r>
              <a:rPr lang="en-US" sz="1800" dirty="0">
                <a:solidFill>
                  <a:srgbClr val="000000"/>
                </a:solidFill>
              </a:rPr>
              <a:t>, </a:t>
            </a:r>
            <a:r>
              <a:rPr lang="en-US" sz="1800" dirty="0" err="1">
                <a:solidFill>
                  <a:srgbClr val="000000"/>
                </a:solidFill>
              </a:rPr>
              <a:t>salah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satu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contoh</a:t>
            </a:r>
            <a:r>
              <a:rPr lang="en-US" sz="1800" dirty="0">
                <a:solidFill>
                  <a:srgbClr val="000000"/>
                </a:solidFill>
              </a:rPr>
              <a:t> media </a:t>
            </a:r>
            <a:r>
              <a:rPr lang="en-US" sz="1800" dirty="0" err="1">
                <a:solidFill>
                  <a:srgbClr val="000000"/>
                </a:solidFill>
              </a:rPr>
              <a:t>tersebut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adalah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b="1" dirty="0">
                <a:solidFill>
                  <a:srgbClr val="000000"/>
                </a:solidFill>
              </a:rPr>
              <a:t>internet</a:t>
            </a:r>
            <a:r>
              <a:rPr lang="en-US" sz="1800" dirty="0">
                <a:solidFill>
                  <a:srgbClr val="000000"/>
                </a:solidFill>
              </a:rPr>
              <a:t>. 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4681" y="838200"/>
            <a:ext cx="3736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" algn="ctr">
              <a:lnSpc>
                <a:spcPct val="120000"/>
              </a:lnSpc>
            </a:pPr>
            <a:r>
              <a:rPr lang="id-ID" sz="2400" b="1" dirty="0" smtClean="0">
                <a:solidFill>
                  <a:srgbClr val="000000"/>
                </a:solidFill>
                <a:latin typeface="+mj-lt"/>
              </a:rPr>
              <a:t>INTERNET dan DAMPAKNYA</a:t>
            </a:r>
            <a:endParaRPr lang="en-US" sz="2400" b="1" dirty="0">
              <a:solidFill>
                <a:srgbClr val="00000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1206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1643</Words>
  <Application>Microsoft Macintosh PowerPoint</Application>
  <PresentationFormat>On-screen Show (4:3)</PresentationFormat>
  <Paragraphs>122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KEMAMPUAN AKHIR YANG DIHARAPKAN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Fikom Esa Unggul</cp:lastModifiedBy>
  <cp:revision>212</cp:revision>
  <dcterms:created xsi:type="dcterms:W3CDTF">2010-08-24T06:47:44Z</dcterms:created>
  <dcterms:modified xsi:type="dcterms:W3CDTF">2018-03-25T10:49:22Z</dcterms:modified>
</cp:coreProperties>
</file>