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1090" r:id="rId6"/>
    <p:sldId id="260" r:id="rId7"/>
    <p:sldId id="261" r:id="rId8"/>
    <p:sldId id="262" r:id="rId9"/>
    <p:sldId id="263" r:id="rId10"/>
    <p:sldId id="264" r:id="rId11"/>
    <p:sldId id="1088" r:id="rId12"/>
    <p:sldId id="1089" r:id="rId13"/>
    <p:sldId id="265" r:id="rId14"/>
    <p:sldId id="266" r:id="rId15"/>
    <p:sldId id="267" r:id="rId16"/>
    <p:sldId id="269" r:id="rId17"/>
    <p:sldId id="268" r:id="rId18"/>
    <p:sldId id="270" r:id="rId19"/>
    <p:sldId id="272" r:id="rId20"/>
    <p:sldId id="1069" r:id="rId21"/>
    <p:sldId id="1073" r:id="rId22"/>
    <p:sldId id="1070" r:id="rId23"/>
    <p:sldId id="1074" r:id="rId24"/>
    <p:sldId id="1071" r:id="rId25"/>
    <p:sldId id="1075" r:id="rId26"/>
    <p:sldId id="1076" r:id="rId27"/>
    <p:sldId id="1078" r:id="rId28"/>
    <p:sldId id="1079" r:id="rId29"/>
    <p:sldId id="1080" r:id="rId30"/>
    <p:sldId id="1081" r:id="rId31"/>
    <p:sldId id="1087" r:id="rId32"/>
    <p:sldId id="27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3"/>
    <p:restoredTop sz="95179"/>
  </p:normalViewPr>
  <p:slideViewPr>
    <p:cSldViewPr snapToGrid="0" snapToObjects="1">
      <p:cViewPr>
        <p:scale>
          <a:sx n="54" d="100"/>
          <a:sy n="54" d="100"/>
        </p:scale>
        <p:origin x="-1384" y="-8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B208C5-2173-4F3A-91AC-7AE9797FC641}" type="doc">
      <dgm:prSet loTypeId="urn:microsoft.com/office/officeart/2005/8/layout/hierarchy2" loCatId="hierarchy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AAB0F8F-6204-4F0A-812A-9BD87A0889BF}">
      <dgm:prSet phldrT="[Text]" custT="1"/>
      <dgm:spPr/>
      <dgm:t>
        <a:bodyPr/>
        <a:lstStyle/>
        <a:p>
          <a:r>
            <a:rPr lang="en-US" sz="2400" dirty="0" smtClean="0"/>
            <a:t>Weight Management</a:t>
          </a:r>
          <a:endParaRPr lang="en-US" sz="2400" dirty="0"/>
        </a:p>
      </dgm:t>
    </dgm:pt>
    <dgm:pt modelId="{1AD0944E-CB65-48DB-A0AC-BF48EF57BBA0}" type="parTrans" cxnId="{CE39D072-B96F-40E4-9CD9-76EEBC907F53}">
      <dgm:prSet/>
      <dgm:spPr/>
      <dgm:t>
        <a:bodyPr/>
        <a:lstStyle/>
        <a:p>
          <a:endParaRPr lang="en-US" sz="1400"/>
        </a:p>
      </dgm:t>
    </dgm:pt>
    <dgm:pt modelId="{B4B7DFC2-2C37-4C5C-BD3C-8FEEE4802BDA}" type="sibTrans" cxnId="{CE39D072-B96F-40E4-9CD9-76EEBC907F53}">
      <dgm:prSet/>
      <dgm:spPr/>
      <dgm:t>
        <a:bodyPr/>
        <a:lstStyle/>
        <a:p>
          <a:endParaRPr lang="en-US" sz="1400"/>
        </a:p>
      </dgm:t>
    </dgm:pt>
    <dgm:pt modelId="{DBB463DC-262F-4DA4-BF46-544BBCCC5BEA}">
      <dgm:prSet phldrT="[Text]" custT="1"/>
      <dgm:spPr/>
      <dgm:t>
        <a:bodyPr/>
        <a:lstStyle/>
        <a:p>
          <a:r>
            <a:rPr lang="en-US" sz="2400" dirty="0" smtClean="0"/>
            <a:t>Maintain</a:t>
          </a:r>
          <a:endParaRPr lang="en-US" sz="2400" dirty="0"/>
        </a:p>
      </dgm:t>
    </dgm:pt>
    <dgm:pt modelId="{9054A07E-C140-48B9-84E2-92BA91F4AD72}" type="sibTrans" cxnId="{16A0D623-7F50-4155-AF7A-6A1BF9ED16F6}">
      <dgm:prSet/>
      <dgm:spPr/>
      <dgm:t>
        <a:bodyPr/>
        <a:lstStyle/>
        <a:p>
          <a:endParaRPr lang="en-US" sz="1400"/>
        </a:p>
      </dgm:t>
    </dgm:pt>
    <dgm:pt modelId="{78BC8E90-33A9-4289-AB4E-8423A7F04426}" type="parTrans" cxnId="{16A0D623-7F50-4155-AF7A-6A1BF9ED16F6}">
      <dgm:prSet custT="1"/>
      <dgm:spPr/>
      <dgm:t>
        <a:bodyPr/>
        <a:lstStyle/>
        <a:p>
          <a:endParaRPr lang="en-US" sz="300"/>
        </a:p>
      </dgm:t>
    </dgm:pt>
    <dgm:pt modelId="{D1AB457B-0E7F-4AAF-AB74-213B1EB0E303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Fat Loss</a:t>
          </a:r>
          <a:endParaRPr lang="en-US" sz="2400" dirty="0">
            <a:solidFill>
              <a:srgbClr val="FF0000"/>
            </a:solidFill>
          </a:endParaRPr>
        </a:p>
      </dgm:t>
    </dgm:pt>
    <dgm:pt modelId="{51C0CEA9-789E-48D8-A953-A69AA3C97E19}" type="parTrans" cxnId="{5CDC7ABA-9EAA-4969-92FE-FC176388F5A8}">
      <dgm:prSet custT="1"/>
      <dgm:spPr/>
      <dgm:t>
        <a:bodyPr/>
        <a:lstStyle/>
        <a:p>
          <a:endParaRPr lang="en-US" sz="300"/>
        </a:p>
      </dgm:t>
    </dgm:pt>
    <dgm:pt modelId="{EBBA2329-1F26-45C1-9381-D22BAB8CE727}" type="sibTrans" cxnId="{5CDC7ABA-9EAA-4969-92FE-FC176388F5A8}">
      <dgm:prSet/>
      <dgm:spPr/>
      <dgm:t>
        <a:bodyPr/>
        <a:lstStyle/>
        <a:p>
          <a:endParaRPr lang="en-US" sz="1400"/>
        </a:p>
      </dgm:t>
    </dgm:pt>
    <dgm:pt modelId="{608DE639-49D1-4DD8-B0A6-45B8F576CB27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Weight Loss</a:t>
          </a:r>
          <a:endParaRPr lang="en-US" sz="2400" dirty="0">
            <a:solidFill>
              <a:srgbClr val="FF0000"/>
            </a:solidFill>
          </a:endParaRPr>
        </a:p>
      </dgm:t>
    </dgm:pt>
    <dgm:pt modelId="{DEE88F61-6B60-4C2D-AE8E-3EE890ADDEC4}" type="parTrans" cxnId="{92857D80-B8DF-4D17-A487-838FBEB7989C}">
      <dgm:prSet custT="1"/>
      <dgm:spPr/>
      <dgm:t>
        <a:bodyPr/>
        <a:lstStyle/>
        <a:p>
          <a:endParaRPr lang="en-US" sz="300"/>
        </a:p>
      </dgm:t>
    </dgm:pt>
    <dgm:pt modelId="{9C8D6945-ACB2-4BC7-ACAB-BEA2FFE5EAB6}" type="sibTrans" cxnId="{92857D80-B8DF-4D17-A487-838FBEB7989C}">
      <dgm:prSet/>
      <dgm:spPr/>
      <dgm:t>
        <a:bodyPr/>
        <a:lstStyle/>
        <a:p>
          <a:endParaRPr lang="en-US" sz="1400"/>
        </a:p>
      </dgm:t>
    </dgm:pt>
    <dgm:pt modelId="{EDF86106-1000-374E-B5A9-929EB68496B6}">
      <dgm:prSet phldrT="[Text]" custT="1"/>
      <dgm:spPr/>
      <dgm:t>
        <a:bodyPr/>
        <a:lstStyle/>
        <a:p>
          <a:r>
            <a:rPr lang="en-US" sz="2400" dirty="0" smtClean="0"/>
            <a:t>Weight Gain</a:t>
          </a:r>
          <a:endParaRPr lang="en-US" sz="2400" dirty="0"/>
        </a:p>
      </dgm:t>
    </dgm:pt>
    <dgm:pt modelId="{8BD6F7EE-A77B-EF4A-BA89-A81E553FAFFA}" type="parTrans" cxnId="{B0F832E3-C35C-A849-9F8E-8A29E282AA78}">
      <dgm:prSet/>
      <dgm:spPr/>
      <dgm:t>
        <a:bodyPr/>
        <a:lstStyle/>
        <a:p>
          <a:endParaRPr lang="en-US"/>
        </a:p>
      </dgm:t>
    </dgm:pt>
    <dgm:pt modelId="{D2418E1F-3EDA-E74E-985C-B0A661544CCC}" type="sibTrans" cxnId="{B0F832E3-C35C-A849-9F8E-8A29E282AA78}">
      <dgm:prSet/>
      <dgm:spPr/>
      <dgm:t>
        <a:bodyPr/>
        <a:lstStyle/>
        <a:p>
          <a:endParaRPr lang="en-US"/>
        </a:p>
      </dgm:t>
    </dgm:pt>
    <dgm:pt modelId="{2893E950-AB5B-41EF-8C85-4ADBFA5AADE6}" type="pres">
      <dgm:prSet presAssocID="{77B208C5-2173-4F3A-91AC-7AE9797FC64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27E6D6-7C71-4D31-91CB-D4B1F08DEF20}" type="pres">
      <dgm:prSet presAssocID="{2AAB0F8F-6204-4F0A-812A-9BD87A0889BF}" presName="root1" presStyleCnt="0"/>
      <dgm:spPr/>
      <dgm:t>
        <a:bodyPr/>
        <a:lstStyle/>
        <a:p>
          <a:endParaRPr lang="en-US"/>
        </a:p>
      </dgm:t>
    </dgm:pt>
    <dgm:pt modelId="{1C1FDA97-D734-4D01-8163-DF45A7DB8620}" type="pres">
      <dgm:prSet presAssocID="{2AAB0F8F-6204-4F0A-812A-9BD87A0889BF}" presName="LevelOneTextNode" presStyleLbl="node0" presStyleIdx="0" presStyleCnt="1" custScaleX="128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DAAF0A-B565-4CA1-99A2-88D1C36D837A}" type="pres">
      <dgm:prSet presAssocID="{2AAB0F8F-6204-4F0A-812A-9BD87A0889BF}" presName="level2hierChild" presStyleCnt="0"/>
      <dgm:spPr/>
      <dgm:t>
        <a:bodyPr/>
        <a:lstStyle/>
        <a:p>
          <a:endParaRPr lang="en-US"/>
        </a:p>
      </dgm:t>
    </dgm:pt>
    <dgm:pt modelId="{0A286663-2698-4C4A-8159-D9F0142D25B5}" type="pres">
      <dgm:prSet presAssocID="{8BD6F7EE-A77B-EF4A-BA89-A81E553FAFFA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071DB925-4EA2-2048-8C7F-933670044644}" type="pres">
      <dgm:prSet presAssocID="{8BD6F7EE-A77B-EF4A-BA89-A81E553FAFF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C2D14D6-F4F0-A145-A714-177285E82109}" type="pres">
      <dgm:prSet presAssocID="{EDF86106-1000-374E-B5A9-929EB68496B6}" presName="root2" presStyleCnt="0"/>
      <dgm:spPr/>
    </dgm:pt>
    <dgm:pt modelId="{19C9A052-B444-6841-B591-F795E7C7FDD1}" type="pres">
      <dgm:prSet presAssocID="{EDF86106-1000-374E-B5A9-929EB68496B6}" presName="LevelTwoTextNode" presStyleLbl="node2" presStyleIdx="0" presStyleCnt="4" custScaleX="125160" custLinFactNeighborY="-11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D77548-E5B1-8247-B019-6BF7F91D6617}" type="pres">
      <dgm:prSet presAssocID="{EDF86106-1000-374E-B5A9-929EB68496B6}" presName="level3hierChild" presStyleCnt="0"/>
      <dgm:spPr/>
    </dgm:pt>
    <dgm:pt modelId="{B80DE0E0-2C08-45C8-8C27-B30520970902}" type="pres">
      <dgm:prSet presAssocID="{78BC8E90-33A9-4289-AB4E-8423A7F04426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3729852E-FD75-40A7-BD7B-22A9E894C281}" type="pres">
      <dgm:prSet presAssocID="{78BC8E90-33A9-4289-AB4E-8423A7F0442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E1E2414-CF14-4751-B7B9-02B0CC727A18}" type="pres">
      <dgm:prSet presAssocID="{DBB463DC-262F-4DA4-BF46-544BBCCC5BEA}" presName="root2" presStyleCnt="0"/>
      <dgm:spPr/>
      <dgm:t>
        <a:bodyPr/>
        <a:lstStyle/>
        <a:p>
          <a:endParaRPr lang="en-US"/>
        </a:p>
      </dgm:t>
    </dgm:pt>
    <dgm:pt modelId="{29F1E093-E43A-4F41-80FB-D080CD33378A}" type="pres">
      <dgm:prSet presAssocID="{DBB463DC-262F-4DA4-BF46-544BBCCC5BEA}" presName="LevelTwoTextNode" presStyleLbl="node2" presStyleIdx="1" presStyleCnt="4" custScaleX="128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647D1D-F68E-45B2-8966-A3CD15D6BB27}" type="pres">
      <dgm:prSet presAssocID="{DBB463DC-262F-4DA4-BF46-544BBCCC5BEA}" presName="level3hierChild" presStyleCnt="0"/>
      <dgm:spPr/>
      <dgm:t>
        <a:bodyPr/>
        <a:lstStyle/>
        <a:p>
          <a:endParaRPr lang="en-US"/>
        </a:p>
      </dgm:t>
    </dgm:pt>
    <dgm:pt modelId="{6E323303-C273-48BF-88C2-462FED7249D1}" type="pres">
      <dgm:prSet presAssocID="{51C0CEA9-789E-48D8-A953-A69AA3C97E19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FE31D6B1-45C7-4530-BC17-27B053042660}" type="pres">
      <dgm:prSet presAssocID="{51C0CEA9-789E-48D8-A953-A69AA3C97E1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C11C17C6-E325-4165-86F9-2637B6176E31}" type="pres">
      <dgm:prSet presAssocID="{D1AB457B-0E7F-4AAF-AB74-213B1EB0E303}" presName="root2" presStyleCnt="0"/>
      <dgm:spPr/>
      <dgm:t>
        <a:bodyPr/>
        <a:lstStyle/>
        <a:p>
          <a:endParaRPr lang="en-US"/>
        </a:p>
      </dgm:t>
    </dgm:pt>
    <dgm:pt modelId="{65AF6A29-9A89-4A44-85E0-7857687C9327}" type="pres">
      <dgm:prSet presAssocID="{D1AB457B-0E7F-4AAF-AB74-213B1EB0E303}" presName="LevelTwoTextNode" presStyleLbl="node2" presStyleIdx="2" presStyleCnt="4" custScaleX="128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E84FDF-717A-4D41-AEB6-756CF7901554}" type="pres">
      <dgm:prSet presAssocID="{D1AB457B-0E7F-4AAF-AB74-213B1EB0E303}" presName="level3hierChild" presStyleCnt="0"/>
      <dgm:spPr/>
      <dgm:t>
        <a:bodyPr/>
        <a:lstStyle/>
        <a:p>
          <a:endParaRPr lang="en-US"/>
        </a:p>
      </dgm:t>
    </dgm:pt>
    <dgm:pt modelId="{4AA07D48-3B29-4CA1-902E-AEE2B1FEC6D6}" type="pres">
      <dgm:prSet presAssocID="{DEE88F61-6B60-4C2D-AE8E-3EE890ADDEC4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22DC1F8D-445C-4000-B1E8-28FFFBD5FE2D}" type="pres">
      <dgm:prSet presAssocID="{DEE88F61-6B60-4C2D-AE8E-3EE890ADDEC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E22FF671-F773-451B-8978-7656ECD888F2}" type="pres">
      <dgm:prSet presAssocID="{608DE639-49D1-4DD8-B0A6-45B8F576CB27}" presName="root2" presStyleCnt="0"/>
      <dgm:spPr/>
      <dgm:t>
        <a:bodyPr/>
        <a:lstStyle/>
        <a:p>
          <a:endParaRPr lang="en-US"/>
        </a:p>
      </dgm:t>
    </dgm:pt>
    <dgm:pt modelId="{C5774CFF-FF5E-4242-9F14-9C7BE323447D}" type="pres">
      <dgm:prSet presAssocID="{608DE639-49D1-4DD8-B0A6-45B8F576CB27}" presName="LevelTwoTextNode" presStyleLbl="node2" presStyleIdx="3" presStyleCnt="4" custScaleX="1286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FE3A30-105B-4C33-A944-D08817861819}" type="pres">
      <dgm:prSet presAssocID="{608DE639-49D1-4DD8-B0A6-45B8F576CB27}" presName="level3hierChild" presStyleCnt="0"/>
      <dgm:spPr/>
      <dgm:t>
        <a:bodyPr/>
        <a:lstStyle/>
        <a:p>
          <a:endParaRPr lang="en-US"/>
        </a:p>
      </dgm:t>
    </dgm:pt>
  </dgm:ptLst>
  <dgm:cxnLst>
    <dgm:cxn modelId="{AC97678B-B9A8-B648-85E5-5AA983EAC9AA}" type="presOf" srcId="{78BC8E90-33A9-4289-AB4E-8423A7F04426}" destId="{3729852E-FD75-40A7-BD7B-22A9E894C281}" srcOrd="1" destOrd="0" presId="urn:microsoft.com/office/officeart/2005/8/layout/hierarchy2"/>
    <dgm:cxn modelId="{B1CDBD20-FFF2-D941-A718-8D2B8CC07858}" type="presOf" srcId="{DEE88F61-6B60-4C2D-AE8E-3EE890ADDEC4}" destId="{4AA07D48-3B29-4CA1-902E-AEE2B1FEC6D6}" srcOrd="0" destOrd="0" presId="urn:microsoft.com/office/officeart/2005/8/layout/hierarchy2"/>
    <dgm:cxn modelId="{16A0D623-7F50-4155-AF7A-6A1BF9ED16F6}" srcId="{2AAB0F8F-6204-4F0A-812A-9BD87A0889BF}" destId="{DBB463DC-262F-4DA4-BF46-544BBCCC5BEA}" srcOrd="1" destOrd="0" parTransId="{78BC8E90-33A9-4289-AB4E-8423A7F04426}" sibTransId="{9054A07E-C140-48B9-84E2-92BA91F4AD72}"/>
    <dgm:cxn modelId="{92857D80-B8DF-4D17-A487-838FBEB7989C}" srcId="{2AAB0F8F-6204-4F0A-812A-9BD87A0889BF}" destId="{608DE639-49D1-4DD8-B0A6-45B8F576CB27}" srcOrd="3" destOrd="0" parTransId="{DEE88F61-6B60-4C2D-AE8E-3EE890ADDEC4}" sibTransId="{9C8D6945-ACB2-4BC7-ACAB-BEA2FFE5EAB6}"/>
    <dgm:cxn modelId="{7F5633EA-6CF3-0F44-8B30-67E6004001B3}" type="presOf" srcId="{608DE639-49D1-4DD8-B0A6-45B8F576CB27}" destId="{C5774CFF-FF5E-4242-9F14-9C7BE323447D}" srcOrd="0" destOrd="0" presId="urn:microsoft.com/office/officeart/2005/8/layout/hierarchy2"/>
    <dgm:cxn modelId="{C62512AE-E4E9-224D-B7D8-8B942DC47A1D}" type="presOf" srcId="{2AAB0F8F-6204-4F0A-812A-9BD87A0889BF}" destId="{1C1FDA97-D734-4D01-8163-DF45A7DB8620}" srcOrd="0" destOrd="0" presId="urn:microsoft.com/office/officeart/2005/8/layout/hierarchy2"/>
    <dgm:cxn modelId="{CE39D072-B96F-40E4-9CD9-76EEBC907F53}" srcId="{77B208C5-2173-4F3A-91AC-7AE9797FC641}" destId="{2AAB0F8F-6204-4F0A-812A-9BD87A0889BF}" srcOrd="0" destOrd="0" parTransId="{1AD0944E-CB65-48DB-A0AC-BF48EF57BBA0}" sibTransId="{B4B7DFC2-2C37-4C5C-BD3C-8FEEE4802BDA}"/>
    <dgm:cxn modelId="{117E27E9-5EA9-F447-9241-D6A5C18D8F5F}" type="presOf" srcId="{78BC8E90-33A9-4289-AB4E-8423A7F04426}" destId="{B80DE0E0-2C08-45C8-8C27-B30520970902}" srcOrd="0" destOrd="0" presId="urn:microsoft.com/office/officeart/2005/8/layout/hierarchy2"/>
    <dgm:cxn modelId="{58E0C74C-4109-5F48-9317-414BD0EB6BA4}" type="presOf" srcId="{D1AB457B-0E7F-4AAF-AB74-213B1EB0E303}" destId="{65AF6A29-9A89-4A44-85E0-7857687C9327}" srcOrd="0" destOrd="0" presId="urn:microsoft.com/office/officeart/2005/8/layout/hierarchy2"/>
    <dgm:cxn modelId="{5CDC7ABA-9EAA-4969-92FE-FC176388F5A8}" srcId="{2AAB0F8F-6204-4F0A-812A-9BD87A0889BF}" destId="{D1AB457B-0E7F-4AAF-AB74-213B1EB0E303}" srcOrd="2" destOrd="0" parTransId="{51C0CEA9-789E-48D8-A953-A69AA3C97E19}" sibTransId="{EBBA2329-1F26-45C1-9381-D22BAB8CE727}"/>
    <dgm:cxn modelId="{83271C22-9705-4D4B-91C9-418154407BCA}" type="presOf" srcId="{8BD6F7EE-A77B-EF4A-BA89-A81E553FAFFA}" destId="{0A286663-2698-4C4A-8159-D9F0142D25B5}" srcOrd="0" destOrd="0" presId="urn:microsoft.com/office/officeart/2005/8/layout/hierarchy2"/>
    <dgm:cxn modelId="{925C60BB-7C62-A34E-A1B2-3A094D5F7D8C}" type="presOf" srcId="{51C0CEA9-789E-48D8-A953-A69AA3C97E19}" destId="{6E323303-C273-48BF-88C2-462FED7249D1}" srcOrd="0" destOrd="0" presId="urn:microsoft.com/office/officeart/2005/8/layout/hierarchy2"/>
    <dgm:cxn modelId="{A3B08DC5-07E1-C74D-AF9E-07E0BF67924E}" type="presOf" srcId="{DEE88F61-6B60-4C2D-AE8E-3EE890ADDEC4}" destId="{22DC1F8D-445C-4000-B1E8-28FFFBD5FE2D}" srcOrd="1" destOrd="0" presId="urn:microsoft.com/office/officeart/2005/8/layout/hierarchy2"/>
    <dgm:cxn modelId="{09F1B84D-62B7-904B-BFCC-2D9AC2ABED3D}" type="presOf" srcId="{DBB463DC-262F-4DA4-BF46-544BBCCC5BEA}" destId="{29F1E093-E43A-4F41-80FB-D080CD33378A}" srcOrd="0" destOrd="0" presId="urn:microsoft.com/office/officeart/2005/8/layout/hierarchy2"/>
    <dgm:cxn modelId="{E44B1708-25EA-E646-9DB7-6066B1A90567}" type="presOf" srcId="{8BD6F7EE-A77B-EF4A-BA89-A81E553FAFFA}" destId="{071DB925-4EA2-2048-8C7F-933670044644}" srcOrd="1" destOrd="0" presId="urn:microsoft.com/office/officeart/2005/8/layout/hierarchy2"/>
    <dgm:cxn modelId="{AAA7BCFE-BA9C-F24E-9920-4D3DEBF759C4}" type="presOf" srcId="{51C0CEA9-789E-48D8-A953-A69AA3C97E19}" destId="{FE31D6B1-45C7-4530-BC17-27B053042660}" srcOrd="1" destOrd="0" presId="urn:microsoft.com/office/officeart/2005/8/layout/hierarchy2"/>
    <dgm:cxn modelId="{6119B1D0-C1E2-1548-A4C1-576A218DAFF3}" type="presOf" srcId="{EDF86106-1000-374E-B5A9-929EB68496B6}" destId="{19C9A052-B444-6841-B591-F795E7C7FDD1}" srcOrd="0" destOrd="0" presId="urn:microsoft.com/office/officeart/2005/8/layout/hierarchy2"/>
    <dgm:cxn modelId="{9205676A-4BCC-B04B-BBE9-677769DCE7A4}" type="presOf" srcId="{77B208C5-2173-4F3A-91AC-7AE9797FC641}" destId="{2893E950-AB5B-41EF-8C85-4ADBFA5AADE6}" srcOrd="0" destOrd="0" presId="urn:microsoft.com/office/officeart/2005/8/layout/hierarchy2"/>
    <dgm:cxn modelId="{B0F832E3-C35C-A849-9F8E-8A29E282AA78}" srcId="{2AAB0F8F-6204-4F0A-812A-9BD87A0889BF}" destId="{EDF86106-1000-374E-B5A9-929EB68496B6}" srcOrd="0" destOrd="0" parTransId="{8BD6F7EE-A77B-EF4A-BA89-A81E553FAFFA}" sibTransId="{D2418E1F-3EDA-E74E-985C-B0A661544CCC}"/>
    <dgm:cxn modelId="{9388289D-2795-D644-BDBD-0289E2A509DA}" type="presParOf" srcId="{2893E950-AB5B-41EF-8C85-4ADBFA5AADE6}" destId="{4327E6D6-7C71-4D31-91CB-D4B1F08DEF20}" srcOrd="0" destOrd="0" presId="urn:microsoft.com/office/officeart/2005/8/layout/hierarchy2"/>
    <dgm:cxn modelId="{B6BEB1F7-67B4-0A48-B358-FABCDC83798A}" type="presParOf" srcId="{4327E6D6-7C71-4D31-91CB-D4B1F08DEF20}" destId="{1C1FDA97-D734-4D01-8163-DF45A7DB8620}" srcOrd="0" destOrd="0" presId="urn:microsoft.com/office/officeart/2005/8/layout/hierarchy2"/>
    <dgm:cxn modelId="{1CA08B63-A3FF-BB40-AD8D-377A4365E4D4}" type="presParOf" srcId="{4327E6D6-7C71-4D31-91CB-D4B1F08DEF20}" destId="{93DAAF0A-B565-4CA1-99A2-88D1C36D837A}" srcOrd="1" destOrd="0" presId="urn:microsoft.com/office/officeart/2005/8/layout/hierarchy2"/>
    <dgm:cxn modelId="{590A6991-DEC4-E04E-97BD-4A0D2E2BFDE3}" type="presParOf" srcId="{93DAAF0A-B565-4CA1-99A2-88D1C36D837A}" destId="{0A286663-2698-4C4A-8159-D9F0142D25B5}" srcOrd="0" destOrd="0" presId="urn:microsoft.com/office/officeart/2005/8/layout/hierarchy2"/>
    <dgm:cxn modelId="{7FE8D848-BFC1-F043-99A0-68A207DD3F4E}" type="presParOf" srcId="{0A286663-2698-4C4A-8159-D9F0142D25B5}" destId="{071DB925-4EA2-2048-8C7F-933670044644}" srcOrd="0" destOrd="0" presId="urn:microsoft.com/office/officeart/2005/8/layout/hierarchy2"/>
    <dgm:cxn modelId="{78700162-F831-D84C-9C0D-986120FA924C}" type="presParOf" srcId="{93DAAF0A-B565-4CA1-99A2-88D1C36D837A}" destId="{7C2D14D6-F4F0-A145-A714-177285E82109}" srcOrd="1" destOrd="0" presId="urn:microsoft.com/office/officeart/2005/8/layout/hierarchy2"/>
    <dgm:cxn modelId="{95954F78-8B06-0744-900D-F959465AF878}" type="presParOf" srcId="{7C2D14D6-F4F0-A145-A714-177285E82109}" destId="{19C9A052-B444-6841-B591-F795E7C7FDD1}" srcOrd="0" destOrd="0" presId="urn:microsoft.com/office/officeart/2005/8/layout/hierarchy2"/>
    <dgm:cxn modelId="{1610C76A-9DEE-5A42-A8A8-3142FFD40E23}" type="presParOf" srcId="{7C2D14D6-F4F0-A145-A714-177285E82109}" destId="{E0D77548-E5B1-8247-B019-6BF7F91D6617}" srcOrd="1" destOrd="0" presId="urn:microsoft.com/office/officeart/2005/8/layout/hierarchy2"/>
    <dgm:cxn modelId="{3863A3C8-6E13-1F4B-AB4B-A438E4A8BC9A}" type="presParOf" srcId="{93DAAF0A-B565-4CA1-99A2-88D1C36D837A}" destId="{B80DE0E0-2C08-45C8-8C27-B30520970902}" srcOrd="2" destOrd="0" presId="urn:microsoft.com/office/officeart/2005/8/layout/hierarchy2"/>
    <dgm:cxn modelId="{3341AE2D-50D0-E84B-AC50-98C627CADA91}" type="presParOf" srcId="{B80DE0E0-2C08-45C8-8C27-B30520970902}" destId="{3729852E-FD75-40A7-BD7B-22A9E894C281}" srcOrd="0" destOrd="0" presId="urn:microsoft.com/office/officeart/2005/8/layout/hierarchy2"/>
    <dgm:cxn modelId="{7E7C4886-B6F6-9748-BBB7-F05B95A84F8A}" type="presParOf" srcId="{93DAAF0A-B565-4CA1-99A2-88D1C36D837A}" destId="{3E1E2414-CF14-4751-B7B9-02B0CC727A18}" srcOrd="3" destOrd="0" presId="urn:microsoft.com/office/officeart/2005/8/layout/hierarchy2"/>
    <dgm:cxn modelId="{BFB9799F-0E76-9A43-8901-2B25E2777DCE}" type="presParOf" srcId="{3E1E2414-CF14-4751-B7B9-02B0CC727A18}" destId="{29F1E093-E43A-4F41-80FB-D080CD33378A}" srcOrd="0" destOrd="0" presId="urn:microsoft.com/office/officeart/2005/8/layout/hierarchy2"/>
    <dgm:cxn modelId="{924DD03A-1995-0740-A653-E53600521E9E}" type="presParOf" srcId="{3E1E2414-CF14-4751-B7B9-02B0CC727A18}" destId="{54647D1D-F68E-45B2-8966-A3CD15D6BB27}" srcOrd="1" destOrd="0" presId="urn:microsoft.com/office/officeart/2005/8/layout/hierarchy2"/>
    <dgm:cxn modelId="{3F582351-AC60-4F4B-8A03-85CFE414D74A}" type="presParOf" srcId="{93DAAF0A-B565-4CA1-99A2-88D1C36D837A}" destId="{6E323303-C273-48BF-88C2-462FED7249D1}" srcOrd="4" destOrd="0" presId="urn:microsoft.com/office/officeart/2005/8/layout/hierarchy2"/>
    <dgm:cxn modelId="{C78C9D11-8591-F44B-9AAA-0563F13FB5D0}" type="presParOf" srcId="{6E323303-C273-48BF-88C2-462FED7249D1}" destId="{FE31D6B1-45C7-4530-BC17-27B053042660}" srcOrd="0" destOrd="0" presId="urn:microsoft.com/office/officeart/2005/8/layout/hierarchy2"/>
    <dgm:cxn modelId="{20F46B63-5373-CF4F-9818-709851E15D54}" type="presParOf" srcId="{93DAAF0A-B565-4CA1-99A2-88D1C36D837A}" destId="{C11C17C6-E325-4165-86F9-2637B6176E31}" srcOrd="5" destOrd="0" presId="urn:microsoft.com/office/officeart/2005/8/layout/hierarchy2"/>
    <dgm:cxn modelId="{76459F6C-3769-364A-A8DC-36DC59D1EC2E}" type="presParOf" srcId="{C11C17C6-E325-4165-86F9-2637B6176E31}" destId="{65AF6A29-9A89-4A44-85E0-7857687C9327}" srcOrd="0" destOrd="0" presId="urn:microsoft.com/office/officeart/2005/8/layout/hierarchy2"/>
    <dgm:cxn modelId="{988435EC-D963-BE4A-853F-222022901D29}" type="presParOf" srcId="{C11C17C6-E325-4165-86F9-2637B6176E31}" destId="{D4E84FDF-717A-4D41-AEB6-756CF7901554}" srcOrd="1" destOrd="0" presId="urn:microsoft.com/office/officeart/2005/8/layout/hierarchy2"/>
    <dgm:cxn modelId="{6EA22B5E-F07A-4446-817A-B1290815A0BE}" type="presParOf" srcId="{93DAAF0A-B565-4CA1-99A2-88D1C36D837A}" destId="{4AA07D48-3B29-4CA1-902E-AEE2B1FEC6D6}" srcOrd="6" destOrd="0" presId="urn:microsoft.com/office/officeart/2005/8/layout/hierarchy2"/>
    <dgm:cxn modelId="{2DF234DC-EAF6-F149-947A-36951F77D758}" type="presParOf" srcId="{4AA07D48-3B29-4CA1-902E-AEE2B1FEC6D6}" destId="{22DC1F8D-445C-4000-B1E8-28FFFBD5FE2D}" srcOrd="0" destOrd="0" presId="urn:microsoft.com/office/officeart/2005/8/layout/hierarchy2"/>
    <dgm:cxn modelId="{0BF5C088-EA7A-3D4B-AFD3-AA635D8CB987}" type="presParOf" srcId="{93DAAF0A-B565-4CA1-99A2-88D1C36D837A}" destId="{E22FF671-F773-451B-8978-7656ECD888F2}" srcOrd="7" destOrd="0" presId="urn:microsoft.com/office/officeart/2005/8/layout/hierarchy2"/>
    <dgm:cxn modelId="{67AEDD16-B26C-5E45-8E72-C0EE0CD427CE}" type="presParOf" srcId="{E22FF671-F773-451B-8978-7656ECD888F2}" destId="{C5774CFF-FF5E-4242-9F14-9C7BE323447D}" srcOrd="0" destOrd="0" presId="urn:microsoft.com/office/officeart/2005/8/layout/hierarchy2"/>
    <dgm:cxn modelId="{A1CE0061-3B06-5C41-AB2B-181DA9A270BB}" type="presParOf" srcId="{E22FF671-F773-451B-8978-7656ECD888F2}" destId="{78FE3A30-105B-4C33-A944-D0881786181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1FDA97-D734-4D01-8163-DF45A7DB8620}">
      <dsp:nvSpPr>
        <dsp:cNvPr id="0" name=""/>
        <dsp:cNvSpPr/>
      </dsp:nvSpPr>
      <dsp:spPr>
        <a:xfrm>
          <a:off x="1934858" y="1608396"/>
          <a:ext cx="2397583" cy="9318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Weight Management</a:t>
          </a:r>
          <a:endParaRPr lang="en-US" sz="2400" kern="1200" dirty="0"/>
        </a:p>
      </dsp:txBody>
      <dsp:txXfrm>
        <a:off x="1962150" y="1635688"/>
        <a:ext cx="2342999" cy="877232"/>
      </dsp:txXfrm>
    </dsp:sp>
    <dsp:sp modelId="{0A286663-2698-4C4A-8159-D9F0142D25B5}">
      <dsp:nvSpPr>
        <dsp:cNvPr id="0" name=""/>
        <dsp:cNvSpPr/>
      </dsp:nvSpPr>
      <dsp:spPr>
        <a:xfrm rot="17691996">
          <a:off x="3818793" y="1249891"/>
          <a:ext cx="1772749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72749" y="2021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660849" y="1225787"/>
        <a:ext cx="88637" cy="88637"/>
      </dsp:txXfrm>
    </dsp:sp>
    <dsp:sp modelId="{19C9A052-B444-6841-B591-F795E7C7FDD1}">
      <dsp:nvSpPr>
        <dsp:cNvPr id="0" name=""/>
        <dsp:cNvSpPr/>
      </dsp:nvSpPr>
      <dsp:spPr>
        <a:xfrm>
          <a:off x="5077895" y="0"/>
          <a:ext cx="2332523" cy="9318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Weight Gain</a:t>
          </a:r>
          <a:endParaRPr lang="en-US" sz="2400" kern="1200" dirty="0"/>
        </a:p>
      </dsp:txBody>
      <dsp:txXfrm>
        <a:off x="5105187" y="27292"/>
        <a:ext cx="2277939" cy="877232"/>
      </dsp:txXfrm>
    </dsp:sp>
    <dsp:sp modelId="{B80DE0E0-2C08-45C8-8C27-B30520970902}">
      <dsp:nvSpPr>
        <dsp:cNvPr id="0" name=""/>
        <dsp:cNvSpPr/>
      </dsp:nvSpPr>
      <dsp:spPr>
        <a:xfrm rot="19457599">
          <a:off x="4246154" y="1786192"/>
          <a:ext cx="91802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18028" y="2021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4682217" y="1783456"/>
        <a:ext cx="45901" cy="45901"/>
      </dsp:txXfrm>
    </dsp:sp>
    <dsp:sp modelId="{29F1E093-E43A-4F41-80FB-D080CD33378A}">
      <dsp:nvSpPr>
        <dsp:cNvPr id="0" name=""/>
        <dsp:cNvSpPr/>
      </dsp:nvSpPr>
      <dsp:spPr>
        <a:xfrm>
          <a:off x="5077895" y="1072602"/>
          <a:ext cx="2397583" cy="9318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Maintain</a:t>
          </a:r>
          <a:endParaRPr lang="en-US" sz="2400" kern="1200" dirty="0"/>
        </a:p>
      </dsp:txBody>
      <dsp:txXfrm>
        <a:off x="5105187" y="1099894"/>
        <a:ext cx="2342999" cy="877232"/>
      </dsp:txXfrm>
    </dsp:sp>
    <dsp:sp modelId="{6E323303-C273-48BF-88C2-462FED7249D1}">
      <dsp:nvSpPr>
        <dsp:cNvPr id="0" name=""/>
        <dsp:cNvSpPr/>
      </dsp:nvSpPr>
      <dsp:spPr>
        <a:xfrm rot="2142401">
          <a:off x="4246154" y="2321987"/>
          <a:ext cx="918028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918028" y="2021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4682217" y="2319251"/>
        <a:ext cx="45901" cy="45901"/>
      </dsp:txXfrm>
    </dsp:sp>
    <dsp:sp modelId="{65AF6A29-9A89-4A44-85E0-7857687C9327}">
      <dsp:nvSpPr>
        <dsp:cNvPr id="0" name=""/>
        <dsp:cNvSpPr/>
      </dsp:nvSpPr>
      <dsp:spPr>
        <a:xfrm>
          <a:off x="5077895" y="2144191"/>
          <a:ext cx="2397583" cy="9318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Fat Loss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5105187" y="2171483"/>
        <a:ext cx="2342999" cy="877232"/>
      </dsp:txXfrm>
    </dsp:sp>
    <dsp:sp modelId="{4AA07D48-3B29-4CA1-902E-AEE2B1FEC6D6}">
      <dsp:nvSpPr>
        <dsp:cNvPr id="0" name=""/>
        <dsp:cNvSpPr/>
      </dsp:nvSpPr>
      <dsp:spPr>
        <a:xfrm rot="3907178">
          <a:off x="3819253" y="2857782"/>
          <a:ext cx="1771830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771830" y="20214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" kern="1200"/>
        </a:p>
      </dsp:txBody>
      <dsp:txXfrm>
        <a:off x="4660872" y="2833701"/>
        <a:ext cx="88591" cy="88591"/>
      </dsp:txXfrm>
    </dsp:sp>
    <dsp:sp modelId="{C5774CFF-FF5E-4242-9F14-9C7BE323447D}">
      <dsp:nvSpPr>
        <dsp:cNvPr id="0" name=""/>
        <dsp:cNvSpPr/>
      </dsp:nvSpPr>
      <dsp:spPr>
        <a:xfrm>
          <a:off x="5077895" y="3215780"/>
          <a:ext cx="2397583" cy="9318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Weight Loss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5105187" y="3243072"/>
        <a:ext cx="2342999" cy="877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B0EB63-BE44-4F4F-8A0F-265B81D18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D9764B-CE24-5343-B792-1AAF589126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D4FA83-2A88-274A-B04F-781FE2EE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68C301-A6C2-C549-B48B-365AFA297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1375A0-F83D-154C-8788-2CB213AF6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1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035E7B-2C30-964C-AE0F-081E0A68E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6E31F24-1A11-1F47-BA81-E0B561962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A62DFE7-CFD4-BB4F-B5A1-F0E1CAC2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47DD02-9413-F64B-839E-30B34393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FBEAA4-9101-0E4A-9AC7-2A1D84942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95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E6372A6-7E33-A74B-82BB-9372F36B4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833DC3D-9438-1B4B-9B8A-114014E23E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90B225-7C63-D24E-BB06-3ABA7D108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A49B1B-33AD-DA4A-8043-F567CD3ED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F22812-9D1D-E440-9C98-ECE82700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06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CF21E-02FC-0846-AF9D-7E14D5B65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E4A7805-3091-1346-86F2-1600F1C98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7CAAF0C-78A6-3E43-AC94-2B6E222F8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6E8A74-AA24-B44C-A937-0BC03A460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B3AB8B-68C1-C74C-8B17-E04DC434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72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C7EB19-2F85-7245-B610-0D542005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F52D8E5-BE9D-094C-BD82-7462EAFF4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A9336CA-A4C1-4646-8E91-39CF0101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C6DAC45-FC00-E94E-8F01-6E357690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6E9549-1543-C74F-ADB9-19C7DB01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4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9B5E6D-7767-AF43-BBEC-08A33149D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25E8B7-DD9C-0D41-AA8A-50FBF017F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C0852FD-0530-4F4F-8581-1CF62E1EA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3883DC2-504A-7E42-A6AB-ED924AA10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CBAB6C-7DD3-D549-8F2E-BB4907563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F86C48-E105-D842-8F40-0262E46F6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F9F13F-7A3B-A84C-89C3-50DC6F2E0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E3D6A54-259B-C349-B313-94D0CC7CB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41DAA7D-1D4C-2746-8AF0-29767583B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789105-FFE4-AA43-B029-7D673300B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020246A-72AB-2746-8A6C-9B5E737433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6F116B5-58B6-984C-80A3-7732164FF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12/4/19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69B69F3-AC28-ED40-A0FD-F3CBDB24F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67C8904-D9FE-A140-97ED-A33039DAF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7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F9C544-CFF8-2648-A987-C18AA302F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574DF49-63CA-1742-88DA-DE2192404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12/4/19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3699EB7-B5A7-544A-BC88-E8658358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CA5CC86-C843-F84F-8C71-EA54D2C3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D3435-B1D1-C144-B558-7C08756A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12/4/19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799123-9890-144D-8BE9-CF494EA5F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D23B746-C291-D54D-ACAB-B39F9BE9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89FD40-FA33-0843-B66F-B9191CF7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21B7A3-E973-A34A-B560-9006CF3D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CA14961-1CED-7144-8EC2-7151A763F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8A31B8C-2ACB-1C4A-A5B9-9FEECCB47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98428B-0F6B-DF40-8DE9-072354AA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4AE026C-3458-6E44-BCF1-793DECD1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2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DB7EAC-BDDF-B341-9623-E0EB6C8F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8F5540E-8060-0B44-9999-C31A72C93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D1FF3DB-5818-874C-9D0C-E9AB03F46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BE1C5BC-FBA9-9C4F-9B3D-FE506794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A959E-0FB3-6940-86D8-0C3ACBC068BC}" type="datetimeFigureOut">
              <a:rPr lang="en-US" smtClean="0"/>
              <a:t>12/4/19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A7A9D9B-822D-2A4B-853F-DB19A9202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A891C20-0179-1C40-94A4-97704A77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4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E882DCD-874F-C64F-98FD-194DA2D00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55C6E06-D808-0948-A514-A1794D4AD4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BEB830-B58E-0146-9826-1937658BF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A959E-0FB3-6940-86D8-0C3ACBC068BC}" type="datetimeFigureOut">
              <a:rPr lang="en-US" smtClean="0"/>
              <a:t>12/4/19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ABCB44-E782-6D4C-B1BA-5DC135C7F5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05D2E8-43EA-FD48-96B7-B576F0F8F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8501A-F67E-8044-9C9E-FAD8A077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2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5F0155-F58A-DA47-AE2E-2B3EAEB2D4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17AB747-EAA6-BE40-B5E8-DF5105F8F2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sil\Desktop\Smartcreative.jpg">
            <a:extLst>
              <a:ext uri="{FF2B5EF4-FFF2-40B4-BE49-F238E27FC236}">
                <a16:creationId xmlns="" xmlns:a16="http://schemas.microsoft.com/office/drawing/2014/main" id="{01BB6AF2-16CB-2C4A-9D5C-9E5BF1FBA1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" r="800" b="25187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66235A-0A1C-3E44-99E1-04ABE5A37590}"/>
              </a:ext>
            </a:extLst>
          </p:cNvPr>
          <p:cNvSpPr txBox="1"/>
          <p:nvPr/>
        </p:nvSpPr>
        <p:spPr>
          <a:xfrm>
            <a:off x="4571412" y="4528807"/>
            <a:ext cx="7013458" cy="193899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ca Majora 3" pitchFamily="2" charset="77"/>
              </a:rPr>
              <a:t>Gizi</a:t>
            </a:r>
            <a:r>
              <a:rPr lang="en-US" sz="4000" dirty="0">
                <a:solidFill>
                  <a:schemeClr val="bg1"/>
                </a:solidFill>
                <a:latin typeface="Arca Majora 3" pitchFamily="2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ca Majora 3" pitchFamily="2" charset="77"/>
              </a:rPr>
              <a:t>Kebugaran</a:t>
            </a:r>
            <a:endParaRPr lang="en-US" sz="4000" dirty="0">
              <a:solidFill>
                <a:schemeClr val="bg1"/>
              </a:solidFill>
              <a:latin typeface="Arca Majora 3" pitchFamily="2" charset="77"/>
            </a:endParaRPr>
          </a:p>
          <a:p>
            <a:r>
              <a:rPr lang="en-US" sz="4000" dirty="0">
                <a:solidFill>
                  <a:schemeClr val="bg1"/>
                </a:solidFill>
                <a:latin typeface="Arca Majora 3" pitchFamily="2" charset="77"/>
              </a:rPr>
              <a:t>Mury Kuswari | </a:t>
            </a:r>
            <a:r>
              <a:rPr lang="en-US" sz="4000" dirty="0" err="1">
                <a:solidFill>
                  <a:schemeClr val="bg1"/>
                </a:solidFill>
                <a:latin typeface="Arca Majora 3" pitchFamily="2" charset="77"/>
              </a:rPr>
              <a:t>Nazhif</a:t>
            </a:r>
            <a:r>
              <a:rPr lang="en-US" sz="4000" dirty="0">
                <a:solidFill>
                  <a:schemeClr val="bg1"/>
                </a:solidFill>
                <a:latin typeface="Arca Majora 3" pitchFamily="2" charset="77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ca Majora 3" pitchFamily="2" charset="77"/>
              </a:rPr>
              <a:t>Gifari</a:t>
            </a:r>
            <a:endParaRPr lang="en-US" sz="4000" dirty="0">
              <a:solidFill>
                <a:schemeClr val="bg1"/>
              </a:solidFill>
              <a:latin typeface="Arca Majora 3" pitchFamily="2" charset="77"/>
            </a:endParaRPr>
          </a:p>
          <a:p>
            <a:r>
              <a:rPr lang="en-US" sz="4000" dirty="0" err="1">
                <a:solidFill>
                  <a:schemeClr val="bg1"/>
                </a:solidFill>
                <a:latin typeface="Arca Majora 3" pitchFamily="2" charset="77"/>
              </a:rPr>
              <a:t>Pertemuan</a:t>
            </a:r>
            <a:r>
              <a:rPr lang="en-US" sz="4000" dirty="0">
                <a:solidFill>
                  <a:schemeClr val="bg1"/>
                </a:solidFill>
                <a:latin typeface="Arca Majora 3" pitchFamily="2" charset="77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168829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483A28-BF2C-6040-A4DC-430A2D24A03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0" y="1222351"/>
            <a:ext cx="8549019" cy="56947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D9F043-0372-F143-BE8D-C0D400BF4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471" y="1222351"/>
            <a:ext cx="11265913" cy="52682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ID" sz="2500" b="1" dirty="0"/>
              <a:t>Protein’s Effect on Weight</a:t>
            </a:r>
          </a:p>
          <a:p>
            <a:pPr>
              <a:lnSpc>
                <a:spcPct val="100000"/>
              </a:lnSpc>
            </a:pPr>
            <a:r>
              <a:rPr lang="en-ID" sz="2500" dirty="0"/>
              <a:t>Normally, dietary carbohydrate and fat supply the body with virtually all the fuel it needs, thereby sparing protein for its other important functions</a:t>
            </a:r>
            <a:r>
              <a:rPr lang="en-ID" sz="2500" dirty="0">
                <a:solidFill>
                  <a:srgbClr val="0070C0"/>
                </a:solidFill>
              </a:rPr>
              <a:t>. Protein contributes significantly as a fuel source only when blood glucose drops to very low levels</a:t>
            </a:r>
            <a:r>
              <a:rPr lang="en-ID" sz="2500" dirty="0"/>
              <a:t>, such as during the late stages of very long-duration exercises</a:t>
            </a:r>
          </a:p>
          <a:p>
            <a:pPr>
              <a:lnSpc>
                <a:spcPct val="100000"/>
              </a:lnSpc>
            </a:pPr>
            <a:endParaRPr lang="en-ID" sz="2500" dirty="0"/>
          </a:p>
          <a:p>
            <a:pPr>
              <a:lnSpc>
                <a:spcPct val="100000"/>
              </a:lnSpc>
            </a:pPr>
            <a:r>
              <a:rPr lang="en-ID" sz="2500" dirty="0"/>
              <a:t>Adults should consume protein equal to 10 to 35 percent of their total energy intake. </a:t>
            </a:r>
            <a:r>
              <a:rPr lang="en-ID" sz="2500" b="1" dirty="0"/>
              <a:t>Because dietary protein </a:t>
            </a:r>
            <a:r>
              <a:rPr lang="en-ID" sz="2500" dirty="0"/>
              <a:t>tends to keep you feeling fuller longer, </a:t>
            </a:r>
            <a:r>
              <a:rPr lang="en-ID" sz="2500" b="1" dirty="0"/>
              <a:t>you should consume protein with each meal </a:t>
            </a:r>
            <a:r>
              <a:rPr lang="en-ID" sz="2500" dirty="0"/>
              <a:t>and snack in order to curb overeating </a:t>
            </a:r>
            <a:endParaRPr lang="en-ID" sz="2500" dirty="0">
              <a:effectLst/>
            </a:endParaRPr>
          </a:p>
          <a:p>
            <a:pPr>
              <a:lnSpc>
                <a:spcPct val="100000"/>
              </a:lnSpc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2274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11-05 at 9.2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7" y="149978"/>
            <a:ext cx="8623300" cy="1346200"/>
          </a:xfrm>
          <a:prstGeom prst="rect">
            <a:avLst/>
          </a:prstGeom>
        </p:spPr>
      </p:pic>
      <p:pic>
        <p:nvPicPr>
          <p:cNvPr id="6" name="Picture 5" descr="Screen Shot 2019-11-05 at 9.25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21" y="1575604"/>
            <a:ext cx="4819962" cy="503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1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45398" y="2981357"/>
            <a:ext cx="2470997" cy="2363914"/>
          </a:xfrm>
        </p:spPr>
        <p:txBody>
          <a:bodyPr>
            <a:noAutofit/>
          </a:bodyPr>
          <a:lstStyle/>
          <a:p>
            <a:r>
              <a:rPr lang="en-US" sz="2400" dirty="0"/>
              <a:t>Change in body weight, fat mass and fat free mass in the four study </a:t>
            </a:r>
            <a:r>
              <a:rPr lang="en-US" sz="2400" dirty="0" smtClean="0"/>
              <a:t>groups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8715" y="6211138"/>
            <a:ext cx="8838246" cy="3734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800" i="1" dirty="0" err="1"/>
              <a:t>Verreijen</a:t>
            </a:r>
            <a:r>
              <a:rPr lang="nl-NL" sz="1800" i="1" dirty="0"/>
              <a:t> et al. </a:t>
            </a:r>
            <a:r>
              <a:rPr lang="nl-NL" sz="1800" i="1" dirty="0" err="1"/>
              <a:t>Nutrition</a:t>
            </a:r>
            <a:r>
              <a:rPr lang="nl-NL" sz="1800" i="1" dirty="0"/>
              <a:t> Journal (2017) 16:10 DOI 10.1186/s12937-017-0229-6 </a:t>
            </a:r>
          </a:p>
          <a:p>
            <a:pPr marL="0" indent="0">
              <a:buNone/>
            </a:pPr>
            <a:endParaRPr lang="en-US" sz="1800" i="1" dirty="0"/>
          </a:p>
        </p:txBody>
      </p:sp>
      <p:pic>
        <p:nvPicPr>
          <p:cNvPr id="6" name="Picture 5" descr="Screen Shot 2018-03-07 at 11.44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78" y="178832"/>
            <a:ext cx="5732916" cy="2428980"/>
          </a:xfrm>
          <a:prstGeom prst="rect">
            <a:avLst/>
          </a:prstGeom>
        </p:spPr>
      </p:pic>
      <p:pic>
        <p:nvPicPr>
          <p:cNvPr id="7" name="Picture 6" descr="Screen Shot 2018-03-07 at 11.42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730" y="1184430"/>
            <a:ext cx="6987833" cy="4553597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8796351" y="1481540"/>
            <a:ext cx="1093664" cy="4256487"/>
          </a:xfrm>
          <a:prstGeom prst="frame">
            <a:avLst>
              <a:gd name="adj1" fmla="val 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05678E6-6154-2044-9170-9F58B4204C6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7701866" y="3870960"/>
            <a:ext cx="4490134" cy="298704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80179B-F7DC-3444-81C5-0966E3A3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19" y="910571"/>
            <a:ext cx="11372625" cy="55094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b="1" dirty="0"/>
              <a:t>Fat’s Effect on Weight</a:t>
            </a:r>
          </a:p>
          <a:p>
            <a:r>
              <a:rPr lang="en-ID" sz="2400" dirty="0"/>
              <a:t>Similar to carbohydrates, dietary </a:t>
            </a:r>
            <a:r>
              <a:rPr lang="en-ID" sz="2400" dirty="0">
                <a:solidFill>
                  <a:srgbClr val="0070C0"/>
                </a:solidFill>
              </a:rPr>
              <a:t>fat provides the body with fuel</a:t>
            </a:r>
            <a:r>
              <a:rPr lang="en-ID" sz="2400" dirty="0"/>
              <a:t>. The current recommendation for adults is to consume </a:t>
            </a:r>
            <a:r>
              <a:rPr lang="en-ID" sz="2400" dirty="0">
                <a:solidFill>
                  <a:srgbClr val="0070C0"/>
                </a:solidFill>
              </a:rPr>
              <a:t>20 to 35 percent of total energy intake in the form of dietary fat</a:t>
            </a:r>
            <a:r>
              <a:rPr lang="en-ID" sz="2400" dirty="0"/>
              <a:t>. Also like carbohydrate, </a:t>
            </a:r>
            <a:r>
              <a:rPr lang="en-ID" sz="2400" b="1" dirty="0"/>
              <a:t>fat consumed in the diet has three metabolic roles</a:t>
            </a:r>
            <a:r>
              <a:rPr lang="en-ID" sz="2400" dirty="0"/>
              <a:t>: </a:t>
            </a:r>
            <a:endParaRPr lang="en-ID" sz="2400" dirty="0" smtClean="0"/>
          </a:p>
          <a:p>
            <a:pPr marL="457200" indent="-457200">
              <a:buAutoNum type="alphaLcParenBoth"/>
            </a:pPr>
            <a:r>
              <a:rPr lang="en-ID" sz="2400" dirty="0" smtClean="0"/>
              <a:t>It </a:t>
            </a:r>
            <a:r>
              <a:rPr lang="en-ID" sz="2400" dirty="0"/>
              <a:t>is </a:t>
            </a:r>
            <a:r>
              <a:rPr lang="en-ID" sz="2400" dirty="0">
                <a:solidFill>
                  <a:srgbClr val="0070C0"/>
                </a:solidFill>
              </a:rPr>
              <a:t>used to power </a:t>
            </a:r>
            <a:r>
              <a:rPr lang="en-ID" sz="2400" dirty="0"/>
              <a:t>the body’s activities</a:t>
            </a:r>
            <a:r>
              <a:rPr lang="en-ID" sz="2400" dirty="0" smtClean="0"/>
              <a:t>,</a:t>
            </a:r>
          </a:p>
          <a:p>
            <a:pPr marL="457200" indent="-457200">
              <a:buAutoNum type="alphaLcParenBoth"/>
            </a:pPr>
            <a:r>
              <a:rPr lang="en-ID" sz="2400" dirty="0"/>
              <a:t>I</a:t>
            </a:r>
            <a:r>
              <a:rPr lang="en-ID" sz="2400" dirty="0" smtClean="0"/>
              <a:t>t </a:t>
            </a:r>
            <a:r>
              <a:rPr lang="en-ID" sz="2400" dirty="0"/>
              <a:t>is </a:t>
            </a:r>
            <a:r>
              <a:rPr lang="en-ID" sz="2400" dirty="0">
                <a:solidFill>
                  <a:srgbClr val="0070C0"/>
                </a:solidFill>
              </a:rPr>
              <a:t>stored in adipose tissue </a:t>
            </a:r>
            <a:r>
              <a:rPr lang="en-ID" sz="2400" dirty="0"/>
              <a:t>as body fat</a:t>
            </a:r>
            <a:r>
              <a:rPr lang="en-ID" sz="2400" dirty="0" smtClean="0"/>
              <a:t>,</a:t>
            </a:r>
          </a:p>
          <a:p>
            <a:pPr marL="457200" indent="-457200">
              <a:buAutoNum type="alphaLcParenBoth"/>
            </a:pPr>
            <a:r>
              <a:rPr lang="en-ID" sz="2400" dirty="0" smtClean="0"/>
              <a:t>It </a:t>
            </a:r>
            <a:r>
              <a:rPr lang="en-ID" sz="2400" dirty="0"/>
              <a:t>is converted to an entirely different form </a:t>
            </a:r>
            <a:r>
              <a:rPr lang="en-ID" sz="2400" b="1" dirty="0"/>
              <a:t>called ketones</a:t>
            </a:r>
            <a:r>
              <a:rPr lang="en-ID" sz="2400" dirty="0"/>
              <a:t>, which </a:t>
            </a:r>
            <a:r>
              <a:rPr lang="en-ID" sz="2400" dirty="0">
                <a:solidFill>
                  <a:srgbClr val="0070C0"/>
                </a:solidFill>
              </a:rPr>
              <a:t>some cells can use in place of glucose</a:t>
            </a:r>
            <a:r>
              <a:rPr lang="en-ID" sz="2400" dirty="0"/>
              <a:t>. </a:t>
            </a:r>
            <a:endParaRPr lang="en-ID" sz="2400" dirty="0" smtClean="0"/>
          </a:p>
          <a:p>
            <a:pPr marL="0" indent="0">
              <a:buNone/>
            </a:pPr>
            <a:r>
              <a:rPr lang="en-ID" sz="2400" dirty="0" smtClean="0"/>
              <a:t>The </a:t>
            </a:r>
            <a:r>
              <a:rPr lang="en-ID" sz="2400" dirty="0"/>
              <a:t>first two roles are the most common; the third tends to occur only when dietary carbohydrate intake </a:t>
            </a:r>
            <a:r>
              <a:rPr lang="en-ID" sz="2400" dirty="0">
                <a:solidFill>
                  <a:srgbClr val="0070C0"/>
                </a:solidFill>
              </a:rPr>
              <a:t>is too low and blood glucose levels fall below normal levels. </a:t>
            </a:r>
          </a:p>
        </p:txBody>
      </p:sp>
    </p:spTree>
    <p:extLst>
      <p:ext uri="{BB962C8B-B14F-4D97-AF65-F5344CB8AC3E}">
        <p14:creationId xmlns:p14="http://schemas.microsoft.com/office/powerpoint/2010/main" val="196116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DD1D039-A433-3143-BD47-A5A0992A92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4511040" y="1097280"/>
            <a:ext cx="7680960" cy="57607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8172CC-07FB-D645-9BE0-B0A9CD15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800" b="1" dirty="0"/>
              <a:t>Obesity and Inflammation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E2D110-3E8A-A540-9CF0-20929BC32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1690688"/>
            <a:ext cx="11342705" cy="4832032"/>
          </a:xfrm>
        </p:spPr>
        <p:txBody>
          <a:bodyPr>
            <a:noAutofit/>
          </a:bodyPr>
          <a:lstStyle/>
          <a:p>
            <a:r>
              <a:rPr lang="en-ID" sz="2400" dirty="0"/>
              <a:t>New scientific evidence suggests that there may be </a:t>
            </a:r>
            <a:r>
              <a:rPr lang="en-ID" sz="2400" b="1" dirty="0">
                <a:solidFill>
                  <a:srgbClr val="0070C0"/>
                </a:solidFill>
              </a:rPr>
              <a:t>a relationship between obesity and inflammation</a:t>
            </a:r>
            <a:r>
              <a:rPr lang="en-ID" sz="2400" dirty="0"/>
              <a:t>. </a:t>
            </a:r>
          </a:p>
          <a:p>
            <a:r>
              <a:rPr lang="en-ID" sz="2400" b="1" dirty="0">
                <a:solidFill>
                  <a:srgbClr val="0070C0"/>
                </a:solidFill>
              </a:rPr>
              <a:t>Anti-inflammatory eating is probably a good idea</a:t>
            </a:r>
            <a:r>
              <a:rPr lang="en-ID" sz="2400" dirty="0"/>
              <a:t> for the prevention and management of </a:t>
            </a:r>
            <a:r>
              <a:rPr lang="en-ID" sz="2400" dirty="0">
                <a:solidFill>
                  <a:srgbClr val="0070C0"/>
                </a:solidFill>
              </a:rPr>
              <a:t>many chronic diseases</a:t>
            </a:r>
            <a:r>
              <a:rPr lang="en-ID" sz="2400" dirty="0"/>
              <a:t>. </a:t>
            </a:r>
          </a:p>
          <a:p>
            <a:r>
              <a:rPr lang="en-ID" sz="2400" b="1" dirty="0">
                <a:solidFill>
                  <a:srgbClr val="0070C0"/>
                </a:solidFill>
              </a:rPr>
              <a:t>Anti-inflammatory eating</a:t>
            </a:r>
            <a:r>
              <a:rPr lang="en-ID" sz="2400" dirty="0"/>
              <a:t> includes choosing healthy fats like </a:t>
            </a:r>
            <a:r>
              <a:rPr lang="en-ID" sz="2400" dirty="0">
                <a:solidFill>
                  <a:srgbClr val="0070C0"/>
                </a:solidFill>
              </a:rPr>
              <a:t>olive oil, canola oil, nuts, seeds, fatty fish, and omega-3–enhanced products and consuming whole grains, legumes, fruits, and vegetables. </a:t>
            </a:r>
          </a:p>
          <a:p>
            <a:r>
              <a:rPr lang="en-ID" sz="2400" b="1" dirty="0"/>
              <a:t>A low-fat diet can be a useful strategy</a:t>
            </a:r>
            <a:r>
              <a:rPr lang="en-ID" sz="2400" dirty="0"/>
              <a:t> as long as you are not </a:t>
            </a:r>
            <a:r>
              <a:rPr lang="en-ID" sz="2400" dirty="0">
                <a:solidFill>
                  <a:srgbClr val="0070C0"/>
                </a:solidFill>
              </a:rPr>
              <a:t>overconsuming</a:t>
            </a:r>
            <a:r>
              <a:rPr lang="en-ID" sz="2400" dirty="0"/>
              <a:t> other macronutrients. </a:t>
            </a:r>
            <a:r>
              <a:rPr lang="en-ID" sz="2400" dirty="0" smtClean="0"/>
              <a:t>A </a:t>
            </a:r>
            <a:r>
              <a:rPr lang="en-ID" sz="2400" dirty="0"/>
              <a:t>word of caution about low-fat diets: </a:t>
            </a:r>
            <a:r>
              <a:rPr lang="en-ID" sz="2400" b="1" dirty="0"/>
              <a:t>Low fat does not mean no fat!</a:t>
            </a:r>
            <a:r>
              <a:rPr lang="en-ID" sz="2400" dirty="0"/>
              <a:t> Some dietary fats are absolutely essential to human life; without them, body cells would literally break apart. This is why current recommendations set a floor at 20 percent of total energy intake.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705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FCABC6C-3EB3-084D-89EB-0D9EFCB13C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>
            <a:off x="7863840" y="3161030"/>
            <a:ext cx="4328160" cy="3696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8730C0-1863-4F4B-813D-832E7697E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301625"/>
            <a:ext cx="10594556" cy="1325563"/>
          </a:xfrm>
        </p:spPr>
        <p:txBody>
          <a:bodyPr>
            <a:normAutofit/>
          </a:bodyPr>
          <a:lstStyle/>
          <a:p>
            <a:r>
              <a:rPr lang="en-ID" b="1" dirty="0"/>
              <a:t>Other Nutritional Strategies for Successful Weight Management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ECC1C2-896E-0A4F-8739-6BABB1C94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49" y="2216786"/>
            <a:ext cx="11464675" cy="392102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D" sz="2400" b="1" dirty="0"/>
              <a:t>Avoid Fad Diets </a:t>
            </a:r>
            <a:r>
              <a:rPr lang="en-ID" sz="2400" dirty="0"/>
              <a:t>New diet books appear on the market regularly. </a:t>
            </a:r>
            <a:r>
              <a:rPr lang="en-ID" sz="2400" b="1" dirty="0">
                <a:solidFill>
                  <a:srgbClr val="0070C0"/>
                </a:solidFill>
              </a:rPr>
              <a:t>If the diets were as easy</a:t>
            </a:r>
            <a:r>
              <a:rPr lang="en-ID" sz="2400" dirty="0"/>
              <a:t> as promised and resulted in weight loss and long-term maintenance, obesity would not be such a problem. </a:t>
            </a:r>
            <a:r>
              <a:rPr lang="en-ID" sz="2400" b="1" dirty="0"/>
              <a:t>Many of these efforts are just marketing gimmicks</a:t>
            </a:r>
            <a:r>
              <a:rPr lang="en-ID" sz="2400" dirty="0"/>
              <a:t> </a:t>
            </a:r>
            <a:r>
              <a:rPr lang="en-ID" sz="2400" dirty="0">
                <a:solidFill>
                  <a:srgbClr val="0070C0"/>
                </a:solidFill>
              </a:rPr>
              <a:t>without any credible scientific </a:t>
            </a:r>
            <a:r>
              <a:rPr lang="en-ID" sz="2400" dirty="0"/>
              <a:t>research to support the claims. </a:t>
            </a:r>
            <a:r>
              <a:rPr lang="en-ID" sz="2400" b="1" dirty="0"/>
              <a:t>If the diet seems too good to be true</a:t>
            </a:r>
            <a:r>
              <a:rPr lang="en-ID" sz="2400" dirty="0"/>
              <a:t>, it probably is. </a:t>
            </a:r>
          </a:p>
          <a:p>
            <a:pPr>
              <a:lnSpc>
                <a:spcPct val="100000"/>
              </a:lnSpc>
            </a:pPr>
            <a:r>
              <a:rPr lang="en-ID" sz="2400" b="1" dirty="0"/>
              <a:t>No single macronutrient</a:t>
            </a:r>
            <a:r>
              <a:rPr lang="en-ID" sz="2400" dirty="0"/>
              <a:t> distribution works best for everybody. If you find a plan that </a:t>
            </a:r>
            <a:r>
              <a:rPr lang="en-ID" sz="2400" dirty="0">
                <a:solidFill>
                  <a:srgbClr val="0070C0"/>
                </a:solidFill>
              </a:rPr>
              <a:t>eliminates or severely limits one of the macronutrients</a:t>
            </a:r>
            <a:r>
              <a:rPr lang="en-ID" sz="2400" dirty="0"/>
              <a:t>, it is probably a </a:t>
            </a:r>
            <a:r>
              <a:rPr lang="en-ID" sz="2400" b="1" dirty="0"/>
              <a:t>fad diet that will likely fail in the long </a:t>
            </a:r>
            <a:r>
              <a:rPr lang="en-ID" sz="2400" b="1" dirty="0" smtClean="0"/>
              <a:t>term.</a:t>
            </a:r>
            <a:endParaRPr lang="en-ID" sz="2400" b="1" dirty="0"/>
          </a:p>
          <a:p>
            <a:pPr>
              <a:lnSpc>
                <a:spcPct val="10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798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ECA7CCE-44E5-DA42-A8F1-8B3F2AAE282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3251743"/>
            <a:ext cx="5394960" cy="36062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5A936E-6ED2-A546-A579-E514782A3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0" y="2178685"/>
            <a:ext cx="11229478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D" sz="2400" b="1" dirty="0"/>
              <a:t>Set Realistic Goals </a:t>
            </a:r>
            <a:r>
              <a:rPr lang="en-ID" sz="2400" dirty="0"/>
              <a:t>Both </a:t>
            </a:r>
            <a:r>
              <a:rPr lang="en-ID" sz="2400" dirty="0">
                <a:solidFill>
                  <a:srgbClr val="0070C0"/>
                </a:solidFill>
              </a:rPr>
              <a:t>weight loss and weight maintenance</a:t>
            </a:r>
            <a:r>
              <a:rPr lang="en-ID" sz="2400" dirty="0"/>
              <a:t> take work and planning, so be sure to set and </a:t>
            </a:r>
            <a:r>
              <a:rPr lang="en-ID" sz="2400" b="1" dirty="0">
                <a:solidFill>
                  <a:srgbClr val="0070C0"/>
                </a:solidFill>
              </a:rPr>
              <a:t>regularly revaluate </a:t>
            </a:r>
            <a:r>
              <a:rPr lang="en-ID" sz="2400" dirty="0"/>
              <a:t>your goals in order to succeed</a:t>
            </a:r>
          </a:p>
          <a:p>
            <a:pPr>
              <a:lnSpc>
                <a:spcPct val="100000"/>
              </a:lnSpc>
            </a:pPr>
            <a:r>
              <a:rPr lang="en-ID" sz="2400" b="1" dirty="0"/>
              <a:t>Pay Attention to Portions </a:t>
            </a:r>
            <a:r>
              <a:rPr lang="en-ID" sz="2400" dirty="0"/>
              <a:t>There is much </a:t>
            </a:r>
            <a:r>
              <a:rPr lang="en-ID" sz="2400" dirty="0">
                <a:solidFill>
                  <a:srgbClr val="0070C0"/>
                </a:solidFill>
              </a:rPr>
              <a:t>evidence that portion control is an effective method for weight loss and maintenance</a:t>
            </a:r>
            <a:r>
              <a:rPr lang="en-ID" sz="2400" dirty="0"/>
              <a:t>. At first it may seem burdensome to </a:t>
            </a:r>
            <a:r>
              <a:rPr lang="en-ID" sz="2400" dirty="0">
                <a:solidFill>
                  <a:srgbClr val="0070C0"/>
                </a:solidFill>
              </a:rPr>
              <a:t>weigh or measure items, but eventually it becomes a habit</a:t>
            </a:r>
            <a:r>
              <a:rPr lang="en-ID" sz="2400" dirty="0"/>
              <a:t>. A great place to </a:t>
            </a:r>
            <a:r>
              <a:rPr lang="en-ID" sz="2400" b="1" dirty="0"/>
              <a:t>start learning about portions is the Choose Tumpeng Gizi </a:t>
            </a:r>
            <a:r>
              <a:rPr lang="en-ID" sz="2400" b="1" dirty="0" smtClean="0"/>
              <a:t>Seimbang</a:t>
            </a:r>
            <a:r>
              <a:rPr lang="en-ID" sz="2400" dirty="0"/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AC677A67-A3EC-FD4C-91CC-7231F8178BF6}"/>
              </a:ext>
            </a:extLst>
          </p:cNvPr>
          <p:cNvSpPr txBox="1">
            <a:spLocks/>
          </p:cNvSpPr>
          <p:nvPr/>
        </p:nvSpPr>
        <p:spPr>
          <a:xfrm>
            <a:off x="412750" y="301625"/>
            <a:ext cx="105945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b="1"/>
              <a:t>Other Nutritional Strategies for Successful Weight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1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72C247-518A-4043-B7E7-E3A5FBDC9E9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6235700" y="2895600"/>
            <a:ext cx="5956300" cy="396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5BEFCD-A8B7-2C49-844E-8C66490B0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314325"/>
            <a:ext cx="10515600" cy="1325563"/>
          </a:xfrm>
        </p:spPr>
        <p:txBody>
          <a:bodyPr>
            <a:normAutofit/>
          </a:bodyPr>
          <a:lstStyle/>
          <a:p>
            <a:r>
              <a:rPr lang="en-ID" sz="5400" b="1" dirty="0"/>
              <a:t>How to Identify a Fad Diet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B50923-B88F-B64C-887E-081C01B81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873" y="1569337"/>
            <a:ext cx="11571670" cy="47500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ID" sz="2500" dirty="0"/>
              <a:t>They tend to advertise </a:t>
            </a:r>
            <a:r>
              <a:rPr lang="en-ID" sz="2500" b="1" dirty="0">
                <a:solidFill>
                  <a:srgbClr val="0070C0"/>
                </a:solidFill>
              </a:rPr>
              <a:t>quick and easy weight loss</a:t>
            </a:r>
          </a:p>
          <a:p>
            <a:pPr>
              <a:lnSpc>
                <a:spcPct val="100000"/>
              </a:lnSpc>
            </a:pPr>
            <a:r>
              <a:rPr lang="en-ID" sz="2500" dirty="0"/>
              <a:t>They have </a:t>
            </a:r>
            <a:r>
              <a:rPr lang="en-ID" sz="2500" b="1" dirty="0">
                <a:solidFill>
                  <a:srgbClr val="0070C0"/>
                </a:solidFill>
              </a:rPr>
              <a:t>limited food selections or eliminate</a:t>
            </a:r>
            <a:r>
              <a:rPr lang="en-ID" sz="2500" dirty="0"/>
              <a:t> entire food groups altogether</a:t>
            </a:r>
          </a:p>
          <a:p>
            <a:pPr>
              <a:lnSpc>
                <a:spcPct val="100000"/>
              </a:lnSpc>
            </a:pPr>
            <a:r>
              <a:rPr lang="en-ID" sz="2500" dirty="0">
                <a:solidFill>
                  <a:srgbClr val="0070C0"/>
                </a:solidFill>
              </a:rPr>
              <a:t>They use </a:t>
            </a:r>
            <a:r>
              <a:rPr lang="en-ID" sz="2500" b="1" u="sng" dirty="0">
                <a:solidFill>
                  <a:srgbClr val="0070C0"/>
                </a:solidFill>
              </a:rPr>
              <a:t>testimonials</a:t>
            </a:r>
            <a:r>
              <a:rPr lang="en-ID" sz="2500" dirty="0">
                <a:solidFill>
                  <a:srgbClr val="0070C0"/>
                </a:solidFill>
              </a:rPr>
              <a:t> </a:t>
            </a:r>
            <a:r>
              <a:rPr lang="en-ID" sz="2500" dirty="0"/>
              <a:t>instead of discussing and referencing sound scientific studies</a:t>
            </a:r>
          </a:p>
          <a:p>
            <a:pPr>
              <a:lnSpc>
                <a:spcPct val="100000"/>
              </a:lnSpc>
            </a:pPr>
            <a:r>
              <a:rPr lang="en-ID" sz="2500" dirty="0" smtClean="0"/>
              <a:t>They </a:t>
            </a:r>
            <a:r>
              <a:rPr lang="en-ID" sz="2500" dirty="0"/>
              <a:t>may </a:t>
            </a:r>
            <a:r>
              <a:rPr lang="en-ID" sz="2500" b="1" dirty="0"/>
              <a:t>recommend expensive supplements</a:t>
            </a:r>
          </a:p>
          <a:p>
            <a:pPr>
              <a:lnSpc>
                <a:spcPct val="100000"/>
              </a:lnSpc>
            </a:pPr>
            <a:r>
              <a:rPr lang="en-ID" sz="2500" dirty="0"/>
              <a:t>They are hard to </a:t>
            </a:r>
            <a:r>
              <a:rPr lang="en-ID" sz="2500" b="1" dirty="0"/>
              <a:t>plan for and follow </a:t>
            </a:r>
            <a:r>
              <a:rPr lang="en-ID" sz="2500" dirty="0"/>
              <a:t>since they </a:t>
            </a:r>
            <a:r>
              <a:rPr lang="en-ID" sz="2500" dirty="0">
                <a:solidFill>
                  <a:srgbClr val="0070C0"/>
                </a:solidFill>
              </a:rPr>
              <a:t>require change in habits overnight</a:t>
            </a:r>
          </a:p>
          <a:p>
            <a:pPr>
              <a:lnSpc>
                <a:spcPct val="100000"/>
              </a:lnSpc>
            </a:pPr>
            <a:r>
              <a:rPr lang="en-ID" sz="2500" b="1" dirty="0"/>
              <a:t>They ignore</a:t>
            </a:r>
            <a:r>
              <a:rPr lang="en-ID" sz="2500" dirty="0"/>
              <a:t> the need to make </a:t>
            </a:r>
            <a:r>
              <a:rPr lang="en-ID" sz="2500" dirty="0">
                <a:solidFill>
                  <a:srgbClr val="0070C0"/>
                </a:solidFill>
              </a:rPr>
              <a:t>permanent lifestyle changes</a:t>
            </a:r>
          </a:p>
          <a:p>
            <a:pPr>
              <a:lnSpc>
                <a:spcPct val="100000"/>
              </a:lnSpc>
            </a:pPr>
            <a:r>
              <a:rPr lang="en-ID" sz="2500" b="1" dirty="0"/>
              <a:t>They criticize credentialed </a:t>
            </a:r>
            <a:r>
              <a:rPr lang="en-ID" sz="2500" dirty="0">
                <a:solidFill>
                  <a:srgbClr val="0070C0"/>
                </a:solidFill>
              </a:rPr>
              <a:t>health professionals </a:t>
            </a:r>
            <a:r>
              <a:rPr lang="en-ID" sz="2500" dirty="0"/>
              <a:t>or the </a:t>
            </a:r>
            <a:r>
              <a:rPr lang="en-ID" sz="2500" dirty="0">
                <a:solidFill>
                  <a:srgbClr val="0070C0"/>
                </a:solidFill>
              </a:rPr>
              <a:t>scientific community. </a:t>
            </a:r>
          </a:p>
          <a:p>
            <a:pPr>
              <a:lnSpc>
                <a:spcPct val="100000"/>
              </a:lnSpc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22912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D7048B-7A29-7B47-A85D-89F85950B9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4875487" y="2030730"/>
            <a:ext cx="7316513" cy="4867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8B21F7-82A2-7742-A039-C9A937BB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400" b="1" dirty="0"/>
              <a:t>Focusing on Physical Activity 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C95CAF-EF87-9643-85F8-A2F996AFA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690688"/>
            <a:ext cx="11375824" cy="48272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ID" sz="2400" b="1" dirty="0">
                <a:solidFill>
                  <a:srgbClr val="0070C0"/>
                </a:solidFill>
                <a:latin typeface="Tahoma"/>
                <a:cs typeface="Tahoma"/>
              </a:rPr>
              <a:t>Physical activity is important</a:t>
            </a:r>
            <a:r>
              <a:rPr lang="en-ID" sz="2400" dirty="0">
                <a:latin typeface="Tahoma"/>
                <a:cs typeface="Tahoma"/>
              </a:rPr>
              <a:t> for overall health as well as for </a:t>
            </a:r>
            <a:r>
              <a:rPr lang="en-ID" sz="2400" b="1" dirty="0">
                <a:latin typeface="Tahoma"/>
                <a:cs typeface="Tahoma"/>
              </a:rPr>
              <a:t>long-term weight management</a:t>
            </a:r>
          </a:p>
          <a:p>
            <a:pPr>
              <a:lnSpc>
                <a:spcPct val="100000"/>
              </a:lnSpc>
            </a:pPr>
            <a:r>
              <a:rPr lang="en-ID" sz="2400" dirty="0">
                <a:latin typeface="Tahoma"/>
                <a:cs typeface="Tahoma"/>
              </a:rPr>
              <a:t>For many years now, it has been widely accepted that </a:t>
            </a:r>
            <a:r>
              <a:rPr lang="en-ID" sz="2400" b="1" dirty="0">
                <a:latin typeface="Tahoma"/>
                <a:cs typeface="Tahoma"/>
              </a:rPr>
              <a:t>physical activity is an important part of </a:t>
            </a:r>
            <a:r>
              <a:rPr lang="en-ID" sz="2400" dirty="0">
                <a:latin typeface="Tahoma"/>
                <a:cs typeface="Tahoma"/>
              </a:rPr>
              <a:t>any </a:t>
            </a:r>
            <a:r>
              <a:rPr lang="en-ID" sz="2400" dirty="0">
                <a:solidFill>
                  <a:srgbClr val="0070C0"/>
                </a:solidFill>
                <a:latin typeface="Tahoma"/>
                <a:cs typeface="Tahoma"/>
              </a:rPr>
              <a:t>weight management program</a:t>
            </a:r>
            <a:r>
              <a:rPr lang="en-ID" sz="2400" dirty="0">
                <a:latin typeface="Tahoma"/>
                <a:cs typeface="Tahoma"/>
              </a:rPr>
              <a:t>; however, recent research suggests that </a:t>
            </a:r>
            <a:r>
              <a:rPr lang="en-ID" sz="2400" dirty="0">
                <a:solidFill>
                  <a:srgbClr val="0070C0"/>
                </a:solidFill>
                <a:latin typeface="Tahoma"/>
                <a:cs typeface="Tahoma"/>
              </a:rPr>
              <a:t>more physical activity </a:t>
            </a:r>
            <a:r>
              <a:rPr lang="en-ID" sz="2400" dirty="0">
                <a:latin typeface="Tahoma"/>
                <a:cs typeface="Tahoma"/>
              </a:rPr>
              <a:t>than previously thought </a:t>
            </a:r>
            <a:r>
              <a:rPr lang="en-ID" sz="2400" b="1" dirty="0">
                <a:solidFill>
                  <a:srgbClr val="0070C0"/>
                </a:solidFill>
                <a:latin typeface="Tahoma"/>
                <a:cs typeface="Tahoma"/>
              </a:rPr>
              <a:t>may be required to modify body weight</a:t>
            </a:r>
          </a:p>
          <a:p>
            <a:pPr>
              <a:lnSpc>
                <a:spcPct val="100000"/>
              </a:lnSpc>
            </a:pPr>
            <a:r>
              <a:rPr lang="en-ID" sz="2400" b="1" dirty="0">
                <a:latin typeface="Tahoma"/>
                <a:cs typeface="Tahoma"/>
              </a:rPr>
              <a:t>Aerobic Exercise </a:t>
            </a:r>
            <a:r>
              <a:rPr lang="en-ID" sz="2400" dirty="0">
                <a:latin typeface="Tahoma"/>
                <a:cs typeface="Tahoma"/>
              </a:rPr>
              <a:t>People desiring </a:t>
            </a:r>
            <a:r>
              <a:rPr lang="en-ID" sz="2400" dirty="0">
                <a:solidFill>
                  <a:srgbClr val="0070C0"/>
                </a:solidFill>
                <a:latin typeface="Tahoma"/>
                <a:cs typeface="Tahoma"/>
              </a:rPr>
              <a:t>simply to prevent weight gain </a:t>
            </a:r>
            <a:r>
              <a:rPr lang="en-ID" sz="2400" dirty="0">
                <a:latin typeface="Tahoma"/>
                <a:cs typeface="Tahoma"/>
              </a:rPr>
              <a:t>over the long term should engage in </a:t>
            </a:r>
            <a:r>
              <a:rPr lang="en-ID" sz="2400" dirty="0">
                <a:solidFill>
                  <a:srgbClr val="0070C0"/>
                </a:solidFill>
                <a:latin typeface="Tahoma"/>
                <a:cs typeface="Tahoma"/>
              </a:rPr>
              <a:t>moderate-intensity physical activity roughly 150 to 250 minutes per week</a:t>
            </a:r>
            <a:r>
              <a:rPr lang="en-ID" sz="2400" dirty="0">
                <a:latin typeface="Tahoma"/>
                <a:cs typeface="Tahoma"/>
              </a:rPr>
              <a:t>. This is equal to about </a:t>
            </a:r>
            <a:r>
              <a:rPr lang="en-ID" sz="2400" b="1" dirty="0">
                <a:latin typeface="Tahoma"/>
                <a:cs typeface="Tahoma"/>
              </a:rPr>
              <a:t>1,200 to 2,000 calories per week</a:t>
            </a:r>
            <a:r>
              <a:rPr lang="en-ID" sz="2400" dirty="0">
                <a:latin typeface="Tahoma"/>
                <a:cs typeface="Tahoma"/>
              </a:rPr>
              <a:t>. From a practical stand-point, this means exercising at a </a:t>
            </a:r>
            <a:r>
              <a:rPr lang="en-ID" sz="2400" dirty="0">
                <a:solidFill>
                  <a:srgbClr val="0070C0"/>
                </a:solidFill>
                <a:latin typeface="Tahoma"/>
                <a:cs typeface="Tahoma"/>
              </a:rPr>
              <a:t>moderate intensity for 30 to 50 minutes </a:t>
            </a:r>
            <a:r>
              <a:rPr lang="en-ID" sz="2400" b="1" u="sng" dirty="0">
                <a:solidFill>
                  <a:srgbClr val="0070C0"/>
                </a:solidFill>
                <a:latin typeface="Tahoma"/>
                <a:cs typeface="Tahoma"/>
              </a:rPr>
              <a:t>five days per week</a:t>
            </a:r>
            <a:r>
              <a:rPr lang="en-ID" sz="2400" dirty="0">
                <a:latin typeface="Tahoma"/>
                <a:cs typeface="Tahoma"/>
              </a:rPr>
              <a:t>, burning </a:t>
            </a:r>
            <a:r>
              <a:rPr lang="en-ID" sz="2400" dirty="0">
                <a:solidFill>
                  <a:srgbClr val="0070C0"/>
                </a:solidFill>
                <a:latin typeface="Tahoma"/>
                <a:cs typeface="Tahoma"/>
              </a:rPr>
              <a:t>240 to 400 calories in each session </a:t>
            </a:r>
          </a:p>
          <a:p>
            <a:pPr>
              <a:lnSpc>
                <a:spcPct val="100000"/>
              </a:lnSpc>
            </a:pPr>
            <a:endParaRPr lang="en-ID" sz="24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876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20B5A0-FFBF-3E45-B7DC-B6CB573D4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548640"/>
            <a:ext cx="11421908" cy="6090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3200" b="1" dirty="0"/>
              <a:t>Resistance Training</a:t>
            </a:r>
          </a:p>
          <a:p>
            <a:r>
              <a:rPr lang="en-ID" sz="2600" dirty="0"/>
              <a:t>The physical activity guidelines discussed aerobic activities, such as </a:t>
            </a:r>
            <a:r>
              <a:rPr lang="en-ID" sz="2600" dirty="0">
                <a:solidFill>
                  <a:srgbClr val="0070C0"/>
                </a:solidFill>
              </a:rPr>
              <a:t>walking or cycling</a:t>
            </a:r>
            <a:r>
              <a:rPr lang="en-ID" sz="2600" dirty="0"/>
              <a:t>, but </a:t>
            </a:r>
            <a:r>
              <a:rPr lang="en-ID" sz="2600" b="1" dirty="0"/>
              <a:t>resistance training activities are a very important component of physical fitness that should not be ignored</a:t>
            </a:r>
            <a:r>
              <a:rPr lang="en-ID" sz="2600" b="1" dirty="0" smtClean="0"/>
              <a:t>.</a:t>
            </a:r>
            <a:endParaRPr lang="en-ID" sz="2600" b="1" dirty="0"/>
          </a:p>
          <a:p>
            <a:r>
              <a:rPr lang="en-ID" sz="2600" dirty="0"/>
              <a:t>Although </a:t>
            </a:r>
            <a:r>
              <a:rPr lang="en-ID" sz="2600" b="1" dirty="0">
                <a:solidFill>
                  <a:srgbClr val="0070C0"/>
                </a:solidFill>
              </a:rPr>
              <a:t>a session of resistance training burns far fewer calories</a:t>
            </a:r>
            <a:r>
              <a:rPr lang="en-ID" sz="2600" dirty="0"/>
              <a:t> than a session of </a:t>
            </a:r>
            <a:r>
              <a:rPr lang="en-ID" sz="2600" dirty="0">
                <a:solidFill>
                  <a:srgbClr val="0070C0"/>
                </a:solidFill>
              </a:rPr>
              <a:t>aerobic exercise</a:t>
            </a:r>
            <a:r>
              <a:rPr lang="en-ID" sz="2600" dirty="0"/>
              <a:t> does, </a:t>
            </a:r>
            <a:r>
              <a:rPr lang="en-ID" sz="2600" b="1" dirty="0"/>
              <a:t>resistance training has the potential to promote skeletal muscle growth</a:t>
            </a:r>
            <a:r>
              <a:rPr lang="en-ID" sz="2600" dirty="0"/>
              <a:t>, which contributes to </a:t>
            </a:r>
            <a:r>
              <a:rPr lang="en-ID" sz="2600" b="1" dirty="0"/>
              <a:t>resting metabolism</a:t>
            </a:r>
            <a:r>
              <a:rPr lang="en-ID" sz="2600" dirty="0"/>
              <a:t>. Although the addition of </a:t>
            </a:r>
            <a:r>
              <a:rPr lang="en-ID" sz="2600" b="1" dirty="0">
                <a:solidFill>
                  <a:srgbClr val="0070C0"/>
                </a:solidFill>
              </a:rPr>
              <a:t>resistance training to dietary restrictions may not have a major impact</a:t>
            </a:r>
            <a:r>
              <a:rPr lang="en-ID" sz="2600" dirty="0"/>
              <a:t>, resistance training may </a:t>
            </a:r>
            <a:r>
              <a:rPr lang="en-ID" sz="2600" b="1" dirty="0"/>
              <a:t>improve your muscular strength and physical function</a:t>
            </a:r>
            <a:r>
              <a:rPr lang="en-ID" sz="2600" dirty="0"/>
              <a:t>, as well as conferring other </a:t>
            </a:r>
            <a:r>
              <a:rPr lang="en-ID" sz="2600" b="1" dirty="0"/>
              <a:t>health </a:t>
            </a:r>
            <a:r>
              <a:rPr lang="en-ID" sz="2600" b="1" dirty="0" smtClean="0"/>
              <a:t>benefits</a:t>
            </a:r>
            <a:endParaRPr lang="en-ID" sz="2600" dirty="0"/>
          </a:p>
          <a:p>
            <a:r>
              <a:rPr lang="en-ID" sz="2600" dirty="0"/>
              <a:t>The recommended amount of resistance training is not particular to weight management, so you should follow the guidance, </a:t>
            </a:r>
            <a:r>
              <a:rPr lang="en-ID" sz="2600" b="1" dirty="0">
                <a:solidFill>
                  <a:srgbClr val="0070C0"/>
                </a:solidFill>
              </a:rPr>
              <a:t>performing resistance training two to three days per week.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6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B5EE27-D676-5042-B792-3A4EE670A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647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WEIGHT MANAGEMENT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572A622-3712-8C48-846A-CC57D8181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8475"/>
            <a:ext cx="10515600" cy="32784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D" sz="3600" dirty="0"/>
              <a:t>“Weight management is a struggle for many people, but controlling body weight has many health benefits”</a:t>
            </a:r>
            <a:endParaRPr lang="en-ID" sz="3600" dirty="0">
              <a:effectLst/>
            </a:endParaRP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6154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7267887-F33F-7A41-B99E-4A9C83B38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568496" cy="6151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B4C8786-D7D6-9544-A3DB-1C63DAB1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1291898"/>
            <a:ext cx="6464299" cy="556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26F1016-D542-3843-BDE0-341683FAA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51050"/>
            <a:ext cx="5528467" cy="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07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CC437C0-6636-604B-A2BA-0074287520E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4941888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85ACC26-C405-C148-A61B-9E44A26E8D39}"/>
              </a:ext>
            </a:extLst>
          </p:cNvPr>
          <p:cNvSpPr/>
          <p:nvPr/>
        </p:nvSpPr>
        <p:spPr>
          <a:xfrm>
            <a:off x="-1" y="4786313"/>
            <a:ext cx="12192001" cy="20716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dirty="0"/>
              <a:t>Our results suggest that in patients with T2D, </a:t>
            </a:r>
            <a:r>
              <a:rPr lang="en-ID" sz="3200" b="1" dirty="0">
                <a:solidFill>
                  <a:srgbClr val="00B0F0"/>
                </a:solidFill>
              </a:rPr>
              <a:t>lower intensity exercise</a:t>
            </a:r>
            <a:r>
              <a:rPr lang="en-ID" sz="2800" dirty="0"/>
              <a:t> has physiological meaningful effects on EF, in support of the emerging concept that the lower efforts of exercise are not necessarily less cardioprotective than higher intensity training. 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AFA00281-C4DD-104C-AEEC-0C666D59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494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B057E39-65C5-EF4C-83D4-E90E4F7738A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39613" cy="6415088"/>
          </a:xfrm>
        </p:spPr>
      </p:pic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D9E8F024-019F-A846-869D-09CB6B1E7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40016" cy="64150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123F1C1-5DD4-4149-A484-C3BA1E6D2080}"/>
              </a:ext>
            </a:extLst>
          </p:cNvPr>
          <p:cNvSpPr/>
          <p:nvPr/>
        </p:nvSpPr>
        <p:spPr>
          <a:xfrm>
            <a:off x="0" y="5243513"/>
            <a:ext cx="12192000" cy="16144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000" i="1" dirty="0"/>
              <a:t>Meta-regression indicated that the change in systolic blood pressure was significantly related to </a:t>
            </a:r>
            <a:r>
              <a:rPr lang="en-ID" sz="2400" b="1" i="1" dirty="0">
                <a:solidFill>
                  <a:srgbClr val="00B0F0"/>
                </a:solidFill>
              </a:rPr>
              <a:t>“exercise time × exercise frequency.”</a:t>
            </a:r>
            <a:r>
              <a:rPr lang="en-ID" sz="2000" i="1" dirty="0"/>
              <a:t> The </a:t>
            </a:r>
            <a:r>
              <a:rPr lang="en-ID" sz="2000" i="1" dirty="0">
                <a:solidFill>
                  <a:srgbClr val="00B0F0"/>
                </a:solidFill>
              </a:rPr>
              <a:t>ideal volume of exercise is that for a long time</a:t>
            </a:r>
            <a:r>
              <a:rPr lang="en-ID" sz="2000" i="1" dirty="0"/>
              <a:t> at a </a:t>
            </a:r>
            <a:r>
              <a:rPr lang="en-ID" sz="2000" i="1" dirty="0">
                <a:solidFill>
                  <a:srgbClr val="00B0F0"/>
                </a:solidFill>
              </a:rPr>
              <a:t>high frequency</a:t>
            </a:r>
            <a:r>
              <a:rPr lang="en-ID" sz="2000" i="1" dirty="0"/>
              <a:t>, such as the volume recommended in the America Heart Association and American College of Sports Medicine guidelines: </a:t>
            </a:r>
            <a:r>
              <a:rPr lang="en-ID" sz="2000" i="1" dirty="0">
                <a:solidFill>
                  <a:srgbClr val="00B0F0"/>
                </a:solidFill>
              </a:rPr>
              <a:t>moderate intensity and &gt;150 min per week</a:t>
            </a:r>
            <a:r>
              <a:rPr lang="en-ID" sz="2000" i="1" dirty="0"/>
              <a:t>. </a:t>
            </a:r>
            <a:endParaRPr lang="en-ID" sz="2000" i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2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D648BC6-80CB-8645-A07A-7345AC557F7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544175" cy="4672013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F096363-0193-7043-8C2C-CC4C43469153}"/>
              </a:ext>
            </a:extLst>
          </p:cNvPr>
          <p:cNvSpPr/>
          <p:nvPr/>
        </p:nvSpPr>
        <p:spPr>
          <a:xfrm>
            <a:off x="0" y="4672353"/>
            <a:ext cx="12155552" cy="218564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B0F0"/>
                </a:solidFill>
              </a:rPr>
              <a:t>Frequent moderate-intensity aerobic exercise</a:t>
            </a:r>
            <a:r>
              <a:rPr lang="en-US" sz="2400" i="1" dirty="0"/>
              <a:t> should be recommended for sedentary subjects to </a:t>
            </a:r>
            <a:r>
              <a:rPr lang="en-US" sz="2800" b="1" i="1" dirty="0">
                <a:solidFill>
                  <a:srgbClr val="00B0F0"/>
                </a:solidFill>
              </a:rPr>
              <a:t>avoid risks associated with </a:t>
            </a:r>
            <a:r>
              <a:rPr lang="en-US" sz="2800" b="1" i="1" dirty="0" err="1">
                <a:solidFill>
                  <a:srgbClr val="00B0F0"/>
                </a:solidFill>
              </a:rPr>
              <a:t>dyslipidaemia</a:t>
            </a:r>
            <a:endParaRPr lang="en-US" sz="2400" b="1" i="1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Regular moderate aerobic exercise is link to </a:t>
            </a:r>
            <a:r>
              <a:rPr lang="en-US" sz="2800" b="1" i="1" dirty="0">
                <a:solidFill>
                  <a:srgbClr val="00B0F0"/>
                </a:solidFill>
              </a:rPr>
              <a:t>reducing the risks of cardiovascular disease</a:t>
            </a:r>
            <a:r>
              <a:rPr lang="en-US" sz="2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7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19AEBFD-562C-344B-9C70-7F0E21721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911" y="2452686"/>
            <a:ext cx="6622089" cy="44053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790347-E7B3-5C49-9100-9AF503FAB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0800"/>
            <a:ext cx="6701051" cy="426686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06A8DF8-11E0-1E49-8F89-99ADA1AA197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6510338" cy="2590800"/>
          </a:xfrm>
        </p:spPr>
      </p:pic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91750142-BD9F-9244-BC18-390C6C42A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956" y="152399"/>
            <a:ext cx="6510419" cy="2591131"/>
          </a:xfrm>
        </p:spPr>
      </p:pic>
      <p:pic>
        <p:nvPicPr>
          <p:cNvPr id="9" name="Content Placeholder 4">
            <a:extLst>
              <a:ext uri="{FF2B5EF4-FFF2-40B4-BE49-F238E27FC236}">
                <a16:creationId xmlns="" xmlns:a16="http://schemas.microsoft.com/office/drawing/2014/main" id="{FF65705C-3870-C24A-A45C-1F305FC58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659" y="0"/>
            <a:ext cx="8124341" cy="323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D5E00D89-7DD2-524B-8607-36CD5787CB3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1200150"/>
            <a:ext cx="7339013" cy="4457700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0B02590-DD17-0D4E-97BE-0BEB5CA3344F}"/>
              </a:ext>
            </a:extLst>
          </p:cNvPr>
          <p:cNvSpPr/>
          <p:nvPr/>
        </p:nvSpPr>
        <p:spPr>
          <a:xfrm>
            <a:off x="7338696" y="1445416"/>
            <a:ext cx="4853304" cy="47138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800" i="1" dirty="0"/>
              <a:t>The results suggest that </a:t>
            </a:r>
            <a:r>
              <a:rPr lang="en-ID" sz="3200" b="1" i="1" dirty="0">
                <a:solidFill>
                  <a:srgbClr val="00B0F0"/>
                </a:solidFill>
              </a:rPr>
              <a:t>moderate continuous exercise</a:t>
            </a:r>
            <a:r>
              <a:rPr lang="en-ID" sz="2800" i="1" dirty="0"/>
              <a:t> could potentially </a:t>
            </a:r>
            <a:r>
              <a:rPr lang="en-ID" sz="2800" i="1" u="sng" dirty="0"/>
              <a:t>enhance</a:t>
            </a:r>
            <a:r>
              <a:rPr lang="en-ID" sz="2800" i="1" dirty="0"/>
              <a:t> MSR and </a:t>
            </a:r>
            <a:r>
              <a:rPr lang="en-ID" sz="2800" i="1" u="sng" dirty="0"/>
              <a:t>improve</a:t>
            </a:r>
            <a:r>
              <a:rPr lang="en-ID" sz="2800" i="1" dirty="0"/>
              <a:t> concentration of myelination-related proteins and as a result, its practice is encouraged to both </a:t>
            </a:r>
            <a:r>
              <a:rPr lang="en-ID" sz="2800" i="1" u="sng" dirty="0"/>
              <a:t>prevent</a:t>
            </a:r>
            <a:r>
              <a:rPr lang="en-ID" sz="2800" i="1" dirty="0"/>
              <a:t> and </a:t>
            </a:r>
            <a:r>
              <a:rPr lang="en-ID" sz="2800" i="1" u="sng" dirty="0"/>
              <a:t>treat</a:t>
            </a:r>
            <a:r>
              <a:rPr lang="en-ID" sz="2800" i="1" dirty="0"/>
              <a:t> </a:t>
            </a:r>
            <a:r>
              <a:rPr lang="en-ID" sz="3200" b="1" i="1" dirty="0">
                <a:solidFill>
                  <a:srgbClr val="00B0F0"/>
                </a:solidFill>
              </a:rPr>
              <a:t>demyelination</a:t>
            </a:r>
            <a:r>
              <a:rPr lang="en-ID" sz="2800" i="1" dirty="0"/>
              <a:t>.</a:t>
            </a:r>
            <a:endParaRPr lang="en-ID" sz="3600" i="1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1333D1A3-F8EF-EC4B-90F5-4151AA4CC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2783"/>
            <a:ext cx="7338696" cy="445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4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BB11AB4E-05CE-8A46-BC24-0A76DD30E3C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44363" cy="5287963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ADE198F-99DE-C94E-A26B-B022BAF5CC74}"/>
              </a:ext>
            </a:extLst>
          </p:cNvPr>
          <p:cNvSpPr txBox="1"/>
          <p:nvPr/>
        </p:nvSpPr>
        <p:spPr>
          <a:xfrm>
            <a:off x="0" y="5452862"/>
            <a:ext cx="12192000" cy="15081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“HIIT promoted results </a:t>
            </a:r>
            <a:r>
              <a:rPr lang="en-US" sz="3200" b="1" i="1" dirty="0">
                <a:solidFill>
                  <a:srgbClr val="00B0F0"/>
                </a:solidFill>
              </a:rPr>
              <a:t>similar to those</a:t>
            </a:r>
            <a:r>
              <a:rPr lang="en-US" sz="2800" i="1" dirty="0">
                <a:solidFill>
                  <a:schemeClr val="bg1"/>
                </a:solidFill>
              </a:rPr>
              <a:t> of MICT, particularly when these two methods were equalized. Although </a:t>
            </a:r>
            <a:r>
              <a:rPr lang="en-US" sz="3200" b="1" i="1" dirty="0">
                <a:solidFill>
                  <a:srgbClr val="00B0F0"/>
                </a:solidFill>
              </a:rPr>
              <a:t>HIIT promoted greater reductions</a:t>
            </a:r>
            <a:r>
              <a:rPr lang="en-US" sz="2800" i="1" dirty="0">
                <a:solidFill>
                  <a:schemeClr val="bg1"/>
                </a:solidFill>
              </a:rPr>
              <a:t> in body mass than did MICT”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A4547546-AEBA-9842-AAC0-728276FB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44363" cy="528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638C4E49-D1BD-BB4C-AC8C-2CCF1DB28D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848725" cy="5268913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ADD43BE-A093-4E40-8802-D832DDE18483}"/>
              </a:ext>
            </a:extLst>
          </p:cNvPr>
          <p:cNvSpPr txBox="1"/>
          <p:nvPr/>
        </p:nvSpPr>
        <p:spPr>
          <a:xfrm>
            <a:off x="0" y="5316916"/>
            <a:ext cx="12172950" cy="16927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</a:rPr>
              <a:t>High-intensity interval training</a:t>
            </a:r>
            <a:r>
              <a:rPr lang="en-US" sz="2400" dirty="0">
                <a:solidFill>
                  <a:schemeClr val="bg1"/>
                </a:solidFill>
              </a:rPr>
              <a:t> has the potential to be used as a treatment modality for individuals with prediabetes or T2D. This intervention induces cardiometabolic adaptations </a:t>
            </a:r>
            <a:r>
              <a:rPr lang="en-US" sz="2800" b="1" dirty="0">
                <a:solidFill>
                  <a:srgbClr val="00B0F0"/>
                </a:solidFill>
              </a:rPr>
              <a:t>similar to those of MICT and provides greater benefits</a:t>
            </a:r>
            <a:r>
              <a:rPr lang="en-US" sz="2400" dirty="0">
                <a:solidFill>
                  <a:schemeClr val="bg1"/>
                </a:solidFill>
              </a:rPr>
              <a:t> to functional capacity in patients with T2D</a:t>
            </a:r>
          </a:p>
        </p:txBody>
      </p:sp>
    </p:spTree>
    <p:extLst>
      <p:ext uri="{BB962C8B-B14F-4D97-AF65-F5344CB8AC3E}">
        <p14:creationId xmlns:p14="http://schemas.microsoft.com/office/powerpoint/2010/main" val="277734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28F4A584-0D93-164A-9FDB-5B1A0A1629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3813"/>
            <a:ext cx="12050713" cy="3819525"/>
          </a:xfr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6B7A64C-DBEC-E643-8ECD-22A44C298581}"/>
              </a:ext>
            </a:extLst>
          </p:cNvPr>
          <p:cNvSpPr txBox="1"/>
          <p:nvPr/>
        </p:nvSpPr>
        <p:spPr>
          <a:xfrm>
            <a:off x="0" y="4183897"/>
            <a:ext cx="12192000" cy="22467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The results obtained with a wide range of </a:t>
            </a:r>
            <a:r>
              <a:rPr lang="en-US" sz="3600" b="1" dirty="0">
                <a:solidFill>
                  <a:srgbClr val="00B0F0"/>
                </a:solidFill>
              </a:rPr>
              <a:t>HIIT protocols</a:t>
            </a:r>
            <a:r>
              <a:rPr lang="en-US" sz="3200" dirty="0">
                <a:solidFill>
                  <a:schemeClr val="bg1"/>
                </a:solidFill>
              </a:rPr>
              <a:t> involving normal-weight and overweight/obese subjects suggest that </a:t>
            </a:r>
            <a:r>
              <a:rPr lang="en-US" sz="3600" b="1" dirty="0">
                <a:solidFill>
                  <a:srgbClr val="00B0F0"/>
                </a:solidFill>
              </a:rPr>
              <a:t>HIIT, especially running, </a:t>
            </a:r>
            <a:r>
              <a:rPr lang="en-US" sz="3200" dirty="0">
                <a:solidFill>
                  <a:schemeClr val="bg1"/>
                </a:solidFill>
              </a:rPr>
              <a:t>is a time-efficient strategy to decrease fat-mass deposits, including abdominal and visceral fat mass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894E62-BFA3-7445-8D3C-59A5C07BEDC3}"/>
              </a:ext>
            </a:extLst>
          </p:cNvPr>
          <p:cNvSpPr txBox="1"/>
          <p:nvPr/>
        </p:nvSpPr>
        <p:spPr>
          <a:xfrm>
            <a:off x="6959871" y="3258562"/>
            <a:ext cx="2993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alpha val="14000"/>
                  </a:schemeClr>
                </a:solidFill>
                <a:latin typeface="Arca Majora 3" pitchFamily="2" charset="77"/>
              </a:rPr>
              <a:t>@</a:t>
            </a:r>
            <a:r>
              <a:rPr lang="en-US" sz="3200" dirty="0" err="1">
                <a:solidFill>
                  <a:schemeClr val="tx1">
                    <a:alpha val="14000"/>
                  </a:schemeClr>
                </a:solidFill>
                <a:latin typeface="Arca Majora 3" pitchFamily="2" charset="77"/>
              </a:rPr>
              <a:t>murykuswari</a:t>
            </a:r>
            <a:endParaRPr lang="en-US" sz="3200" dirty="0">
              <a:solidFill>
                <a:schemeClr val="tx1">
                  <a:alpha val="14000"/>
                </a:schemeClr>
              </a:solidFill>
              <a:latin typeface="Arca Majora 3" pitchFamily="2" charset="77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="" xmlns:a16="http://schemas.microsoft.com/office/drawing/2014/main" id="{7074C495-DA53-2B45-AF8E-ACC818435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844"/>
            <a:ext cx="12050938" cy="381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74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6F999071-85EF-E244-A010-25D2E536B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98" y="0"/>
            <a:ext cx="11023742" cy="5244860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E9ED3A51-7E7C-714C-8B8E-882238264BB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287000" cy="4562201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87C0A2D-240F-1849-8001-42BDB303E8C6}"/>
              </a:ext>
            </a:extLst>
          </p:cNvPr>
          <p:cNvSpPr/>
          <p:nvPr/>
        </p:nvSpPr>
        <p:spPr>
          <a:xfrm>
            <a:off x="0" y="3485073"/>
            <a:ext cx="12192000" cy="33586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i="1" dirty="0"/>
              <a:t>HIIT appears to provide </a:t>
            </a:r>
            <a:r>
              <a:rPr lang="en-ID" sz="2800" b="1" i="1" dirty="0">
                <a:solidFill>
                  <a:srgbClr val="00B0F0"/>
                </a:solidFill>
              </a:rPr>
              <a:t>similar benefits</a:t>
            </a:r>
            <a:r>
              <a:rPr lang="en-ID" sz="2400" i="1" dirty="0"/>
              <a:t> to MICT for improving body composition, VO2max and TC, but </a:t>
            </a:r>
            <a:r>
              <a:rPr lang="en-ID" sz="2800" b="1" i="1" dirty="0">
                <a:solidFill>
                  <a:srgbClr val="00B0F0"/>
                </a:solidFill>
              </a:rPr>
              <a:t>HIIT spent less time</a:t>
            </a:r>
            <a:r>
              <a:rPr lang="en-ID" sz="2400" i="1" dirty="0"/>
              <a:t> than MICT by 9.7 min on one session of training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800" b="1" i="1" dirty="0">
                <a:solidFill>
                  <a:srgbClr val="00B0F0"/>
                </a:solidFill>
              </a:rPr>
              <a:t>HIIT can be considered as a time-efficient exercise</a:t>
            </a:r>
            <a:r>
              <a:rPr lang="en-ID" sz="2400" i="1" dirty="0"/>
              <a:t> mode for managing overweight and obese individuals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400" i="1" dirty="0"/>
              <a:t>HIIT resulted </a:t>
            </a:r>
            <a:r>
              <a:rPr lang="en-ID" sz="2400" i="1" dirty="0" err="1"/>
              <a:t>instatistically</a:t>
            </a:r>
            <a:r>
              <a:rPr lang="en-ID" sz="2400" i="1" dirty="0"/>
              <a:t> significant </a:t>
            </a:r>
            <a:r>
              <a:rPr lang="en-ID" sz="2800" b="1" i="1" dirty="0">
                <a:solidFill>
                  <a:srgbClr val="00B0F0"/>
                </a:solidFill>
              </a:rPr>
              <a:t>reductions in LDL but not in MICT</a:t>
            </a:r>
            <a:endParaRPr lang="en-ID" sz="2400" b="1" i="1" dirty="0">
              <a:solidFill>
                <a:srgbClr val="00B0F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sz="2800" b="1" i="1" dirty="0">
                <a:solidFill>
                  <a:srgbClr val="00B0F0"/>
                </a:solidFill>
              </a:rPr>
              <a:t>HIIT is superior to MICT in improving</a:t>
            </a:r>
            <a:r>
              <a:rPr lang="en-ID" sz="2400" i="1" dirty="0"/>
              <a:t> cardiopulmonary fitness when durations of HIIT training interval &gt; 2 min</a:t>
            </a:r>
          </a:p>
        </p:txBody>
      </p:sp>
    </p:spTree>
    <p:extLst>
      <p:ext uri="{BB962C8B-B14F-4D97-AF65-F5344CB8AC3E}">
        <p14:creationId xmlns:p14="http://schemas.microsoft.com/office/powerpoint/2010/main" val="333724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4D3FF6-74A0-CC43-B7ED-6754B9864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5400" b="1" dirty="0"/>
              <a:t>Body Mass Index Classification </a:t>
            </a:r>
            <a:endParaRPr lang="en-US" sz="5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7FE2003-72AB-6444-83AB-810682104C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707" y="2415397"/>
            <a:ext cx="10164093" cy="2080973"/>
          </a:xfrm>
        </p:spPr>
      </p:pic>
    </p:spTree>
    <p:extLst>
      <p:ext uri="{BB962C8B-B14F-4D97-AF65-F5344CB8AC3E}">
        <p14:creationId xmlns:p14="http://schemas.microsoft.com/office/powerpoint/2010/main" val="9660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="" xmlns:a16="http://schemas.microsoft.com/office/drawing/2014/main" id="{A5AC4EF4-FE8C-1745-9FA4-A2B3D2F85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5608"/>
            <a:ext cx="7360241" cy="518636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F63ACD96-104C-6C42-9D33-DFF35C9D96D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7359650" cy="5186363"/>
          </a:xfr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7E6ECE4-3CA0-0D47-9A19-2AB5733D6DBA}"/>
              </a:ext>
            </a:extLst>
          </p:cNvPr>
          <p:cNvSpPr/>
          <p:nvPr/>
        </p:nvSpPr>
        <p:spPr>
          <a:xfrm>
            <a:off x="7243763" y="0"/>
            <a:ext cx="494823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3200" b="1" i="1" dirty="0">
                <a:solidFill>
                  <a:srgbClr val="00B0F0"/>
                </a:solidFill>
              </a:rPr>
              <a:t>The irisin concentrations</a:t>
            </a:r>
            <a:r>
              <a:rPr lang="en-ID" sz="2400" i="1" dirty="0">
                <a:solidFill>
                  <a:srgbClr val="00B0F0"/>
                </a:solidFill>
              </a:rPr>
              <a:t> </a:t>
            </a:r>
            <a:r>
              <a:rPr lang="en-ID" sz="2400" i="1" dirty="0"/>
              <a:t>in individuals with excess weight </a:t>
            </a:r>
            <a:r>
              <a:rPr lang="en-ID" sz="2800" b="1" i="1" dirty="0">
                <a:solidFill>
                  <a:srgbClr val="00B0F0"/>
                </a:solidFill>
              </a:rPr>
              <a:t>increased</a:t>
            </a:r>
            <a:r>
              <a:rPr lang="en-ID" sz="2400" i="1" dirty="0"/>
              <a:t> with acute exercise and remained the same with chronic exercise.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800" b="1" i="1" dirty="0">
                <a:solidFill>
                  <a:srgbClr val="00B0F0"/>
                </a:solidFill>
              </a:rPr>
              <a:t>The maximum concentration</a:t>
            </a:r>
            <a:r>
              <a:rPr lang="en-ID" sz="2400" i="1" dirty="0"/>
              <a:t> of irisin occurred </a:t>
            </a:r>
            <a:r>
              <a:rPr lang="en-ID" sz="2400" b="1" i="1" dirty="0">
                <a:solidFill>
                  <a:srgbClr val="00B0F0"/>
                </a:solidFill>
              </a:rPr>
              <a:t>between 1 and 2 hours after the exercise</a:t>
            </a:r>
            <a:r>
              <a:rPr lang="en-ID" sz="2400" i="1" dirty="0"/>
              <a:t> was completed.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D" sz="2400" i="1" dirty="0"/>
              <a:t>The protocols of </a:t>
            </a:r>
            <a:r>
              <a:rPr lang="en-ID" sz="2800" b="1" i="1" dirty="0">
                <a:solidFill>
                  <a:srgbClr val="00B0F0"/>
                </a:solidFill>
              </a:rPr>
              <a:t>resistance and high-intensity training </a:t>
            </a:r>
            <a:r>
              <a:rPr lang="en-ID" sz="2400" i="1" dirty="0"/>
              <a:t>were more effective. </a:t>
            </a:r>
          </a:p>
        </p:txBody>
      </p:sp>
    </p:spTree>
    <p:extLst>
      <p:ext uri="{BB962C8B-B14F-4D97-AF65-F5344CB8AC3E}">
        <p14:creationId xmlns:p14="http://schemas.microsoft.com/office/powerpoint/2010/main" val="343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79F183-3779-954E-80AA-DCC1CFFC8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80CDA8-F437-7748-BED1-CBC76A521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351AE944-E7AA-5B47-8736-F056F98A9E12}"/>
              </a:ext>
            </a:extLst>
          </p:cNvPr>
          <p:cNvSpPr>
            <a:spLocks noGrp="1"/>
          </p:cNvSpPr>
          <p:nvPr/>
        </p:nvSpPr>
        <p:spPr>
          <a:xfrm>
            <a:off x="3620387" y="195263"/>
            <a:ext cx="8229600" cy="1143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3CBA1404-FECE-9C4F-86CF-09E86F86A4F1}"/>
              </a:ext>
            </a:extLst>
          </p:cNvPr>
          <p:cNvSpPr>
            <a:spLocks noGrp="1"/>
          </p:cNvSpPr>
          <p:nvPr/>
        </p:nvSpPr>
        <p:spPr>
          <a:xfrm>
            <a:off x="3620387" y="1520825"/>
            <a:ext cx="8229600" cy="452596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9921162-B391-F448-985C-E49FB4BB8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56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41EE0D1-0601-9C4D-95A5-424150830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2" t="67342" r="3957" b="3352"/>
          <a:stretch/>
        </p:blipFill>
        <p:spPr bwMode="auto">
          <a:xfrm>
            <a:off x="8216100" y="829066"/>
            <a:ext cx="3975900" cy="2993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4DECE21-804E-3840-B0DF-CB0B9F07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387" y="181835"/>
            <a:ext cx="4555381" cy="131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BD985EA-6B21-DB4D-BE35-98AF89CC5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59987" r="59389" b="11253"/>
          <a:stretch/>
        </p:blipFill>
        <p:spPr bwMode="auto">
          <a:xfrm>
            <a:off x="8216100" y="3865102"/>
            <a:ext cx="3975900" cy="2997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22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FC2C1A-E555-984C-9528-0122FD25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3499"/>
            <a:ext cx="12192000" cy="185420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656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9821CE-F38D-7E49-A896-403A46786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D" sz="4800" b="1" dirty="0"/>
              <a:t>Energy balance: calories consumed versus calories expended</a:t>
            </a:r>
            <a:endParaRPr lang="en-US" sz="4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34D83B3C-F0C3-B542-A262-8C675A16E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649" y="1690688"/>
            <a:ext cx="8850701" cy="4730291"/>
          </a:xfrm>
        </p:spPr>
      </p:pic>
    </p:spTree>
    <p:extLst>
      <p:ext uri="{BB962C8B-B14F-4D97-AF65-F5344CB8AC3E}">
        <p14:creationId xmlns:p14="http://schemas.microsoft.com/office/powerpoint/2010/main" val="18861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Management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807261"/>
              </p:ext>
            </p:extLst>
          </p:nvPr>
        </p:nvGraphicFramePr>
        <p:xfrm>
          <a:off x="0" y="1918648"/>
          <a:ext cx="9410337" cy="4148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CD028B1-38E3-AB4E-B40C-61A1A16648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6642341" y="3184194"/>
            <a:ext cx="5549660" cy="36997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3C04C0-1F07-E342-B083-9647ABEA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/>
              <a:t>Managing Your Weight After Weight Loss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273623-A4E2-E543-B87B-BF03C1E8C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328"/>
            <a:ext cx="10515600" cy="4571999"/>
          </a:xfrm>
        </p:spPr>
        <p:txBody>
          <a:bodyPr>
            <a:normAutofit/>
          </a:bodyPr>
          <a:lstStyle/>
          <a:p>
            <a:r>
              <a:rPr lang="en-ID" sz="2500" dirty="0"/>
              <a:t>Consume a </a:t>
            </a:r>
            <a:r>
              <a:rPr lang="en-ID" sz="2500" b="1" dirty="0">
                <a:solidFill>
                  <a:srgbClr val="0070C0"/>
                </a:solidFill>
              </a:rPr>
              <a:t>low-calorie, low-to moderate-fat</a:t>
            </a:r>
            <a:r>
              <a:rPr lang="en-ID" sz="2500" dirty="0"/>
              <a:t> diet</a:t>
            </a:r>
          </a:p>
          <a:p>
            <a:r>
              <a:rPr lang="en-ID" sz="2500" b="1" dirty="0">
                <a:solidFill>
                  <a:srgbClr val="0070C0"/>
                </a:solidFill>
              </a:rPr>
              <a:t>Limit consumption</a:t>
            </a:r>
            <a:r>
              <a:rPr lang="en-ID" sz="2500" dirty="0"/>
              <a:t> of fast food</a:t>
            </a:r>
          </a:p>
          <a:p>
            <a:r>
              <a:rPr lang="en-ID" sz="2500" b="1" dirty="0">
                <a:solidFill>
                  <a:srgbClr val="0070C0"/>
                </a:solidFill>
              </a:rPr>
              <a:t>Eat breakfast</a:t>
            </a:r>
            <a:r>
              <a:rPr lang="en-ID" sz="2500" dirty="0"/>
              <a:t> every morning</a:t>
            </a:r>
          </a:p>
          <a:p>
            <a:r>
              <a:rPr lang="en-ID" sz="2500" dirty="0"/>
              <a:t>Have </a:t>
            </a:r>
            <a:r>
              <a:rPr lang="en-ID" sz="2500" b="1" dirty="0">
                <a:solidFill>
                  <a:srgbClr val="0070C0"/>
                </a:solidFill>
              </a:rPr>
              <a:t>consistent food intake</a:t>
            </a:r>
            <a:r>
              <a:rPr lang="en-ID" sz="2500" dirty="0"/>
              <a:t> from day to day </a:t>
            </a:r>
          </a:p>
          <a:p>
            <a:r>
              <a:rPr lang="en-ID" sz="2500" b="1" dirty="0"/>
              <a:t>Eat smaller meals</a:t>
            </a:r>
            <a:r>
              <a:rPr lang="en-ID" sz="2500" dirty="0"/>
              <a:t> </a:t>
            </a:r>
            <a:r>
              <a:rPr lang="en-ID" sz="2500" dirty="0">
                <a:solidFill>
                  <a:srgbClr val="0070C0"/>
                </a:solidFill>
              </a:rPr>
              <a:t>four or five times </a:t>
            </a:r>
            <a:r>
              <a:rPr lang="en-ID" sz="2500" dirty="0"/>
              <a:t>per day</a:t>
            </a:r>
          </a:p>
          <a:p>
            <a:r>
              <a:rPr lang="en-ID" sz="2500" dirty="0"/>
              <a:t>Weigh themselves regularly and </a:t>
            </a:r>
            <a:r>
              <a:rPr lang="en-ID" sz="2500" b="1" dirty="0">
                <a:solidFill>
                  <a:srgbClr val="0070C0"/>
                </a:solidFill>
              </a:rPr>
              <a:t>take corrective action </a:t>
            </a:r>
            <a:r>
              <a:rPr lang="en-ID" sz="2500" dirty="0"/>
              <a:t>as needed</a:t>
            </a:r>
          </a:p>
          <a:p>
            <a:r>
              <a:rPr lang="en-ID" sz="2500" dirty="0"/>
              <a:t>Watch TV </a:t>
            </a:r>
            <a:r>
              <a:rPr lang="en-ID" sz="2500" b="1" dirty="0">
                <a:solidFill>
                  <a:srgbClr val="0070C0"/>
                </a:solidFill>
              </a:rPr>
              <a:t>less than 10 hours per week</a:t>
            </a:r>
          </a:p>
          <a:p>
            <a:r>
              <a:rPr lang="en-ID" sz="2500" dirty="0"/>
              <a:t>Participate in </a:t>
            </a:r>
            <a:r>
              <a:rPr lang="en-ID" sz="2500" b="1" dirty="0">
                <a:solidFill>
                  <a:srgbClr val="0070C0"/>
                </a:solidFill>
              </a:rPr>
              <a:t>moderate-intensity exercise for 60 to 90 minutes </a:t>
            </a:r>
            <a:r>
              <a:rPr lang="en-ID" sz="2500" dirty="0"/>
              <a:t>per day </a:t>
            </a:r>
            <a:endParaRPr lang="en-ID" sz="2500" dirty="0">
              <a:effectLst/>
            </a:endParaRP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8251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22F236E-FECB-DA47-B5D9-6E3E3D0BB8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6000"/>
          </a:blip>
          <a:stretch>
            <a:fillRect/>
          </a:stretch>
        </p:blipFill>
        <p:spPr>
          <a:xfrm>
            <a:off x="5465551" y="1690688"/>
            <a:ext cx="7757164" cy="5167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7075BB-96C5-B545-A5B3-F6D894BA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WHAT IS THE KEY?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64DABB-0894-F34C-8646-F66355829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216037" cy="4692769"/>
          </a:xfrm>
        </p:spPr>
        <p:txBody>
          <a:bodyPr>
            <a:normAutofit/>
          </a:bodyPr>
          <a:lstStyle/>
          <a:p>
            <a:r>
              <a:rPr lang="en-ID" sz="3200" dirty="0">
                <a:solidFill>
                  <a:srgbClr val="0070C0"/>
                </a:solidFill>
              </a:rPr>
              <a:t>Two key points to take away </a:t>
            </a:r>
            <a:r>
              <a:rPr lang="en-ID" sz="3200" dirty="0"/>
              <a:t>from these findings are the importance of </a:t>
            </a:r>
            <a:r>
              <a:rPr lang="en-ID" sz="3200" b="1" u="sng" dirty="0">
                <a:solidFill>
                  <a:srgbClr val="FF0000"/>
                </a:solidFill>
              </a:rPr>
              <a:t>regular physical activity</a:t>
            </a:r>
            <a:r>
              <a:rPr lang="en-ID" sz="3200" u="sng" dirty="0">
                <a:solidFill>
                  <a:srgbClr val="FF0000"/>
                </a:solidFill>
              </a:rPr>
              <a:t> </a:t>
            </a:r>
            <a:r>
              <a:rPr lang="en-ID" sz="3200" dirty="0"/>
              <a:t>and </a:t>
            </a:r>
            <a:r>
              <a:rPr lang="en-ID" sz="3200" b="1" u="sng" dirty="0">
                <a:solidFill>
                  <a:srgbClr val="FF0000"/>
                </a:solidFill>
              </a:rPr>
              <a:t>portion control</a:t>
            </a:r>
          </a:p>
          <a:p>
            <a:endParaRPr lang="en-ID" sz="3200" dirty="0"/>
          </a:p>
          <a:p>
            <a:r>
              <a:rPr lang="en-ID" sz="3200" b="1" u="sng" dirty="0"/>
              <a:t>Portion control</a:t>
            </a:r>
            <a:r>
              <a:rPr lang="en-ID" sz="3200" dirty="0"/>
              <a:t> helps ensure that you </a:t>
            </a:r>
            <a:r>
              <a:rPr lang="en-ID" sz="3200" dirty="0">
                <a:solidFill>
                  <a:srgbClr val="0070C0"/>
                </a:solidFill>
              </a:rPr>
              <a:t>do not consume excessive calories</a:t>
            </a:r>
            <a:r>
              <a:rPr lang="en-ID" sz="3200" dirty="0"/>
              <a:t>; this is actually more important than the relative distribution of carbohydrates, proteins, and fats in the diet. </a:t>
            </a:r>
            <a:endParaRPr lang="en-ID" sz="3200" dirty="0">
              <a:effectLst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535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48440E8-C21E-0441-9CBE-CB057D8404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000"/>
          </a:blip>
          <a:stretch>
            <a:fillRect/>
          </a:stretch>
        </p:blipFill>
        <p:spPr>
          <a:xfrm>
            <a:off x="-487680" y="1825624"/>
            <a:ext cx="7573992" cy="5038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FFC342-1038-9B43-94AE-58945B5D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4800" b="1" dirty="0"/>
              <a:t>Macronutrient Intake </a:t>
            </a: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69D3FD-8091-F944-B91A-7896B54F0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32" y="1825624"/>
            <a:ext cx="11278329" cy="4816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D" sz="2500" b="1" dirty="0"/>
              <a:t>Carbohydrate’s Effect on Weight</a:t>
            </a:r>
          </a:p>
          <a:p>
            <a:r>
              <a:rPr lang="en-ID" sz="2500" dirty="0"/>
              <a:t>The primary function of dietary carbohydrate is to </a:t>
            </a:r>
            <a:r>
              <a:rPr lang="en-ID" sz="2500" b="1" dirty="0">
                <a:solidFill>
                  <a:srgbClr val="0070C0"/>
                </a:solidFill>
              </a:rPr>
              <a:t>fuel body activities</a:t>
            </a:r>
            <a:r>
              <a:rPr lang="en-ID" sz="2500" dirty="0"/>
              <a:t>. The simplest form of carbohydrate found in the human body is </a:t>
            </a:r>
            <a:r>
              <a:rPr lang="en-ID" sz="2500" b="1" dirty="0">
                <a:solidFill>
                  <a:srgbClr val="0070C0"/>
                </a:solidFill>
              </a:rPr>
              <a:t>glucose</a:t>
            </a:r>
            <a:r>
              <a:rPr lang="en-ID" sz="2500" dirty="0"/>
              <a:t> (a sugar). </a:t>
            </a:r>
            <a:r>
              <a:rPr lang="en-ID" sz="2500" dirty="0">
                <a:solidFill>
                  <a:srgbClr val="0070C0"/>
                </a:solidFill>
              </a:rPr>
              <a:t>Glucose is the sole fuel source</a:t>
            </a:r>
            <a:r>
              <a:rPr lang="en-ID" sz="2500" dirty="0"/>
              <a:t> for your brain and central nervous system, so it is absolutely </a:t>
            </a:r>
            <a:r>
              <a:rPr lang="en-ID" sz="2500" b="1" dirty="0">
                <a:solidFill>
                  <a:srgbClr val="0070C0"/>
                </a:solidFill>
              </a:rPr>
              <a:t>critical in your diet</a:t>
            </a:r>
            <a:r>
              <a:rPr lang="en-ID" sz="2500" dirty="0"/>
              <a:t>.</a:t>
            </a:r>
          </a:p>
          <a:p>
            <a:r>
              <a:rPr lang="en-ID" sz="2500" b="1" dirty="0">
                <a:solidFill>
                  <a:srgbClr val="0070C0"/>
                </a:solidFill>
              </a:rPr>
              <a:t>Glucose also</a:t>
            </a:r>
            <a:r>
              <a:rPr lang="en-ID" sz="2500" dirty="0"/>
              <a:t> powers skeletal muscle contractions, particularly </a:t>
            </a:r>
            <a:r>
              <a:rPr lang="en-ID" sz="2500" dirty="0">
                <a:solidFill>
                  <a:srgbClr val="0070C0"/>
                </a:solidFill>
              </a:rPr>
              <a:t>during intense physical activity</a:t>
            </a:r>
            <a:r>
              <a:rPr lang="en-ID" sz="2500" dirty="0"/>
              <a:t>. Glucose essentially has </a:t>
            </a:r>
            <a:r>
              <a:rPr lang="en-ID" sz="2500" b="1" dirty="0">
                <a:solidFill>
                  <a:srgbClr val="0070C0"/>
                </a:solidFill>
              </a:rPr>
              <a:t>three fates in the body</a:t>
            </a:r>
            <a:r>
              <a:rPr lang="en-ID" sz="2500" dirty="0"/>
              <a:t>: </a:t>
            </a:r>
            <a:r>
              <a:rPr lang="en-ID" sz="2500" b="1" dirty="0"/>
              <a:t>(a)</a:t>
            </a:r>
            <a:r>
              <a:rPr lang="en-ID" sz="2500" dirty="0"/>
              <a:t> It powers cellular activity; </a:t>
            </a:r>
            <a:r>
              <a:rPr lang="en-ID" sz="2500" b="1" dirty="0"/>
              <a:t>(b)</a:t>
            </a:r>
            <a:r>
              <a:rPr lang="en-ID" sz="2500" dirty="0"/>
              <a:t> it is stored in the muscles and liver in a different form of carbohydrate called glycogen; and </a:t>
            </a:r>
            <a:r>
              <a:rPr lang="en-ID" sz="2500" b="1" dirty="0"/>
              <a:t>(c)</a:t>
            </a:r>
            <a:r>
              <a:rPr lang="en-ID" sz="2500" dirty="0"/>
              <a:t> it is converted to fat and stored in adipose tissue throughout the body. Although all three fates occur simultaneously, the third tends to predominate </a:t>
            </a:r>
            <a:r>
              <a:rPr lang="en-ID" sz="2500" dirty="0">
                <a:solidFill>
                  <a:srgbClr val="0070C0"/>
                </a:solidFill>
              </a:rPr>
              <a:t>only when carbohydrate ingestion exceeds </a:t>
            </a:r>
            <a:r>
              <a:rPr lang="en-ID" sz="2500" dirty="0"/>
              <a:t>the body’s energy needs. </a:t>
            </a:r>
          </a:p>
          <a:p>
            <a:endParaRPr lang="en-ID" sz="2500" dirty="0"/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19984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44D3EC0-2617-EB4E-AB3D-261F2520BE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0" y="876720"/>
            <a:ext cx="9126747" cy="60715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A4960D-77DF-D844-B630-FD6A518D2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913" y="1152308"/>
            <a:ext cx="11341528" cy="5291213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ID" sz="2500" b="1" dirty="0">
                <a:solidFill>
                  <a:srgbClr val="0070C0"/>
                </a:solidFill>
              </a:rPr>
              <a:t>Insulin</a:t>
            </a:r>
            <a:r>
              <a:rPr lang="en-ID" sz="2500" dirty="0"/>
              <a:t> also has a role in </a:t>
            </a:r>
            <a:r>
              <a:rPr lang="en-ID" sz="2500" dirty="0">
                <a:solidFill>
                  <a:srgbClr val="0070C0"/>
                </a:solidFill>
              </a:rPr>
              <a:t>promoting fat storage in the body</a:t>
            </a:r>
            <a:r>
              <a:rPr lang="en-ID" sz="2500" dirty="0"/>
              <a:t>. Insulin is a hormone released by the pancreas (a small organ located in your abdomen) that </a:t>
            </a:r>
            <a:r>
              <a:rPr lang="en-ID" sz="2500" b="1" dirty="0"/>
              <a:t>helps to store carbohydrate in body cells </a:t>
            </a:r>
            <a:r>
              <a:rPr lang="en-ID" sz="2500" dirty="0"/>
              <a:t>in response to eating carbohydrates. The higher the concentration of carbohydrate consumed, the greater the amount of insulin secreted into the blood. </a:t>
            </a:r>
            <a:r>
              <a:rPr lang="en-ID" sz="2500" b="1" dirty="0">
                <a:solidFill>
                  <a:srgbClr val="0070C0"/>
                </a:solidFill>
              </a:rPr>
              <a:t>If you consume a diet high in carbohydrate but not in excess of your energy needs, you will not gain weight</a:t>
            </a:r>
            <a:r>
              <a:rPr lang="en-ID" sz="2500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en-ID" sz="2500" dirty="0">
              <a:effectLst/>
            </a:endParaRPr>
          </a:p>
          <a:p>
            <a:pPr>
              <a:lnSpc>
                <a:spcPct val="100000"/>
              </a:lnSpc>
            </a:pPr>
            <a:r>
              <a:rPr lang="en-ID" sz="2500" b="1" dirty="0"/>
              <a:t>Many diet books </a:t>
            </a:r>
            <a:r>
              <a:rPr lang="en-ID" sz="2500" dirty="0"/>
              <a:t>promote a </a:t>
            </a:r>
            <a:r>
              <a:rPr lang="en-ID" sz="2500" dirty="0">
                <a:solidFill>
                  <a:srgbClr val="0070C0"/>
                </a:solidFill>
              </a:rPr>
              <a:t>low-carbohydrate diet for weight loss</a:t>
            </a:r>
            <a:r>
              <a:rPr lang="en-ID" sz="2500" dirty="0"/>
              <a:t>, but current scientific evidence does not support this approach. Most research using low-carbohydrate diets shows </a:t>
            </a:r>
            <a:r>
              <a:rPr lang="en-ID" sz="2500" dirty="0">
                <a:solidFill>
                  <a:srgbClr val="0070C0"/>
                </a:solidFill>
              </a:rPr>
              <a:t>significant short-term weight loss</a:t>
            </a:r>
            <a:r>
              <a:rPr lang="en-ID" sz="2500" dirty="0"/>
              <a:t>, </a:t>
            </a:r>
            <a:r>
              <a:rPr lang="en-ID" sz="2500" b="1" dirty="0"/>
              <a:t>but the long-term success rate is not well established</a:t>
            </a:r>
            <a:r>
              <a:rPr lang="en-ID" sz="2500" dirty="0"/>
              <a:t>. The failure to exhibit sustained success probably is the result of a </a:t>
            </a:r>
            <a:r>
              <a:rPr lang="en-ID" sz="2500" dirty="0">
                <a:solidFill>
                  <a:srgbClr val="0070C0"/>
                </a:solidFill>
              </a:rPr>
              <a:t>very restrictive diet </a:t>
            </a:r>
            <a:r>
              <a:rPr lang="en-ID" sz="2500" dirty="0"/>
              <a:t>coupled with </a:t>
            </a:r>
            <a:r>
              <a:rPr lang="en-ID" sz="2500" dirty="0">
                <a:solidFill>
                  <a:srgbClr val="0070C0"/>
                </a:solidFill>
              </a:rPr>
              <a:t>insufficient lifestyle </a:t>
            </a:r>
            <a:r>
              <a:rPr lang="en-ID" sz="2500" dirty="0"/>
              <a:t>changes.</a:t>
            </a:r>
            <a:endParaRPr lang="en-ID" sz="2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8285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</TotalTime>
  <Words>1878</Words>
  <Application>Microsoft Macintosh PowerPoint</Application>
  <PresentationFormat>Custom</PresentationFormat>
  <Paragraphs>89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WEIGHT MANAGEMENT</vt:lpstr>
      <vt:lpstr>Body Mass Index Classification </vt:lpstr>
      <vt:lpstr>Energy balance: calories consumed versus calories expended</vt:lpstr>
      <vt:lpstr>Weight Management</vt:lpstr>
      <vt:lpstr>Managing Your Weight After Weight Loss</vt:lpstr>
      <vt:lpstr>WHAT IS THE KEY?</vt:lpstr>
      <vt:lpstr>Macronutrient Intake </vt:lpstr>
      <vt:lpstr>PowerPoint Presentation</vt:lpstr>
      <vt:lpstr>PowerPoint Presentation</vt:lpstr>
      <vt:lpstr>PowerPoint Presentation</vt:lpstr>
      <vt:lpstr>Change in body weight, fat mass and fat free mass in the four study groups</vt:lpstr>
      <vt:lpstr>PowerPoint Presentation</vt:lpstr>
      <vt:lpstr>Obesity and Inflammation</vt:lpstr>
      <vt:lpstr>Other Nutritional Strategies for Successful Weight Management</vt:lpstr>
      <vt:lpstr>PowerPoint Presentation</vt:lpstr>
      <vt:lpstr>How to Identify a Fad Diet </vt:lpstr>
      <vt:lpstr>Focusing on Physical Activity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Mury Kuswari</dc:creator>
  <cp:lastModifiedBy>Nazhif Gifari</cp:lastModifiedBy>
  <cp:revision>46</cp:revision>
  <dcterms:created xsi:type="dcterms:W3CDTF">2019-11-04T14:10:51Z</dcterms:created>
  <dcterms:modified xsi:type="dcterms:W3CDTF">2019-12-04T10:49:18Z</dcterms:modified>
</cp:coreProperties>
</file>