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83" r:id="rId3"/>
    <p:sldId id="381" r:id="rId4"/>
    <p:sldId id="426" r:id="rId5"/>
    <p:sldId id="427" r:id="rId6"/>
    <p:sldId id="382" r:id="rId7"/>
    <p:sldId id="386" r:id="rId8"/>
    <p:sldId id="387" r:id="rId9"/>
    <p:sldId id="388" r:id="rId10"/>
    <p:sldId id="389" r:id="rId11"/>
    <p:sldId id="390" r:id="rId12"/>
    <p:sldId id="391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  <p:sldId id="401" r:id="rId23"/>
    <p:sldId id="402" r:id="rId24"/>
    <p:sldId id="409" r:id="rId25"/>
    <p:sldId id="415" r:id="rId26"/>
    <p:sldId id="416" r:id="rId27"/>
    <p:sldId id="417" r:id="rId28"/>
    <p:sldId id="428" r:id="rId29"/>
    <p:sldId id="430" r:id="rId30"/>
    <p:sldId id="431" r:id="rId31"/>
    <p:sldId id="385" r:id="rId32"/>
    <p:sldId id="433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190" autoAdjust="0"/>
  </p:normalViewPr>
  <p:slideViewPr>
    <p:cSldViewPr>
      <p:cViewPr varScale="1">
        <p:scale>
          <a:sx n="69" d="100"/>
          <a:sy n="69" d="100"/>
        </p:scale>
        <p:origin x="11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handoutMaster" Target="handoutMasters/handoutMaster1.xml"/><Relationship Id="rId34" Type="http://schemas.openxmlformats.org/officeDocument/2006/relationships/notesMaster" Target="notesMasters/notesMaster1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D401D-C29A-4928-88E1-427A39D3C18A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FD104-B2A3-424E-B3F4-1DFCA91EAA4B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048E5B-BD9A-4C0B-B552-4469974D48FE}" type="datetimeFigureOut">
              <a:rPr lang="id-ID"/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339B845-4BC6-43F6-B113-E03B24E0C7AB}" type="slidenum">
              <a:rPr lang="id-ID" altLang="id-ID"/>
            </a:fld>
            <a:endParaRPr lang="id-ID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01859" y="0"/>
            <a:ext cx="9347717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-101859" y="228600"/>
            <a:ext cx="9347718" cy="699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71799" y="1524000"/>
            <a:ext cx="6274059" cy="207645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71798" y="3657600"/>
            <a:ext cx="6274060" cy="1524000"/>
          </a:xfrm>
        </p:spPr>
        <p:txBody>
          <a:bodyPr/>
          <a:lstStyle>
            <a:lvl1pPr marL="0" indent="0" algn="ctr" eaLnBrk="1" hangingPunct="1">
              <a:buNone/>
              <a:defRPr sz="2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here to edit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br>
              <a:rPr lang="en-US" dirty="0"/>
            </a:br>
            <a:r>
              <a:rPr lang="en-US" dirty="0"/>
              <a:t>Click here to edit </a:t>
            </a:r>
            <a:r>
              <a:rPr lang="en-US" dirty="0" err="1"/>
              <a:t>Pertemuan</a:t>
            </a:r>
            <a:br>
              <a:rPr lang="en-US" dirty="0"/>
            </a:br>
            <a:r>
              <a:rPr lang="en-US" dirty="0"/>
              <a:t>Click here to edit Nama </a:t>
            </a:r>
            <a:r>
              <a:rPr lang="en-US" dirty="0" err="1"/>
              <a:t>Dosen</a:t>
            </a:r>
            <a:br>
              <a:rPr lang="en-US" dirty="0"/>
            </a:br>
            <a:r>
              <a:rPr lang="en-US" dirty="0"/>
              <a:t>Click here to edit Nama Prodi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Fakultas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E4D6-BEB8-4E99-B8A1-7038C2F2D1BE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8144A-AE3E-4E44-A89F-B6746EC1707D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4FACB-1F5D-4FF9-B5CC-F194F462CCA2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451C2-6190-4BB7-BBA8-1B23D0C40A29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BF1-3389-4F47-8435-C04CC10B9A7E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5C1FE-ED77-4380-AE9C-EE28AB75257F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A2BF8-DE4E-4DD8-93A8-819B2A8C6ED6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7CEFC-1327-4C24-92E5-884D19EDEC04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31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24200" y="2420939"/>
            <a:ext cx="3505200" cy="703262"/>
          </a:xfrm>
        </p:spPr>
        <p:txBody>
          <a:bodyPr anchor="t"/>
          <a:lstStyle>
            <a:lvl1pPr algn="l">
              <a:defRPr sz="2800" b="1" cap="all" baseline="0"/>
            </a:lvl1pPr>
          </a:lstStyle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UTS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3800" y="3240088"/>
            <a:ext cx="5334000" cy="2976562"/>
          </a:xfrm>
        </p:spPr>
        <p:txBody>
          <a:bodyPr anchor="t"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dirty="0"/>
              <a:t>Click to edit Master text styles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DCBD-1673-4569-B2E0-E1B7B9DEF070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71F4A-6D73-4342-9533-46E3ECE91550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3D78E-5710-4279-9346-CA3F3FF1ADAB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B3AD7-5558-4161-B7D2-95F8DE54CD31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C036D-7F85-4604-9C31-D116ABDFBFCB}" type="datetime1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2A8DE-DF06-4A0A-B8B9-F0FC1DFE8718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7DBD3-F138-4801-A0A6-578A3386CD18}" type="datetime1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5B9C0-F00E-4EC1-B571-461E0CC5FB03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31518-4759-420B-9C6C-02911BE08FB6}" type="datetime1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046D4-C1A9-4BE2-8E11-BB51EFD99472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D038C-8833-4053-A8B5-3B45FC1C23E1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E78CF-756E-44AB-85F7-AA9B06AF3F0B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3C4F4-CD15-4E8C-A7EE-9212E377943D}" type="datetime1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5ABA6-7761-4D95-A1CD-8F9B19CA4E34}" type="slidenum">
              <a:rPr lang="en-US" altLang="id-ID"/>
            </a:fld>
            <a:endParaRPr lang="en-US" alt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id-ID"/>
              <a:t>Click to edit Master title style</a:t>
            </a:r>
            <a:endParaRPr lang="en-US" altLang="id-ID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id-ID"/>
              <a:t>Click to edit Master text styles</a:t>
            </a:r>
            <a:endParaRPr lang="en-US" altLang="id-ID"/>
          </a:p>
          <a:p>
            <a:pPr lvl="1"/>
            <a:r>
              <a:rPr lang="en-US" altLang="id-ID"/>
              <a:t>Second level</a:t>
            </a:r>
            <a:endParaRPr lang="en-US" altLang="id-ID"/>
          </a:p>
          <a:p>
            <a:pPr lvl="2"/>
            <a:r>
              <a:rPr lang="en-US" altLang="id-ID"/>
              <a:t>Third level</a:t>
            </a:r>
            <a:endParaRPr lang="en-US" altLang="id-ID"/>
          </a:p>
          <a:p>
            <a:pPr lvl="3"/>
            <a:r>
              <a:rPr lang="en-US" altLang="id-ID"/>
              <a:t>Fourth level</a:t>
            </a:r>
            <a:endParaRPr lang="en-US" altLang="id-ID"/>
          </a:p>
          <a:p>
            <a:pPr lvl="4"/>
            <a:r>
              <a:rPr lang="en-US" altLang="id-ID"/>
              <a:t>Fifth level</a:t>
            </a:r>
            <a:endParaRPr lang="en-US" alt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611F90-EFA5-425A-83D0-AD67BBCB8FFB}" type="datetime1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BBC9BDE8-EFE1-4D93-AB31-5E7BCFE0330D}" type="slidenum">
              <a:rPr lang="en-US" altLang="id-ID"/>
            </a:fld>
            <a:endParaRPr lang="en-US" altLang="id-ID"/>
          </a:p>
        </p:txBody>
      </p:sp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MOBILE COMPUTING CHARACTERISTIC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/>
              <a:t>Pertemuan</a:t>
            </a:r>
            <a:r>
              <a:rPr lang="en-US" b="1" dirty="0"/>
              <a:t> 2</a:t>
            </a:r>
            <a:br>
              <a:rPr lang="en-US" b="1" dirty="0"/>
            </a:br>
            <a:r>
              <a:rPr lang="en-US" b="1" dirty="0" err="1"/>
              <a:t>Dosen</a:t>
            </a:r>
            <a:r>
              <a:rPr lang="en-US" b="1" dirty="0"/>
              <a:t> </a:t>
            </a:r>
            <a:r>
              <a:rPr lang="en-US" b="1" dirty="0" err="1"/>
              <a:t>Pengampu </a:t>
            </a:r>
            <a:r>
              <a:rPr lang="en-US" b="1" dirty="0"/>
              <a:t>: </a:t>
            </a:r>
            <a:endParaRPr lang="en-US" b="1" dirty="0"/>
          </a:p>
          <a:p>
            <a:r>
              <a:rPr lang="en-US" b="1" dirty="0"/>
              <a:t>7174 - Sawali Wahyu, S.Kom, M.Kom</a:t>
            </a:r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Teknik Informatika</a:t>
            </a:r>
            <a:r>
              <a:rPr lang="en-US" b="1" dirty="0"/>
              <a:t> - </a:t>
            </a:r>
            <a:r>
              <a:rPr lang="en-US" b="1" dirty="0" err="1"/>
              <a:t>Fakultas</a:t>
            </a:r>
            <a:r>
              <a:rPr lang="en-US" b="1" dirty="0"/>
              <a:t> </a:t>
            </a:r>
            <a:r>
              <a:rPr lang="en-US" b="1" dirty="0" err="1"/>
              <a:t>Ilmu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933033B5-4FBC-4538-8E87-C368F5B310EE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Taxonomy of Client/Server Adaptations</a:t>
            </a:r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1917700"/>
            <a:ext cx="6858000" cy="44831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400" b="1"/>
              <a:t>System-transparent, application-transparent</a:t>
            </a:r>
            <a:endParaRPr lang="en-US" altLang="en-US" sz="240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/>
              <a:t>The conventional, “</a:t>
            </a:r>
            <a:r>
              <a:rPr lang="en-US" altLang="en-US" sz="2000" i="1"/>
              <a:t>unaware</a:t>
            </a:r>
            <a:r>
              <a:rPr lang="en-US" altLang="en-US" sz="2000"/>
              <a:t>” client/server model</a:t>
            </a:r>
            <a:endParaRPr lang="en-US" altLang="en-US" sz="240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400" b="1"/>
              <a:t>System-aware, application-transparent</a:t>
            </a:r>
            <a:endParaRPr lang="en-US" altLang="en-US" sz="2400" b="1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/>
              <a:t>the client/proxy/server model</a:t>
            </a:r>
            <a:endParaRPr lang="en-US" altLang="en-US" sz="200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/>
              <a:t>the disconnected operation model</a:t>
            </a:r>
            <a:endParaRPr lang="en-US" altLang="en-US" sz="200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400" b="1"/>
              <a:t>System-transparent, application-aware </a:t>
            </a:r>
            <a:endParaRPr lang="en-US" altLang="en-US" sz="2400" b="1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/>
              <a:t>dynamic client/server model</a:t>
            </a:r>
            <a:endParaRPr lang="en-US" altLang="en-US" sz="200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000"/>
              <a:t>the mobile agent (object) model</a:t>
            </a:r>
            <a:endParaRPr lang="en-US" altLang="en-US" sz="200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Symbol" panose="05050102010706020507" pitchFamily="18" charset="2"/>
              <a:buChar char="·"/>
            </a:pPr>
            <a:r>
              <a:rPr lang="en-US" altLang="en-US" sz="2400" b="1"/>
              <a:t>System-aware, application-aware</a:t>
            </a:r>
            <a:endParaRPr lang="en-US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CBB6FD91-7073-4134-A572-9617E426E3DA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i="1"/>
              <a:t>Unaware</a:t>
            </a:r>
            <a:r>
              <a:rPr lang="en-US" altLang="en-US"/>
              <a:t> Client/Server Model</a:t>
            </a:r>
            <a:endParaRPr lang="en-US" altLang="en-US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91450" cy="4102100"/>
          </a:xfrm>
          <a:noFill/>
        </p:spPr>
        <p:txBody>
          <a:bodyPr lIns="90488" tIns="44450" rIns="90488" bIns="44450"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Klien penuh pada host seluler dan server penuh pada jaringan tetap (SLIP / PPP C / S).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Klien dan Server tidak mengetahui mobilitas.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Caching klien tidak berfungsi karena klien dapat terganggu ketika server melakukan caching,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Kinerja tidak dapat diandalkan dan tidak dapat diprediksi.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Memerlukan algoritma pembatalan cache khusus untuk mengaktifkan caching walaupun klien terputus untuk waktu yang lama.</a:t>
            </a:r>
            <a:endParaRPr lang="en-US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5693B8B2-7B79-403B-BEB2-FC03EB7D1A8A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44475"/>
            <a:ext cx="7772400" cy="1431925"/>
          </a:xfrm>
        </p:spPr>
        <p:txBody>
          <a:bodyPr/>
          <a:lstStyle/>
          <a:p>
            <a:pPr eaLnBrk="1" hangingPunct="1"/>
            <a:r>
              <a:rPr lang="en-US" altLang="en-US"/>
              <a:t>The Client/Proxy/Server Model</a:t>
            </a:r>
            <a:endParaRPr lang="en-US" altLang="en-US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676400"/>
            <a:ext cx="8610600" cy="4525963"/>
          </a:xfrm>
          <a:noFill/>
        </p:spPr>
        <p:txBody>
          <a:bodyPr lIns="90488" tIns="44450" rIns="90488" bIns="44450"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Menambahkan keterkaitan mobilitas antara klien dan server. Klien dan server tidak memiliki keterkaitan akan mobilitas.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Proxy berfungsi sebagai klien ke server jaringan tetap, dan sebagai server yang sadar mobilitas untuk klien seluler.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Proxy dapat ditempatkan di host seluler (Coda's Venus), atau jaringan tetap, atau keduanya (WebExpress). 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Aplikasi dan ketergantungan pengguna. </a:t>
            </a:r>
            <a:endParaRPr lang="en-US" altLang="en-US" sz="28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/>
              <a:t>Satu keuntungan: memungkinkan desain tipis client untuk komputer seluler yang keterbatasan sumber daya.</a:t>
            </a:r>
            <a:endParaRPr lang="en-US" alt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BF5521C0-7A36-4E28-B962-FC70ED815C28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/>
            <a:r>
              <a:rPr lang="en-US" altLang="en-US"/>
              <a:t>Thin Client/Server Model</a:t>
            </a:r>
            <a:endParaRPr lang="en-US" altLang="en-US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830" y="3962400"/>
            <a:ext cx="7531735" cy="190055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>
                <a:sym typeface="+mn-ea"/>
              </a:rPr>
              <a:t>Ketipisan Client cocok dengan perangkat seluler yang keterbatasan sumber daya</a:t>
            </a:r>
            <a:endParaRPr lang="en-US" altLang="en-US" sz="2400">
              <a:sym typeface="+mn-ea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>
                <a:sym typeface="+mn-ea"/>
              </a:rPr>
              <a:t>Membutuhkan setidaknya koneksi yang lemah, tetapi menghasilkan lalu lintas komunikasi terbatas</a:t>
            </a:r>
            <a:endParaRPr lang="en-US" altLang="en-US" sz="2400">
              <a:sym typeface="+mn-ea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>
                <a:sym typeface="+mn-ea"/>
              </a:rPr>
              <a:t>Contoh: CITRIX WinFrame dan ICA thin client; InfoPad</a:t>
            </a:r>
            <a:endParaRPr lang="en-US" altLang="en-US" sz="2400">
              <a:sym typeface="+mn-ea"/>
            </a:endParaRPr>
          </a:p>
        </p:txBody>
      </p:sp>
      <p:grpSp>
        <p:nvGrpSpPr>
          <p:cNvPr id="27653" name="Group 4"/>
          <p:cNvGrpSpPr/>
          <p:nvPr/>
        </p:nvGrpSpPr>
        <p:grpSpPr bwMode="auto">
          <a:xfrm>
            <a:off x="1646238" y="2422525"/>
            <a:ext cx="6145212" cy="1479550"/>
            <a:chOff x="827" y="1492"/>
            <a:chExt cx="3871" cy="932"/>
          </a:xfrm>
        </p:grpSpPr>
        <p:sp>
          <p:nvSpPr>
            <p:cNvPr id="27654" name="Rectangle 5"/>
            <p:cNvSpPr>
              <a:spLocks noChangeArrowheads="1"/>
            </p:cNvSpPr>
            <p:nvPr/>
          </p:nvSpPr>
          <p:spPr bwMode="auto">
            <a:xfrm>
              <a:off x="827" y="1749"/>
              <a:ext cx="508" cy="46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55" name="Rectangle 6"/>
            <p:cNvSpPr>
              <a:spLocks noChangeArrowheads="1"/>
            </p:cNvSpPr>
            <p:nvPr/>
          </p:nvSpPr>
          <p:spPr bwMode="auto">
            <a:xfrm>
              <a:off x="3566" y="1492"/>
              <a:ext cx="1132" cy="9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56" name="Line 7"/>
            <p:cNvSpPr>
              <a:spLocks noChangeShapeType="1"/>
            </p:cNvSpPr>
            <p:nvPr/>
          </p:nvSpPr>
          <p:spPr bwMode="auto">
            <a:xfrm>
              <a:off x="1379" y="1898"/>
              <a:ext cx="21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8"/>
            <p:cNvSpPr>
              <a:spLocks noChangeShapeType="1"/>
            </p:cNvSpPr>
            <p:nvPr/>
          </p:nvSpPr>
          <p:spPr bwMode="auto">
            <a:xfrm rot="10800000" flipV="1">
              <a:off x="1386" y="2098"/>
              <a:ext cx="2130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Text Box 9"/>
            <p:cNvSpPr txBox="1">
              <a:spLocks noChangeArrowheads="1"/>
            </p:cNvSpPr>
            <p:nvPr/>
          </p:nvSpPr>
          <p:spPr bwMode="auto">
            <a:xfrm>
              <a:off x="1409" y="1662"/>
              <a:ext cx="22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2000">
                  <a:latin typeface="Times New Roman" panose="02020603050405020304" pitchFamily="44" charset="0"/>
                </a:rPr>
                <a:t>Keyboard and mouse events</a:t>
              </a:r>
              <a:endParaRPr lang="en-US" altLang="en-US">
                <a:latin typeface="Times New Roman" panose="02020603050405020304" pitchFamily="44" charset="0"/>
              </a:endParaRPr>
            </a:p>
          </p:txBody>
        </p:sp>
        <p:sp>
          <p:nvSpPr>
            <p:cNvPr id="27659" name="Text Box 10"/>
            <p:cNvSpPr txBox="1">
              <a:spLocks noChangeArrowheads="1"/>
            </p:cNvSpPr>
            <p:nvPr/>
          </p:nvSpPr>
          <p:spPr bwMode="auto">
            <a:xfrm>
              <a:off x="1841" y="2056"/>
              <a:ext cx="10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2000">
                  <a:latin typeface="Times New Roman" panose="02020603050405020304" pitchFamily="44" charset="0"/>
                </a:rPr>
                <a:t>Display events</a:t>
              </a:r>
              <a:endParaRPr lang="en-US" altLang="en-US">
                <a:latin typeface="Times New Roman" panose="02020603050405020304" pitchFamily="44" charset="0"/>
              </a:endParaRPr>
            </a:p>
          </p:txBody>
        </p:sp>
        <p:sp>
          <p:nvSpPr>
            <p:cNvPr id="27660" name="Text Box 11"/>
            <p:cNvSpPr txBox="1">
              <a:spLocks noChangeArrowheads="1"/>
            </p:cNvSpPr>
            <p:nvPr/>
          </p:nvSpPr>
          <p:spPr bwMode="auto">
            <a:xfrm>
              <a:off x="3882" y="1846"/>
              <a:ext cx="4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800">
                  <a:latin typeface="Times New Roman" panose="02020603050405020304" pitchFamily="44" charset="0"/>
                </a:rPr>
                <a:t>Server</a:t>
              </a:r>
              <a:endParaRPr lang="en-US" altLang="en-US">
                <a:latin typeface="Times New Roman" panose="02020603050405020304" pitchFamily="44" charset="0"/>
              </a:endParaRPr>
            </a:p>
          </p:txBody>
        </p:sp>
        <p:sp>
          <p:nvSpPr>
            <p:cNvPr id="27661" name="Text Box 12"/>
            <p:cNvSpPr txBox="1">
              <a:spLocks noChangeArrowheads="1"/>
            </p:cNvSpPr>
            <p:nvPr/>
          </p:nvSpPr>
          <p:spPr bwMode="auto">
            <a:xfrm>
              <a:off x="852" y="1763"/>
              <a:ext cx="4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800">
                  <a:latin typeface="Times New Roman" panose="02020603050405020304" pitchFamily="44" charset="0"/>
                </a:rPr>
                <a:t>Thin</a:t>
              </a:r>
              <a:endParaRPr lang="en-US" altLang="en-US" sz="1800">
                <a:latin typeface="Times New Roman" panose="02020603050405020304" pitchFamily="44" charset="0"/>
              </a:endParaRPr>
            </a:p>
            <a:p>
              <a:r>
                <a:rPr lang="en-US" altLang="en-US" sz="1800">
                  <a:latin typeface="Times New Roman" panose="02020603050405020304" pitchFamily="44" charset="0"/>
                </a:rPr>
                <a:t>Client</a:t>
              </a:r>
              <a:endParaRPr lang="en-US" altLang="en-US">
                <a:latin typeface="Times New Roman" panose="02020603050405020304" pitchFamily="4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62400"/>
            <a:ext cx="35052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62400"/>
            <a:ext cx="35052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743200" y="9906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Send keystroke k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38200" y="1143000"/>
            <a:ext cx="1905000" cy="10429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</a:rPr>
              <a:t>Thin Client</a:t>
            </a:r>
            <a:endParaRPr lang="en-US" altLang="en-US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</a:rPr>
              <a:t>Manager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6248400" y="1143000"/>
            <a:ext cx="1905000" cy="10429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</a:rPr>
              <a:t>Thin Client</a:t>
            </a:r>
            <a:endParaRPr lang="en-US" altLang="en-US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Tahoma" panose="020B0604030504040204" pitchFamily="34" charset="0"/>
              </a:rPr>
              <a:t>Server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724400" y="2286000"/>
            <a:ext cx="3962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2. Send Keystroke “k” to word</a:t>
            </a:r>
            <a:endParaRPr lang="en-US" altLang="en-US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724400" y="2667000"/>
            <a:ext cx="4038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3. Grab the window as a bitmap</a:t>
            </a:r>
            <a:endParaRPr lang="en-US" altLang="en-US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724400" y="3048000"/>
            <a:ext cx="4419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4. Take the difference btw. bitmaps</a:t>
            </a:r>
            <a:endParaRPr lang="en-US" altLang="en-US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724400" y="3429000"/>
            <a:ext cx="396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5. Compress &amp; Send difference to client</a:t>
            </a:r>
            <a:endParaRPr lang="en-US" altLang="en-US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24400"/>
            <a:ext cx="210502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648200"/>
            <a:ext cx="210502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33400" y="2438400"/>
            <a:ext cx="2895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1. Type k</a:t>
            </a:r>
            <a:endParaRPr lang="en-US" altLang="en-US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33400" y="2819400"/>
            <a:ext cx="3657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6. Decompress difference</a:t>
            </a:r>
            <a:endParaRPr lang="en-US" altLang="en-US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533400" y="3200400"/>
            <a:ext cx="3276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</a:rPr>
              <a:t>7. Overlay the difference</a:t>
            </a:r>
            <a:endParaRPr lang="en-US" altLang="en-US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2743200" y="1828800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200400" y="18288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Compressed difference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2743200" y="1447800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553200" y="5257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000000"/>
                </a:solidFill>
                <a:latin typeface="Bookman Old Style" panose="02050604050505020204" pitchFamily="18" charset="0"/>
              </a:rPr>
              <a:t>k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905000" y="5181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000000"/>
                </a:solidFill>
                <a:latin typeface="Bookman Old Style" panose="02050604050505020204" pitchFamily="18" charset="0"/>
              </a:rPr>
              <a:t>k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276225" y="533400"/>
            <a:ext cx="7772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algn="ctr" eaLnBrk="1" hangingPunct="1"/>
            <a:r>
              <a:rPr lang="en-US" altLang="en-US" sz="4400"/>
              <a:t>How does T/C Work?</a:t>
            </a:r>
            <a:endParaRPr kumimoji="1" lang="en-US" altLang="en-US" sz="4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  <p:bldP spid="15367" grpId="0" autoUpdateAnimBg="0"/>
      <p:bldP spid="15368" grpId="0" autoUpdateAnimBg="0"/>
      <p:bldP spid="15369" grpId="0" autoUpdateAnimBg="0"/>
      <p:bldP spid="15370" grpId="0" autoUpdateAnimBg="0"/>
      <p:bldP spid="15373" grpId="0" autoUpdateAnimBg="0"/>
      <p:bldP spid="15374" grpId="0" autoUpdateAnimBg="0"/>
      <p:bldP spid="15375" grpId="0" autoUpdateAnimBg="0"/>
      <p:bldP spid="15377" grpId="0" autoUpdateAnimBg="0"/>
      <p:bldP spid="15379" grpId="0" autoUpdateAnimBg="0"/>
      <p:bldP spid="1538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Wireless T/C Challenges</a:t>
            </a:r>
            <a:endParaRPr lang="en-US" altLang="en-US"/>
          </a:p>
        </p:txBody>
      </p:sp>
      <p:sp>
        <p:nvSpPr>
          <p:cNvPr id="2969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Active Components</a:t>
            </a:r>
            <a:endParaRPr lang="en-US" altLang="en-US" dirty="0"/>
          </a:p>
          <a:p>
            <a:r>
              <a:rPr lang="en-US" altLang="en-US" dirty="0"/>
              <a:t>Intense Interactions</a:t>
            </a:r>
            <a:endParaRPr lang="en-US" altLang="en-US" dirty="0"/>
          </a:p>
          <a:p>
            <a:r>
              <a:rPr lang="en-US" altLang="en-US" dirty="0"/>
              <a:t>Total Disconnection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D6C9575B-20C6-420E-8ECD-728869EDE6E8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T/C Localization Gradient</a:t>
            </a:r>
            <a:endParaRPr lang="en-US" altLang="en-US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2209800" y="2362200"/>
            <a:ext cx="4953000" cy="3200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438400" y="3429000"/>
            <a:ext cx="1165225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Mobile </a:t>
            </a:r>
            <a:endParaRPr lang="en-US" altLang="en-US" sz="140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Computing</a:t>
            </a:r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213225" y="2649538"/>
            <a:ext cx="9239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300">
                <a:solidFill>
                  <a:srgbClr val="000000"/>
                </a:solidFill>
              </a:rPr>
              <a:t>Connected</a:t>
            </a:r>
            <a:r>
              <a:rPr lang="en-US" altLang="en-US" sz="1100">
                <a:solidFill>
                  <a:srgbClr val="000000"/>
                </a:solidFill>
              </a:rPr>
              <a:t> </a:t>
            </a:r>
            <a:endParaRPr lang="en-US" altLang="en-US" sz="1100">
              <a:solidFill>
                <a:srgbClr val="000000"/>
              </a:solidFill>
            </a:endParaRP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13225" y="3114675"/>
            <a:ext cx="889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300">
                <a:solidFill>
                  <a:srgbClr val="000000"/>
                </a:solidFill>
              </a:rPr>
              <a:t>Weakly</a:t>
            </a:r>
            <a:endParaRPr lang="en-US" altLang="en-US" sz="110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1300">
                <a:solidFill>
                  <a:srgbClr val="000000"/>
                </a:solidFill>
              </a:rPr>
              <a:t>Connected</a:t>
            </a: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191000" y="4343400"/>
            <a:ext cx="1295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100">
                <a:solidFill>
                  <a:srgbClr val="000000"/>
                </a:solidFill>
              </a:rPr>
              <a:t>Disconnected</a:t>
            </a:r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5470525" y="4122738"/>
            <a:ext cx="1073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400" i="1">
                <a:solidFill>
                  <a:srgbClr val="0000FF"/>
                </a:solidFill>
              </a:rPr>
              <a:t>Localization</a:t>
            </a:r>
            <a:endParaRPr lang="en-US" altLang="en-US" sz="1400">
              <a:solidFill>
                <a:srgbClr val="0000FF"/>
              </a:solidFill>
            </a:endParaRPr>
          </a:p>
        </p:txBody>
      </p:sp>
      <p:sp>
        <p:nvSpPr>
          <p:cNvPr id="30731" name="Line 9"/>
          <p:cNvSpPr>
            <a:spLocks noChangeShapeType="1"/>
          </p:cNvSpPr>
          <p:nvPr/>
        </p:nvSpPr>
        <p:spPr bwMode="auto">
          <a:xfrm>
            <a:off x="3273425" y="3609975"/>
            <a:ext cx="2825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0"/>
          <p:cNvSpPr>
            <a:spLocks noChangeShapeType="1"/>
          </p:cNvSpPr>
          <p:nvPr/>
        </p:nvSpPr>
        <p:spPr bwMode="auto">
          <a:xfrm>
            <a:off x="3556000" y="2801938"/>
            <a:ext cx="0" cy="1690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1"/>
          <p:cNvSpPr>
            <a:spLocks noChangeShapeType="1"/>
          </p:cNvSpPr>
          <p:nvPr/>
        </p:nvSpPr>
        <p:spPr bwMode="auto">
          <a:xfrm>
            <a:off x="3556000" y="2801938"/>
            <a:ext cx="563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>
            <a:off x="3570288" y="339725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>
            <a:off x="3556000" y="4492625"/>
            <a:ext cx="563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>
            <a:off x="5410200" y="2819400"/>
            <a:ext cx="844550" cy="1760538"/>
          </a:xfrm>
          <a:prstGeom prst="rtTriangl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5257800" y="2819400"/>
            <a:ext cx="0" cy="17351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5462588" y="4122738"/>
            <a:ext cx="1250950" cy="307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400" i="1">
                <a:solidFill>
                  <a:srgbClr val="2D2D8A"/>
                </a:solidFill>
              </a:rPr>
              <a:t>Localization</a:t>
            </a:r>
            <a:endParaRPr lang="en-US" altLang="en-US" sz="1400">
              <a:solidFill>
                <a:srgbClr val="2D2D8A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Localization Space</a:t>
            </a:r>
            <a:endParaRPr lang="en-US" altLang="en-US"/>
          </a:p>
        </p:txBody>
      </p:sp>
      <p:grpSp>
        <p:nvGrpSpPr>
          <p:cNvPr id="31747" name="Group 4"/>
          <p:cNvGrpSpPr/>
          <p:nvPr/>
        </p:nvGrpSpPr>
        <p:grpSpPr bwMode="auto">
          <a:xfrm>
            <a:off x="2860675" y="4267200"/>
            <a:ext cx="1219200" cy="533400"/>
            <a:chOff x="1488" y="2256"/>
            <a:chExt cx="768" cy="192"/>
          </a:xfrm>
        </p:grpSpPr>
        <p:sp>
          <p:nvSpPr>
            <p:cNvPr id="31772" name="Line 5"/>
            <p:cNvSpPr>
              <a:spLocks noChangeShapeType="1"/>
            </p:cNvSpPr>
            <p:nvPr/>
          </p:nvSpPr>
          <p:spPr bwMode="auto">
            <a:xfrm>
              <a:off x="1488" y="225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Line 6"/>
            <p:cNvSpPr>
              <a:spLocks noChangeShapeType="1"/>
            </p:cNvSpPr>
            <p:nvPr/>
          </p:nvSpPr>
          <p:spPr bwMode="auto">
            <a:xfrm>
              <a:off x="1488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4" name="Line 7"/>
            <p:cNvSpPr>
              <a:spLocks noChangeShapeType="1"/>
            </p:cNvSpPr>
            <p:nvPr/>
          </p:nvSpPr>
          <p:spPr bwMode="auto">
            <a:xfrm>
              <a:off x="1872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Line 8"/>
            <p:cNvSpPr>
              <a:spLocks noChangeShapeType="1"/>
            </p:cNvSpPr>
            <p:nvPr/>
          </p:nvSpPr>
          <p:spPr bwMode="auto">
            <a:xfrm>
              <a:off x="2256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8" name="Line 9"/>
          <p:cNvSpPr>
            <a:spLocks noChangeShapeType="1"/>
          </p:cNvSpPr>
          <p:nvPr/>
        </p:nvSpPr>
        <p:spPr bwMode="auto">
          <a:xfrm>
            <a:off x="4462463" y="2505075"/>
            <a:ext cx="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10"/>
          <p:cNvSpPr>
            <a:spLocks noChangeShapeType="1"/>
          </p:cNvSpPr>
          <p:nvPr/>
        </p:nvSpPr>
        <p:spPr bwMode="auto">
          <a:xfrm>
            <a:off x="2482850" y="2836863"/>
            <a:ext cx="3960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11"/>
          <p:cNvSpPr>
            <a:spLocks noChangeShapeType="1"/>
          </p:cNvSpPr>
          <p:nvPr/>
        </p:nvSpPr>
        <p:spPr bwMode="auto">
          <a:xfrm>
            <a:off x="2482850" y="2836863"/>
            <a:ext cx="0" cy="85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Line 12"/>
          <p:cNvSpPr>
            <a:spLocks noChangeShapeType="1"/>
          </p:cNvSpPr>
          <p:nvPr/>
        </p:nvSpPr>
        <p:spPr bwMode="auto">
          <a:xfrm>
            <a:off x="3589338" y="2836863"/>
            <a:ext cx="0" cy="85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13"/>
          <p:cNvSpPr>
            <a:spLocks noChangeShapeType="1"/>
          </p:cNvSpPr>
          <p:nvPr/>
        </p:nvSpPr>
        <p:spPr bwMode="auto">
          <a:xfrm>
            <a:off x="5108575" y="2854325"/>
            <a:ext cx="0" cy="1330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4"/>
          <p:cNvSpPr>
            <a:spLocks noChangeShapeType="1"/>
          </p:cNvSpPr>
          <p:nvPr/>
        </p:nvSpPr>
        <p:spPr bwMode="auto">
          <a:xfrm>
            <a:off x="6443663" y="2836863"/>
            <a:ext cx="0" cy="85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Text Box 15"/>
          <p:cNvSpPr txBox="1">
            <a:spLocks noChangeArrowheads="1"/>
          </p:cNvSpPr>
          <p:nvPr/>
        </p:nvSpPr>
        <p:spPr bwMode="auto">
          <a:xfrm>
            <a:off x="1905000" y="3665538"/>
            <a:ext cx="1143000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Applications</a:t>
            </a:r>
            <a:endParaRPr lang="en-US" altLang="en-US" sz="1200"/>
          </a:p>
        </p:txBody>
      </p:sp>
      <p:sp>
        <p:nvSpPr>
          <p:cNvPr id="31755" name="Text Box 16"/>
          <p:cNvSpPr txBox="1">
            <a:spLocks noChangeArrowheads="1"/>
          </p:cNvSpPr>
          <p:nvPr/>
        </p:nvSpPr>
        <p:spPr bwMode="auto">
          <a:xfrm>
            <a:off x="3240088" y="3698875"/>
            <a:ext cx="72231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Events</a:t>
            </a:r>
            <a:endParaRPr lang="en-US" altLang="en-US"/>
          </a:p>
        </p:txBody>
      </p:sp>
      <p:sp>
        <p:nvSpPr>
          <p:cNvPr id="31756" name="Text Box 17"/>
          <p:cNvSpPr txBox="1">
            <a:spLocks noChangeArrowheads="1"/>
          </p:cNvSpPr>
          <p:nvPr/>
        </p:nvSpPr>
        <p:spPr bwMode="auto">
          <a:xfrm>
            <a:off x="4856163" y="4203700"/>
            <a:ext cx="48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Data</a:t>
            </a:r>
            <a:endParaRPr lang="en-US" altLang="en-US"/>
          </a:p>
        </p:txBody>
      </p:sp>
      <p:sp>
        <p:nvSpPr>
          <p:cNvPr id="31757" name="Text Box 18"/>
          <p:cNvSpPr txBox="1">
            <a:spLocks noChangeArrowheads="1"/>
          </p:cNvSpPr>
          <p:nvPr/>
        </p:nvSpPr>
        <p:spPr bwMode="auto">
          <a:xfrm>
            <a:off x="6081713" y="3665538"/>
            <a:ext cx="700087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Others</a:t>
            </a:r>
            <a:endParaRPr lang="en-US" alt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514600" y="4800600"/>
            <a:ext cx="608013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Mouse</a:t>
            </a:r>
            <a:endParaRPr lang="en-US" altLang="en-US"/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3276600" y="4800600"/>
            <a:ext cx="404813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KB</a:t>
            </a:r>
            <a:endParaRPr lang="en-US" altLang="en-US"/>
          </a:p>
        </p:txBody>
      </p:sp>
      <p:sp>
        <p:nvSpPr>
          <p:cNvPr id="31760" name="Text Box 21"/>
          <p:cNvSpPr txBox="1">
            <a:spLocks noChangeArrowheads="1"/>
          </p:cNvSpPr>
          <p:nvPr/>
        </p:nvSpPr>
        <p:spPr bwMode="auto">
          <a:xfrm>
            <a:off x="3810000" y="4800600"/>
            <a:ext cx="5588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Voice</a:t>
            </a:r>
            <a:endParaRPr lang="en-US" altLang="en-US"/>
          </a:p>
        </p:txBody>
      </p:sp>
      <p:grpSp>
        <p:nvGrpSpPr>
          <p:cNvPr id="31761" name="Group 22"/>
          <p:cNvGrpSpPr/>
          <p:nvPr/>
        </p:nvGrpSpPr>
        <p:grpSpPr bwMode="auto">
          <a:xfrm>
            <a:off x="4495800" y="5257800"/>
            <a:ext cx="1284288" cy="533400"/>
            <a:chOff x="1488" y="2256"/>
            <a:chExt cx="768" cy="192"/>
          </a:xfrm>
        </p:grpSpPr>
        <p:sp>
          <p:nvSpPr>
            <p:cNvPr id="31768" name="Line 23"/>
            <p:cNvSpPr>
              <a:spLocks noChangeShapeType="1"/>
            </p:cNvSpPr>
            <p:nvPr/>
          </p:nvSpPr>
          <p:spPr bwMode="auto">
            <a:xfrm>
              <a:off x="1488" y="225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Line 24"/>
            <p:cNvSpPr>
              <a:spLocks noChangeShapeType="1"/>
            </p:cNvSpPr>
            <p:nvPr/>
          </p:nvSpPr>
          <p:spPr bwMode="auto">
            <a:xfrm>
              <a:off x="1488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Line 25"/>
            <p:cNvSpPr>
              <a:spLocks noChangeShapeType="1"/>
            </p:cNvSpPr>
            <p:nvPr/>
          </p:nvSpPr>
          <p:spPr bwMode="auto">
            <a:xfrm>
              <a:off x="1872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Line 26"/>
            <p:cNvSpPr>
              <a:spLocks noChangeShapeType="1"/>
            </p:cNvSpPr>
            <p:nvPr/>
          </p:nvSpPr>
          <p:spPr bwMode="auto">
            <a:xfrm>
              <a:off x="2256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62" name="Text Box 27"/>
          <p:cNvSpPr txBox="1">
            <a:spLocks noChangeArrowheads="1"/>
          </p:cNvSpPr>
          <p:nvPr/>
        </p:nvSpPr>
        <p:spPr bwMode="auto">
          <a:xfrm>
            <a:off x="4027488" y="5791200"/>
            <a:ext cx="661987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Replica</a:t>
            </a:r>
            <a:endParaRPr lang="en-US" altLang="en-US" sz="1400"/>
          </a:p>
        </p:txBody>
      </p:sp>
      <p:sp>
        <p:nvSpPr>
          <p:cNvPr id="31763" name="Text Box 28"/>
          <p:cNvSpPr txBox="1">
            <a:spLocks noChangeArrowheads="1"/>
          </p:cNvSpPr>
          <p:nvPr/>
        </p:nvSpPr>
        <p:spPr bwMode="auto">
          <a:xfrm>
            <a:off x="5475288" y="5791200"/>
            <a:ext cx="92551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Fragment</a:t>
            </a:r>
            <a:endParaRPr lang="en-US" altLang="en-US"/>
          </a:p>
        </p:txBody>
      </p:sp>
      <p:sp>
        <p:nvSpPr>
          <p:cNvPr id="31764" name="Text Box 29"/>
          <p:cNvSpPr txBox="1">
            <a:spLocks noChangeArrowheads="1"/>
          </p:cNvSpPr>
          <p:nvPr/>
        </p:nvSpPr>
        <p:spPr bwMode="auto">
          <a:xfrm>
            <a:off x="4789488" y="5791200"/>
            <a:ext cx="57626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Cache</a:t>
            </a:r>
            <a:endParaRPr lang="en-US" altLang="en-US"/>
          </a:p>
        </p:txBody>
      </p:sp>
      <p:sp>
        <p:nvSpPr>
          <p:cNvPr id="31765" name="Text Box 30"/>
          <p:cNvSpPr txBox="1">
            <a:spLocks noChangeArrowheads="1"/>
          </p:cNvSpPr>
          <p:nvPr/>
        </p:nvSpPr>
        <p:spPr bwMode="auto">
          <a:xfrm>
            <a:off x="3946525" y="2286000"/>
            <a:ext cx="1158875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r>
              <a:rPr lang="en-US" altLang="en-US" sz="1200"/>
              <a:t>Localizations</a:t>
            </a:r>
            <a:endParaRPr lang="en-US" altLang="en-US" sz="1200"/>
          </a:p>
        </p:txBody>
      </p:sp>
      <p:sp>
        <p:nvSpPr>
          <p:cNvPr id="31766" name="Line 32"/>
          <p:cNvSpPr>
            <a:spLocks noChangeShapeType="1"/>
          </p:cNvSpPr>
          <p:nvPr/>
        </p:nv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33"/>
          <p:cNvSpPr>
            <a:spLocks noChangeShapeType="1"/>
          </p:cNvSpPr>
          <p:nvPr/>
        </p:nvSpPr>
        <p:spPr bwMode="auto">
          <a:xfrm>
            <a:off x="3505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Active Components</a:t>
            </a:r>
            <a:endParaRPr lang="en-US" altLang="en-US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600200" y="2895600"/>
          <a:ext cx="18288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Bitmap Image" r:id="rId1" imgW="945515" imgH="411480" progId="Paint.Picture">
                  <p:embed/>
                </p:oleObj>
              </mc:Choice>
              <mc:Fallback>
                <p:oleObj name="Bitmap Image" r:id="rId1" imgW="945515" imgH="411480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18288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181600" y="2895600"/>
          <a:ext cx="1828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3" imgW="985520" imgH="457200" progId="Paint.Picture">
                  <p:embed/>
                </p:oleObj>
              </mc:Choice>
              <mc:Fallback>
                <p:oleObj name="Bitmap Image" r:id="rId3" imgW="985520" imgH="457200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95600"/>
                        <a:ext cx="1828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AutoShape 9"/>
          <p:cNvSpPr>
            <a:spLocks noChangeArrowheads="1"/>
          </p:cNvSpPr>
          <p:nvPr/>
        </p:nvSpPr>
        <p:spPr bwMode="auto">
          <a:xfrm>
            <a:off x="2209800" y="1752600"/>
            <a:ext cx="4724400" cy="1066800"/>
          </a:xfrm>
          <a:prstGeom prst="curvedDownArrow">
            <a:avLst>
              <a:gd name="adj1" fmla="val 88571"/>
              <a:gd name="adj2" fmla="val 17714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4" name="AutoShape 13"/>
          <p:cNvSpPr>
            <a:spLocks noChangeArrowheads="1"/>
          </p:cNvSpPr>
          <p:nvPr/>
        </p:nvSpPr>
        <p:spPr bwMode="auto">
          <a:xfrm flipH="1" flipV="1">
            <a:off x="1905000" y="3886200"/>
            <a:ext cx="4724400" cy="1371600"/>
          </a:xfrm>
          <a:prstGeom prst="curvedDownArrow">
            <a:avLst>
              <a:gd name="adj1" fmla="val 68889"/>
              <a:gd name="adj2" fmla="val 13777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Text Box 15"/>
          <p:cNvSpPr txBox="1">
            <a:spLocks noChangeArrowheads="1"/>
          </p:cNvSpPr>
          <p:nvPr/>
        </p:nvSpPr>
        <p:spPr bwMode="auto">
          <a:xfrm>
            <a:off x="457200" y="36576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Display for 	2 seconds</a:t>
            </a:r>
            <a:endParaRPr lang="en-US" altLang="en-US"/>
          </a:p>
        </p:txBody>
      </p:sp>
      <p:sp>
        <p:nvSpPr>
          <p:cNvPr id="32776" name="Text Box 16"/>
          <p:cNvSpPr txBox="1">
            <a:spLocks noChangeArrowheads="1"/>
          </p:cNvSpPr>
          <p:nvPr/>
        </p:nvSpPr>
        <p:spPr bwMode="auto">
          <a:xfrm>
            <a:off x="6781800" y="38862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Display for 	2 seconds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General Approach</a:t>
            </a: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/>
            <a:r>
              <a:rPr lang="en-US" altLang="en-US" sz="2400"/>
              <a:t>Deteksi tampilan berulang</a:t>
            </a:r>
            <a:endParaRPr lang="en-US" altLang="en-US" sz="2400"/>
          </a:p>
          <a:p>
            <a:pPr algn="just"/>
            <a:r>
              <a:rPr lang="en-US" altLang="en-US" sz="2400"/>
              <a:t>Ekstrak komponen aktif secara terpisah</a:t>
            </a:r>
            <a:endParaRPr lang="en-US" altLang="en-US" sz="2400"/>
          </a:p>
          <a:p>
            <a:pPr algn="just"/>
            <a:r>
              <a:rPr lang="en-US" altLang="en-US" sz="2400"/>
              <a:t>Klien mensimulasikan komponen aktif secara lokal</a:t>
            </a:r>
            <a:endParaRPr lang="en-US" altLang="en-US" sz="2400"/>
          </a:p>
          <a:p>
            <a:pPr algn="just"/>
            <a:r>
              <a:rPr lang="en-US" altLang="en-US" sz="2400"/>
              <a:t>Transfer hanya bagian layar yang tidak berulang</a:t>
            </a:r>
            <a:endParaRPr lang="en-US" altLang="en-US" sz="2400"/>
          </a:p>
        </p:txBody>
      </p:sp>
      <p:pic>
        <p:nvPicPr>
          <p:cNvPr id="33796" name="Picture 4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752600"/>
            <a:ext cx="3810000" cy="4114800"/>
          </a:xfrm>
        </p:spPr>
      </p:pic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4876800" y="2895600"/>
            <a:ext cx="914400" cy="457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010400" y="2819400"/>
            <a:ext cx="914400" cy="24384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9" name="WordArt 7"/>
          <p:cNvSpPr>
            <a:spLocks noChangeArrowheads="1" noChangeShapeType="1" noTextEdit="1"/>
          </p:cNvSpPr>
          <p:nvPr/>
        </p:nvSpPr>
        <p:spPr bwMode="auto">
          <a:xfrm>
            <a:off x="3962400" y="1905000"/>
            <a:ext cx="1895475" cy="1193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1800" kern="10">
                <a:ln w="9525">
                  <a:solidFill>
                    <a:srgbClr val="CC99FF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Blinking Cursor</a:t>
            </a:r>
            <a:endParaRPr lang="en-US" sz="1800" kern="10">
              <a:ln w="9525">
                <a:solidFill>
                  <a:srgbClr val="CC99FF"/>
                </a:solidFill>
                <a:rou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499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3800" name="WordArt 8"/>
          <p:cNvSpPr>
            <a:spLocks noChangeArrowheads="1" noChangeShapeType="1" noTextEdit="1"/>
          </p:cNvSpPr>
          <p:nvPr/>
        </p:nvSpPr>
        <p:spPr bwMode="auto">
          <a:xfrm>
            <a:off x="4953000" y="4876800"/>
            <a:ext cx="2200275" cy="1295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1800" kern="10">
                <a:ln w="9525">
                  <a:solidFill>
                    <a:srgbClr val="CC99FF"/>
                  </a:solidFill>
                  <a:rou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74997"/>
                    </a:srgbClr>
                  </a:outerShdw>
                </a:effectLst>
                <a:latin typeface="Impact" panose="020B0806030902050204" pitchFamily="34" charset="0"/>
              </a:rPr>
              <a:t>Animated GIFs</a:t>
            </a:r>
            <a:endParaRPr lang="en-US" sz="1800" kern="10">
              <a:ln w="9525">
                <a:solidFill>
                  <a:srgbClr val="CC99FF"/>
                </a:solidFill>
                <a:round/>
              </a:ln>
              <a:solidFill>
                <a:srgbClr val="FF0066"/>
              </a:solidFill>
              <a:effectLst>
                <a:outerShdw dist="53882" dir="2700000" algn="ctr" rotWithShape="0">
                  <a:srgbClr val="9999FF">
                    <a:alpha val="7499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Mobile Computing</a:t>
            </a:r>
            <a:endParaRPr lang="en-US" dirty="0"/>
          </a:p>
          <a:p>
            <a:r>
              <a:rPr lang="en-US" dirty="0" err="1"/>
              <a:t>Mengenal</a:t>
            </a:r>
            <a:r>
              <a:rPr lang="en-US" dirty="0"/>
              <a:t> issues-issues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mobile computing</a:t>
            </a:r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772400" cy="1600200"/>
          </a:xfrm>
        </p:spPr>
        <p:txBody>
          <a:bodyPr/>
          <a:lstStyle/>
          <a:p>
            <a:r>
              <a:rPr lang="en-US" altLang="en-US"/>
              <a:t>Loop Detection</a:t>
            </a:r>
            <a:br>
              <a:rPr lang="en-US" altLang="en-US"/>
            </a:br>
            <a:r>
              <a:rPr lang="en-US" altLang="en-US" sz="3200" u="sng"/>
              <a:t>Deterministic Loops</a:t>
            </a:r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943600"/>
            <a:ext cx="3810000" cy="457200"/>
          </a:xfrm>
        </p:spPr>
        <p:txBody>
          <a:bodyPr/>
          <a:lstStyle/>
          <a:p>
            <a:pPr>
              <a:buFont typeface="Monotype Sorts" pitchFamily="-107" charset="2"/>
              <a:buNone/>
            </a:pPr>
            <a:r>
              <a:rPr lang="en-US" altLang="en-US"/>
              <a:t>Server Buffer</a:t>
            </a:r>
            <a:endParaRPr lang="en-US" alt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5105400"/>
            <a:ext cx="3810000" cy="457200"/>
          </a:xfrm>
        </p:spPr>
        <p:txBody>
          <a:bodyPr/>
          <a:lstStyle/>
          <a:p>
            <a:pPr algn="ctr">
              <a:buFont typeface="Monotype Sorts" pitchFamily="-107" charset="2"/>
              <a:buNone/>
            </a:pPr>
            <a:r>
              <a:rPr lang="en-US" altLang="en-US"/>
              <a:t>Client Buffer</a:t>
            </a:r>
            <a:endParaRPr lang="en-US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524000" y="2362200"/>
            <a:ext cx="6096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1524000" y="2743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1524000" y="3124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1524000" y="3505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524000" y="3886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1524000" y="4267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1524000" y="4648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1828800" y="4800600"/>
            <a:ext cx="0" cy="914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1600200" y="2354263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600200" y="2743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600200" y="3124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1600200" y="3505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1600200" y="3886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V="1">
            <a:off x="2667000" y="3962400"/>
            <a:ext cx="297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6019800" y="3581400"/>
            <a:ext cx="6096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6096000" y="3962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6096000" y="3581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6096000" y="39624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2743200" y="3352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Loop of 2 states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54330"/>
            <a:ext cx="7772400" cy="1600200"/>
          </a:xfrm>
        </p:spPr>
        <p:txBody>
          <a:bodyPr/>
          <a:lstStyle/>
          <a:p>
            <a:r>
              <a:rPr lang="en-US" altLang="en-US"/>
              <a:t>Loop Detection</a:t>
            </a:r>
            <a:br>
              <a:rPr lang="en-US" altLang="en-US"/>
            </a:br>
            <a:r>
              <a:rPr lang="en-US" altLang="en-US" sz="3200" u="sng"/>
              <a:t>Non-Deterministic Loops</a:t>
            </a:r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943600"/>
            <a:ext cx="3810000" cy="457200"/>
          </a:xfrm>
        </p:spPr>
        <p:txBody>
          <a:bodyPr/>
          <a:lstStyle/>
          <a:p>
            <a:pPr>
              <a:buFont typeface="Monotype Sorts" pitchFamily="-107" charset="2"/>
              <a:buNone/>
            </a:pPr>
            <a:r>
              <a:rPr lang="en-US" altLang="en-US"/>
              <a:t>Server Buffer</a:t>
            </a:r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5105400"/>
            <a:ext cx="3810000" cy="457200"/>
          </a:xfrm>
        </p:spPr>
        <p:txBody>
          <a:bodyPr/>
          <a:lstStyle/>
          <a:p>
            <a:pPr algn="ctr">
              <a:buFont typeface="Monotype Sorts" pitchFamily="-107" charset="2"/>
              <a:buNone/>
            </a:pPr>
            <a:r>
              <a:rPr lang="en-US" altLang="en-US"/>
              <a:t>Client Buffer</a:t>
            </a:r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24000" y="2362200"/>
            <a:ext cx="6096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1524000" y="2743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1524000" y="3124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524000" y="3505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1524000" y="3886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1524000" y="4267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1524000" y="46482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1828800" y="4800600"/>
            <a:ext cx="0" cy="914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600200" y="2354263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600200" y="2743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600200" y="3124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3</a:t>
            </a:r>
            <a:endParaRPr lang="en-US" altLang="en-US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600200" y="3505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1600200" y="3886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3</a:t>
            </a:r>
            <a:endParaRPr lang="en-US" altLang="en-US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 flipV="1">
            <a:off x="2743200" y="2819400"/>
            <a:ext cx="2971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6172200" y="2743200"/>
            <a:ext cx="609600" cy="1447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6248400" y="3200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2</a:t>
            </a:r>
            <a:endParaRPr lang="en-US" altLang="en-US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6248400" y="2743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1</a:t>
            </a:r>
            <a:endParaRPr lang="en-US" altLang="en-US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6172200" y="32004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2819400" y="22098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ND-Loop of 3 states</a:t>
            </a:r>
            <a:endParaRPr lang="en-US" altLang="en-US"/>
          </a:p>
        </p:txBody>
      </p:sp>
      <p:sp>
        <p:nvSpPr>
          <p:cNvPr id="35865" name="Text Box 27"/>
          <p:cNvSpPr txBox="1">
            <a:spLocks noChangeArrowheads="1"/>
          </p:cNvSpPr>
          <p:nvPr/>
        </p:nvSpPr>
        <p:spPr bwMode="auto">
          <a:xfrm>
            <a:off x="6248400" y="3733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3</a:t>
            </a:r>
            <a:endParaRPr lang="en-US" altLang="en-US"/>
          </a:p>
        </p:txBody>
      </p:sp>
      <p:sp>
        <p:nvSpPr>
          <p:cNvPr id="35866" name="Line 28"/>
          <p:cNvSpPr>
            <a:spLocks noChangeShapeType="1"/>
          </p:cNvSpPr>
          <p:nvPr/>
        </p:nvSpPr>
        <p:spPr bwMode="auto">
          <a:xfrm>
            <a:off x="6172200" y="3733800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Text Box 29"/>
          <p:cNvSpPr txBox="1">
            <a:spLocks noChangeArrowheads="1"/>
          </p:cNvSpPr>
          <p:nvPr/>
        </p:nvSpPr>
        <p:spPr bwMode="auto">
          <a:xfrm>
            <a:off x="2362200" y="31242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Display Image #2</a:t>
            </a:r>
            <a:endParaRPr lang="en-US" altLang="en-US"/>
          </a:p>
        </p:txBody>
      </p:sp>
      <p:sp>
        <p:nvSpPr>
          <p:cNvPr id="35868" name="Text Box 31"/>
          <p:cNvSpPr txBox="1">
            <a:spLocks noChangeArrowheads="1"/>
          </p:cNvSpPr>
          <p:nvPr/>
        </p:nvSpPr>
        <p:spPr bwMode="auto">
          <a:xfrm>
            <a:off x="2362200" y="35814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Display Image #1</a:t>
            </a:r>
            <a:endParaRPr lang="en-US" altLang="en-US"/>
          </a:p>
        </p:txBody>
      </p:sp>
      <p:sp>
        <p:nvSpPr>
          <p:cNvPr id="35869" name="Line 32"/>
          <p:cNvSpPr>
            <a:spLocks noChangeShapeType="1"/>
          </p:cNvSpPr>
          <p:nvPr/>
        </p:nvSpPr>
        <p:spPr bwMode="auto">
          <a:xfrm>
            <a:off x="2209800" y="3581400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Line 33"/>
          <p:cNvSpPr>
            <a:spLocks noChangeShapeType="1"/>
          </p:cNvSpPr>
          <p:nvPr/>
        </p:nvSpPr>
        <p:spPr bwMode="auto">
          <a:xfrm>
            <a:off x="2209800" y="4038600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Line 34"/>
          <p:cNvSpPr>
            <a:spLocks noChangeShapeType="1"/>
          </p:cNvSpPr>
          <p:nvPr/>
        </p:nvSpPr>
        <p:spPr bwMode="auto">
          <a:xfrm>
            <a:off x="2209800" y="4495800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2" name="Text Box 35"/>
          <p:cNvSpPr txBox="1">
            <a:spLocks noChangeArrowheads="1"/>
          </p:cNvSpPr>
          <p:nvPr/>
        </p:nvSpPr>
        <p:spPr bwMode="auto">
          <a:xfrm>
            <a:off x="2362200" y="40386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Display Image #3</a:t>
            </a:r>
            <a:endParaRPr lang="en-US" altLang="en-US"/>
          </a:p>
        </p:txBody>
      </p:sp>
      <p:sp>
        <p:nvSpPr>
          <p:cNvPr id="35873" name="Line 36"/>
          <p:cNvSpPr>
            <a:spLocks noChangeShapeType="1"/>
          </p:cNvSpPr>
          <p:nvPr/>
        </p:nvSpPr>
        <p:spPr bwMode="auto">
          <a:xfrm>
            <a:off x="3429000" y="47244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State Explosion</a:t>
            </a:r>
            <a:endParaRPr lang="en-US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Lebih dari dua komponen aktif</a:t>
            </a:r>
            <a:endParaRPr lang="en-US" altLang="en-US"/>
          </a:p>
          <a:p>
            <a:pPr lvl="1"/>
            <a:r>
              <a:rPr lang="en-US" altLang="en-US"/>
              <a:t>Jumlah kondisi yang berbeda</a:t>
            </a:r>
            <a:endParaRPr lang="en-US" altLang="en-US"/>
          </a:p>
          <a:p>
            <a:pPr lvl="1"/>
            <a:r>
              <a:rPr lang="en-US" altLang="en-US"/>
              <a:t>Frekuensi berbeda</a:t>
            </a:r>
            <a:endParaRPr lang="en-US" altLang="en-US"/>
          </a:p>
          <a:p>
            <a:pPr lvl="1"/>
            <a:r>
              <a:rPr lang="en-US" altLang="en-US"/>
              <a:t>Dua komponen aktif 2-kondisi tidak dapat ditangkap di empat kodisi </a:t>
            </a:r>
            <a:endParaRPr lang="en-US" altLang="en-US"/>
          </a:p>
          <a:p>
            <a:pPr lvl="1"/>
            <a:r>
              <a:rPr lang="en-US" altLang="en-US"/>
              <a:t>Dengan 3 komponen aktif, diperlukan buffer&gt; 100 gambar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Keyboard Localization</a:t>
            </a:r>
            <a:endParaRPr lang="en-US" altLang="en-US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altLang="en-US"/>
              <a:t>Pelokalan dimulai hanya jika aktivitas KB intens terdeteksi (KB Blitz, </a:t>
            </a:r>
            <a:r>
              <a:rPr lang="en-US" altLang="en-US" sz="1600"/>
              <a:t>Ramamourthy et al</a:t>
            </a:r>
            <a:r>
              <a:rPr lang="en-US" altLang="en-US"/>
              <a:t>)</a:t>
            </a:r>
            <a:endParaRPr lang="en-US" altLang="en-US"/>
          </a:p>
          <a:p>
            <a:r>
              <a:rPr lang="en-US" altLang="en-US"/>
              <a:t>Kemudian KB sepenuhnya dilokalkan dan secara berkala disinkronkan dan dinilai kembali.</a:t>
            </a:r>
            <a:endParaRPr lang="en-US" altLang="en-US"/>
          </a:p>
          <a:p>
            <a:r>
              <a:rPr lang="en-US" altLang="en-US">
                <a:sym typeface="+mn-ea"/>
              </a:rPr>
              <a:t>The KB Blitz test involves</a:t>
            </a:r>
            <a:endParaRPr lang="en-US" altLang="en-US"/>
          </a:p>
          <a:p>
            <a:pPr lvl="1"/>
            <a:r>
              <a:rPr lang="en-US" altLang="en-US" sz="2400"/>
              <a:t>memilih Jendela KB-Blitz (berapa banyak pengetikan yang perlu pemantauan)</a:t>
            </a:r>
            <a:endParaRPr lang="en-US" altLang="en-US" sz="2400"/>
          </a:p>
          <a:p>
            <a:pPr lvl="1"/>
            <a:r>
              <a:rPr lang="en-US" altLang="en-US" sz="2400"/>
              <a:t>jenis kunci yang diketik, dan</a:t>
            </a:r>
            <a:endParaRPr lang="en-US" altLang="en-US" sz="2400"/>
          </a:p>
          <a:p>
            <a:pPr lvl="1"/>
            <a:r>
              <a:rPr lang="en-US" altLang="en-US" sz="2400"/>
              <a:t>kecepatan mengetik</a:t>
            </a:r>
            <a:endParaRPr lang="en-US" altLang="en-US" sz="2400"/>
          </a:p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0945BFB7-0CF4-41D5-B8EF-921E8466117A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BAA3954B-B8B1-4F3B-89C8-7B79CBF897A4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/>
            <a:r>
              <a:rPr lang="en-US" altLang="en-US"/>
              <a:t>The Mobile Agent Model</a:t>
            </a:r>
            <a:endParaRPr lang="en-US" altLang="en-US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7538"/>
            <a:ext cx="7856538" cy="4016375"/>
          </a:xfrm>
          <a:noFill/>
        </p:spPr>
        <p:txBody>
          <a:bodyPr lIns="90488" tIns="44450" rIns="90488" bIns="44450"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/>
              <a:t>Agen seluler yang diprogram dengan batasan platform dan profil pengguna menerima permintaan; pindah ke jaringan tetap di dekat layanan yang diminta</a:t>
            </a:r>
            <a:endParaRPr lang="en-US" altLang="en-US" sz="24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/>
              <a:t>Agen seluler bertindak sebagai klien ke server, atau memanggil klien ke server</a:t>
            </a:r>
            <a:endParaRPr lang="en-US" altLang="en-US" sz="24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/>
              <a:t>Berdasarkan sifat hasil, keterlambatan komunikasi yang berpengalaman, dan pengetahuan terprogram, agen seluler melakukan transformasi dan penyaringan.</a:t>
            </a:r>
            <a:endParaRPr lang="en-US" altLang="en-US" sz="240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/>
              <a:t>Agen seluler kembali ke platform seluler, ketika klien terhubung.</a:t>
            </a:r>
            <a:endParaRPr lang="en-US" altLang="en-US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8B86DE9B-C533-4C2E-AA88-2F6008D2B801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885" y="338455"/>
            <a:ext cx="7467600" cy="1431925"/>
          </a:xfrm>
        </p:spPr>
        <p:txBody>
          <a:bodyPr/>
          <a:lstStyle/>
          <a:p>
            <a:pPr eaLnBrk="1" hangingPunct="1"/>
            <a:r>
              <a:rPr lang="en-US" altLang="en-US"/>
              <a:t>Mobile Agents in the Mobile Environment</a:t>
            </a:r>
            <a:endParaRPr lang="en-US" altLang="en-US"/>
          </a:p>
        </p:txBody>
      </p:sp>
      <p:pic>
        <p:nvPicPr>
          <p:cNvPr id="51204" name="Picture 3" descr="Image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1908175"/>
            <a:ext cx="3970337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Opportunistic Computing Model</a:t>
            </a:r>
            <a:endParaRPr lang="en-US" altLang="en-US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altLang="en-US">
                <a:sym typeface="+mn-ea"/>
              </a:rPr>
              <a:t>Jaringan ad-hoc perangkat seluler dibentuk, setiap perangkat menawarkan layanan</a:t>
            </a:r>
            <a:endParaRPr lang="en-US" altLang="en-US">
              <a:sym typeface="+mn-ea"/>
            </a:endParaRPr>
          </a:p>
          <a:p>
            <a:pPr algn="just" eaLnBrk="1" hangingPunct="1"/>
            <a:r>
              <a:rPr lang="en-US" altLang="en-US">
                <a:sym typeface="+mn-ea"/>
              </a:rPr>
              <a:t>Beberapa layanan mungkin menarik bagi pengguna seluler, atau layanan lainnya</a:t>
            </a:r>
            <a:endParaRPr lang="en-US" altLang="en-US">
              <a:sym typeface="+mn-ea"/>
            </a:endParaRPr>
          </a:p>
          <a:p>
            <a:pPr algn="just" eaLnBrk="1" hangingPunct="1"/>
            <a:r>
              <a:rPr lang="en-US" altLang="en-US">
                <a:sym typeface="+mn-ea"/>
              </a:rPr>
              <a:t>Komposisi layanan langsung berdasarkan aturan peluang dan interaksi pengguna</a:t>
            </a:r>
            <a:endParaRPr lang="en-US" altLang="en-US">
              <a:sym typeface="+mn-ea"/>
            </a:endParaRPr>
          </a:p>
          <a:p>
            <a:pPr algn="just" eaLnBrk="1" hangingPunct="1"/>
            <a:r>
              <a:rPr lang="en-US" altLang="en-US">
                <a:sym typeface="+mn-ea"/>
              </a:rPr>
              <a:t>Dekomposisi layanan dan tidak terkoneksi</a:t>
            </a:r>
            <a:endParaRPr lang="en-US" altLang="en-US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843C179A-207B-4B6A-993F-BD4622784BC1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0000"/>
          </a:bodyPr>
          <a:lstStyle/>
          <a:p>
            <a:r>
              <a:rPr lang="en-US" dirty="0"/>
              <a:t>Mobilitas Terminal</a:t>
            </a:r>
            <a:endParaRPr lang="en-US" dirty="0"/>
          </a:p>
          <a:p>
            <a:pPr lvl="1"/>
            <a:r>
              <a:rPr lang="en-US" dirty="0"/>
              <a:t>Mobilitas terminal adalah manajemen mobilitas konvensional yang dikenal dari sistem komunikasi nirkabel</a:t>
            </a:r>
            <a:endParaRPr lang="en-US" dirty="0"/>
          </a:p>
          <a:p>
            <a:pPr lvl="1"/>
            <a:r>
              <a:rPr lang="en-US" dirty="0"/>
              <a:t>Dua tugas utama saat melintasi beberapa subnetworks dari satu atau beberapa domain administratif</a:t>
            </a:r>
            <a:endParaRPr lang="en-US" dirty="0"/>
          </a:p>
          <a:p>
            <a:r>
              <a:rPr lang="en-US" dirty="0"/>
              <a:t>manajemen serah terima (menjaga koneksi tetap hidup saat terminal bergerak)</a:t>
            </a:r>
            <a:endParaRPr lang="en-US" dirty="0"/>
          </a:p>
          <a:p>
            <a:pPr lvl="1"/>
            <a:r>
              <a:rPr lang="en-US" dirty="0"/>
              <a:t>manajemen lokasi (melacak terminal saat dalam mode siaga / siaga untuk mengirim panggilan masuk)</a:t>
            </a:r>
            <a:endParaRPr lang="en-US" dirty="0"/>
          </a:p>
          <a:p>
            <a:pPr lvl="1"/>
            <a:r>
              <a:rPr lang="en-US" dirty="0"/>
              <a:t>Hanya digunakan dengan layanan operator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lstStyle/>
          <a:p>
            <a:pPr algn="just"/>
            <a:r>
              <a:rPr lang="en-US" sz="3200" dirty="0"/>
              <a:t>Lapisan Jaringan</a:t>
            </a:r>
            <a:endParaRPr lang="en-US" sz="3200" dirty="0"/>
          </a:p>
          <a:p>
            <a:pPr lvl="1" algn="just"/>
            <a:r>
              <a:rPr lang="en-US" sz="2800" dirty="0"/>
              <a:t>Contoh: IP Seluler</a:t>
            </a:r>
            <a:endParaRPr lang="en-US" sz="2800" dirty="0"/>
          </a:p>
          <a:p>
            <a:pPr lvl="1" algn="just"/>
            <a:r>
              <a:rPr lang="en-US" sz="2800" dirty="0"/>
              <a:t>Heterogenitas berubah menjadi IP</a:t>
            </a:r>
            <a:endParaRPr lang="en-US" sz="2800" dirty="0"/>
          </a:p>
          <a:p>
            <a:pPr lvl="1" algn="just"/>
            <a:r>
              <a:rPr lang="en-US" sz="2800" dirty="0"/>
              <a:t>Mendukung mis. Mobilitas Terminal / Ad-hoc / Mode</a:t>
            </a:r>
            <a:endParaRPr lang="en-US" sz="2800" dirty="0"/>
          </a:p>
          <a:p>
            <a:pPr algn="just"/>
            <a:r>
              <a:rPr lang="en-US" sz="3200" dirty="0"/>
              <a:t>Lapisan Aplikasi</a:t>
            </a:r>
            <a:endParaRPr lang="en-US" sz="3200" dirty="0"/>
          </a:p>
          <a:p>
            <a:pPr lvl="1" algn="just"/>
            <a:r>
              <a:rPr lang="en-US" sz="2800" dirty="0"/>
              <a:t>Contoh: Session Initiation Protocol (SIP)</a:t>
            </a:r>
            <a:endParaRPr lang="en-US" sz="2800" dirty="0"/>
          </a:p>
          <a:p>
            <a:pPr algn="just"/>
            <a:r>
              <a:rPr lang="en-US" sz="3200" dirty="0"/>
              <a:t>Mendukung mis.</a:t>
            </a:r>
            <a:endParaRPr lang="en-US" sz="3200" dirty="0"/>
          </a:p>
          <a:p>
            <a:pPr lvl="1" algn="just"/>
            <a:r>
              <a:rPr lang="en-US" sz="2800" dirty="0"/>
              <a:t>Mobilitas Pribadi: identifikasi pengguna berdasarkan alamat email</a:t>
            </a:r>
            <a:endParaRPr lang="en-US" sz="2800" dirty="0"/>
          </a:p>
          <a:p>
            <a:pPr lvl="1" algn="just"/>
            <a:r>
              <a:rPr lang="en-US" sz="2800" dirty="0"/>
              <a:t>Session Mobility: host mengadakan sesi yang sesuai saat serah terima dilakukan</a:t>
            </a:r>
            <a:endParaRPr lang="en-US" sz="2800" dirty="0"/>
          </a:p>
          <a:p>
            <a:pPr lvl="1" algn="just"/>
            <a:r>
              <a:rPr lang="en-US" sz="2800" dirty="0"/>
              <a:t>Mobilitas Layanan: mengambil konfigurasi, mis. pengaturan pesan suara</a:t>
            </a: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lstStyle/>
          <a:p>
            <a:r>
              <a:rPr lang="en-US" sz="3200" dirty="0"/>
              <a:t>Daya rendah</a:t>
            </a:r>
            <a:endParaRPr lang="en-US" sz="3200" dirty="0"/>
          </a:p>
          <a:p>
            <a:pPr lvl="1"/>
            <a:r>
              <a:rPr lang="en-US" sz="2800" dirty="0"/>
              <a:t>Kinerja komputasi terbatas</a:t>
            </a:r>
            <a:endParaRPr lang="en-US" sz="2800" dirty="0"/>
          </a:p>
          <a:p>
            <a:pPr lvl="1"/>
            <a:r>
              <a:rPr lang="en-US" sz="2800" dirty="0"/>
              <a:t>Layar berkualitas rendah</a:t>
            </a:r>
            <a:endParaRPr lang="en-US" sz="2800" dirty="0"/>
          </a:p>
          <a:p>
            <a:r>
              <a:rPr lang="en-US" sz="3200" dirty="0"/>
              <a:t>Kehilangan Data</a:t>
            </a:r>
            <a:endParaRPr lang="en-US" sz="3200" dirty="0"/>
          </a:p>
          <a:p>
            <a:pPr lvl="1"/>
            <a:r>
              <a:rPr lang="en-US" sz="2800" dirty="0"/>
              <a:t>Mudah hilang</a:t>
            </a:r>
            <a:endParaRPr lang="en-US" sz="2800" dirty="0"/>
          </a:p>
          <a:p>
            <a:pPr lvl="1"/>
            <a:r>
              <a:rPr lang="en-US" sz="2800" dirty="0"/>
              <a:t>Harus dipahami sebagai "terintegrasi jaringan"</a:t>
            </a:r>
            <a:endParaRPr lang="en-US" sz="2800" dirty="0"/>
          </a:p>
          <a:p>
            <a:r>
              <a:rPr lang="en-US" sz="3200" dirty="0"/>
              <a:t>Antarmuka Pengguna Kecil</a:t>
            </a:r>
            <a:endParaRPr lang="en-US" sz="3200" dirty="0"/>
          </a:p>
          <a:p>
            <a:pPr lvl="1"/>
            <a:r>
              <a:rPr lang="en-US" sz="2800" dirty="0"/>
              <a:t>Real estate terbatas untuk keyboard</a:t>
            </a:r>
            <a:endParaRPr lang="en-US" sz="2800" dirty="0"/>
          </a:p>
          <a:p>
            <a:pPr lvl="1"/>
            <a:r>
              <a:rPr lang="en-US" sz="2800" dirty="0"/>
              <a:t>Ikon intensif / tulisan tangan / ucapan</a:t>
            </a:r>
            <a:endParaRPr lang="en-US" sz="2800" dirty="0"/>
          </a:p>
          <a:p>
            <a:r>
              <a:rPr lang="en-US" sz="3200" dirty="0"/>
              <a:t>Penyimpanan Lokal Kecil</a:t>
            </a:r>
            <a:endParaRPr lang="en-US" sz="3200" dirty="0"/>
          </a:p>
          <a:p>
            <a:pPr lvl="1"/>
            <a:r>
              <a:rPr lang="en-US" sz="2800" dirty="0"/>
              <a:t>Memori flash daripada disk drive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Computing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user systems</a:t>
            </a:r>
            <a:endParaRPr lang="en-US" dirty="0"/>
          </a:p>
          <a:p>
            <a:r>
              <a:rPr lang="en-US" dirty="0"/>
              <a:t>Batch Processing</a:t>
            </a:r>
            <a:endParaRPr lang="en-US" dirty="0"/>
          </a:p>
          <a:p>
            <a:r>
              <a:rPr lang="en-US" dirty="0"/>
              <a:t>Time-Sharing</a:t>
            </a:r>
            <a:endParaRPr lang="en-US" dirty="0"/>
          </a:p>
          <a:p>
            <a:r>
              <a:rPr lang="en-US" dirty="0"/>
              <a:t>Networked Computing</a:t>
            </a:r>
            <a:endParaRPr lang="en-US" dirty="0"/>
          </a:p>
          <a:p>
            <a:r>
              <a:rPr lang="en-US" dirty="0"/>
              <a:t>Mobile Computing &amp; </a:t>
            </a:r>
            <a:r>
              <a:rPr lang="en-US" dirty="0" err="1"/>
              <a:t>Ubiquitos</a:t>
            </a:r>
            <a:r>
              <a:rPr lang="en-US" dirty="0"/>
              <a:t> Computing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A187C3A0-68DE-41D2-B856-775B6C0630B1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/>
            <a:r>
              <a:rPr lang="en-US" altLang="en-US"/>
              <a:t>Reading Materials</a:t>
            </a:r>
            <a:endParaRPr lang="en-US" altLang="en-US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600"/>
              <a:t>5.7 Data Dissemination: </a:t>
            </a:r>
            <a:endParaRPr lang="en-US" altLang="en-US" sz="1600"/>
          </a:p>
          <a:p>
            <a:pPr lvl="1" eaLnBrk="1" hangingPunct="1">
              <a:lnSpc>
                <a:spcPct val="90000"/>
              </a:lnSpc>
            </a:pPr>
            <a:r>
              <a:rPr lang="en-US" altLang="en-US" sz="1400"/>
              <a:t> 5.7.1: S. Zdonik, M. Franklin, S. Acharya, and R. Alonso, "Are ``Disks in the Air'' Just Pie in the Sky?," Proceedings of the IEEE Workshop on Mobile Computing Systems Applications, Santa Cruz, CA, December 1994 </a:t>
            </a:r>
            <a:endParaRPr lang="en-US" altLang="en-US" sz="1400"/>
          </a:p>
          <a:p>
            <a:pPr lvl="1" eaLnBrk="1" hangingPunct="1">
              <a:lnSpc>
                <a:spcPct val="90000"/>
              </a:lnSpc>
            </a:pPr>
            <a:r>
              <a:rPr lang="en-US" altLang="en-US" sz="1400"/>
              <a:t>5.7.2: S. Acharya, R. Alonso, M. Franklin and S. Zdonik,"Broadcast Disks: Data        Management for Asymmetric Communication Environments," Proceedings of the ACM SIGMOD, Conference, San Jose, CA, May 1995. </a:t>
            </a:r>
            <a:endParaRPr lang="en-US" altLang="en-US" sz="1400"/>
          </a:p>
          <a:p>
            <a:pPr lvl="1" eaLnBrk="1" hangingPunct="1">
              <a:lnSpc>
                <a:spcPct val="90000"/>
              </a:lnSpc>
            </a:pPr>
            <a:r>
              <a:rPr lang="en-US" altLang="en-US" sz="1400"/>
              <a:t> 5.7.3: S. Hameed and N. Vaidya, "Log-time Algorithms for Scheduling Single and Multiple Channel Data Broadcast," Proceedings of the third annual ACM/IEEE Conference on Mobile Computing and Networking, Sept. 1997.</a:t>
            </a:r>
            <a:endParaRPr lang="en-US" altLang="en-US" sz="1400"/>
          </a:p>
          <a:p>
            <a:pPr eaLnBrk="1" hangingPunct="1">
              <a:lnSpc>
                <a:spcPct val="90000"/>
              </a:lnSpc>
            </a:pPr>
            <a:r>
              <a:rPr lang="en-US" altLang="en-US" sz="1600"/>
              <a:t>5.8 Client/Server Caching: </a:t>
            </a:r>
            <a:endParaRPr lang="en-US" altLang="en-US" sz="1600"/>
          </a:p>
          <a:p>
            <a:pPr lvl="1" eaLnBrk="1" hangingPunct="1">
              <a:lnSpc>
                <a:spcPct val="90000"/>
              </a:lnSpc>
            </a:pPr>
            <a:r>
              <a:rPr lang="en-US" altLang="en-US" sz="1400"/>
              <a:t>5.8.1: J. Jing, A. Elmagarmid, A. Helal, and R. Alonso, Bit-Sequences, "An Adaptive Cache Invalidation Method in Mobile Client/Server Environments," the ACM-Baltzer  Journal on Special Topics in Mobile Networks and Applications (MONET), Volume 2, Number 2, pp115-127, October 1997 </a:t>
            </a:r>
            <a:endParaRPr lang="en-US" altLang="en-US" sz="1400"/>
          </a:p>
          <a:p>
            <a:pPr lvl="1" eaLnBrk="1" hangingPunct="1">
              <a:lnSpc>
                <a:spcPct val="90000"/>
              </a:lnSpc>
            </a:pPr>
            <a:r>
              <a:rPr lang="en-US" altLang="en-US" sz="1400"/>
              <a:t>5.8.2: H. Lei and D. Duchamp, "An analytical approach to file prefetching," USENIXAnnual Technical Conference, 1997.</a:t>
            </a:r>
            <a:r>
              <a:rPr lang="en-US" altLang="en-US"/>
              <a:t> </a:t>
            </a: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635A3E76-9E7A-4C7E-87B1-E6DD8E144B39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/>
            <a:r>
              <a:rPr lang="en-US" altLang="en-US"/>
              <a:t>Reading Materials</a:t>
            </a:r>
            <a:endParaRPr lang="en-US" alt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3438" y="1981200"/>
            <a:ext cx="7375525" cy="4040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400"/>
              <a:t> </a:t>
            </a:r>
            <a:r>
              <a:rPr lang="en-US" altLang="en-US" sz="1600" u="sng"/>
              <a:t>5.1: J. Jing, A. Helal, A. Elmagarmid, "Client-Server Computing in Mobile Environments,"  ACM Computing Surveys, June 1999. </a:t>
            </a:r>
            <a:endParaRPr lang="en-US" altLang="en-US" sz="1600" u="sng"/>
          </a:p>
          <a:p>
            <a:pPr eaLnBrk="1" hangingPunct="1">
              <a:lnSpc>
                <a:spcPct val="90000"/>
              </a:lnSpc>
            </a:pPr>
            <a:r>
              <a:rPr lang="en-US" altLang="en-US" sz="1600"/>
              <a:t>5.2: B. Noble, M.Satyanarayanan, D. Narayanan, J. Tilton, J. Flinn, K. Walker "Agile    Application-Aware Adaptation for Mobility," Proceedings of the Sixteenth ACM Symposium on Operating Systems. </a:t>
            </a: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1600"/>
              <a:t>5.3: M. Ebling and M. Satyanarayanan, "On the Importance of Translucence for Mobile  Computing," Proceedings of the 15th ACM Symposium on Operating Systems Principles, May    1998, , CO </a:t>
            </a: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1600"/>
              <a:t>5.4: A. Joseph and M. Kaashoek, "Building Reliable Mobile-Aware Applications using the    Rover Toolkit," To appear in ACM Wireless Networks (WINET). </a:t>
            </a: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1600"/>
              <a:t>5.5: R. Gray, D. Kotz, S. Nog, D. Rus, and G. Cybenko, "Mobile Agents for Mobile omputing,"    Technical Report PCS-TR96-285, Dept. of Computer Science, Dartmouth College, May 1996.</a:t>
            </a: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1600"/>
              <a:t>5.6: B. Zenel and D. Duchamp, "A General Purpose Proxy Filtering Mechanism Applied to the    Mobile Environment," Proceedings of the third annual ACM/IEEE Conference on Mobile Computing and Networking, Sept. 1997.</a:t>
            </a:r>
            <a:endParaRPr lang="en-US" alt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Nomadic Computing</a:t>
            </a:r>
            <a:endParaRPr lang="en-US" dirty="0"/>
          </a:p>
          <a:p>
            <a:r>
              <a:rPr lang="en-US" dirty="0"/>
              <a:t>Wireless Computing</a:t>
            </a:r>
            <a:endParaRPr lang="en-US" dirty="0"/>
          </a:p>
          <a:p>
            <a:r>
              <a:rPr lang="en-US" dirty="0"/>
              <a:t>Ubiquitous Computing</a:t>
            </a:r>
            <a:endParaRPr lang="en-US" dirty="0"/>
          </a:p>
          <a:p>
            <a:r>
              <a:rPr lang="en-US" dirty="0"/>
              <a:t>Wearable Computing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Mobile Computing Models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Hierarchy of Computing Models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Taxonomy of Client/Server Adaptations</a:t>
            </a:r>
            <a:endParaRPr lang="en-US" altLang="en-US" sz="2800" dirty="0"/>
          </a:p>
          <a:p>
            <a:pPr lvl="1" eaLnBrk="1" hangingPunct="1"/>
            <a:r>
              <a:rPr lang="en-US" altLang="en-US" sz="2400" dirty="0"/>
              <a:t>Unaware Client/Server Model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/>
              <a:t>Client/Proxy/Server Model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/>
              <a:t>Thin Client/Server Model 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/>
              <a:t>Disconnected Operation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/>
              <a:t>Dynamic Client/Server Models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/>
              <a:t>Mobile Agents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/>
              <a:t>Opportunistic Computing Model </a:t>
            </a:r>
            <a:endParaRPr lang="en-US" altLang="en-US" sz="2400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255EF6FB-5802-4B0A-B163-62125FAD0622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063" y="244475"/>
            <a:ext cx="7831137" cy="1431925"/>
          </a:xfrm>
        </p:spPr>
        <p:txBody>
          <a:bodyPr/>
          <a:lstStyle/>
          <a:p>
            <a:pPr eaLnBrk="1" hangingPunct="1"/>
            <a:r>
              <a:rPr lang="en-US" altLang="en-US" dirty="0"/>
              <a:t>Hierarchy of Models </a:t>
            </a:r>
            <a:endParaRPr lang="en-US" altLang="en-US" dirty="0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1066800" y="5410200"/>
            <a:ext cx="7315200" cy="776288"/>
          </a:xfrm>
          <a:prstGeom prst="ellipse">
            <a:avLst/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3200">
              <a:solidFill>
                <a:schemeClr val="dk1"/>
              </a:solidFill>
              <a:latin typeface="Times New Roman" panose="02020603050405020304" pitchFamily="44" charset="0"/>
              <a:ea typeface="+mn-ea"/>
            </a:endParaRPr>
          </a:p>
        </p:txBody>
      </p:sp>
      <p:grpSp>
        <p:nvGrpSpPr>
          <p:cNvPr id="20485" name="Group 7"/>
          <p:cNvGrpSpPr/>
          <p:nvPr/>
        </p:nvGrpSpPr>
        <p:grpSpPr bwMode="auto">
          <a:xfrm>
            <a:off x="4038600" y="3962400"/>
            <a:ext cx="838200" cy="1676400"/>
            <a:chOff x="2256" y="2304"/>
            <a:chExt cx="626" cy="1279"/>
          </a:xfrm>
        </p:grpSpPr>
        <p:grpSp>
          <p:nvGrpSpPr>
            <p:cNvPr id="20516" name="Group 8"/>
            <p:cNvGrpSpPr/>
            <p:nvPr/>
          </p:nvGrpSpPr>
          <p:grpSpPr bwMode="auto">
            <a:xfrm rot="1718444" flipH="1">
              <a:off x="2256" y="2304"/>
              <a:ext cx="290" cy="285"/>
              <a:chOff x="3738" y="3268"/>
              <a:chExt cx="414" cy="393"/>
            </a:xfrm>
          </p:grpSpPr>
          <p:grpSp>
            <p:nvGrpSpPr>
              <p:cNvPr id="20554" name="Group 9"/>
              <p:cNvGrpSpPr/>
              <p:nvPr/>
            </p:nvGrpSpPr>
            <p:grpSpPr bwMode="auto">
              <a:xfrm>
                <a:off x="3953" y="3268"/>
                <a:ext cx="199" cy="393"/>
                <a:chOff x="3953" y="3268"/>
                <a:chExt cx="199" cy="393"/>
              </a:xfrm>
            </p:grpSpPr>
            <p:sp>
              <p:nvSpPr>
                <p:cNvPr id="20563" name="Arc 10"/>
                <p:cNvSpPr/>
                <p:nvPr/>
              </p:nvSpPr>
              <p:spPr bwMode="auto">
                <a:xfrm>
                  <a:off x="4031" y="3268"/>
                  <a:ext cx="121" cy="393"/>
                </a:xfrm>
                <a:custGeom>
                  <a:avLst/>
                  <a:gdLst>
                    <a:gd name="T0" fmla="*/ 0 w 21600"/>
                    <a:gd name="T1" fmla="*/ 0 h 41986"/>
                    <a:gd name="T2" fmla="*/ 0 w 21600"/>
                    <a:gd name="T3" fmla="*/ 0 h 41986"/>
                    <a:gd name="T4" fmla="*/ 0 w 21600"/>
                    <a:gd name="T5" fmla="*/ 0 h 41986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1986"/>
                    <a:gd name="T11" fmla="*/ 21600 w 21600"/>
                    <a:gd name="T12" fmla="*/ 41986 h 4198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1986" fill="none" extrusionOk="0">
                      <a:moveTo>
                        <a:pt x="4301" y="-1"/>
                      </a:moveTo>
                      <a:cubicBezTo>
                        <a:pt x="14366" y="2044"/>
                        <a:pt x="21600" y="10895"/>
                        <a:pt x="21600" y="21167"/>
                      </a:cubicBezTo>
                      <a:cubicBezTo>
                        <a:pt x="21600" y="30879"/>
                        <a:pt x="15117" y="39397"/>
                        <a:pt x="5756" y="41985"/>
                      </a:cubicBezTo>
                    </a:path>
                    <a:path w="21600" h="41986" stroke="0" extrusionOk="0">
                      <a:moveTo>
                        <a:pt x="4301" y="-1"/>
                      </a:moveTo>
                      <a:cubicBezTo>
                        <a:pt x="14366" y="2044"/>
                        <a:pt x="21600" y="10895"/>
                        <a:pt x="21600" y="21167"/>
                      </a:cubicBezTo>
                      <a:cubicBezTo>
                        <a:pt x="21600" y="30879"/>
                        <a:pt x="15117" y="39397"/>
                        <a:pt x="5756" y="41985"/>
                      </a:cubicBezTo>
                      <a:lnTo>
                        <a:pt x="0" y="21167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64" name="Arc 11"/>
                <p:cNvSpPr/>
                <p:nvPr/>
              </p:nvSpPr>
              <p:spPr bwMode="auto">
                <a:xfrm>
                  <a:off x="3996" y="3295"/>
                  <a:ext cx="104" cy="337"/>
                </a:xfrm>
                <a:custGeom>
                  <a:avLst/>
                  <a:gdLst>
                    <a:gd name="T0" fmla="*/ 0 w 21600"/>
                    <a:gd name="T1" fmla="*/ 0 h 42137"/>
                    <a:gd name="T2" fmla="*/ 0 w 21600"/>
                    <a:gd name="T3" fmla="*/ 0 h 42137"/>
                    <a:gd name="T4" fmla="*/ 0 w 21600"/>
                    <a:gd name="T5" fmla="*/ 0 h 4213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37"/>
                    <a:gd name="T11" fmla="*/ 21600 w 21600"/>
                    <a:gd name="T12" fmla="*/ 42137 h 42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37" fill="none" extrusionOk="0">
                      <a:moveTo>
                        <a:pt x="3966" y="0"/>
                      </a:moveTo>
                      <a:cubicBezTo>
                        <a:pt x="14189" y="1910"/>
                        <a:pt x="21600" y="10833"/>
                        <a:pt x="21600" y="21233"/>
                      </a:cubicBezTo>
                      <a:cubicBezTo>
                        <a:pt x="21600" y="31067"/>
                        <a:pt x="14957" y="39660"/>
                        <a:pt x="5439" y="42136"/>
                      </a:cubicBezTo>
                    </a:path>
                    <a:path w="21600" h="42137" stroke="0" extrusionOk="0">
                      <a:moveTo>
                        <a:pt x="3966" y="0"/>
                      </a:moveTo>
                      <a:cubicBezTo>
                        <a:pt x="14189" y="1910"/>
                        <a:pt x="21600" y="10833"/>
                        <a:pt x="21600" y="21233"/>
                      </a:cubicBezTo>
                      <a:cubicBezTo>
                        <a:pt x="21600" y="31067"/>
                        <a:pt x="14957" y="39660"/>
                        <a:pt x="5439" y="42136"/>
                      </a:cubicBezTo>
                      <a:lnTo>
                        <a:pt x="0" y="21233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65" name="Arc 12"/>
                <p:cNvSpPr/>
                <p:nvPr/>
              </p:nvSpPr>
              <p:spPr bwMode="auto">
                <a:xfrm>
                  <a:off x="3953" y="3324"/>
                  <a:ext cx="96" cy="284"/>
                </a:xfrm>
                <a:custGeom>
                  <a:avLst/>
                  <a:gdLst>
                    <a:gd name="T0" fmla="*/ 0 w 21600"/>
                    <a:gd name="T1" fmla="*/ 0 h 42128"/>
                    <a:gd name="T2" fmla="*/ 0 w 21600"/>
                    <a:gd name="T3" fmla="*/ 0 h 42128"/>
                    <a:gd name="T4" fmla="*/ 0 w 21600"/>
                    <a:gd name="T5" fmla="*/ 0 h 4212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28"/>
                    <a:gd name="T11" fmla="*/ 21600 w 21600"/>
                    <a:gd name="T12" fmla="*/ 42128 h 4212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28" fill="none" extrusionOk="0">
                      <a:moveTo>
                        <a:pt x="4021" y="-1"/>
                      </a:moveTo>
                      <a:cubicBezTo>
                        <a:pt x="14218" y="1931"/>
                        <a:pt x="21600" y="10843"/>
                        <a:pt x="21600" y="21222"/>
                      </a:cubicBezTo>
                      <a:cubicBezTo>
                        <a:pt x="21600" y="31059"/>
                        <a:pt x="14953" y="39653"/>
                        <a:pt x="5431" y="42127"/>
                      </a:cubicBezTo>
                    </a:path>
                    <a:path w="21600" h="42128" stroke="0" extrusionOk="0">
                      <a:moveTo>
                        <a:pt x="4021" y="-1"/>
                      </a:moveTo>
                      <a:cubicBezTo>
                        <a:pt x="14218" y="1931"/>
                        <a:pt x="21600" y="10843"/>
                        <a:pt x="21600" y="21222"/>
                      </a:cubicBezTo>
                      <a:cubicBezTo>
                        <a:pt x="21600" y="31059"/>
                        <a:pt x="14953" y="39653"/>
                        <a:pt x="5431" y="42127"/>
                      </a:cubicBezTo>
                      <a:lnTo>
                        <a:pt x="0" y="21222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0555" name="Group 13"/>
              <p:cNvGrpSpPr/>
              <p:nvPr/>
            </p:nvGrpSpPr>
            <p:grpSpPr bwMode="auto">
              <a:xfrm>
                <a:off x="3837" y="3345"/>
                <a:ext cx="166" cy="258"/>
                <a:chOff x="3837" y="3345"/>
                <a:chExt cx="166" cy="258"/>
              </a:xfrm>
            </p:grpSpPr>
            <p:sp>
              <p:nvSpPr>
                <p:cNvPr id="20560" name="Arc 14"/>
                <p:cNvSpPr/>
                <p:nvPr/>
              </p:nvSpPr>
              <p:spPr bwMode="auto">
                <a:xfrm>
                  <a:off x="3902" y="3345"/>
                  <a:ext cx="101" cy="258"/>
                </a:xfrm>
                <a:custGeom>
                  <a:avLst/>
                  <a:gdLst>
                    <a:gd name="T0" fmla="*/ 0 w 21600"/>
                    <a:gd name="T1" fmla="*/ 0 h 42013"/>
                    <a:gd name="T2" fmla="*/ 0 w 21600"/>
                    <a:gd name="T3" fmla="*/ 0 h 42013"/>
                    <a:gd name="T4" fmla="*/ 0 w 21600"/>
                    <a:gd name="T5" fmla="*/ 0 h 4201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13"/>
                    <a:gd name="T11" fmla="*/ 21600 w 21600"/>
                    <a:gd name="T12" fmla="*/ 42013 h 4201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13" fill="none" extrusionOk="0">
                      <a:moveTo>
                        <a:pt x="4037" y="-1"/>
                      </a:moveTo>
                      <a:cubicBezTo>
                        <a:pt x="14226" y="1938"/>
                        <a:pt x="21600" y="10846"/>
                        <a:pt x="21600" y="21219"/>
                      </a:cubicBezTo>
                      <a:cubicBezTo>
                        <a:pt x="21600" y="30896"/>
                        <a:pt x="15162" y="39393"/>
                        <a:pt x="5845" y="42012"/>
                      </a:cubicBezTo>
                    </a:path>
                    <a:path w="21600" h="42013" stroke="0" extrusionOk="0">
                      <a:moveTo>
                        <a:pt x="4037" y="-1"/>
                      </a:moveTo>
                      <a:cubicBezTo>
                        <a:pt x="14226" y="1938"/>
                        <a:pt x="21600" y="10846"/>
                        <a:pt x="21600" y="21219"/>
                      </a:cubicBezTo>
                      <a:cubicBezTo>
                        <a:pt x="21600" y="30896"/>
                        <a:pt x="15162" y="39393"/>
                        <a:pt x="5845" y="42012"/>
                      </a:cubicBezTo>
                      <a:lnTo>
                        <a:pt x="0" y="21219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61" name="Arc 15"/>
                <p:cNvSpPr/>
                <p:nvPr/>
              </p:nvSpPr>
              <p:spPr bwMode="auto">
                <a:xfrm>
                  <a:off x="3873" y="3361"/>
                  <a:ext cx="87" cy="221"/>
                </a:xfrm>
                <a:custGeom>
                  <a:avLst/>
                  <a:gdLst>
                    <a:gd name="T0" fmla="*/ 0 w 21600"/>
                    <a:gd name="T1" fmla="*/ 0 h 42185"/>
                    <a:gd name="T2" fmla="*/ 0 w 21600"/>
                    <a:gd name="T3" fmla="*/ 0 h 42185"/>
                    <a:gd name="T4" fmla="*/ 0 w 21600"/>
                    <a:gd name="T5" fmla="*/ 0 h 42185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85"/>
                    <a:gd name="T11" fmla="*/ 21600 w 21600"/>
                    <a:gd name="T12" fmla="*/ 42185 h 4218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85" fill="none" extrusionOk="0">
                      <a:moveTo>
                        <a:pt x="3975" y="-1"/>
                      </a:moveTo>
                      <a:cubicBezTo>
                        <a:pt x="14193" y="1913"/>
                        <a:pt x="21600" y="10834"/>
                        <a:pt x="21600" y="21231"/>
                      </a:cubicBezTo>
                      <a:cubicBezTo>
                        <a:pt x="21600" y="31140"/>
                        <a:pt x="14856" y="39779"/>
                        <a:pt x="5243" y="42185"/>
                      </a:cubicBezTo>
                    </a:path>
                    <a:path w="21600" h="42185" stroke="0" extrusionOk="0">
                      <a:moveTo>
                        <a:pt x="3975" y="-1"/>
                      </a:moveTo>
                      <a:cubicBezTo>
                        <a:pt x="14193" y="1913"/>
                        <a:pt x="21600" y="10834"/>
                        <a:pt x="21600" y="21231"/>
                      </a:cubicBezTo>
                      <a:cubicBezTo>
                        <a:pt x="21600" y="31140"/>
                        <a:pt x="14856" y="39779"/>
                        <a:pt x="5243" y="42185"/>
                      </a:cubicBezTo>
                      <a:lnTo>
                        <a:pt x="0" y="21231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62" name="Arc 16"/>
                <p:cNvSpPr/>
                <p:nvPr/>
              </p:nvSpPr>
              <p:spPr bwMode="auto">
                <a:xfrm>
                  <a:off x="3837" y="3383"/>
                  <a:ext cx="81" cy="184"/>
                </a:xfrm>
                <a:custGeom>
                  <a:avLst/>
                  <a:gdLst>
                    <a:gd name="T0" fmla="*/ 0 w 21600"/>
                    <a:gd name="T1" fmla="*/ 0 h 42074"/>
                    <a:gd name="T2" fmla="*/ 0 w 21600"/>
                    <a:gd name="T3" fmla="*/ 0 h 42074"/>
                    <a:gd name="T4" fmla="*/ 0 w 21600"/>
                    <a:gd name="T5" fmla="*/ 0 h 42074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74"/>
                    <a:gd name="T11" fmla="*/ 21600 w 21600"/>
                    <a:gd name="T12" fmla="*/ 42074 h 4207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74" fill="none" extrusionOk="0">
                      <a:moveTo>
                        <a:pt x="4275" y="0"/>
                      </a:moveTo>
                      <a:cubicBezTo>
                        <a:pt x="14353" y="2035"/>
                        <a:pt x="21600" y="10891"/>
                        <a:pt x="21600" y="21173"/>
                      </a:cubicBezTo>
                      <a:cubicBezTo>
                        <a:pt x="21600" y="31002"/>
                        <a:pt x="14963" y="39592"/>
                        <a:pt x="5451" y="42073"/>
                      </a:cubicBezTo>
                    </a:path>
                    <a:path w="21600" h="42074" stroke="0" extrusionOk="0">
                      <a:moveTo>
                        <a:pt x="4275" y="0"/>
                      </a:moveTo>
                      <a:cubicBezTo>
                        <a:pt x="14353" y="2035"/>
                        <a:pt x="21600" y="10891"/>
                        <a:pt x="21600" y="21173"/>
                      </a:cubicBezTo>
                      <a:cubicBezTo>
                        <a:pt x="21600" y="31002"/>
                        <a:pt x="14963" y="39592"/>
                        <a:pt x="5451" y="42073"/>
                      </a:cubicBezTo>
                      <a:lnTo>
                        <a:pt x="0" y="21173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20556" name="Arc 17"/>
              <p:cNvSpPr/>
              <p:nvPr/>
            </p:nvSpPr>
            <p:spPr bwMode="auto">
              <a:xfrm>
                <a:off x="3806" y="3399"/>
                <a:ext cx="73" cy="157"/>
              </a:xfrm>
              <a:custGeom>
                <a:avLst/>
                <a:gdLst>
                  <a:gd name="T0" fmla="*/ 0 w 21600"/>
                  <a:gd name="T1" fmla="*/ 0 h 41902"/>
                  <a:gd name="T2" fmla="*/ 0 w 21600"/>
                  <a:gd name="T3" fmla="*/ 0 h 41902"/>
                  <a:gd name="T4" fmla="*/ 0 w 21600"/>
                  <a:gd name="T5" fmla="*/ 0 h 4190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902"/>
                  <a:gd name="T11" fmla="*/ 21600 w 21600"/>
                  <a:gd name="T12" fmla="*/ 41902 h 419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902" fill="none" extrusionOk="0">
                    <a:moveTo>
                      <a:pt x="4400" y="-1"/>
                    </a:moveTo>
                    <a:cubicBezTo>
                      <a:pt x="14418" y="2084"/>
                      <a:pt x="21600" y="10913"/>
                      <a:pt x="21600" y="21147"/>
                    </a:cubicBezTo>
                    <a:cubicBezTo>
                      <a:pt x="21600" y="30772"/>
                      <a:pt x="15230" y="39236"/>
                      <a:pt x="5982" y="41902"/>
                    </a:cubicBezTo>
                  </a:path>
                  <a:path w="21600" h="41902" stroke="0" extrusionOk="0">
                    <a:moveTo>
                      <a:pt x="4400" y="-1"/>
                    </a:moveTo>
                    <a:cubicBezTo>
                      <a:pt x="14418" y="2084"/>
                      <a:pt x="21600" y="10913"/>
                      <a:pt x="21600" y="21147"/>
                    </a:cubicBezTo>
                    <a:cubicBezTo>
                      <a:pt x="21600" y="30772"/>
                      <a:pt x="15230" y="39236"/>
                      <a:pt x="5982" y="41902"/>
                    </a:cubicBezTo>
                    <a:lnTo>
                      <a:pt x="0" y="2114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57" name="Arc 18"/>
              <p:cNvSpPr/>
              <p:nvPr/>
            </p:nvSpPr>
            <p:spPr bwMode="auto">
              <a:xfrm>
                <a:off x="3775" y="3409"/>
                <a:ext cx="63" cy="137"/>
              </a:xfrm>
              <a:custGeom>
                <a:avLst/>
                <a:gdLst>
                  <a:gd name="T0" fmla="*/ 0 w 21600"/>
                  <a:gd name="T1" fmla="*/ 0 h 42064"/>
                  <a:gd name="T2" fmla="*/ 0 w 21600"/>
                  <a:gd name="T3" fmla="*/ 0 h 42064"/>
                  <a:gd name="T4" fmla="*/ 0 w 21600"/>
                  <a:gd name="T5" fmla="*/ 0 h 4206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064"/>
                  <a:gd name="T11" fmla="*/ 21600 w 21600"/>
                  <a:gd name="T12" fmla="*/ 42064 h 420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064" fill="none" extrusionOk="0">
                    <a:moveTo>
                      <a:pt x="4101" y="-1"/>
                    </a:moveTo>
                    <a:cubicBezTo>
                      <a:pt x="14260" y="1964"/>
                      <a:pt x="21600" y="10858"/>
                      <a:pt x="21600" y="21207"/>
                    </a:cubicBezTo>
                    <a:cubicBezTo>
                      <a:pt x="21600" y="30972"/>
                      <a:pt x="15047" y="39523"/>
                      <a:pt x="5617" y="42063"/>
                    </a:cubicBezTo>
                  </a:path>
                  <a:path w="21600" h="42064" stroke="0" extrusionOk="0">
                    <a:moveTo>
                      <a:pt x="4101" y="-1"/>
                    </a:moveTo>
                    <a:cubicBezTo>
                      <a:pt x="14260" y="1964"/>
                      <a:pt x="21600" y="10858"/>
                      <a:pt x="21600" y="21207"/>
                    </a:cubicBezTo>
                    <a:cubicBezTo>
                      <a:pt x="21600" y="30972"/>
                      <a:pt x="15047" y="39523"/>
                      <a:pt x="5617" y="42063"/>
                    </a:cubicBezTo>
                    <a:lnTo>
                      <a:pt x="0" y="2120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58" name="Arc 19"/>
              <p:cNvSpPr/>
              <p:nvPr/>
            </p:nvSpPr>
            <p:spPr bwMode="auto">
              <a:xfrm>
                <a:off x="3749" y="3430"/>
                <a:ext cx="53" cy="103"/>
              </a:xfrm>
              <a:custGeom>
                <a:avLst/>
                <a:gdLst>
                  <a:gd name="T0" fmla="*/ 0 w 21600"/>
                  <a:gd name="T1" fmla="*/ 0 h 42063"/>
                  <a:gd name="T2" fmla="*/ 0 w 21600"/>
                  <a:gd name="T3" fmla="*/ 0 h 42063"/>
                  <a:gd name="T4" fmla="*/ 0 w 21600"/>
                  <a:gd name="T5" fmla="*/ 0 h 4206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063"/>
                  <a:gd name="T11" fmla="*/ 21600 w 21600"/>
                  <a:gd name="T12" fmla="*/ 42063 h 420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063" fill="none" extrusionOk="0">
                    <a:moveTo>
                      <a:pt x="4470" y="-1"/>
                    </a:moveTo>
                    <a:cubicBezTo>
                      <a:pt x="14455" y="2111"/>
                      <a:pt x="21600" y="10925"/>
                      <a:pt x="21600" y="21132"/>
                    </a:cubicBezTo>
                    <a:cubicBezTo>
                      <a:pt x="21600" y="31006"/>
                      <a:pt x="14903" y="39623"/>
                      <a:pt x="5334" y="42062"/>
                    </a:cubicBezTo>
                  </a:path>
                  <a:path w="21600" h="42063" stroke="0" extrusionOk="0">
                    <a:moveTo>
                      <a:pt x="4470" y="-1"/>
                    </a:moveTo>
                    <a:cubicBezTo>
                      <a:pt x="14455" y="2111"/>
                      <a:pt x="21600" y="10925"/>
                      <a:pt x="21600" y="21132"/>
                    </a:cubicBezTo>
                    <a:cubicBezTo>
                      <a:pt x="21600" y="31006"/>
                      <a:pt x="14903" y="39623"/>
                      <a:pt x="5334" y="42062"/>
                    </a:cubicBezTo>
                    <a:lnTo>
                      <a:pt x="0" y="2113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59" name="Arc 20"/>
              <p:cNvSpPr/>
              <p:nvPr/>
            </p:nvSpPr>
            <p:spPr bwMode="auto">
              <a:xfrm>
                <a:off x="3738" y="3447"/>
                <a:ext cx="30" cy="77"/>
              </a:xfrm>
              <a:custGeom>
                <a:avLst/>
                <a:gdLst>
                  <a:gd name="T0" fmla="*/ 0 w 21600"/>
                  <a:gd name="T1" fmla="*/ 0 h 42130"/>
                  <a:gd name="T2" fmla="*/ 0 w 21600"/>
                  <a:gd name="T3" fmla="*/ 0 h 42130"/>
                  <a:gd name="T4" fmla="*/ 0 w 21600"/>
                  <a:gd name="T5" fmla="*/ 0 h 4213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130"/>
                  <a:gd name="T11" fmla="*/ 21600 w 21600"/>
                  <a:gd name="T12" fmla="*/ 42130 h 4213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130" fill="none" extrusionOk="0">
                    <a:moveTo>
                      <a:pt x="4288" y="-1"/>
                    </a:moveTo>
                    <a:cubicBezTo>
                      <a:pt x="14359" y="2039"/>
                      <a:pt x="21600" y="10893"/>
                      <a:pt x="21600" y="21170"/>
                    </a:cubicBezTo>
                    <a:cubicBezTo>
                      <a:pt x="21600" y="31088"/>
                      <a:pt x="14845" y="39732"/>
                      <a:pt x="5220" y="42129"/>
                    </a:cubicBezTo>
                  </a:path>
                  <a:path w="21600" h="42130" stroke="0" extrusionOk="0">
                    <a:moveTo>
                      <a:pt x="4288" y="-1"/>
                    </a:moveTo>
                    <a:cubicBezTo>
                      <a:pt x="14359" y="2039"/>
                      <a:pt x="21600" y="10893"/>
                      <a:pt x="21600" y="21170"/>
                    </a:cubicBezTo>
                    <a:cubicBezTo>
                      <a:pt x="21600" y="31088"/>
                      <a:pt x="14845" y="39732"/>
                      <a:pt x="5220" y="42129"/>
                    </a:cubicBezTo>
                    <a:lnTo>
                      <a:pt x="0" y="2117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0517" name="Group 21"/>
            <p:cNvGrpSpPr/>
            <p:nvPr/>
          </p:nvGrpSpPr>
          <p:grpSpPr bwMode="auto">
            <a:xfrm>
              <a:off x="2448" y="2496"/>
              <a:ext cx="275" cy="1087"/>
              <a:chOff x="2715" y="1607"/>
              <a:chExt cx="67" cy="207"/>
            </a:xfrm>
          </p:grpSpPr>
          <p:grpSp>
            <p:nvGrpSpPr>
              <p:cNvPr id="20531" name="Group 22"/>
              <p:cNvGrpSpPr/>
              <p:nvPr/>
            </p:nvGrpSpPr>
            <p:grpSpPr bwMode="auto">
              <a:xfrm>
                <a:off x="2716" y="1674"/>
                <a:ext cx="66" cy="140"/>
                <a:chOff x="5142" y="3179"/>
                <a:chExt cx="94" cy="193"/>
              </a:xfrm>
            </p:grpSpPr>
            <p:grpSp>
              <p:nvGrpSpPr>
                <p:cNvPr id="20539" name="Group 23"/>
                <p:cNvGrpSpPr/>
                <p:nvPr/>
              </p:nvGrpSpPr>
              <p:grpSpPr bwMode="auto">
                <a:xfrm>
                  <a:off x="5142" y="3186"/>
                  <a:ext cx="58" cy="186"/>
                  <a:chOff x="5142" y="3186"/>
                  <a:chExt cx="58" cy="186"/>
                </a:xfrm>
              </p:grpSpPr>
              <p:sp>
                <p:nvSpPr>
                  <p:cNvPr id="20547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5169" y="3189"/>
                    <a:ext cx="1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4E47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48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62" y="3186"/>
                    <a:ext cx="23" cy="46"/>
                  </a:xfrm>
                  <a:prstGeom prst="line">
                    <a:avLst/>
                  </a:prstGeom>
                  <a:noFill/>
                  <a:ln w="12700">
                    <a:solidFill>
                      <a:srgbClr val="004E47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49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5160" y="3232"/>
                    <a:ext cx="34" cy="72"/>
                  </a:xfrm>
                  <a:prstGeom prst="line">
                    <a:avLst/>
                  </a:prstGeom>
                  <a:noFill/>
                  <a:ln w="12700">
                    <a:solidFill>
                      <a:srgbClr val="004E47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0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42" y="3302"/>
                    <a:ext cx="52" cy="70"/>
                  </a:xfrm>
                  <a:prstGeom prst="line">
                    <a:avLst/>
                  </a:prstGeom>
                  <a:noFill/>
                  <a:ln w="12700">
                    <a:solidFill>
                      <a:srgbClr val="004E47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5151" y="3310"/>
                    <a:ext cx="49" cy="54"/>
                  </a:xfrm>
                  <a:prstGeom prst="line">
                    <a:avLst/>
                  </a:prstGeom>
                  <a:noFill/>
                  <a:ln w="12700">
                    <a:solidFill>
                      <a:srgbClr val="004E47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2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50" y="3224"/>
                    <a:ext cx="38" cy="86"/>
                  </a:xfrm>
                  <a:prstGeom prst="line">
                    <a:avLst/>
                  </a:prstGeom>
                  <a:noFill/>
                  <a:ln w="12700">
                    <a:solidFill>
                      <a:srgbClr val="004E47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5169" y="3193"/>
                    <a:ext cx="21" cy="34"/>
                  </a:xfrm>
                  <a:prstGeom prst="line">
                    <a:avLst/>
                  </a:prstGeom>
                  <a:noFill/>
                  <a:ln w="12700">
                    <a:solidFill>
                      <a:srgbClr val="004E47"/>
                    </a:solidFill>
                    <a:rou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40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5208" y="3290"/>
                  <a:ext cx="16" cy="81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41" name="Line 32"/>
                <p:cNvSpPr>
                  <a:spLocks noChangeShapeType="1"/>
                </p:cNvSpPr>
                <p:nvPr/>
              </p:nvSpPr>
              <p:spPr bwMode="auto">
                <a:xfrm>
                  <a:off x="5198" y="3234"/>
                  <a:ext cx="27" cy="58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42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5194" y="3180"/>
                  <a:ext cx="7" cy="52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43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5193" y="3179"/>
                  <a:ext cx="8" cy="16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44" name="Line 35"/>
                <p:cNvSpPr>
                  <a:spLocks noChangeShapeType="1"/>
                </p:cNvSpPr>
                <p:nvPr/>
              </p:nvSpPr>
              <p:spPr bwMode="auto">
                <a:xfrm>
                  <a:off x="5193" y="3193"/>
                  <a:ext cx="15" cy="25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45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5204" y="3218"/>
                  <a:ext cx="1" cy="91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46" name="Line 37"/>
                <p:cNvSpPr>
                  <a:spLocks noChangeShapeType="1"/>
                </p:cNvSpPr>
                <p:nvPr/>
              </p:nvSpPr>
              <p:spPr bwMode="auto">
                <a:xfrm>
                  <a:off x="5204" y="3310"/>
                  <a:ext cx="32" cy="33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32" name="Group 38"/>
              <p:cNvGrpSpPr/>
              <p:nvPr/>
            </p:nvGrpSpPr>
            <p:grpSpPr bwMode="auto">
              <a:xfrm>
                <a:off x="2715" y="1612"/>
                <a:ext cx="67" cy="201"/>
                <a:chOff x="5140" y="3094"/>
                <a:chExt cx="95" cy="277"/>
              </a:xfrm>
            </p:grpSpPr>
            <p:sp>
              <p:nvSpPr>
                <p:cNvPr id="20534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5140" y="3094"/>
                  <a:ext cx="32" cy="272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35" name="Line 40"/>
                <p:cNvSpPr>
                  <a:spLocks noChangeShapeType="1"/>
                </p:cNvSpPr>
                <p:nvPr/>
              </p:nvSpPr>
              <p:spPr bwMode="auto">
                <a:xfrm>
                  <a:off x="5181" y="3107"/>
                  <a:ext cx="17" cy="254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36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5208" y="3340"/>
                  <a:ext cx="27" cy="31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37" name="Line 42"/>
                <p:cNvSpPr>
                  <a:spLocks noChangeShapeType="1"/>
                </p:cNvSpPr>
                <p:nvPr/>
              </p:nvSpPr>
              <p:spPr bwMode="auto">
                <a:xfrm>
                  <a:off x="5188" y="3106"/>
                  <a:ext cx="47" cy="234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38" name="Line 43"/>
                <p:cNvSpPr>
                  <a:spLocks noChangeShapeType="1"/>
                </p:cNvSpPr>
                <p:nvPr/>
              </p:nvSpPr>
              <p:spPr bwMode="auto">
                <a:xfrm>
                  <a:off x="5142" y="3364"/>
                  <a:ext cx="56" cy="0"/>
                </a:xfrm>
                <a:prstGeom prst="line">
                  <a:avLst/>
                </a:prstGeom>
                <a:noFill/>
                <a:ln w="12700">
                  <a:solidFill>
                    <a:srgbClr val="004E47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533" name="Oval 44"/>
              <p:cNvSpPr>
                <a:spLocks noChangeArrowheads="1"/>
              </p:cNvSpPr>
              <p:nvPr/>
            </p:nvSpPr>
            <p:spPr bwMode="auto">
              <a:xfrm>
                <a:off x="2733" y="1607"/>
                <a:ext cx="20" cy="23"/>
              </a:xfrm>
              <a:prstGeom prst="ellipse">
                <a:avLst/>
              </a:prstGeom>
              <a:solidFill>
                <a:srgbClr val="004E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0518" name="Group 45"/>
            <p:cNvGrpSpPr/>
            <p:nvPr/>
          </p:nvGrpSpPr>
          <p:grpSpPr bwMode="auto">
            <a:xfrm rot="-1628983">
              <a:off x="2592" y="2304"/>
              <a:ext cx="290" cy="285"/>
              <a:chOff x="5178" y="2884"/>
              <a:chExt cx="414" cy="393"/>
            </a:xfrm>
          </p:grpSpPr>
          <p:grpSp>
            <p:nvGrpSpPr>
              <p:cNvPr id="20519" name="Group 46"/>
              <p:cNvGrpSpPr/>
              <p:nvPr/>
            </p:nvGrpSpPr>
            <p:grpSpPr bwMode="auto">
              <a:xfrm>
                <a:off x="5393" y="2884"/>
                <a:ext cx="199" cy="393"/>
                <a:chOff x="5393" y="2884"/>
                <a:chExt cx="199" cy="393"/>
              </a:xfrm>
            </p:grpSpPr>
            <p:sp>
              <p:nvSpPr>
                <p:cNvPr id="20528" name="Arc 47"/>
                <p:cNvSpPr/>
                <p:nvPr/>
              </p:nvSpPr>
              <p:spPr bwMode="auto">
                <a:xfrm>
                  <a:off x="5471" y="2884"/>
                  <a:ext cx="121" cy="393"/>
                </a:xfrm>
                <a:custGeom>
                  <a:avLst/>
                  <a:gdLst>
                    <a:gd name="T0" fmla="*/ 0 w 21600"/>
                    <a:gd name="T1" fmla="*/ 0 h 41986"/>
                    <a:gd name="T2" fmla="*/ 0 w 21600"/>
                    <a:gd name="T3" fmla="*/ 0 h 41986"/>
                    <a:gd name="T4" fmla="*/ 0 w 21600"/>
                    <a:gd name="T5" fmla="*/ 0 h 41986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1986"/>
                    <a:gd name="T11" fmla="*/ 21600 w 21600"/>
                    <a:gd name="T12" fmla="*/ 41986 h 4198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1986" fill="none" extrusionOk="0">
                      <a:moveTo>
                        <a:pt x="4301" y="-1"/>
                      </a:moveTo>
                      <a:cubicBezTo>
                        <a:pt x="14366" y="2044"/>
                        <a:pt x="21600" y="10895"/>
                        <a:pt x="21600" y="21167"/>
                      </a:cubicBezTo>
                      <a:cubicBezTo>
                        <a:pt x="21600" y="30879"/>
                        <a:pt x="15117" y="39397"/>
                        <a:pt x="5756" y="41985"/>
                      </a:cubicBezTo>
                    </a:path>
                    <a:path w="21600" h="41986" stroke="0" extrusionOk="0">
                      <a:moveTo>
                        <a:pt x="4301" y="-1"/>
                      </a:moveTo>
                      <a:cubicBezTo>
                        <a:pt x="14366" y="2044"/>
                        <a:pt x="21600" y="10895"/>
                        <a:pt x="21600" y="21167"/>
                      </a:cubicBezTo>
                      <a:cubicBezTo>
                        <a:pt x="21600" y="30879"/>
                        <a:pt x="15117" y="39397"/>
                        <a:pt x="5756" y="41985"/>
                      </a:cubicBezTo>
                      <a:lnTo>
                        <a:pt x="0" y="21167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29" name="Arc 48"/>
                <p:cNvSpPr/>
                <p:nvPr/>
              </p:nvSpPr>
              <p:spPr bwMode="auto">
                <a:xfrm>
                  <a:off x="5436" y="2911"/>
                  <a:ext cx="104" cy="337"/>
                </a:xfrm>
                <a:custGeom>
                  <a:avLst/>
                  <a:gdLst>
                    <a:gd name="T0" fmla="*/ 0 w 21600"/>
                    <a:gd name="T1" fmla="*/ 0 h 42137"/>
                    <a:gd name="T2" fmla="*/ 0 w 21600"/>
                    <a:gd name="T3" fmla="*/ 0 h 42137"/>
                    <a:gd name="T4" fmla="*/ 0 w 21600"/>
                    <a:gd name="T5" fmla="*/ 0 h 4213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37"/>
                    <a:gd name="T11" fmla="*/ 21600 w 21600"/>
                    <a:gd name="T12" fmla="*/ 42137 h 42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37" fill="none" extrusionOk="0">
                      <a:moveTo>
                        <a:pt x="3966" y="0"/>
                      </a:moveTo>
                      <a:cubicBezTo>
                        <a:pt x="14189" y="1910"/>
                        <a:pt x="21600" y="10833"/>
                        <a:pt x="21600" y="21233"/>
                      </a:cubicBezTo>
                      <a:cubicBezTo>
                        <a:pt x="21600" y="31067"/>
                        <a:pt x="14957" y="39660"/>
                        <a:pt x="5439" y="42136"/>
                      </a:cubicBezTo>
                    </a:path>
                    <a:path w="21600" h="42137" stroke="0" extrusionOk="0">
                      <a:moveTo>
                        <a:pt x="3966" y="0"/>
                      </a:moveTo>
                      <a:cubicBezTo>
                        <a:pt x="14189" y="1910"/>
                        <a:pt x="21600" y="10833"/>
                        <a:pt x="21600" y="21233"/>
                      </a:cubicBezTo>
                      <a:cubicBezTo>
                        <a:pt x="21600" y="31067"/>
                        <a:pt x="14957" y="39660"/>
                        <a:pt x="5439" y="42136"/>
                      </a:cubicBezTo>
                      <a:lnTo>
                        <a:pt x="0" y="21233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30" name="Arc 49"/>
                <p:cNvSpPr/>
                <p:nvPr/>
              </p:nvSpPr>
              <p:spPr bwMode="auto">
                <a:xfrm>
                  <a:off x="5393" y="2940"/>
                  <a:ext cx="96" cy="284"/>
                </a:xfrm>
                <a:custGeom>
                  <a:avLst/>
                  <a:gdLst>
                    <a:gd name="T0" fmla="*/ 0 w 21600"/>
                    <a:gd name="T1" fmla="*/ 0 h 42128"/>
                    <a:gd name="T2" fmla="*/ 0 w 21600"/>
                    <a:gd name="T3" fmla="*/ 0 h 42128"/>
                    <a:gd name="T4" fmla="*/ 0 w 21600"/>
                    <a:gd name="T5" fmla="*/ 0 h 4212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28"/>
                    <a:gd name="T11" fmla="*/ 21600 w 21600"/>
                    <a:gd name="T12" fmla="*/ 42128 h 4212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28" fill="none" extrusionOk="0">
                      <a:moveTo>
                        <a:pt x="4021" y="-1"/>
                      </a:moveTo>
                      <a:cubicBezTo>
                        <a:pt x="14218" y="1931"/>
                        <a:pt x="21600" y="10843"/>
                        <a:pt x="21600" y="21222"/>
                      </a:cubicBezTo>
                      <a:cubicBezTo>
                        <a:pt x="21600" y="31059"/>
                        <a:pt x="14953" y="39653"/>
                        <a:pt x="5431" y="42127"/>
                      </a:cubicBezTo>
                    </a:path>
                    <a:path w="21600" h="42128" stroke="0" extrusionOk="0">
                      <a:moveTo>
                        <a:pt x="4021" y="-1"/>
                      </a:moveTo>
                      <a:cubicBezTo>
                        <a:pt x="14218" y="1931"/>
                        <a:pt x="21600" y="10843"/>
                        <a:pt x="21600" y="21222"/>
                      </a:cubicBezTo>
                      <a:cubicBezTo>
                        <a:pt x="21600" y="31059"/>
                        <a:pt x="14953" y="39653"/>
                        <a:pt x="5431" y="42127"/>
                      </a:cubicBezTo>
                      <a:lnTo>
                        <a:pt x="0" y="21222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0520" name="Group 50"/>
              <p:cNvGrpSpPr/>
              <p:nvPr/>
            </p:nvGrpSpPr>
            <p:grpSpPr bwMode="auto">
              <a:xfrm>
                <a:off x="5277" y="2961"/>
                <a:ext cx="166" cy="258"/>
                <a:chOff x="5277" y="2961"/>
                <a:chExt cx="166" cy="258"/>
              </a:xfrm>
            </p:grpSpPr>
            <p:sp>
              <p:nvSpPr>
                <p:cNvPr id="20525" name="Arc 51"/>
                <p:cNvSpPr/>
                <p:nvPr/>
              </p:nvSpPr>
              <p:spPr bwMode="auto">
                <a:xfrm>
                  <a:off x="5342" y="2961"/>
                  <a:ext cx="101" cy="258"/>
                </a:xfrm>
                <a:custGeom>
                  <a:avLst/>
                  <a:gdLst>
                    <a:gd name="T0" fmla="*/ 0 w 21600"/>
                    <a:gd name="T1" fmla="*/ 0 h 42013"/>
                    <a:gd name="T2" fmla="*/ 0 w 21600"/>
                    <a:gd name="T3" fmla="*/ 0 h 42013"/>
                    <a:gd name="T4" fmla="*/ 0 w 21600"/>
                    <a:gd name="T5" fmla="*/ 0 h 42013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13"/>
                    <a:gd name="T11" fmla="*/ 21600 w 21600"/>
                    <a:gd name="T12" fmla="*/ 42013 h 4201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13" fill="none" extrusionOk="0">
                      <a:moveTo>
                        <a:pt x="4037" y="-1"/>
                      </a:moveTo>
                      <a:cubicBezTo>
                        <a:pt x="14226" y="1938"/>
                        <a:pt x="21600" y="10846"/>
                        <a:pt x="21600" y="21219"/>
                      </a:cubicBezTo>
                      <a:cubicBezTo>
                        <a:pt x="21600" y="30896"/>
                        <a:pt x="15162" y="39393"/>
                        <a:pt x="5845" y="42012"/>
                      </a:cubicBezTo>
                    </a:path>
                    <a:path w="21600" h="42013" stroke="0" extrusionOk="0">
                      <a:moveTo>
                        <a:pt x="4037" y="-1"/>
                      </a:moveTo>
                      <a:cubicBezTo>
                        <a:pt x="14226" y="1938"/>
                        <a:pt x="21600" y="10846"/>
                        <a:pt x="21600" y="21219"/>
                      </a:cubicBezTo>
                      <a:cubicBezTo>
                        <a:pt x="21600" y="30896"/>
                        <a:pt x="15162" y="39393"/>
                        <a:pt x="5845" y="42012"/>
                      </a:cubicBezTo>
                      <a:lnTo>
                        <a:pt x="0" y="21219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26" name="Arc 52"/>
                <p:cNvSpPr/>
                <p:nvPr/>
              </p:nvSpPr>
              <p:spPr bwMode="auto">
                <a:xfrm>
                  <a:off x="5313" y="2977"/>
                  <a:ext cx="87" cy="221"/>
                </a:xfrm>
                <a:custGeom>
                  <a:avLst/>
                  <a:gdLst>
                    <a:gd name="T0" fmla="*/ 0 w 21600"/>
                    <a:gd name="T1" fmla="*/ 0 h 42185"/>
                    <a:gd name="T2" fmla="*/ 0 w 21600"/>
                    <a:gd name="T3" fmla="*/ 0 h 42185"/>
                    <a:gd name="T4" fmla="*/ 0 w 21600"/>
                    <a:gd name="T5" fmla="*/ 0 h 42185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185"/>
                    <a:gd name="T11" fmla="*/ 21600 w 21600"/>
                    <a:gd name="T12" fmla="*/ 42185 h 4218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185" fill="none" extrusionOk="0">
                      <a:moveTo>
                        <a:pt x="3975" y="-1"/>
                      </a:moveTo>
                      <a:cubicBezTo>
                        <a:pt x="14193" y="1913"/>
                        <a:pt x="21600" y="10834"/>
                        <a:pt x="21600" y="21231"/>
                      </a:cubicBezTo>
                      <a:cubicBezTo>
                        <a:pt x="21600" y="31140"/>
                        <a:pt x="14856" y="39779"/>
                        <a:pt x="5243" y="42185"/>
                      </a:cubicBezTo>
                    </a:path>
                    <a:path w="21600" h="42185" stroke="0" extrusionOk="0">
                      <a:moveTo>
                        <a:pt x="3975" y="-1"/>
                      </a:moveTo>
                      <a:cubicBezTo>
                        <a:pt x="14193" y="1913"/>
                        <a:pt x="21600" y="10834"/>
                        <a:pt x="21600" y="21231"/>
                      </a:cubicBezTo>
                      <a:cubicBezTo>
                        <a:pt x="21600" y="31140"/>
                        <a:pt x="14856" y="39779"/>
                        <a:pt x="5243" y="42185"/>
                      </a:cubicBezTo>
                      <a:lnTo>
                        <a:pt x="0" y="21231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27" name="Arc 53"/>
                <p:cNvSpPr/>
                <p:nvPr/>
              </p:nvSpPr>
              <p:spPr bwMode="auto">
                <a:xfrm>
                  <a:off x="5277" y="2999"/>
                  <a:ext cx="81" cy="184"/>
                </a:xfrm>
                <a:custGeom>
                  <a:avLst/>
                  <a:gdLst>
                    <a:gd name="T0" fmla="*/ 0 w 21600"/>
                    <a:gd name="T1" fmla="*/ 0 h 42074"/>
                    <a:gd name="T2" fmla="*/ 0 w 21600"/>
                    <a:gd name="T3" fmla="*/ 0 h 42074"/>
                    <a:gd name="T4" fmla="*/ 0 w 21600"/>
                    <a:gd name="T5" fmla="*/ 0 h 42074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074"/>
                    <a:gd name="T11" fmla="*/ 21600 w 21600"/>
                    <a:gd name="T12" fmla="*/ 42074 h 4207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074" fill="none" extrusionOk="0">
                      <a:moveTo>
                        <a:pt x="4275" y="0"/>
                      </a:moveTo>
                      <a:cubicBezTo>
                        <a:pt x="14353" y="2035"/>
                        <a:pt x="21600" y="10891"/>
                        <a:pt x="21600" y="21173"/>
                      </a:cubicBezTo>
                      <a:cubicBezTo>
                        <a:pt x="21600" y="31002"/>
                        <a:pt x="14963" y="39592"/>
                        <a:pt x="5451" y="42073"/>
                      </a:cubicBezTo>
                    </a:path>
                    <a:path w="21600" h="42074" stroke="0" extrusionOk="0">
                      <a:moveTo>
                        <a:pt x="4275" y="0"/>
                      </a:moveTo>
                      <a:cubicBezTo>
                        <a:pt x="14353" y="2035"/>
                        <a:pt x="21600" y="10891"/>
                        <a:pt x="21600" y="21173"/>
                      </a:cubicBezTo>
                      <a:cubicBezTo>
                        <a:pt x="21600" y="31002"/>
                        <a:pt x="14963" y="39592"/>
                        <a:pt x="5451" y="42073"/>
                      </a:cubicBezTo>
                      <a:lnTo>
                        <a:pt x="0" y="21173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chemeClr val="hlink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  <a:ea typeface="Osaka" pitchFamily="-107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20521" name="Arc 54"/>
              <p:cNvSpPr/>
              <p:nvPr/>
            </p:nvSpPr>
            <p:spPr bwMode="auto">
              <a:xfrm>
                <a:off x="5246" y="3015"/>
                <a:ext cx="73" cy="157"/>
              </a:xfrm>
              <a:custGeom>
                <a:avLst/>
                <a:gdLst>
                  <a:gd name="T0" fmla="*/ 0 w 21600"/>
                  <a:gd name="T1" fmla="*/ 0 h 41902"/>
                  <a:gd name="T2" fmla="*/ 0 w 21600"/>
                  <a:gd name="T3" fmla="*/ 0 h 41902"/>
                  <a:gd name="T4" fmla="*/ 0 w 21600"/>
                  <a:gd name="T5" fmla="*/ 0 h 4190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902"/>
                  <a:gd name="T11" fmla="*/ 21600 w 21600"/>
                  <a:gd name="T12" fmla="*/ 41902 h 4190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902" fill="none" extrusionOk="0">
                    <a:moveTo>
                      <a:pt x="4400" y="-1"/>
                    </a:moveTo>
                    <a:cubicBezTo>
                      <a:pt x="14418" y="2084"/>
                      <a:pt x="21600" y="10913"/>
                      <a:pt x="21600" y="21147"/>
                    </a:cubicBezTo>
                    <a:cubicBezTo>
                      <a:pt x="21600" y="30772"/>
                      <a:pt x="15230" y="39236"/>
                      <a:pt x="5982" y="41902"/>
                    </a:cubicBezTo>
                  </a:path>
                  <a:path w="21600" h="41902" stroke="0" extrusionOk="0">
                    <a:moveTo>
                      <a:pt x="4400" y="-1"/>
                    </a:moveTo>
                    <a:cubicBezTo>
                      <a:pt x="14418" y="2084"/>
                      <a:pt x="21600" y="10913"/>
                      <a:pt x="21600" y="21147"/>
                    </a:cubicBezTo>
                    <a:cubicBezTo>
                      <a:pt x="21600" y="30772"/>
                      <a:pt x="15230" y="39236"/>
                      <a:pt x="5982" y="41902"/>
                    </a:cubicBezTo>
                    <a:lnTo>
                      <a:pt x="0" y="2114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22" name="Arc 55"/>
              <p:cNvSpPr/>
              <p:nvPr/>
            </p:nvSpPr>
            <p:spPr bwMode="auto">
              <a:xfrm>
                <a:off x="5215" y="3025"/>
                <a:ext cx="63" cy="137"/>
              </a:xfrm>
              <a:custGeom>
                <a:avLst/>
                <a:gdLst>
                  <a:gd name="T0" fmla="*/ 0 w 21600"/>
                  <a:gd name="T1" fmla="*/ 0 h 42064"/>
                  <a:gd name="T2" fmla="*/ 0 w 21600"/>
                  <a:gd name="T3" fmla="*/ 0 h 42064"/>
                  <a:gd name="T4" fmla="*/ 0 w 21600"/>
                  <a:gd name="T5" fmla="*/ 0 h 4206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064"/>
                  <a:gd name="T11" fmla="*/ 21600 w 21600"/>
                  <a:gd name="T12" fmla="*/ 42064 h 420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064" fill="none" extrusionOk="0">
                    <a:moveTo>
                      <a:pt x="4101" y="-1"/>
                    </a:moveTo>
                    <a:cubicBezTo>
                      <a:pt x="14260" y="1964"/>
                      <a:pt x="21600" y="10858"/>
                      <a:pt x="21600" y="21207"/>
                    </a:cubicBezTo>
                    <a:cubicBezTo>
                      <a:pt x="21600" y="30972"/>
                      <a:pt x="15047" y="39523"/>
                      <a:pt x="5617" y="42063"/>
                    </a:cubicBezTo>
                  </a:path>
                  <a:path w="21600" h="42064" stroke="0" extrusionOk="0">
                    <a:moveTo>
                      <a:pt x="4101" y="-1"/>
                    </a:moveTo>
                    <a:cubicBezTo>
                      <a:pt x="14260" y="1964"/>
                      <a:pt x="21600" y="10858"/>
                      <a:pt x="21600" y="21207"/>
                    </a:cubicBezTo>
                    <a:cubicBezTo>
                      <a:pt x="21600" y="30972"/>
                      <a:pt x="15047" y="39523"/>
                      <a:pt x="5617" y="42063"/>
                    </a:cubicBezTo>
                    <a:lnTo>
                      <a:pt x="0" y="2120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23" name="Arc 56"/>
              <p:cNvSpPr/>
              <p:nvPr/>
            </p:nvSpPr>
            <p:spPr bwMode="auto">
              <a:xfrm>
                <a:off x="5189" y="3046"/>
                <a:ext cx="53" cy="103"/>
              </a:xfrm>
              <a:custGeom>
                <a:avLst/>
                <a:gdLst>
                  <a:gd name="T0" fmla="*/ 0 w 21600"/>
                  <a:gd name="T1" fmla="*/ 0 h 42063"/>
                  <a:gd name="T2" fmla="*/ 0 w 21600"/>
                  <a:gd name="T3" fmla="*/ 0 h 42063"/>
                  <a:gd name="T4" fmla="*/ 0 w 21600"/>
                  <a:gd name="T5" fmla="*/ 0 h 4206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063"/>
                  <a:gd name="T11" fmla="*/ 21600 w 21600"/>
                  <a:gd name="T12" fmla="*/ 42063 h 4206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063" fill="none" extrusionOk="0">
                    <a:moveTo>
                      <a:pt x="4470" y="-1"/>
                    </a:moveTo>
                    <a:cubicBezTo>
                      <a:pt x="14455" y="2111"/>
                      <a:pt x="21600" y="10925"/>
                      <a:pt x="21600" y="21132"/>
                    </a:cubicBezTo>
                    <a:cubicBezTo>
                      <a:pt x="21600" y="31006"/>
                      <a:pt x="14903" y="39623"/>
                      <a:pt x="5334" y="42062"/>
                    </a:cubicBezTo>
                  </a:path>
                  <a:path w="21600" h="42063" stroke="0" extrusionOk="0">
                    <a:moveTo>
                      <a:pt x="4470" y="-1"/>
                    </a:moveTo>
                    <a:cubicBezTo>
                      <a:pt x="14455" y="2111"/>
                      <a:pt x="21600" y="10925"/>
                      <a:pt x="21600" y="21132"/>
                    </a:cubicBezTo>
                    <a:cubicBezTo>
                      <a:pt x="21600" y="31006"/>
                      <a:pt x="14903" y="39623"/>
                      <a:pt x="5334" y="42062"/>
                    </a:cubicBezTo>
                    <a:lnTo>
                      <a:pt x="0" y="2113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24" name="Arc 57"/>
              <p:cNvSpPr/>
              <p:nvPr/>
            </p:nvSpPr>
            <p:spPr bwMode="auto">
              <a:xfrm>
                <a:off x="5178" y="3063"/>
                <a:ext cx="30" cy="77"/>
              </a:xfrm>
              <a:custGeom>
                <a:avLst/>
                <a:gdLst>
                  <a:gd name="T0" fmla="*/ 0 w 21600"/>
                  <a:gd name="T1" fmla="*/ 0 h 42130"/>
                  <a:gd name="T2" fmla="*/ 0 w 21600"/>
                  <a:gd name="T3" fmla="*/ 0 h 42130"/>
                  <a:gd name="T4" fmla="*/ 0 w 21600"/>
                  <a:gd name="T5" fmla="*/ 0 h 4213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130"/>
                  <a:gd name="T11" fmla="*/ 21600 w 21600"/>
                  <a:gd name="T12" fmla="*/ 42130 h 4213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130" fill="none" extrusionOk="0">
                    <a:moveTo>
                      <a:pt x="4288" y="-1"/>
                    </a:moveTo>
                    <a:cubicBezTo>
                      <a:pt x="14359" y="2039"/>
                      <a:pt x="21600" y="10893"/>
                      <a:pt x="21600" y="21170"/>
                    </a:cubicBezTo>
                    <a:cubicBezTo>
                      <a:pt x="21600" y="31088"/>
                      <a:pt x="14845" y="39732"/>
                      <a:pt x="5220" y="42129"/>
                    </a:cubicBezTo>
                  </a:path>
                  <a:path w="21600" h="42130" stroke="0" extrusionOk="0">
                    <a:moveTo>
                      <a:pt x="4288" y="-1"/>
                    </a:moveTo>
                    <a:cubicBezTo>
                      <a:pt x="14359" y="2039"/>
                      <a:pt x="21600" y="10893"/>
                      <a:pt x="21600" y="21170"/>
                    </a:cubicBezTo>
                    <a:cubicBezTo>
                      <a:pt x="21600" y="31088"/>
                      <a:pt x="14845" y="39732"/>
                      <a:pt x="5220" y="42129"/>
                    </a:cubicBezTo>
                    <a:lnTo>
                      <a:pt x="0" y="2117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Osaka" pitchFamily="-107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20486" name="Group 58"/>
          <p:cNvGrpSpPr/>
          <p:nvPr/>
        </p:nvGrpSpPr>
        <p:grpSpPr bwMode="auto">
          <a:xfrm>
            <a:off x="6553200" y="4572000"/>
            <a:ext cx="304800" cy="1066800"/>
            <a:chOff x="4032" y="2832"/>
            <a:chExt cx="192" cy="672"/>
          </a:xfrm>
        </p:grpSpPr>
        <p:sp>
          <p:nvSpPr>
            <p:cNvPr id="20513" name="Line 59"/>
            <p:cNvSpPr>
              <a:spLocks noChangeShapeType="1"/>
            </p:cNvSpPr>
            <p:nvPr/>
          </p:nvSpPr>
          <p:spPr bwMode="auto">
            <a:xfrm>
              <a:off x="4032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Line 60"/>
            <p:cNvSpPr>
              <a:spLocks noChangeShapeType="1"/>
            </p:cNvSpPr>
            <p:nvPr/>
          </p:nvSpPr>
          <p:spPr bwMode="auto">
            <a:xfrm>
              <a:off x="4224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Line 61"/>
            <p:cNvSpPr>
              <a:spLocks noChangeShapeType="1"/>
            </p:cNvSpPr>
            <p:nvPr/>
          </p:nvSpPr>
          <p:spPr bwMode="auto">
            <a:xfrm>
              <a:off x="4128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87" name="Group 62"/>
          <p:cNvGrpSpPr/>
          <p:nvPr/>
        </p:nvGrpSpPr>
        <p:grpSpPr bwMode="auto">
          <a:xfrm>
            <a:off x="2362200" y="3505200"/>
            <a:ext cx="304800" cy="2133600"/>
            <a:chOff x="4032" y="2832"/>
            <a:chExt cx="192" cy="672"/>
          </a:xfrm>
        </p:grpSpPr>
        <p:sp>
          <p:nvSpPr>
            <p:cNvPr id="20510" name="Line 63"/>
            <p:cNvSpPr>
              <a:spLocks noChangeShapeType="1"/>
            </p:cNvSpPr>
            <p:nvPr/>
          </p:nvSpPr>
          <p:spPr bwMode="auto">
            <a:xfrm>
              <a:off x="4032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Line 64"/>
            <p:cNvSpPr>
              <a:spLocks noChangeShapeType="1"/>
            </p:cNvSpPr>
            <p:nvPr/>
          </p:nvSpPr>
          <p:spPr bwMode="auto">
            <a:xfrm>
              <a:off x="4224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Line 65"/>
            <p:cNvSpPr>
              <a:spLocks noChangeShapeType="1"/>
            </p:cNvSpPr>
            <p:nvPr/>
          </p:nvSpPr>
          <p:spPr bwMode="auto">
            <a:xfrm>
              <a:off x="4128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8" name="Oval 66"/>
          <p:cNvSpPr>
            <a:spLocks noChangeArrowheads="1"/>
          </p:cNvSpPr>
          <p:nvPr/>
        </p:nvSpPr>
        <p:spPr bwMode="auto">
          <a:xfrm>
            <a:off x="3810000" y="5715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9" name="Oval 67"/>
          <p:cNvSpPr>
            <a:spLocks noChangeArrowheads="1"/>
          </p:cNvSpPr>
          <p:nvPr/>
        </p:nvSpPr>
        <p:spPr bwMode="auto">
          <a:xfrm>
            <a:off x="4191000" y="5715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0" name="Oval 68"/>
          <p:cNvSpPr>
            <a:spLocks noChangeArrowheads="1"/>
          </p:cNvSpPr>
          <p:nvPr/>
        </p:nvSpPr>
        <p:spPr bwMode="auto">
          <a:xfrm>
            <a:off x="3429000" y="5715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1" name="Oval 69"/>
          <p:cNvSpPr>
            <a:spLocks noChangeArrowheads="1"/>
          </p:cNvSpPr>
          <p:nvPr/>
        </p:nvSpPr>
        <p:spPr bwMode="auto">
          <a:xfrm>
            <a:off x="5257800" y="5715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2" name="Oval 70"/>
          <p:cNvSpPr>
            <a:spLocks noChangeArrowheads="1"/>
          </p:cNvSpPr>
          <p:nvPr/>
        </p:nvSpPr>
        <p:spPr bwMode="auto">
          <a:xfrm>
            <a:off x="6019800" y="5715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3" name="Oval 71"/>
          <p:cNvSpPr>
            <a:spLocks noChangeArrowheads="1"/>
          </p:cNvSpPr>
          <p:nvPr/>
        </p:nvSpPr>
        <p:spPr bwMode="auto">
          <a:xfrm>
            <a:off x="5638800" y="5715000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4" name="Text Box 72"/>
          <p:cNvSpPr txBox="1">
            <a:spLocks noChangeArrowheads="1"/>
          </p:cNvSpPr>
          <p:nvPr/>
        </p:nvSpPr>
        <p:spPr bwMode="auto">
          <a:xfrm>
            <a:off x="3200400" y="5805488"/>
            <a:ext cx="334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44" charset="0"/>
              </a:rPr>
              <a:t>Fixed Network Servers and clients</a:t>
            </a:r>
            <a:endParaRPr lang="en-US" altLang="en-US" sz="1800">
              <a:solidFill>
                <a:srgbClr val="000000"/>
              </a:solidFill>
              <a:latin typeface="Times New Roman" panose="02020603050405020304" pitchFamily="44" charset="0"/>
            </a:endParaRPr>
          </a:p>
        </p:txBody>
      </p:sp>
      <p:grpSp>
        <p:nvGrpSpPr>
          <p:cNvPr id="20495" name="Group 73"/>
          <p:cNvGrpSpPr/>
          <p:nvPr/>
        </p:nvGrpSpPr>
        <p:grpSpPr bwMode="auto">
          <a:xfrm rot="-5400000">
            <a:off x="3962400" y="1905000"/>
            <a:ext cx="304800" cy="2133600"/>
            <a:chOff x="4032" y="2832"/>
            <a:chExt cx="192" cy="672"/>
          </a:xfrm>
        </p:grpSpPr>
        <p:sp>
          <p:nvSpPr>
            <p:cNvPr id="20507" name="Line 74"/>
            <p:cNvSpPr>
              <a:spLocks noChangeShapeType="1"/>
            </p:cNvSpPr>
            <p:nvPr/>
          </p:nvSpPr>
          <p:spPr bwMode="auto">
            <a:xfrm>
              <a:off x="4032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Line 75"/>
            <p:cNvSpPr>
              <a:spLocks noChangeShapeType="1"/>
            </p:cNvSpPr>
            <p:nvPr/>
          </p:nvSpPr>
          <p:spPr bwMode="auto">
            <a:xfrm>
              <a:off x="4224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Line 76"/>
            <p:cNvSpPr>
              <a:spLocks noChangeShapeType="1"/>
            </p:cNvSpPr>
            <p:nvPr/>
          </p:nvSpPr>
          <p:spPr bwMode="auto">
            <a:xfrm>
              <a:off x="4128" y="2832"/>
              <a:ext cx="0" cy="672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96" name="Group 86"/>
          <p:cNvGrpSpPr/>
          <p:nvPr/>
        </p:nvGrpSpPr>
        <p:grpSpPr bwMode="auto">
          <a:xfrm>
            <a:off x="5257800" y="1981200"/>
            <a:ext cx="2819400" cy="2819400"/>
            <a:chOff x="3504" y="1248"/>
            <a:chExt cx="1776" cy="1776"/>
          </a:xfrm>
        </p:grpSpPr>
        <p:sp>
          <p:nvSpPr>
            <p:cNvPr id="35844" name="Rectangle 4"/>
            <p:cNvSpPr>
              <a:spLocks noChangeArrowheads="1"/>
            </p:cNvSpPr>
            <p:nvPr/>
          </p:nvSpPr>
          <p:spPr bwMode="auto">
            <a:xfrm>
              <a:off x="3504" y="1248"/>
              <a:ext cx="1776" cy="1776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FF00"/>
                  </a:solidFill>
                  <a:latin typeface="Times New Roman" panose="02020603050405020304" pitchFamily="44" charset="0"/>
                </a:rPr>
                <a:t>Mobile Workflow</a:t>
              </a:r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35917" name="Text Box 77"/>
            <p:cNvSpPr txBox="1">
              <a:spLocks noChangeArrowheads="1"/>
            </p:cNvSpPr>
            <p:nvPr/>
          </p:nvSpPr>
          <p:spPr bwMode="auto">
            <a:xfrm>
              <a:off x="4176" y="2592"/>
              <a:ext cx="486" cy="366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>
                  <a:solidFill>
                    <a:schemeClr val="lt1"/>
                  </a:solidFill>
                  <a:latin typeface="Times New Roman" panose="02020603050405020304" pitchFamily="44" charset="0"/>
                  <a:ea typeface="+mn-ea"/>
                </a:rPr>
                <a:t>Mobile</a:t>
              </a:r>
              <a:endParaRPr lang="en-US" sz="1600">
                <a:solidFill>
                  <a:schemeClr val="lt1"/>
                </a:solidFill>
                <a:latin typeface="Times New Roman" panose="02020603050405020304" pitchFamily="44" charset="0"/>
                <a:ea typeface="+mn-ea"/>
              </a:endParaRPr>
            </a:p>
            <a:p>
              <a:pPr eaLnBrk="0" hangingPunct="0">
                <a:defRPr/>
              </a:pPr>
              <a:r>
                <a:rPr lang="en-US" sz="1600">
                  <a:solidFill>
                    <a:schemeClr val="lt1"/>
                  </a:solidFill>
                  <a:latin typeface="Times New Roman" panose="02020603050405020304" pitchFamily="44" charset="0"/>
                  <a:ea typeface="+mn-ea"/>
                </a:rPr>
                <a:t>Client</a:t>
              </a:r>
              <a:endParaRPr lang="en-US" sz="1600">
                <a:solidFill>
                  <a:schemeClr val="lt1"/>
                </a:solidFill>
                <a:latin typeface="Times New Roman" panose="02020603050405020304" pitchFamily="44" charset="0"/>
                <a:ea typeface="+mn-ea"/>
              </a:endParaRPr>
            </a:p>
          </p:txBody>
        </p:sp>
        <p:sp>
          <p:nvSpPr>
            <p:cNvPr id="35918" name="Rectangle 78"/>
            <p:cNvSpPr>
              <a:spLocks noChangeArrowheads="1"/>
            </p:cNvSpPr>
            <p:nvPr/>
          </p:nvSpPr>
          <p:spPr bwMode="auto">
            <a:xfrm>
              <a:off x="3696" y="1632"/>
              <a:ext cx="1392" cy="1392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FF00"/>
                  </a:solidFill>
                  <a:latin typeface="Times New Roman" panose="02020603050405020304" pitchFamily="44" charset="0"/>
                </a:rPr>
                <a:t>Mobile </a:t>
              </a:r>
              <a:endParaRPr lang="en-US" altLang="en-US" sz="1800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r>
                <a:rPr lang="en-US" altLang="en-US" sz="1800">
                  <a:solidFill>
                    <a:srgbClr val="FFFF00"/>
                  </a:solidFill>
                  <a:latin typeface="Times New Roman" panose="02020603050405020304" pitchFamily="44" charset="0"/>
                </a:rPr>
                <a:t>Transaction</a:t>
              </a:r>
              <a:endParaRPr lang="en-US" altLang="en-US" sz="1800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 sz="1800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35919" name="Rectangle 79"/>
            <p:cNvSpPr>
              <a:spLocks noChangeArrowheads="1"/>
            </p:cNvSpPr>
            <p:nvPr/>
          </p:nvSpPr>
          <p:spPr bwMode="auto">
            <a:xfrm>
              <a:off x="3840" y="2112"/>
              <a:ext cx="1104" cy="912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FF00"/>
                  </a:solidFill>
                  <a:latin typeface="Times New Roman" panose="02020603050405020304" pitchFamily="44" charset="0"/>
                </a:rPr>
                <a:t>Mobile </a:t>
              </a:r>
              <a:endParaRPr lang="en-US" altLang="en-US" sz="1800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r>
                <a:rPr lang="en-US" altLang="en-US" sz="1800">
                  <a:solidFill>
                    <a:srgbClr val="FFFF00"/>
                  </a:solidFill>
                  <a:latin typeface="Times New Roman" panose="02020603050405020304" pitchFamily="44" charset="0"/>
                </a:rPr>
                <a:t>Query</a:t>
              </a:r>
              <a:endParaRPr lang="en-US" altLang="en-US" sz="1800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endParaRPr lang="en-US" altLang="en-US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35920" name="Rectangle 80"/>
            <p:cNvSpPr>
              <a:spLocks noChangeArrowheads="1"/>
            </p:cNvSpPr>
            <p:nvPr/>
          </p:nvSpPr>
          <p:spPr bwMode="auto">
            <a:xfrm>
              <a:off x="4032" y="2544"/>
              <a:ext cx="720" cy="480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pPr algn="ctr"/>
              <a:r>
                <a:rPr lang="en-US" altLang="en-US" sz="1800" b="1">
                  <a:solidFill>
                    <a:srgbClr val="FFFF00"/>
                  </a:solidFill>
                  <a:latin typeface="Times New Roman" panose="02020603050405020304" pitchFamily="44" charset="0"/>
                </a:rPr>
                <a:t>Mobile</a:t>
              </a:r>
              <a:endParaRPr lang="en-US" altLang="en-US" sz="1800" b="1">
                <a:solidFill>
                  <a:srgbClr val="FFFF00"/>
                </a:solidFill>
                <a:latin typeface="Times New Roman" panose="02020603050405020304" pitchFamily="44" charset="0"/>
              </a:endParaRPr>
            </a:p>
            <a:p>
              <a:pPr algn="ctr"/>
              <a:r>
                <a:rPr lang="en-US" altLang="en-US" sz="1800" b="1">
                  <a:solidFill>
                    <a:srgbClr val="FFFF00"/>
                  </a:solidFill>
                  <a:latin typeface="Times New Roman" panose="02020603050405020304" pitchFamily="44" charset="0"/>
                </a:rPr>
                <a:t>Client</a:t>
              </a:r>
              <a:endParaRPr lang="en-US" altLang="en-US">
                <a:solidFill>
                  <a:srgbClr val="006600"/>
                </a:solidFill>
                <a:latin typeface="Times New Roman" panose="02020603050405020304" pitchFamily="44" charset="0"/>
              </a:endParaRPr>
            </a:p>
          </p:txBody>
        </p:sp>
      </p:grpSp>
      <p:sp>
        <p:nvSpPr>
          <p:cNvPr id="20497" name="Text Box 83"/>
          <p:cNvSpPr txBox="1">
            <a:spLocks noChangeArrowheads="1"/>
          </p:cNvSpPr>
          <p:nvPr/>
        </p:nvSpPr>
        <p:spPr bwMode="auto">
          <a:xfrm>
            <a:off x="3962400" y="2514600"/>
            <a:ext cx="736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1400">
                <a:latin typeface="Times New Roman" panose="02020603050405020304" pitchFamily="44" charset="0"/>
              </a:rPr>
              <a:t>Ad-hoc</a:t>
            </a:r>
            <a:endParaRPr lang="en-US" altLang="en-US" sz="1400">
              <a:latin typeface="Times New Roman" panose="02020603050405020304" pitchFamily="44" charset="0"/>
            </a:endParaRP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057400" y="2667000"/>
            <a:ext cx="944563" cy="762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algn="ctr"/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44" charset="0"/>
              </a:rPr>
              <a:t>Mobile </a:t>
            </a:r>
            <a:endParaRPr lang="en-US" altLang="en-US" sz="1400" b="1">
              <a:solidFill>
                <a:schemeClr val="bg1"/>
              </a:solidFill>
              <a:latin typeface="Times New Roman" panose="02020603050405020304" pitchFamily="44" charset="0"/>
            </a:endParaRPr>
          </a:p>
          <a:p>
            <a:pPr algn="ctr"/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44" charset="0"/>
              </a:rPr>
              <a:t>Server</a:t>
            </a:r>
            <a:endParaRPr lang="en-US" altLang="en-US">
              <a:solidFill>
                <a:schemeClr val="hlink"/>
              </a:solidFill>
              <a:latin typeface="Times New Roman" panose="02020603050405020304" pitchFamily="44" charset="0"/>
            </a:endParaRPr>
          </a:p>
        </p:txBody>
      </p:sp>
      <p:sp>
        <p:nvSpPr>
          <p:cNvPr id="20501" name="Text Box 85"/>
          <p:cNvSpPr txBox="1">
            <a:spLocks noChangeArrowheads="1"/>
          </p:cNvSpPr>
          <p:nvPr/>
        </p:nvSpPr>
        <p:spPr bwMode="auto">
          <a:xfrm>
            <a:off x="6858000" y="4953000"/>
            <a:ext cx="1146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Times New Roman" panose="02020603050405020304" pitchFamily="44" charset="0"/>
              </a:rPr>
              <a:t>Client/Server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4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450475AD-86AF-4996-AED1-3506555DD096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/>
            <a:r>
              <a:rPr lang="en-US" altLang="en-US" sz="4000"/>
              <a:t>Review: Client/Server Computing</a:t>
            </a:r>
            <a:endParaRPr lang="en-US" altLang="en-US" sz="400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508250" y="4827588"/>
            <a:ext cx="3635375" cy="0"/>
          </a:xfrm>
          <a:prstGeom prst="line">
            <a:avLst/>
          </a:prstGeom>
          <a:noFill/>
          <a:ln w="28575" cap="rnd">
            <a:solidFill>
              <a:srgbClr val="FFCC99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171825" y="5473700"/>
            <a:ext cx="3635375" cy="0"/>
          </a:xfrm>
          <a:prstGeom prst="line">
            <a:avLst/>
          </a:prstGeom>
          <a:noFill/>
          <a:ln w="28575" cap="rnd">
            <a:solidFill>
              <a:srgbClr val="FF9966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784475" y="5129213"/>
            <a:ext cx="3635375" cy="0"/>
          </a:xfrm>
          <a:prstGeom prst="line">
            <a:avLst/>
          </a:prstGeom>
          <a:noFill/>
          <a:ln w="28575" cap="rnd">
            <a:solidFill>
              <a:srgbClr val="990000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198688" y="4465638"/>
            <a:ext cx="3635375" cy="0"/>
          </a:xfrm>
          <a:prstGeom prst="line">
            <a:avLst/>
          </a:prstGeom>
          <a:noFill/>
          <a:ln w="28575" cap="rnd">
            <a:solidFill>
              <a:schemeClr val="accent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348288" y="2214563"/>
            <a:ext cx="2286000" cy="1828800"/>
          </a:xfrm>
          <a:prstGeom prst="rect">
            <a:avLst/>
          </a:prstGeom>
          <a:gradFill rotWithShape="1">
            <a:gsLst>
              <a:gs pos="0">
                <a:srgbClr val="A3A3EF"/>
              </a:gs>
              <a:gs pos="100000">
                <a:srgbClr val="2424A8"/>
              </a:gs>
            </a:gsLst>
            <a:lin ang="5400000"/>
          </a:gradFill>
          <a:ln w="9525">
            <a:solidFill>
              <a:srgbClr val="2F2F98"/>
            </a:solidFill>
            <a:miter lim="800000"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3398838" y="327025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 flipV="1">
            <a:off x="3409950" y="3641725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883025" y="3052763"/>
            <a:ext cx="757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1400">
                <a:latin typeface="Times New Roman" panose="02020603050405020304" pitchFamily="44" charset="0"/>
              </a:rPr>
              <a:t>Request</a:t>
            </a:r>
            <a:endParaRPr lang="en-US" altLang="en-US">
              <a:latin typeface="Times New Roman" panose="02020603050405020304" pitchFamily="44" charset="0"/>
            </a:endParaRP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975100" y="3671888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1400">
                <a:latin typeface="Times New Roman" panose="02020603050405020304" pitchFamily="44" charset="0"/>
              </a:rPr>
              <a:t>Reply</a:t>
            </a:r>
            <a:endParaRPr lang="en-US" altLang="en-US">
              <a:latin typeface="Times New Roman" panose="02020603050405020304" pitchFamily="44" charset="0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984500" y="2071688"/>
            <a:ext cx="2352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1600" b="1">
                <a:latin typeface="Times New Roman" panose="02020603050405020304" pitchFamily="44" charset="0"/>
              </a:rPr>
              <a:t>Cache Coherency</a:t>
            </a:r>
            <a:r>
              <a:rPr lang="en-US" altLang="en-US" sz="1600">
                <a:latin typeface="Times New Roman" panose="02020603050405020304" pitchFamily="44" charset="0"/>
              </a:rPr>
              <a:t>:</a:t>
            </a:r>
            <a:r>
              <a:rPr lang="en-US" altLang="en-US" sz="1400">
                <a:latin typeface="Times New Roman" panose="02020603050405020304" pitchFamily="44" charset="0"/>
              </a:rPr>
              <a:t> </a:t>
            </a:r>
            <a:endParaRPr lang="en-US" altLang="en-US" sz="1400">
              <a:latin typeface="Times New Roman" panose="02020603050405020304" pitchFamily="44" charset="0"/>
            </a:endParaRPr>
          </a:p>
          <a:p>
            <a:r>
              <a:rPr lang="en-US" altLang="en-US" sz="1400">
                <a:latin typeface="Times New Roman" panose="02020603050405020304" pitchFamily="44" charset="0"/>
              </a:rPr>
              <a:t> - cache invalidation</a:t>
            </a:r>
            <a:endParaRPr lang="en-US" altLang="en-US" sz="1400">
              <a:latin typeface="Times New Roman" panose="02020603050405020304" pitchFamily="44" charset="0"/>
            </a:endParaRPr>
          </a:p>
          <a:p>
            <a:r>
              <a:rPr lang="en-US" altLang="en-US" sz="1400">
                <a:latin typeface="Times New Roman" panose="02020603050405020304" pitchFamily="44" charset="0"/>
              </a:rPr>
              <a:t> - update propagation</a:t>
            </a:r>
            <a:endParaRPr lang="en-US" altLang="en-US">
              <a:latin typeface="Times New Roman" panose="02020603050405020304" pitchFamily="44" charset="0"/>
            </a:endParaRPr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1271588" y="2974975"/>
            <a:ext cx="2074862" cy="1066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A3EF"/>
              </a:gs>
              <a:gs pos="100000">
                <a:srgbClr val="2424A8"/>
              </a:gs>
            </a:gsLst>
            <a:lin ang="5400000"/>
          </a:gradFill>
          <a:ln w="9525">
            <a:solidFill>
              <a:srgbClr val="2F2F98"/>
            </a:solidFill>
            <a:rou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1974850" y="3051175"/>
            <a:ext cx="533400" cy="533400"/>
          </a:xfrm>
          <a:prstGeom prst="ellipse">
            <a:avLst/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algn="ctr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44" charset="0"/>
              </a:rPr>
              <a:t>client</a:t>
            </a:r>
            <a:endParaRPr lang="en-US" altLang="en-US" sz="1200">
              <a:solidFill>
                <a:srgbClr val="000000"/>
              </a:solidFill>
              <a:latin typeface="Times New Roman" panose="02020603050405020304" pitchFamily="44" charset="0"/>
            </a:endParaRPr>
          </a:p>
          <a:p>
            <a:pPr algn="ctr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44" charset="0"/>
              </a:rPr>
              <a:t>cache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44" charset="0"/>
            </a:endParaRP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817688" y="3587750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44" charset="0"/>
              </a:rPr>
              <a:t>Client</a:t>
            </a:r>
            <a:endParaRPr lang="en-US" altLang="en-US">
              <a:solidFill>
                <a:schemeClr val="bg1"/>
              </a:solidFill>
              <a:latin typeface="Times New Roman" panose="02020603050405020304" pitchFamily="44" charset="0"/>
            </a:endParaRP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110288" y="3114675"/>
            <a:ext cx="903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44" charset="0"/>
              </a:rPr>
              <a:t>Server</a:t>
            </a:r>
            <a:endParaRPr lang="en-US" altLang="en-US">
              <a:solidFill>
                <a:schemeClr val="bg1"/>
              </a:solidFill>
              <a:latin typeface="Times New Roman" panose="02020603050405020304" pitchFamily="44" charset="0"/>
            </a:endParaRPr>
          </a:p>
        </p:txBody>
      </p:sp>
      <p:cxnSp>
        <p:nvCxnSpPr>
          <p:cNvPr id="21522" name="AutoShape 18"/>
          <p:cNvCxnSpPr>
            <a:cxnSpLocks noChangeShapeType="1"/>
            <a:stCxn id="30765" idx="2"/>
            <a:endCxn id="30735" idx="0"/>
          </p:cNvCxnSpPr>
          <p:nvPr/>
        </p:nvCxnSpPr>
        <p:spPr bwMode="auto">
          <a:xfrm rot="10800000" flipV="1">
            <a:off x="2241550" y="2597150"/>
            <a:ext cx="3198813" cy="454025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523" name="Group 19"/>
          <p:cNvGrpSpPr/>
          <p:nvPr/>
        </p:nvGrpSpPr>
        <p:grpSpPr bwMode="auto">
          <a:xfrm>
            <a:off x="6088063" y="2332038"/>
            <a:ext cx="914400" cy="584200"/>
            <a:chOff x="3465" y="1475"/>
            <a:chExt cx="576" cy="368"/>
          </a:xfrm>
        </p:grpSpPr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3465" y="1475"/>
              <a:ext cx="576" cy="368"/>
            </a:xfrm>
            <a:prstGeom prst="rect">
              <a:avLst/>
            </a:prstGeom>
            <a:gradFill rotWithShape="1">
              <a:gsLst>
                <a:gs pos="0">
                  <a:srgbClr val="E8E8FA"/>
                </a:gs>
                <a:gs pos="64999">
                  <a:srgbClr val="C3C3EF"/>
                </a:gs>
                <a:gs pos="100000">
                  <a:srgbClr val="A8A8EA"/>
                </a:gs>
              </a:gsLst>
              <a:lin ang="5400000" scaled="1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dk1"/>
                </a:solidFill>
                <a:latin typeface="+mn-lt"/>
                <a:ea typeface="+mn-ea"/>
              </a:endParaRPr>
            </a:p>
          </p:txBody>
        </p:sp>
        <p:sp>
          <p:nvSpPr>
            <p:cNvPr id="30741" name="Text Box 21"/>
            <p:cNvSpPr txBox="1">
              <a:spLocks noChangeArrowheads="1"/>
            </p:cNvSpPr>
            <p:nvPr/>
          </p:nvSpPr>
          <p:spPr bwMode="auto">
            <a:xfrm>
              <a:off x="3475" y="1475"/>
              <a:ext cx="566" cy="326"/>
            </a:xfrm>
            <a:prstGeom prst="rect">
              <a:avLst/>
            </a:prstGeom>
            <a:gradFill rotWithShape="1">
              <a:gsLst>
                <a:gs pos="0">
                  <a:srgbClr val="E8E8FA"/>
                </a:gs>
                <a:gs pos="64999">
                  <a:srgbClr val="C3C3EF"/>
                </a:gs>
                <a:gs pos="100000">
                  <a:srgbClr val="A8A8EA"/>
                </a:gs>
              </a:gsLst>
              <a:lin ang="5400000" scaled="1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pPr algn="ctr"/>
              <a:r>
                <a:rPr lang="en-US" altLang="en-US" sz="1400">
                  <a:solidFill>
                    <a:srgbClr val="000000"/>
                  </a:solidFill>
                  <a:latin typeface="Times New Roman" panose="02020603050405020304" pitchFamily="44" charset="0"/>
                </a:rPr>
                <a:t>Client</a:t>
              </a:r>
              <a:endParaRPr lang="en-US" altLang="en-US" sz="1400">
                <a:solidFill>
                  <a:srgbClr val="000000"/>
                </a:solidFill>
                <a:latin typeface="Times New Roman" panose="02020603050405020304" pitchFamily="44" charset="0"/>
              </a:endParaRPr>
            </a:p>
            <a:p>
              <a:pPr algn="ctr"/>
              <a:r>
                <a:rPr lang="en-US" altLang="en-US" sz="1400">
                  <a:solidFill>
                    <a:srgbClr val="000000"/>
                  </a:solidFill>
                  <a:latin typeface="Times New Roman" panose="02020603050405020304" pitchFamily="44" charset="0"/>
                </a:rPr>
                <a:t>State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44" charset="0"/>
              </a:endParaRPr>
            </a:p>
          </p:txBody>
        </p:sp>
      </p:grpSp>
      <p:grpSp>
        <p:nvGrpSpPr>
          <p:cNvPr id="21524" name="Group 22"/>
          <p:cNvGrpSpPr/>
          <p:nvPr/>
        </p:nvGrpSpPr>
        <p:grpSpPr bwMode="auto">
          <a:xfrm>
            <a:off x="1516063" y="4302125"/>
            <a:ext cx="1882775" cy="1371600"/>
            <a:chOff x="576" y="3168"/>
            <a:chExt cx="1186" cy="864"/>
          </a:xfrm>
        </p:grpSpPr>
        <p:sp>
          <p:nvSpPr>
            <p:cNvPr id="30743" name="Rectangle 23"/>
            <p:cNvSpPr>
              <a:spLocks noChangeArrowheads="1"/>
            </p:cNvSpPr>
            <p:nvPr/>
          </p:nvSpPr>
          <p:spPr bwMode="auto">
            <a:xfrm>
              <a:off x="576" y="3168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768" y="3360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936" y="3552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1188" y="3744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1544" name="Text Box 27"/>
            <p:cNvSpPr txBox="1">
              <a:spLocks noChangeArrowheads="1"/>
            </p:cNvSpPr>
            <p:nvPr/>
          </p:nvSpPr>
          <p:spPr bwMode="auto">
            <a:xfrm>
              <a:off x="782" y="3379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TLI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21545" name="Text Box 28"/>
            <p:cNvSpPr txBox="1">
              <a:spLocks noChangeArrowheads="1"/>
            </p:cNvSpPr>
            <p:nvPr/>
          </p:nvSpPr>
          <p:spPr bwMode="auto">
            <a:xfrm>
              <a:off x="974" y="3571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RPC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21546" name="Text Box 29"/>
            <p:cNvSpPr txBox="1">
              <a:spLocks noChangeArrowheads="1"/>
            </p:cNvSpPr>
            <p:nvPr/>
          </p:nvSpPr>
          <p:spPr bwMode="auto">
            <a:xfrm>
              <a:off x="576" y="3187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Sockets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21547" name="Text Box 30"/>
            <p:cNvSpPr txBox="1">
              <a:spLocks noChangeArrowheads="1"/>
            </p:cNvSpPr>
            <p:nvPr/>
          </p:nvSpPr>
          <p:spPr bwMode="auto">
            <a:xfrm>
              <a:off x="1200" y="3779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RMI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</p:grpSp>
      <p:grpSp>
        <p:nvGrpSpPr>
          <p:cNvPr id="21525" name="Group 40"/>
          <p:cNvGrpSpPr/>
          <p:nvPr/>
        </p:nvGrpSpPr>
        <p:grpSpPr bwMode="auto">
          <a:xfrm>
            <a:off x="3333750" y="4176713"/>
            <a:ext cx="2293938" cy="1577975"/>
            <a:chOff x="2105" y="2875"/>
            <a:chExt cx="1445" cy="994"/>
          </a:xfrm>
        </p:grpSpPr>
        <p:sp>
          <p:nvSpPr>
            <p:cNvPr id="30761" name="Oval 41"/>
            <p:cNvSpPr>
              <a:spLocks noChangeArrowheads="1"/>
            </p:cNvSpPr>
            <p:nvPr/>
          </p:nvSpPr>
          <p:spPr bwMode="auto">
            <a:xfrm>
              <a:off x="2105" y="2875"/>
              <a:ext cx="1400" cy="994"/>
            </a:xfrm>
            <a:prstGeom prst="ellipse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rou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1539" name="Text Box 42"/>
            <p:cNvSpPr txBox="1">
              <a:spLocks noChangeArrowheads="1"/>
            </p:cNvSpPr>
            <p:nvPr/>
          </p:nvSpPr>
          <p:spPr bwMode="auto">
            <a:xfrm>
              <a:off x="2357" y="3272"/>
              <a:ext cx="1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6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Fixed Network</a:t>
              </a:r>
              <a:endParaRPr lang="en-US" altLang="en-US" sz="2800" b="1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</p:grpSp>
      <p:sp>
        <p:nvSpPr>
          <p:cNvPr id="21526" name="AutoShape 43"/>
          <p:cNvSpPr>
            <a:spLocks noChangeArrowheads="1"/>
          </p:cNvSpPr>
          <p:nvPr/>
        </p:nvSpPr>
        <p:spPr bwMode="auto">
          <a:xfrm>
            <a:off x="2616200" y="4038600"/>
            <a:ext cx="455613" cy="525463"/>
          </a:xfrm>
          <a:prstGeom prst="upDownArrow">
            <a:avLst>
              <a:gd name="adj1" fmla="val 50000"/>
              <a:gd name="adj2" fmla="val 23066"/>
            </a:avLst>
          </a:prstGeom>
          <a:gradFill rotWithShape="0">
            <a:gsLst>
              <a:gs pos="0">
                <a:srgbClr val="CC0099"/>
              </a:gs>
              <a:gs pos="50000">
                <a:srgbClr val="5E0047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7" name="AutoShape 44"/>
          <p:cNvSpPr>
            <a:spLocks noChangeArrowheads="1"/>
          </p:cNvSpPr>
          <p:nvPr/>
        </p:nvSpPr>
        <p:spPr bwMode="auto">
          <a:xfrm>
            <a:off x="6799263" y="4048125"/>
            <a:ext cx="455612" cy="517525"/>
          </a:xfrm>
          <a:prstGeom prst="upDownArrow">
            <a:avLst>
              <a:gd name="adj1" fmla="val 50000"/>
              <a:gd name="adj2" fmla="val 22718"/>
            </a:avLst>
          </a:prstGeom>
          <a:gradFill rotWithShape="0">
            <a:gsLst>
              <a:gs pos="0">
                <a:srgbClr val="CC0099"/>
              </a:gs>
              <a:gs pos="50000">
                <a:srgbClr val="5E0047"/>
              </a:gs>
              <a:gs pos="100000">
                <a:srgbClr val="CC00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5" name="Oval 45"/>
          <p:cNvSpPr>
            <a:spLocks noChangeArrowheads="1"/>
          </p:cNvSpPr>
          <p:nvPr/>
        </p:nvSpPr>
        <p:spPr bwMode="auto">
          <a:xfrm>
            <a:off x="5440363" y="2330450"/>
            <a:ext cx="533400" cy="533400"/>
          </a:xfrm>
          <a:prstGeom prst="ellipse">
            <a:avLst/>
          </a:prstGeom>
          <a:gradFill rotWithShape="1">
            <a:gsLst>
              <a:gs pos="0">
                <a:srgbClr val="E8E8FA"/>
              </a:gs>
              <a:gs pos="64999">
                <a:srgbClr val="C3C3EF"/>
              </a:gs>
              <a:gs pos="100000">
                <a:srgbClr val="A8A8EA"/>
              </a:gs>
            </a:gsLst>
            <a:lin ang="5400000" scaled="1"/>
          </a:gradFill>
          <a:ln w="9525">
            <a:solidFill>
              <a:srgbClr val="2F2F98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pPr algn="ctr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44" charset="0"/>
              </a:rPr>
              <a:t>server</a:t>
            </a:r>
            <a:endParaRPr lang="en-US" altLang="en-US" sz="1200">
              <a:solidFill>
                <a:srgbClr val="000000"/>
              </a:solidFill>
              <a:latin typeface="Times New Roman" panose="02020603050405020304" pitchFamily="44" charset="0"/>
            </a:endParaRPr>
          </a:p>
          <a:p>
            <a:pPr algn="ctr"/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44" charset="0"/>
              </a:rPr>
              <a:t>cache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44" charset="0"/>
            </a:endParaRPr>
          </a:p>
        </p:txBody>
      </p:sp>
      <p:grpSp>
        <p:nvGrpSpPr>
          <p:cNvPr id="21529" name="Group 22"/>
          <p:cNvGrpSpPr/>
          <p:nvPr/>
        </p:nvGrpSpPr>
        <p:grpSpPr bwMode="auto">
          <a:xfrm>
            <a:off x="5813425" y="4267200"/>
            <a:ext cx="1882775" cy="1371600"/>
            <a:chOff x="576" y="3168"/>
            <a:chExt cx="1186" cy="864"/>
          </a:xfrm>
        </p:grpSpPr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576" y="3168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Rectangle 24"/>
            <p:cNvSpPr>
              <a:spLocks noChangeArrowheads="1"/>
            </p:cNvSpPr>
            <p:nvPr/>
          </p:nvSpPr>
          <p:spPr bwMode="auto">
            <a:xfrm>
              <a:off x="768" y="3360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Rectangle 25"/>
            <p:cNvSpPr>
              <a:spLocks noChangeArrowheads="1"/>
            </p:cNvSpPr>
            <p:nvPr/>
          </p:nvSpPr>
          <p:spPr bwMode="auto">
            <a:xfrm>
              <a:off x="936" y="3552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2" name="Rectangle 26"/>
            <p:cNvSpPr>
              <a:spLocks noChangeArrowheads="1"/>
            </p:cNvSpPr>
            <p:nvPr/>
          </p:nvSpPr>
          <p:spPr bwMode="auto">
            <a:xfrm>
              <a:off x="1188" y="3744"/>
              <a:ext cx="432" cy="288"/>
            </a:xfrm>
            <a:prstGeom prst="rect">
              <a:avLst/>
            </a:prstGeom>
            <a:gradFill rotWithShape="1">
              <a:gsLst>
                <a:gs pos="0">
                  <a:srgbClr val="A3A3EF"/>
                </a:gs>
                <a:gs pos="100000">
                  <a:srgbClr val="2424A8"/>
                </a:gs>
              </a:gsLst>
              <a:lin ang="5400000"/>
            </a:gradFill>
            <a:ln w="9525">
              <a:solidFill>
                <a:srgbClr val="2F2F98"/>
              </a:solidFill>
              <a:miter lim="800000"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1534" name="Text Box 27"/>
            <p:cNvSpPr txBox="1">
              <a:spLocks noChangeArrowheads="1"/>
            </p:cNvSpPr>
            <p:nvPr/>
          </p:nvSpPr>
          <p:spPr bwMode="auto">
            <a:xfrm>
              <a:off x="782" y="3379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TLI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21535" name="Text Box 28"/>
            <p:cNvSpPr txBox="1">
              <a:spLocks noChangeArrowheads="1"/>
            </p:cNvSpPr>
            <p:nvPr/>
          </p:nvSpPr>
          <p:spPr bwMode="auto">
            <a:xfrm>
              <a:off x="974" y="3571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RPC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21536" name="Text Box 29"/>
            <p:cNvSpPr txBox="1">
              <a:spLocks noChangeArrowheads="1"/>
            </p:cNvSpPr>
            <p:nvPr/>
          </p:nvSpPr>
          <p:spPr bwMode="auto">
            <a:xfrm>
              <a:off x="576" y="3187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Sockets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  <p:sp>
          <p:nvSpPr>
            <p:cNvPr id="21537" name="Text Box 30"/>
            <p:cNvSpPr txBox="1">
              <a:spLocks noChangeArrowheads="1"/>
            </p:cNvSpPr>
            <p:nvPr/>
          </p:nvSpPr>
          <p:spPr bwMode="auto">
            <a:xfrm>
              <a:off x="1200" y="3779"/>
              <a:ext cx="5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Osaka" pitchFamily="-107" charset="-128"/>
                </a:defRPr>
              </a:lvl9pPr>
            </a:lstStyle>
            <a:p>
              <a:r>
                <a:rPr lang="en-US" altLang="en-US" sz="1200" b="1">
                  <a:solidFill>
                    <a:schemeClr val="bg1"/>
                  </a:solidFill>
                  <a:latin typeface="Times New Roman" panose="02020603050405020304" pitchFamily="44" charset="0"/>
                </a:rPr>
                <a:t>RMI</a:t>
              </a:r>
              <a:endParaRPr lang="en-US" altLang="en-US">
                <a:solidFill>
                  <a:schemeClr val="bg1"/>
                </a:solidFill>
                <a:latin typeface="Times New Roman" panose="02020603050405020304" pitchFamily="4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CA9CD329-4F7B-4BD3-B64A-2E901C188038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608013"/>
          </a:xfrm>
        </p:spPr>
        <p:txBody>
          <a:bodyPr/>
          <a:lstStyle/>
          <a:p>
            <a:pPr eaLnBrk="1" hangingPunct="1"/>
            <a:r>
              <a:rPr lang="en-US" altLang="en-US"/>
              <a:t>Client/Server Design</a:t>
            </a:r>
            <a:endParaRPr lang="en-US" altLang="en-US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751763" cy="4724400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altLang="en-US" sz="2800"/>
              <a:t>Caching dan cache tidak valid</a:t>
            </a:r>
            <a:endParaRPr lang="en-US" altLang="en-US" sz="2800"/>
          </a:p>
          <a:p>
            <a:pPr marL="514350" indent="-514350" eaLnBrk="1" hangingPunct="1">
              <a:buAutoNum type="arabicPeriod"/>
            </a:pPr>
            <a:r>
              <a:rPr lang="en-US" altLang="en-US" sz="2800"/>
              <a:t>server membatalkan cache klien dan / atau client meminta server untuk memvalidasi cache-nya. caching sistem file: tulis =&gt; perbarui propagasi</a:t>
            </a:r>
            <a:endParaRPr lang="en-US" altLang="en-US" sz="2800"/>
          </a:p>
          <a:p>
            <a:pPr marL="514350" indent="-514350" eaLnBrk="1" hangingPunct="1">
              <a:buAutoNum type="arabicPeriod"/>
            </a:pPr>
            <a:r>
              <a:rPr lang="en-US" altLang="en-US" sz="2800"/>
              <a:t>Desain tanpa koneksi / berorientasi koneksi</a:t>
            </a:r>
            <a:endParaRPr lang="en-US" altLang="en-US" sz="2800"/>
          </a:p>
          <a:p>
            <a:pPr marL="514350" indent="-514350" eaLnBrk="1" hangingPunct="1">
              <a:buAutoNum type="arabicPeriod"/>
            </a:pPr>
            <a:r>
              <a:rPr lang="en-US" altLang="en-US" sz="2800"/>
              <a:t>TCP / IP &amp; Antarmuka</a:t>
            </a:r>
            <a:endParaRPr lang="en-US" altLang="en-US" sz="2800"/>
          </a:p>
          <a:p>
            <a:pPr marL="514350" indent="-514350" eaLnBrk="1" hangingPunct="1">
              <a:buAutoNum type="arabicPeriod"/>
            </a:pPr>
            <a:r>
              <a:rPr lang="en-US" altLang="en-US" sz="2800"/>
              <a:t>Masalah lain: multi-threading &amp; deadlock</a:t>
            </a:r>
            <a:endParaRPr lang="en-U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-107" charset="-128"/>
              </a:defRPr>
            </a:lvl9pPr>
          </a:lstStyle>
          <a:p>
            <a:fld id="{CA377A4B-1F63-4FDE-9533-514518013860}" type="slidenum">
              <a:rPr lang="en-US" altLang="en-US" sz="1400">
                <a:latin typeface="Arial" panose="020B0604020202020204" pitchFamily="34" charset="0"/>
              </a:rPr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5790" y="565150"/>
            <a:ext cx="8153400" cy="1431925"/>
          </a:xfrm>
        </p:spPr>
        <p:txBody>
          <a:bodyPr/>
          <a:lstStyle/>
          <a:p>
            <a:pPr eaLnBrk="1" hangingPunct="1"/>
            <a:r>
              <a:rPr lang="en-US" altLang="en-US" dirty="0"/>
              <a:t>Fixed Network Client/Server Assumptions</a:t>
            </a:r>
            <a:endParaRPr lang="en-US" altLang="en-US" dirty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840663" cy="4624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Client Connectivity</a:t>
            </a:r>
            <a:endParaRPr lang="en-US" altLang="en-US"/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400"/>
              <a:t>klien selalu terhubung dengan ketersediaan yang sebanding dengan server. Server selalu dapat membatalkan cache klien</a:t>
            </a: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Server Availability &amp; Reliability</a:t>
            </a:r>
            <a:endParaRPr lang="en-US" altLang="en-US"/>
          </a:p>
          <a:p>
            <a:pPr lvl="1" algn="just" eaLnBrk="1" hangingPunct="1">
              <a:lnSpc>
                <a:spcPct val="90000"/>
              </a:lnSpc>
            </a:pPr>
            <a:r>
              <a:rPr lang="en-US" altLang="en-US" sz="2400"/>
              <a:t>server sangat tersedia. Dapat diandalkan (tetapi info status dipertukarkan dalam setiap interaksi C / S), atau jika menerapkan prosedur pemulihan (mungkin memerlukan ketersediaan klien)</a:t>
            </a: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Network</a:t>
            </a:r>
            <a:endParaRPr lang="en-US" altLang="en-US" sz="280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fast*, reliable*, bounded delay variance</a:t>
            </a:r>
            <a:endParaRPr lang="en-US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9121</Words>
  <Application>WPS Presentation</Application>
  <PresentationFormat>On-screen Show (4:3)</PresentationFormat>
  <Paragraphs>445</Paragraphs>
  <Slides>31</Slides>
  <Notes>0</Notes>
  <HiddenSlides>16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51" baseType="lpstr">
      <vt:lpstr>Arial</vt:lpstr>
      <vt:lpstr>SimSun</vt:lpstr>
      <vt:lpstr>Wingdings</vt:lpstr>
      <vt:lpstr>Calibri</vt:lpstr>
      <vt:lpstr>Verdana</vt:lpstr>
      <vt:lpstr>Osaka</vt:lpstr>
      <vt:lpstr>Times New Roman</vt:lpstr>
      <vt:lpstr>Symbol</vt:lpstr>
      <vt:lpstr>Microsoft YaHei</vt:lpstr>
      <vt:lpstr>Arial Unicode MS</vt:lpstr>
      <vt:lpstr>Tahoma</vt:lpstr>
      <vt:lpstr>Bookman Old Style</vt:lpstr>
      <vt:lpstr>Segoe Print</vt:lpstr>
      <vt:lpstr>Impact</vt:lpstr>
      <vt:lpstr>Monotype Sorts</vt:lpstr>
      <vt:lpstr>Wingdings</vt:lpstr>
      <vt:lpstr>Yu Gothic</vt:lpstr>
      <vt:lpstr>Office Theme</vt:lpstr>
      <vt:lpstr>Paint.Picture</vt:lpstr>
      <vt:lpstr>Paint.Picture</vt:lpstr>
      <vt:lpstr>MOBILE COMPUTING</vt:lpstr>
      <vt:lpstr>Learning Outcomes</vt:lpstr>
      <vt:lpstr>Mobile Computing Evolution</vt:lpstr>
      <vt:lpstr>Other Term</vt:lpstr>
      <vt:lpstr>Mobile Computing Models</vt:lpstr>
      <vt:lpstr>Hierarchy of Models </vt:lpstr>
      <vt:lpstr>Review: Client/Server Computing</vt:lpstr>
      <vt:lpstr>Client/Server Design</vt:lpstr>
      <vt:lpstr>Fixed Network Client/Server Assumptions</vt:lpstr>
      <vt:lpstr>Taxonomy of Client/Server Adaptations</vt:lpstr>
      <vt:lpstr>The Unaware Client/Server Model</vt:lpstr>
      <vt:lpstr>The Client/Proxy/Server Model</vt:lpstr>
      <vt:lpstr>Thin Client/Server Model</vt:lpstr>
      <vt:lpstr>PowerPoint 演示文稿</vt:lpstr>
      <vt:lpstr>Wireless T/C Challenges</vt:lpstr>
      <vt:lpstr>T/C Localization Gradient</vt:lpstr>
      <vt:lpstr>Localization Space</vt:lpstr>
      <vt:lpstr>Active Components</vt:lpstr>
      <vt:lpstr>General Approach</vt:lpstr>
      <vt:lpstr>Loop Detection Deterministic Loops</vt:lpstr>
      <vt:lpstr>Loop Detection Non-Deterministic Loops</vt:lpstr>
      <vt:lpstr>State Explosion</vt:lpstr>
      <vt:lpstr>Keyboard Localization</vt:lpstr>
      <vt:lpstr>The Mobile Agent Model</vt:lpstr>
      <vt:lpstr>Mobile Agents in the Mobile Environment</vt:lpstr>
      <vt:lpstr>Opportunistic Computing Model</vt:lpstr>
      <vt:lpstr>Mobility</vt:lpstr>
      <vt:lpstr>Mobility Management</vt:lpstr>
      <vt:lpstr>Portability</vt:lpstr>
      <vt:lpstr>Reading Materials</vt:lpstr>
      <vt:lpstr>Reading Materials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IT Analyst - Syawal</cp:lastModifiedBy>
  <cp:revision>239</cp:revision>
  <dcterms:created xsi:type="dcterms:W3CDTF">2010-08-24T06:47:00Z</dcterms:created>
  <dcterms:modified xsi:type="dcterms:W3CDTF">2020-03-07T03:34:48Z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