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320" r:id="rId3"/>
    <p:sldId id="304" r:id="rId4"/>
    <p:sldId id="305" r:id="rId5"/>
    <p:sldId id="306" r:id="rId6"/>
    <p:sldId id="307" r:id="rId7"/>
    <p:sldId id="308" r:id="rId8"/>
    <p:sldId id="318" r:id="rId9"/>
    <p:sldId id="312" r:id="rId10"/>
    <p:sldId id="313" r:id="rId11"/>
    <p:sldId id="316" r:id="rId12"/>
    <p:sldId id="317" r:id="rId13"/>
    <p:sldId id="314" r:id="rId14"/>
    <p:sldId id="315" r:id="rId15"/>
    <p:sldId id="319" r:id="rId16"/>
    <p:sldId id="321" r:id="rId17"/>
    <p:sldId id="310" r:id="rId18"/>
    <p:sldId id="311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6BB17-462A-4C78-9EDA-4BD942EBDCAE}" v="44" dt="2020-08-03T05:47:41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itri Mursyid" userId="a519e7d3bc7d4201" providerId="LiveId" clId="{1E06BB17-462A-4C78-9EDA-4BD942EBDCAE}"/>
    <pc:docChg chg="undo custSel addSld modSld sldOrd">
      <pc:chgData name="Safitri Mursyid" userId="a519e7d3bc7d4201" providerId="LiveId" clId="{1E06BB17-462A-4C78-9EDA-4BD942EBDCAE}" dt="2020-08-03T05:48:54.482" v="375" actId="20577"/>
      <pc:docMkLst>
        <pc:docMk/>
      </pc:docMkLst>
      <pc:sldChg chg="modSp mod">
        <pc:chgData name="Safitri Mursyid" userId="a519e7d3bc7d4201" providerId="LiveId" clId="{1E06BB17-462A-4C78-9EDA-4BD942EBDCAE}" dt="2020-07-20T13:12:38.479" v="20" actId="20577"/>
        <pc:sldMkLst>
          <pc:docMk/>
          <pc:sldMk cId="3688085825" sldId="261"/>
        </pc:sldMkLst>
        <pc:spChg chg="mod">
          <ac:chgData name="Safitri Mursyid" userId="a519e7d3bc7d4201" providerId="LiveId" clId="{1E06BB17-462A-4C78-9EDA-4BD942EBDCAE}" dt="2020-07-20T13:12:38.479" v="20" actId="20577"/>
          <ac:spMkLst>
            <pc:docMk/>
            <pc:sldMk cId="3688085825" sldId="261"/>
            <ac:spMk id="2" creationId="{00000000-0000-0000-0000-000000000000}"/>
          </ac:spMkLst>
        </pc:spChg>
        <pc:spChg chg="mod">
          <ac:chgData name="Safitri Mursyid" userId="a519e7d3bc7d4201" providerId="LiveId" clId="{1E06BB17-462A-4C78-9EDA-4BD942EBDCAE}" dt="2020-07-20T13:12:25.510" v="0" actId="20577"/>
          <ac:spMkLst>
            <pc:docMk/>
            <pc:sldMk cId="3688085825" sldId="261"/>
            <ac:spMk id="4" creationId="{00000000-0000-0000-0000-000000000000}"/>
          </ac:spMkLst>
        </pc:spChg>
      </pc:sldChg>
      <pc:sldChg chg="ord">
        <pc:chgData name="Safitri Mursyid" userId="a519e7d3bc7d4201" providerId="LiveId" clId="{1E06BB17-462A-4C78-9EDA-4BD942EBDCAE}" dt="2020-07-20T22:42:44.650" v="23" actId="20578"/>
        <pc:sldMkLst>
          <pc:docMk/>
          <pc:sldMk cId="4095085821" sldId="314"/>
        </pc:sldMkLst>
      </pc:sldChg>
      <pc:sldChg chg="addSp delSp modSp new mod">
        <pc:chgData name="Safitri Mursyid" userId="a519e7d3bc7d4201" providerId="LiveId" clId="{1E06BB17-462A-4C78-9EDA-4BD942EBDCAE}" dt="2020-08-03T05:48:54.482" v="375" actId="20577"/>
        <pc:sldMkLst>
          <pc:docMk/>
          <pc:sldMk cId="2680865708" sldId="319"/>
        </pc:sldMkLst>
        <pc:spChg chg="mod">
          <ac:chgData name="Safitri Mursyid" userId="a519e7d3bc7d4201" providerId="LiveId" clId="{1E06BB17-462A-4C78-9EDA-4BD942EBDCAE}" dt="2020-07-20T22:43:49.788" v="29"/>
          <ac:spMkLst>
            <pc:docMk/>
            <pc:sldMk cId="2680865708" sldId="319"/>
            <ac:spMk id="2" creationId="{05B1654F-3690-4F4D-A33C-0D8C8CA08CDA}"/>
          </ac:spMkLst>
        </pc:spChg>
        <pc:spChg chg="del mod">
          <ac:chgData name="Safitri Mursyid" userId="a519e7d3bc7d4201" providerId="LiveId" clId="{1E06BB17-462A-4C78-9EDA-4BD942EBDCAE}" dt="2020-07-20T22:48:18.348" v="81" actId="478"/>
          <ac:spMkLst>
            <pc:docMk/>
            <pc:sldMk cId="2680865708" sldId="319"/>
            <ac:spMk id="3" creationId="{41509378-4D1A-45DB-88B1-82B6868AD5F7}"/>
          </ac:spMkLst>
        </pc:spChg>
        <pc:spChg chg="add mod">
          <ac:chgData name="Safitri Mursyid" userId="a519e7d3bc7d4201" providerId="LiveId" clId="{1E06BB17-462A-4C78-9EDA-4BD942EBDCAE}" dt="2020-07-20T22:52:21.490" v="113" actId="20577"/>
          <ac:spMkLst>
            <pc:docMk/>
            <pc:sldMk cId="2680865708" sldId="319"/>
            <ac:spMk id="6" creationId="{2DB98D68-E275-4E37-B78E-499E44587B89}"/>
          </ac:spMkLst>
        </pc:spChg>
        <pc:spChg chg="add mod">
          <ac:chgData name="Safitri Mursyid" userId="a519e7d3bc7d4201" providerId="LiveId" clId="{1E06BB17-462A-4C78-9EDA-4BD942EBDCAE}" dt="2020-07-20T22:45:10.519" v="44" actId="20577"/>
          <ac:spMkLst>
            <pc:docMk/>
            <pc:sldMk cId="2680865708" sldId="319"/>
            <ac:spMk id="7" creationId="{064D9155-7FF7-4B06-9B27-ACE4293E2665}"/>
          </ac:spMkLst>
        </pc:spChg>
        <pc:spChg chg="add del mod">
          <ac:chgData name="Safitri Mursyid" userId="a519e7d3bc7d4201" providerId="LiveId" clId="{1E06BB17-462A-4C78-9EDA-4BD942EBDCAE}" dt="2020-07-20T22:48:29.259" v="82" actId="478"/>
          <ac:spMkLst>
            <pc:docMk/>
            <pc:sldMk cId="2680865708" sldId="319"/>
            <ac:spMk id="8" creationId="{08AC6960-621F-4B6D-9B92-B76E44F1CA77}"/>
          </ac:spMkLst>
        </pc:spChg>
        <pc:spChg chg="add mod">
          <ac:chgData name="Safitri Mursyid" userId="a519e7d3bc7d4201" providerId="LiveId" clId="{1E06BB17-462A-4C78-9EDA-4BD942EBDCAE}" dt="2020-08-03T05:48:54.482" v="375" actId="20577"/>
          <ac:spMkLst>
            <pc:docMk/>
            <pc:sldMk cId="2680865708" sldId="319"/>
            <ac:spMk id="10" creationId="{DE5F2DFE-9623-4D4C-A269-587C5DBAF414}"/>
          </ac:spMkLst>
        </pc:spChg>
        <pc:graphicFrameChg chg="add mod">
          <ac:chgData name="Safitri Mursyid" userId="a519e7d3bc7d4201" providerId="LiveId" clId="{1E06BB17-462A-4C78-9EDA-4BD942EBDCAE}" dt="2020-07-20T22:52:28.772" v="114" actId="1076"/>
          <ac:graphicFrameMkLst>
            <pc:docMk/>
            <pc:sldMk cId="2680865708" sldId="319"/>
            <ac:graphicFrameMk id="4" creationId="{1F59A2C0-C2EC-42F4-9792-BF5D0AE88006}"/>
          </ac:graphicFrameMkLst>
        </pc:graphicFrameChg>
        <pc:graphicFrameChg chg="add mod">
          <ac:chgData name="Safitri Mursyid" userId="a519e7d3bc7d4201" providerId="LiveId" clId="{1E06BB17-462A-4C78-9EDA-4BD942EBDCAE}" dt="2020-07-20T22:51:27.760" v="101" actId="1076"/>
          <ac:graphicFrameMkLst>
            <pc:docMk/>
            <pc:sldMk cId="2680865708" sldId="319"/>
            <ac:graphicFrameMk id="5" creationId="{43BE638F-AAB5-4DA0-BBBF-113C0B53B80A}"/>
          </ac:graphicFrameMkLst>
        </pc:graphicFrameChg>
        <pc:graphicFrameChg chg="add del mod">
          <ac:chgData name="Safitri Mursyid" userId="a519e7d3bc7d4201" providerId="LiveId" clId="{1E06BB17-462A-4C78-9EDA-4BD942EBDCAE}" dt="2020-07-20T22:49:05.006" v="87" actId="478"/>
          <ac:graphicFrameMkLst>
            <pc:docMk/>
            <pc:sldMk cId="2680865708" sldId="319"/>
            <ac:graphicFrameMk id="9" creationId="{D5DCAF41-01FF-424B-B6C3-8CCB2EFAB32D}"/>
          </ac:graphicFrameMkLst>
        </pc:graphicFrameChg>
      </pc:sldChg>
      <pc:sldChg chg="addSp delSp modSp new mod modClrScheme chgLayout">
        <pc:chgData name="Safitri Mursyid" userId="a519e7d3bc7d4201" providerId="LiveId" clId="{1E06BB17-462A-4C78-9EDA-4BD942EBDCAE}" dt="2020-07-28T10:27:05.676" v="255" actId="14100"/>
        <pc:sldMkLst>
          <pc:docMk/>
          <pc:sldMk cId="1649763935" sldId="320"/>
        </pc:sldMkLst>
        <pc:spChg chg="del mod ord">
          <ac:chgData name="Safitri Mursyid" userId="a519e7d3bc7d4201" providerId="LiveId" clId="{1E06BB17-462A-4C78-9EDA-4BD942EBDCAE}" dt="2020-07-28T10:25:46.728" v="117" actId="700"/>
          <ac:spMkLst>
            <pc:docMk/>
            <pc:sldMk cId="1649763935" sldId="320"/>
            <ac:spMk id="2" creationId="{288982F8-AB3A-471B-97D5-D90FAD895A5A}"/>
          </ac:spMkLst>
        </pc:spChg>
        <pc:spChg chg="add mod ord">
          <ac:chgData name="Safitri Mursyid" userId="a519e7d3bc7d4201" providerId="LiveId" clId="{1E06BB17-462A-4C78-9EDA-4BD942EBDCAE}" dt="2020-07-28T10:25:56.620" v="142" actId="20577"/>
          <ac:spMkLst>
            <pc:docMk/>
            <pc:sldMk cId="1649763935" sldId="320"/>
            <ac:spMk id="3" creationId="{A903552E-F07C-4D2E-805B-9594B1D55380}"/>
          </ac:spMkLst>
        </pc:spChg>
        <pc:spChg chg="add mod ord">
          <ac:chgData name="Safitri Mursyid" userId="a519e7d3bc7d4201" providerId="LiveId" clId="{1E06BB17-462A-4C78-9EDA-4BD942EBDCAE}" dt="2020-07-28T10:27:05.676" v="255" actId="14100"/>
          <ac:spMkLst>
            <pc:docMk/>
            <pc:sldMk cId="1649763935" sldId="320"/>
            <ac:spMk id="4" creationId="{F0BE676A-DD2A-4A35-A26D-9B49CAFCEE29}"/>
          </ac:spMkLst>
        </pc:spChg>
        <pc:spChg chg="add mod ord">
          <ac:chgData name="Safitri Mursyid" userId="a519e7d3bc7d4201" providerId="LiveId" clId="{1E06BB17-462A-4C78-9EDA-4BD942EBDCAE}" dt="2020-07-28T10:25:46.728" v="117" actId="700"/>
          <ac:spMkLst>
            <pc:docMk/>
            <pc:sldMk cId="1649763935" sldId="320"/>
            <ac:spMk id="5" creationId="{B58F64A8-C947-4084-A747-1AD601BC67CA}"/>
          </ac:spMkLst>
        </pc:spChg>
      </pc:sldChg>
      <pc:sldChg chg="delSp modSp new mod">
        <pc:chgData name="Safitri Mursyid" userId="a519e7d3bc7d4201" providerId="LiveId" clId="{1E06BB17-462A-4C78-9EDA-4BD942EBDCAE}" dt="2020-08-03T05:47:54.657" v="261" actId="14100"/>
        <pc:sldMkLst>
          <pc:docMk/>
          <pc:sldMk cId="3913377488" sldId="321"/>
        </pc:sldMkLst>
        <pc:spChg chg="del">
          <ac:chgData name="Safitri Mursyid" userId="a519e7d3bc7d4201" providerId="LiveId" clId="{1E06BB17-462A-4C78-9EDA-4BD942EBDCAE}" dt="2020-08-03T05:47:46.198" v="259" actId="478"/>
          <ac:spMkLst>
            <pc:docMk/>
            <pc:sldMk cId="3913377488" sldId="321"/>
            <ac:spMk id="2" creationId="{0B58948F-F3DB-4840-B0DA-5567AEB650F5}"/>
          </ac:spMkLst>
        </pc:spChg>
        <pc:spChg chg="mod">
          <ac:chgData name="Safitri Mursyid" userId="a519e7d3bc7d4201" providerId="LiveId" clId="{1E06BB17-462A-4C78-9EDA-4BD942EBDCAE}" dt="2020-08-03T05:47:54.657" v="261" actId="14100"/>
          <ac:spMkLst>
            <pc:docMk/>
            <pc:sldMk cId="3913377488" sldId="321"/>
            <ac:spMk id="3" creationId="{C7410A00-F877-4E58-A208-ADB46995A38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#2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9FC07-CE9C-4F31-8A5F-810916BB171B}" type="doc">
      <dgm:prSet loTypeId="urn:microsoft.com/office/officeart/2005/8/layout/list1#8" loCatId="list" qsTypeId="urn:microsoft.com/office/officeart/2005/8/quickstyle/simple1#11" qsCatId="simple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B78402C0-42C7-490D-B83E-37E181B5F418}">
      <dgm:prSet custT="1"/>
      <dgm:spPr/>
      <dgm:t>
        <a:bodyPr/>
        <a:lstStyle/>
        <a:p>
          <a:r>
            <a:rPr lang="en-US" sz="2400" dirty="0" err="1"/>
            <a:t>Simpangan</a:t>
          </a:r>
          <a:r>
            <a:rPr lang="en-US" sz="2400" dirty="0"/>
            <a:t> Baku</a:t>
          </a:r>
        </a:p>
      </dgm:t>
    </dgm:pt>
    <dgm:pt modelId="{DDC500E3-4ED6-406D-AB6C-23F85BA6D10D}" type="parTrans" cxnId="{14D170C8-65CD-4F8D-A064-FEB16B9175C5}">
      <dgm:prSet/>
      <dgm:spPr/>
      <dgm:t>
        <a:bodyPr/>
        <a:lstStyle/>
        <a:p>
          <a:endParaRPr lang="en-US" sz="3200"/>
        </a:p>
      </dgm:t>
    </dgm:pt>
    <dgm:pt modelId="{616432F1-0D8D-435A-860F-2A5A2B5A65B2}" type="sibTrans" cxnId="{14D170C8-65CD-4F8D-A064-FEB16B9175C5}">
      <dgm:prSet/>
      <dgm:spPr/>
      <dgm:t>
        <a:bodyPr/>
        <a:lstStyle/>
        <a:p>
          <a:endParaRPr lang="en-US" sz="3200"/>
        </a:p>
      </dgm:t>
    </dgm:pt>
    <dgm:pt modelId="{DC5F3144-2711-43DE-8536-49726D80D779}" type="pres">
      <dgm:prSet presAssocID="{6BC9FC07-CE9C-4F31-8A5F-810916BB171B}" presName="linear" presStyleCnt="0">
        <dgm:presLayoutVars>
          <dgm:dir/>
          <dgm:animLvl val="lvl"/>
          <dgm:resizeHandles val="exact"/>
        </dgm:presLayoutVars>
      </dgm:prSet>
      <dgm:spPr/>
    </dgm:pt>
    <dgm:pt modelId="{7225E9C8-4A0E-4E22-ADC3-56F43054FCE6}" type="pres">
      <dgm:prSet presAssocID="{B78402C0-42C7-490D-B83E-37E181B5F418}" presName="parentLin" presStyleCnt="0"/>
      <dgm:spPr/>
    </dgm:pt>
    <dgm:pt modelId="{0A3F5662-DA66-4CDC-BD1F-8EF7F18EA1C4}" type="pres">
      <dgm:prSet presAssocID="{B78402C0-42C7-490D-B83E-37E181B5F418}" presName="parentLeftMargin" presStyleLbl="node1" presStyleIdx="0" presStyleCnt="1"/>
      <dgm:spPr/>
    </dgm:pt>
    <dgm:pt modelId="{9F9DB36E-EF65-456A-A3FF-909FB6C69984}" type="pres">
      <dgm:prSet presAssocID="{B78402C0-42C7-490D-B83E-37E181B5F41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4F90752-E491-433C-B9C8-58B5607EF365}" type="pres">
      <dgm:prSet presAssocID="{B78402C0-42C7-490D-B83E-37E181B5F418}" presName="negativeSpace" presStyleCnt="0"/>
      <dgm:spPr/>
    </dgm:pt>
    <dgm:pt modelId="{C8EF06EB-8739-4624-B728-221EE96CE1C9}" type="pres">
      <dgm:prSet presAssocID="{B78402C0-42C7-490D-B83E-37E181B5F41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B386E40-75CA-40C6-9876-62EAA2CBE8D4}" type="presOf" srcId="{B78402C0-42C7-490D-B83E-37E181B5F418}" destId="{0A3F5662-DA66-4CDC-BD1F-8EF7F18EA1C4}" srcOrd="0" destOrd="0" presId="urn:microsoft.com/office/officeart/2005/8/layout/list1#8"/>
    <dgm:cxn modelId="{F9D1A96E-18A8-4CBE-9B51-5FA8FDA3FAF0}" type="presOf" srcId="{6BC9FC07-CE9C-4F31-8A5F-810916BB171B}" destId="{DC5F3144-2711-43DE-8536-49726D80D779}" srcOrd="0" destOrd="0" presId="urn:microsoft.com/office/officeart/2005/8/layout/list1#8"/>
    <dgm:cxn modelId="{14D170C8-65CD-4F8D-A064-FEB16B9175C5}" srcId="{6BC9FC07-CE9C-4F31-8A5F-810916BB171B}" destId="{B78402C0-42C7-490D-B83E-37E181B5F418}" srcOrd="0" destOrd="0" parTransId="{DDC500E3-4ED6-406D-AB6C-23F85BA6D10D}" sibTransId="{616432F1-0D8D-435A-860F-2A5A2B5A65B2}"/>
    <dgm:cxn modelId="{2BED62FC-FBEA-4C0B-A34A-DD953B8F6711}" type="presOf" srcId="{B78402C0-42C7-490D-B83E-37E181B5F418}" destId="{9F9DB36E-EF65-456A-A3FF-909FB6C69984}" srcOrd="1" destOrd="0" presId="urn:microsoft.com/office/officeart/2005/8/layout/list1#8"/>
    <dgm:cxn modelId="{96B756A4-0A86-4EBF-BA0F-91A619B936F7}" type="presParOf" srcId="{DC5F3144-2711-43DE-8536-49726D80D779}" destId="{7225E9C8-4A0E-4E22-ADC3-56F43054FCE6}" srcOrd="0" destOrd="0" presId="urn:microsoft.com/office/officeart/2005/8/layout/list1#8"/>
    <dgm:cxn modelId="{424167B1-4416-473F-B795-F5936DCD0E43}" type="presParOf" srcId="{7225E9C8-4A0E-4E22-ADC3-56F43054FCE6}" destId="{0A3F5662-DA66-4CDC-BD1F-8EF7F18EA1C4}" srcOrd="0" destOrd="0" presId="urn:microsoft.com/office/officeart/2005/8/layout/list1#8"/>
    <dgm:cxn modelId="{D9B77E2E-1675-4164-8BA8-7EFFF0B9D636}" type="presParOf" srcId="{7225E9C8-4A0E-4E22-ADC3-56F43054FCE6}" destId="{9F9DB36E-EF65-456A-A3FF-909FB6C69984}" srcOrd="1" destOrd="0" presId="urn:microsoft.com/office/officeart/2005/8/layout/list1#8"/>
    <dgm:cxn modelId="{FF4CBDE8-4D09-4119-BAF2-499197A16DBF}" type="presParOf" srcId="{DC5F3144-2711-43DE-8536-49726D80D779}" destId="{14F90752-E491-433C-B9C8-58B5607EF365}" srcOrd="1" destOrd="0" presId="urn:microsoft.com/office/officeart/2005/8/layout/list1#8"/>
    <dgm:cxn modelId="{893024C7-D884-4D7A-84A2-68298815A412}" type="presParOf" srcId="{DC5F3144-2711-43DE-8536-49726D80D779}" destId="{C8EF06EB-8739-4624-B728-221EE96CE1C9}" srcOrd="2" destOrd="0" presId="urn:microsoft.com/office/officeart/2005/8/layout/list1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9FC07-CE9C-4F31-8A5F-810916BB171B}" type="doc">
      <dgm:prSet loTypeId="urn:microsoft.com/office/officeart/2005/8/layout/list1#9" loCatId="list" qsTypeId="urn:microsoft.com/office/officeart/2005/8/quickstyle/simple1#12" qsCatId="simple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B78402C0-42C7-490D-B83E-37E181B5F418}">
      <dgm:prSet/>
      <dgm:spPr/>
      <dgm:t>
        <a:bodyPr/>
        <a:lstStyle/>
        <a:p>
          <a:r>
            <a:rPr lang="en-US" dirty="0" err="1"/>
            <a:t>Contoh</a:t>
          </a:r>
          <a:r>
            <a:rPr lang="en-US" dirty="0"/>
            <a:t> 2 </a:t>
          </a:r>
        </a:p>
      </dgm:t>
    </dgm:pt>
    <dgm:pt modelId="{DDC500E3-4ED6-406D-AB6C-23F85BA6D10D}" type="parTrans" cxnId="{14D170C8-65CD-4F8D-A064-FEB16B9175C5}">
      <dgm:prSet/>
      <dgm:spPr/>
      <dgm:t>
        <a:bodyPr/>
        <a:lstStyle/>
        <a:p>
          <a:endParaRPr lang="en-US"/>
        </a:p>
      </dgm:t>
    </dgm:pt>
    <dgm:pt modelId="{616432F1-0D8D-435A-860F-2A5A2B5A65B2}" type="sibTrans" cxnId="{14D170C8-65CD-4F8D-A064-FEB16B9175C5}">
      <dgm:prSet/>
      <dgm:spPr/>
      <dgm:t>
        <a:bodyPr/>
        <a:lstStyle/>
        <a:p>
          <a:endParaRPr lang="en-US"/>
        </a:p>
      </dgm:t>
    </dgm:pt>
    <dgm:pt modelId="{B6569B60-7D3F-4E95-B995-BBF780532133}">
      <dgm:prSet/>
      <dgm:spPr/>
      <dgm:t>
        <a:bodyPr/>
        <a:lstStyle/>
        <a:p>
          <a:r>
            <a:rPr lang="en-US"/>
            <a:t>Dari 40 orang siswa diambil sampel 9 orang untuk diukur tinggi badannya, diperoleh data berikut:</a:t>
          </a:r>
          <a:endParaRPr lang="en-US" dirty="0"/>
        </a:p>
      </dgm:t>
    </dgm:pt>
    <dgm:pt modelId="{C5F4CE2D-E658-424F-9070-5C7F3B4998EF}" type="parTrans" cxnId="{9DA8B665-F21C-4572-A797-D96D00E69F5B}">
      <dgm:prSet/>
      <dgm:spPr/>
      <dgm:t>
        <a:bodyPr/>
        <a:lstStyle/>
        <a:p>
          <a:endParaRPr lang="en-US"/>
        </a:p>
      </dgm:t>
    </dgm:pt>
    <dgm:pt modelId="{7119041A-7E90-4104-ADCF-5E4127632325}" type="sibTrans" cxnId="{9DA8B665-F21C-4572-A797-D96D00E69F5B}">
      <dgm:prSet/>
      <dgm:spPr/>
      <dgm:t>
        <a:bodyPr/>
        <a:lstStyle/>
        <a:p>
          <a:endParaRPr lang="en-US"/>
        </a:p>
      </dgm:t>
    </dgm:pt>
    <dgm:pt modelId="{1FD8D731-3BB9-4EC9-8BB3-B028A17FD478}">
      <dgm:prSet/>
      <dgm:spPr/>
      <dgm:t>
        <a:bodyPr/>
        <a:lstStyle/>
        <a:p>
          <a:r>
            <a:rPr lang="en-US" dirty="0"/>
            <a:t>165, 170, 169, 168, 156, 160, 175, 162, 169.</a:t>
          </a:r>
        </a:p>
      </dgm:t>
    </dgm:pt>
    <dgm:pt modelId="{84FA13C2-CE15-44D2-A210-704EDAD521E8}" type="parTrans" cxnId="{0256060D-A250-4475-ACD5-D407857AEA06}">
      <dgm:prSet/>
      <dgm:spPr/>
      <dgm:t>
        <a:bodyPr/>
        <a:lstStyle/>
        <a:p>
          <a:endParaRPr lang="en-US"/>
        </a:p>
      </dgm:t>
    </dgm:pt>
    <dgm:pt modelId="{752D7A70-C21F-465B-B10E-CC685D782119}" type="sibTrans" cxnId="{0256060D-A250-4475-ACD5-D407857AEA06}">
      <dgm:prSet/>
      <dgm:spPr/>
      <dgm:t>
        <a:bodyPr/>
        <a:lstStyle/>
        <a:p>
          <a:endParaRPr lang="en-US"/>
        </a:p>
      </dgm:t>
    </dgm:pt>
    <dgm:pt modelId="{E4B24D69-4FAE-442C-8C19-A436BBF1AA4A}">
      <dgm:prSet/>
      <dgm:spPr/>
      <dgm:t>
        <a:bodyPr/>
        <a:lstStyle/>
        <a:p>
          <a:r>
            <a:rPr lang="en-US" dirty="0" err="1"/>
            <a:t>Hitunglah</a:t>
          </a:r>
          <a:r>
            <a:rPr lang="en-US" dirty="0"/>
            <a:t> </a:t>
          </a:r>
          <a:r>
            <a:rPr lang="en-US" dirty="0" err="1"/>
            <a:t>simpangan</a:t>
          </a:r>
          <a:r>
            <a:rPr lang="en-US" dirty="0"/>
            <a:t> </a:t>
          </a:r>
          <a:r>
            <a:rPr lang="en-US" dirty="0" err="1"/>
            <a:t>baku</a:t>
          </a:r>
          <a:r>
            <a:rPr lang="en-US" dirty="0"/>
            <a:t> </a:t>
          </a:r>
          <a:r>
            <a:rPr lang="en-US" dirty="0" err="1"/>
            <a:t>sampel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data </a:t>
          </a:r>
          <a:r>
            <a:rPr lang="en-US" dirty="0" err="1"/>
            <a:t>tersebut</a:t>
          </a:r>
          <a:r>
            <a:rPr lang="en-US" dirty="0"/>
            <a:t>.</a:t>
          </a:r>
        </a:p>
      </dgm:t>
    </dgm:pt>
    <dgm:pt modelId="{B7D643DE-E7D8-4590-8103-89CD7DA7B92A}" type="parTrans" cxnId="{35AE50D8-C628-4F80-9539-95E47F100133}">
      <dgm:prSet/>
      <dgm:spPr/>
      <dgm:t>
        <a:bodyPr/>
        <a:lstStyle/>
        <a:p>
          <a:endParaRPr lang="en-US"/>
        </a:p>
      </dgm:t>
    </dgm:pt>
    <dgm:pt modelId="{F26073A4-4CB2-43EB-82FE-9CDD2B3F88EB}" type="sibTrans" cxnId="{35AE50D8-C628-4F80-9539-95E47F100133}">
      <dgm:prSet/>
      <dgm:spPr/>
      <dgm:t>
        <a:bodyPr/>
        <a:lstStyle/>
        <a:p>
          <a:endParaRPr lang="en-US"/>
        </a:p>
      </dgm:t>
    </dgm:pt>
    <dgm:pt modelId="{DC5F3144-2711-43DE-8536-49726D80D779}" type="pres">
      <dgm:prSet presAssocID="{6BC9FC07-CE9C-4F31-8A5F-810916BB171B}" presName="linear" presStyleCnt="0">
        <dgm:presLayoutVars>
          <dgm:dir/>
          <dgm:animLvl val="lvl"/>
          <dgm:resizeHandles val="exact"/>
        </dgm:presLayoutVars>
      </dgm:prSet>
      <dgm:spPr/>
    </dgm:pt>
    <dgm:pt modelId="{7225E9C8-4A0E-4E22-ADC3-56F43054FCE6}" type="pres">
      <dgm:prSet presAssocID="{B78402C0-42C7-490D-B83E-37E181B5F418}" presName="parentLin" presStyleCnt="0"/>
      <dgm:spPr/>
    </dgm:pt>
    <dgm:pt modelId="{0A3F5662-DA66-4CDC-BD1F-8EF7F18EA1C4}" type="pres">
      <dgm:prSet presAssocID="{B78402C0-42C7-490D-B83E-37E181B5F418}" presName="parentLeftMargin" presStyleLbl="node1" presStyleIdx="0" presStyleCnt="1"/>
      <dgm:spPr/>
    </dgm:pt>
    <dgm:pt modelId="{9F9DB36E-EF65-456A-A3FF-909FB6C69984}" type="pres">
      <dgm:prSet presAssocID="{B78402C0-42C7-490D-B83E-37E181B5F41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4F90752-E491-433C-B9C8-58B5607EF365}" type="pres">
      <dgm:prSet presAssocID="{B78402C0-42C7-490D-B83E-37E181B5F418}" presName="negativeSpace" presStyleCnt="0"/>
      <dgm:spPr/>
    </dgm:pt>
    <dgm:pt modelId="{C8EF06EB-8739-4624-B728-221EE96CE1C9}" type="pres">
      <dgm:prSet presAssocID="{B78402C0-42C7-490D-B83E-37E181B5F41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3EEAD00-4057-43BF-AB35-CB78AB5E8577}" type="presOf" srcId="{1FD8D731-3BB9-4EC9-8BB3-B028A17FD478}" destId="{C8EF06EB-8739-4624-B728-221EE96CE1C9}" srcOrd="0" destOrd="1" presId="urn:microsoft.com/office/officeart/2005/8/layout/list1#9"/>
    <dgm:cxn modelId="{87804004-6E53-4CCF-99CC-5A49B743C7D1}" type="presOf" srcId="{E4B24D69-4FAE-442C-8C19-A436BBF1AA4A}" destId="{C8EF06EB-8739-4624-B728-221EE96CE1C9}" srcOrd="0" destOrd="2" presId="urn:microsoft.com/office/officeart/2005/8/layout/list1#9"/>
    <dgm:cxn modelId="{0256060D-A250-4475-ACD5-D407857AEA06}" srcId="{B78402C0-42C7-490D-B83E-37E181B5F418}" destId="{1FD8D731-3BB9-4EC9-8BB3-B028A17FD478}" srcOrd="1" destOrd="0" parTransId="{84FA13C2-CE15-44D2-A210-704EDAD521E8}" sibTransId="{752D7A70-C21F-465B-B10E-CC685D782119}"/>
    <dgm:cxn modelId="{9DA8B665-F21C-4572-A797-D96D00E69F5B}" srcId="{B78402C0-42C7-490D-B83E-37E181B5F418}" destId="{B6569B60-7D3F-4E95-B995-BBF780532133}" srcOrd="0" destOrd="0" parTransId="{C5F4CE2D-E658-424F-9070-5C7F3B4998EF}" sibTransId="{7119041A-7E90-4104-ADCF-5E4127632325}"/>
    <dgm:cxn modelId="{2798277E-F192-48C8-8099-7C5F184AED2B}" type="presOf" srcId="{B6569B60-7D3F-4E95-B995-BBF780532133}" destId="{C8EF06EB-8739-4624-B728-221EE96CE1C9}" srcOrd="0" destOrd="0" presId="urn:microsoft.com/office/officeart/2005/8/layout/list1#9"/>
    <dgm:cxn modelId="{BBBE847F-0753-4D17-828E-4FDE98F979BB}" type="presOf" srcId="{6BC9FC07-CE9C-4F31-8A5F-810916BB171B}" destId="{DC5F3144-2711-43DE-8536-49726D80D779}" srcOrd="0" destOrd="0" presId="urn:microsoft.com/office/officeart/2005/8/layout/list1#9"/>
    <dgm:cxn modelId="{EE4182A2-CAE6-43FC-A7B3-14AF039992E9}" type="presOf" srcId="{B78402C0-42C7-490D-B83E-37E181B5F418}" destId="{9F9DB36E-EF65-456A-A3FF-909FB6C69984}" srcOrd="1" destOrd="0" presId="urn:microsoft.com/office/officeart/2005/8/layout/list1#9"/>
    <dgm:cxn modelId="{14D170C8-65CD-4F8D-A064-FEB16B9175C5}" srcId="{6BC9FC07-CE9C-4F31-8A5F-810916BB171B}" destId="{B78402C0-42C7-490D-B83E-37E181B5F418}" srcOrd="0" destOrd="0" parTransId="{DDC500E3-4ED6-406D-AB6C-23F85BA6D10D}" sibTransId="{616432F1-0D8D-435A-860F-2A5A2B5A65B2}"/>
    <dgm:cxn modelId="{35AE50D8-C628-4F80-9539-95E47F100133}" srcId="{B78402C0-42C7-490D-B83E-37E181B5F418}" destId="{E4B24D69-4FAE-442C-8C19-A436BBF1AA4A}" srcOrd="2" destOrd="0" parTransId="{B7D643DE-E7D8-4590-8103-89CD7DA7B92A}" sibTransId="{F26073A4-4CB2-43EB-82FE-9CDD2B3F88EB}"/>
    <dgm:cxn modelId="{7E7EA6D9-06CA-40EB-A5A1-E960839EF543}" type="presOf" srcId="{B78402C0-42C7-490D-B83E-37E181B5F418}" destId="{0A3F5662-DA66-4CDC-BD1F-8EF7F18EA1C4}" srcOrd="0" destOrd="0" presId="urn:microsoft.com/office/officeart/2005/8/layout/list1#9"/>
    <dgm:cxn modelId="{D3241B1E-0A81-4F26-8739-C9E510AA41DF}" type="presParOf" srcId="{DC5F3144-2711-43DE-8536-49726D80D779}" destId="{7225E9C8-4A0E-4E22-ADC3-56F43054FCE6}" srcOrd="0" destOrd="0" presId="urn:microsoft.com/office/officeart/2005/8/layout/list1#9"/>
    <dgm:cxn modelId="{34BA0D20-0932-4F75-B749-461643C82FD1}" type="presParOf" srcId="{7225E9C8-4A0E-4E22-ADC3-56F43054FCE6}" destId="{0A3F5662-DA66-4CDC-BD1F-8EF7F18EA1C4}" srcOrd="0" destOrd="0" presId="urn:microsoft.com/office/officeart/2005/8/layout/list1#9"/>
    <dgm:cxn modelId="{DE467DA8-C697-4E35-9506-6D03E6E5E396}" type="presParOf" srcId="{7225E9C8-4A0E-4E22-ADC3-56F43054FCE6}" destId="{9F9DB36E-EF65-456A-A3FF-909FB6C69984}" srcOrd="1" destOrd="0" presId="urn:microsoft.com/office/officeart/2005/8/layout/list1#9"/>
    <dgm:cxn modelId="{B59B267D-429E-48FB-831C-D2DFA1271868}" type="presParOf" srcId="{DC5F3144-2711-43DE-8536-49726D80D779}" destId="{14F90752-E491-433C-B9C8-58B5607EF365}" srcOrd="1" destOrd="0" presId="urn:microsoft.com/office/officeart/2005/8/layout/list1#9"/>
    <dgm:cxn modelId="{1984AFFC-BC29-4F23-BD0A-8F668675BDF1}" type="presParOf" srcId="{DC5F3144-2711-43DE-8536-49726D80D779}" destId="{C8EF06EB-8739-4624-B728-221EE96CE1C9}" srcOrd="2" destOrd="0" presId="urn:microsoft.com/office/officeart/2005/8/layout/list1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8F9A71-76D8-4FB0-B8E6-C6651038A407}" type="doc">
      <dgm:prSet loTypeId="urn:microsoft.com/office/officeart/2005/8/layout/list1#10" loCatId="list" qsTypeId="urn:microsoft.com/office/officeart/2005/8/quickstyle/simple1#13" qsCatId="simple" csTypeId="urn:microsoft.com/office/officeart/2005/8/colors/accent1_1#2" csCatId="accent1" phldr="1"/>
      <dgm:spPr/>
      <dgm:t>
        <a:bodyPr/>
        <a:lstStyle/>
        <a:p>
          <a:endParaRPr lang="en-US"/>
        </a:p>
      </dgm:t>
    </dgm:pt>
    <dgm:pt modelId="{2CB840C0-F1B2-497C-94E1-283A901C6309}">
      <dgm:prSet custT="1"/>
      <dgm:spPr/>
      <dgm:t>
        <a:bodyPr/>
        <a:lstStyle/>
        <a:p>
          <a:pPr rtl="0"/>
          <a:r>
            <a:rPr lang="en-US" sz="2400" dirty="0" err="1"/>
            <a:t>Contoh</a:t>
          </a:r>
          <a:r>
            <a:rPr lang="en-US" sz="2400" dirty="0"/>
            <a:t> 3 : TERDAPAT 10 data </a:t>
          </a:r>
          <a:r>
            <a:rPr lang="en-US" sz="2400" dirty="0" err="1"/>
            <a:t>mahasiswa</a:t>
          </a:r>
          <a:r>
            <a:rPr lang="en-US" sz="2400" dirty="0"/>
            <a:t> yang </a:t>
          </a:r>
          <a:r>
            <a:rPr lang="en-US" sz="2400" dirty="0" err="1"/>
            <a:t>berisi</a:t>
          </a:r>
          <a:r>
            <a:rPr lang="en-US" sz="2400" dirty="0"/>
            <a:t> </a:t>
          </a:r>
          <a:r>
            <a:rPr lang="en-US" sz="2400" dirty="0" err="1"/>
            <a:t>tinggi</a:t>
          </a:r>
          <a:r>
            <a:rPr lang="en-US" sz="2400" dirty="0"/>
            <a:t> </a:t>
          </a:r>
          <a:r>
            <a:rPr lang="en-US" sz="2400" dirty="0" err="1"/>
            <a:t>badan</a:t>
          </a:r>
          <a:r>
            <a:rPr lang="en-US" sz="2400" dirty="0"/>
            <a:t> yang </a:t>
          </a:r>
          <a:r>
            <a:rPr lang="en-US" sz="2400" dirty="0" err="1"/>
            <a:t>dijadikan</a:t>
          </a:r>
          <a:r>
            <a:rPr lang="en-US" sz="2400" dirty="0"/>
            <a:t> </a:t>
          </a:r>
          <a:r>
            <a:rPr lang="en-US" sz="2400" dirty="0" err="1"/>
            <a:t>sampel</a:t>
          </a:r>
          <a:r>
            <a:rPr lang="en-US" sz="2400" dirty="0"/>
            <a:t>, </a:t>
          </a:r>
          <a:r>
            <a:rPr lang="en-US" sz="2400" dirty="0" err="1"/>
            <a:t>sebagai</a:t>
          </a:r>
          <a:r>
            <a:rPr lang="en-US" sz="2400" dirty="0"/>
            <a:t> </a:t>
          </a:r>
          <a:r>
            <a:rPr lang="en-US" sz="2400" dirty="0" err="1"/>
            <a:t>berikut</a:t>
          </a:r>
          <a:r>
            <a:rPr lang="en-US" sz="2400" dirty="0"/>
            <a:t>:</a:t>
          </a:r>
        </a:p>
      </dgm:t>
    </dgm:pt>
    <dgm:pt modelId="{5F19FA79-A0B4-4236-A6F7-FC1D1F6BD3D9}" type="parTrans" cxnId="{1275A407-5896-458E-9BA6-538AF5A062C4}">
      <dgm:prSet/>
      <dgm:spPr/>
      <dgm:t>
        <a:bodyPr/>
        <a:lstStyle/>
        <a:p>
          <a:endParaRPr lang="en-US" sz="3600"/>
        </a:p>
      </dgm:t>
    </dgm:pt>
    <dgm:pt modelId="{0CE4A2EB-1413-405D-A806-C843A8E67C49}" type="sibTrans" cxnId="{1275A407-5896-458E-9BA6-538AF5A062C4}">
      <dgm:prSet/>
      <dgm:spPr/>
      <dgm:t>
        <a:bodyPr/>
        <a:lstStyle/>
        <a:p>
          <a:endParaRPr lang="en-US" sz="3600"/>
        </a:p>
      </dgm:t>
    </dgm:pt>
    <dgm:pt modelId="{114B27C1-8491-4DF6-8E07-F73CD2CE9A9C}">
      <dgm:prSet custT="1"/>
      <dgm:spPr/>
      <dgm:t>
        <a:bodyPr/>
        <a:lstStyle/>
        <a:p>
          <a:pPr rtl="0"/>
          <a:r>
            <a:rPr lang="en-US" sz="2400" dirty="0"/>
            <a:t>172,167,180,170,169,160,175,165,173,170</a:t>
          </a:r>
        </a:p>
      </dgm:t>
    </dgm:pt>
    <dgm:pt modelId="{CAF64570-76F3-494E-A2E0-F5439D9DBB39}" type="parTrans" cxnId="{DAEA8B01-5EF7-4FA8-BD9D-5D59416C9C1D}">
      <dgm:prSet/>
      <dgm:spPr/>
      <dgm:t>
        <a:bodyPr/>
        <a:lstStyle/>
        <a:p>
          <a:endParaRPr lang="en-US" sz="3600"/>
        </a:p>
      </dgm:t>
    </dgm:pt>
    <dgm:pt modelId="{F3C756F7-BFCD-4676-BF12-B99572DEDB9E}" type="sibTrans" cxnId="{DAEA8B01-5EF7-4FA8-BD9D-5D59416C9C1D}">
      <dgm:prSet/>
      <dgm:spPr/>
      <dgm:t>
        <a:bodyPr/>
        <a:lstStyle/>
        <a:p>
          <a:endParaRPr lang="en-US" sz="3600"/>
        </a:p>
      </dgm:t>
    </dgm:pt>
    <dgm:pt modelId="{15A9819B-4605-4B24-8A6E-6F97EE1E1110}">
      <dgm:prSet custT="1"/>
      <dgm:spPr/>
      <dgm:t>
        <a:bodyPr/>
        <a:lstStyle/>
        <a:p>
          <a:pPr rtl="0"/>
          <a:r>
            <a:rPr lang="en-US" sz="2400" dirty="0"/>
            <a:t>HITUNGLAH VARIAN DAN DEVIASI STANDARNYA.</a:t>
          </a:r>
        </a:p>
      </dgm:t>
    </dgm:pt>
    <dgm:pt modelId="{FC09AFA2-5B6E-466C-A69C-99C870CF60B0}" type="parTrans" cxnId="{D33321F2-705A-4FF5-B705-56497BCC5E52}">
      <dgm:prSet/>
      <dgm:spPr/>
      <dgm:t>
        <a:bodyPr/>
        <a:lstStyle/>
        <a:p>
          <a:endParaRPr lang="en-US" sz="3600"/>
        </a:p>
      </dgm:t>
    </dgm:pt>
    <dgm:pt modelId="{14933497-0BE9-4280-AD00-A43443AE7598}" type="sibTrans" cxnId="{D33321F2-705A-4FF5-B705-56497BCC5E52}">
      <dgm:prSet/>
      <dgm:spPr/>
      <dgm:t>
        <a:bodyPr/>
        <a:lstStyle/>
        <a:p>
          <a:endParaRPr lang="en-US" sz="3600"/>
        </a:p>
      </dgm:t>
    </dgm:pt>
    <dgm:pt modelId="{2B39759C-51DB-4805-8CFB-7FDD8F7CE5E4}" type="pres">
      <dgm:prSet presAssocID="{E48F9A71-76D8-4FB0-B8E6-C6651038A407}" presName="linear" presStyleCnt="0">
        <dgm:presLayoutVars>
          <dgm:dir/>
          <dgm:animLvl val="lvl"/>
          <dgm:resizeHandles val="exact"/>
        </dgm:presLayoutVars>
      </dgm:prSet>
      <dgm:spPr/>
    </dgm:pt>
    <dgm:pt modelId="{B8AA378D-A0F4-4C84-9DE0-705DB215D11C}" type="pres">
      <dgm:prSet presAssocID="{2CB840C0-F1B2-497C-94E1-283A901C6309}" presName="parentLin" presStyleCnt="0"/>
      <dgm:spPr/>
    </dgm:pt>
    <dgm:pt modelId="{45875ECE-674A-4CD1-B792-F1647EF4C1D5}" type="pres">
      <dgm:prSet presAssocID="{2CB840C0-F1B2-497C-94E1-283A901C6309}" presName="parentLeftMargin" presStyleLbl="node1" presStyleIdx="0" presStyleCnt="1"/>
      <dgm:spPr/>
    </dgm:pt>
    <dgm:pt modelId="{9B8359B2-5083-4BEA-9F75-0EAB727A4049}" type="pres">
      <dgm:prSet presAssocID="{2CB840C0-F1B2-497C-94E1-283A901C6309}" presName="parentText" presStyleLbl="node1" presStyleIdx="0" presStyleCnt="1" custLinFactNeighborY="-10140">
        <dgm:presLayoutVars>
          <dgm:chMax val="0"/>
          <dgm:bulletEnabled val="1"/>
        </dgm:presLayoutVars>
      </dgm:prSet>
      <dgm:spPr/>
    </dgm:pt>
    <dgm:pt modelId="{2FE937BE-18AB-47D9-850D-F9C25DDE965B}" type="pres">
      <dgm:prSet presAssocID="{2CB840C0-F1B2-497C-94E1-283A901C6309}" presName="negativeSpace" presStyleCnt="0"/>
      <dgm:spPr/>
    </dgm:pt>
    <dgm:pt modelId="{2308394D-8DD0-431E-B0DE-EF8BE355B86D}" type="pres">
      <dgm:prSet presAssocID="{2CB840C0-F1B2-497C-94E1-283A901C6309}" presName="childText" presStyleLbl="conFgAcc1" presStyleIdx="0" presStyleCnt="1" custLinFactNeighborX="-20746" custLinFactNeighborY="-14282">
        <dgm:presLayoutVars>
          <dgm:bulletEnabled val="1"/>
        </dgm:presLayoutVars>
      </dgm:prSet>
      <dgm:spPr/>
    </dgm:pt>
  </dgm:ptLst>
  <dgm:cxnLst>
    <dgm:cxn modelId="{DAEA8B01-5EF7-4FA8-BD9D-5D59416C9C1D}" srcId="{2CB840C0-F1B2-497C-94E1-283A901C6309}" destId="{114B27C1-8491-4DF6-8E07-F73CD2CE9A9C}" srcOrd="0" destOrd="0" parTransId="{CAF64570-76F3-494E-A2E0-F5439D9DBB39}" sibTransId="{F3C756F7-BFCD-4676-BF12-B99572DEDB9E}"/>
    <dgm:cxn modelId="{1275A407-5896-458E-9BA6-538AF5A062C4}" srcId="{E48F9A71-76D8-4FB0-B8E6-C6651038A407}" destId="{2CB840C0-F1B2-497C-94E1-283A901C6309}" srcOrd="0" destOrd="0" parTransId="{5F19FA79-A0B4-4236-A6F7-FC1D1F6BD3D9}" sibTransId="{0CE4A2EB-1413-405D-A806-C843A8E67C49}"/>
    <dgm:cxn modelId="{B556C146-1158-4F7C-8351-63BF8858C57D}" type="presOf" srcId="{2CB840C0-F1B2-497C-94E1-283A901C6309}" destId="{9B8359B2-5083-4BEA-9F75-0EAB727A4049}" srcOrd="1" destOrd="0" presId="urn:microsoft.com/office/officeart/2005/8/layout/list1#10"/>
    <dgm:cxn modelId="{91CD9881-866A-4C08-A3B5-FDF153B1A18F}" type="presOf" srcId="{2CB840C0-F1B2-497C-94E1-283A901C6309}" destId="{45875ECE-674A-4CD1-B792-F1647EF4C1D5}" srcOrd="0" destOrd="0" presId="urn:microsoft.com/office/officeart/2005/8/layout/list1#10"/>
    <dgm:cxn modelId="{E12474A5-FB9A-4D6C-A1D3-A8F025D5549F}" type="presOf" srcId="{15A9819B-4605-4B24-8A6E-6F97EE1E1110}" destId="{2308394D-8DD0-431E-B0DE-EF8BE355B86D}" srcOrd="0" destOrd="1" presId="urn:microsoft.com/office/officeart/2005/8/layout/list1#10"/>
    <dgm:cxn modelId="{A401DFA8-FAA1-4963-B842-C1E86AC89B61}" type="presOf" srcId="{114B27C1-8491-4DF6-8E07-F73CD2CE9A9C}" destId="{2308394D-8DD0-431E-B0DE-EF8BE355B86D}" srcOrd="0" destOrd="0" presId="urn:microsoft.com/office/officeart/2005/8/layout/list1#10"/>
    <dgm:cxn modelId="{B3C585A9-326A-43E8-8A65-DE525373A082}" type="presOf" srcId="{E48F9A71-76D8-4FB0-B8E6-C6651038A407}" destId="{2B39759C-51DB-4805-8CFB-7FDD8F7CE5E4}" srcOrd="0" destOrd="0" presId="urn:microsoft.com/office/officeart/2005/8/layout/list1#10"/>
    <dgm:cxn modelId="{D33321F2-705A-4FF5-B705-56497BCC5E52}" srcId="{2CB840C0-F1B2-497C-94E1-283A901C6309}" destId="{15A9819B-4605-4B24-8A6E-6F97EE1E1110}" srcOrd="1" destOrd="0" parTransId="{FC09AFA2-5B6E-466C-A69C-99C870CF60B0}" sibTransId="{14933497-0BE9-4280-AD00-A43443AE7598}"/>
    <dgm:cxn modelId="{3B9447F0-0A38-4B2C-AC66-18EC633F3741}" type="presParOf" srcId="{2B39759C-51DB-4805-8CFB-7FDD8F7CE5E4}" destId="{B8AA378D-A0F4-4C84-9DE0-705DB215D11C}" srcOrd="0" destOrd="0" presId="urn:microsoft.com/office/officeart/2005/8/layout/list1#10"/>
    <dgm:cxn modelId="{438B5207-6911-429B-BBEB-CDF27E147499}" type="presParOf" srcId="{B8AA378D-A0F4-4C84-9DE0-705DB215D11C}" destId="{45875ECE-674A-4CD1-B792-F1647EF4C1D5}" srcOrd="0" destOrd="0" presId="urn:microsoft.com/office/officeart/2005/8/layout/list1#10"/>
    <dgm:cxn modelId="{80B8315D-5BF5-4E63-BD71-B4CF88573C12}" type="presParOf" srcId="{B8AA378D-A0F4-4C84-9DE0-705DB215D11C}" destId="{9B8359B2-5083-4BEA-9F75-0EAB727A4049}" srcOrd="1" destOrd="0" presId="urn:microsoft.com/office/officeart/2005/8/layout/list1#10"/>
    <dgm:cxn modelId="{3E3EEBB7-1B79-46CF-BC32-A28229857801}" type="presParOf" srcId="{2B39759C-51DB-4805-8CFB-7FDD8F7CE5E4}" destId="{2FE937BE-18AB-47D9-850D-F9C25DDE965B}" srcOrd="1" destOrd="0" presId="urn:microsoft.com/office/officeart/2005/8/layout/list1#10"/>
    <dgm:cxn modelId="{EB2887FB-2101-4251-8861-6764D5FC4A74}" type="presParOf" srcId="{2B39759C-51DB-4805-8CFB-7FDD8F7CE5E4}" destId="{2308394D-8DD0-431E-B0DE-EF8BE355B86D}" srcOrd="2" destOrd="0" presId="urn:microsoft.com/office/officeart/2005/8/layout/list1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06EB-8739-4624-B728-221EE96CE1C9}">
      <dsp:nvSpPr>
        <dsp:cNvPr id="0" name=""/>
        <dsp:cNvSpPr/>
      </dsp:nvSpPr>
      <dsp:spPr>
        <a:xfrm>
          <a:off x="0" y="280648"/>
          <a:ext cx="612736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DB36E-EF65-456A-A3FF-909FB6C69984}">
      <dsp:nvSpPr>
        <dsp:cNvPr id="0" name=""/>
        <dsp:cNvSpPr/>
      </dsp:nvSpPr>
      <dsp:spPr>
        <a:xfrm>
          <a:off x="306368" y="207"/>
          <a:ext cx="428915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120" tIns="0" rIns="1621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Simpangan</a:t>
          </a:r>
          <a:r>
            <a:rPr lang="en-US" sz="2400" kern="1200" dirty="0"/>
            <a:t> Baku</a:t>
          </a:r>
        </a:p>
      </dsp:txBody>
      <dsp:txXfrm>
        <a:off x="333748" y="27587"/>
        <a:ext cx="4234392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F06EB-8739-4624-B728-221EE96CE1C9}">
      <dsp:nvSpPr>
        <dsp:cNvPr id="0" name=""/>
        <dsp:cNvSpPr/>
      </dsp:nvSpPr>
      <dsp:spPr>
        <a:xfrm>
          <a:off x="0" y="505504"/>
          <a:ext cx="8099106" cy="259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581" tIns="520700" rIns="62858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Dari 40 orang siswa diambil sampel 9 orang untuk diukur tinggi badannya, diperoleh data berikut: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165, 170, 169, 168, 156, 160, 175, 162, 169.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Hitunglah</a:t>
          </a:r>
          <a:r>
            <a:rPr lang="en-US" sz="2500" kern="1200" dirty="0"/>
            <a:t> </a:t>
          </a:r>
          <a:r>
            <a:rPr lang="en-US" sz="2500" kern="1200" dirty="0" err="1"/>
            <a:t>simpangan</a:t>
          </a:r>
          <a:r>
            <a:rPr lang="en-US" sz="2500" kern="1200" dirty="0"/>
            <a:t> </a:t>
          </a:r>
          <a:r>
            <a:rPr lang="en-US" sz="2500" kern="1200" dirty="0" err="1"/>
            <a:t>baku</a:t>
          </a:r>
          <a:r>
            <a:rPr lang="en-US" sz="2500" kern="1200" dirty="0"/>
            <a:t> </a:t>
          </a:r>
          <a:r>
            <a:rPr lang="en-US" sz="2500" kern="1200" dirty="0" err="1"/>
            <a:t>sampel</a:t>
          </a:r>
          <a:r>
            <a:rPr lang="en-US" sz="2500" kern="1200" dirty="0"/>
            <a:t> </a:t>
          </a:r>
          <a:r>
            <a:rPr lang="en-US" sz="2500" kern="1200" dirty="0" err="1"/>
            <a:t>dari</a:t>
          </a:r>
          <a:r>
            <a:rPr lang="en-US" sz="2500" kern="1200" dirty="0"/>
            <a:t> data </a:t>
          </a:r>
          <a:r>
            <a:rPr lang="en-US" sz="2500" kern="1200" dirty="0" err="1"/>
            <a:t>tersebut</a:t>
          </a:r>
          <a:r>
            <a:rPr lang="en-US" sz="2500" kern="1200" dirty="0"/>
            <a:t>.</a:t>
          </a:r>
        </a:p>
      </dsp:txBody>
      <dsp:txXfrm>
        <a:off x="0" y="505504"/>
        <a:ext cx="8099106" cy="2598750"/>
      </dsp:txXfrm>
    </dsp:sp>
    <dsp:sp modelId="{9F9DB36E-EF65-456A-A3FF-909FB6C69984}">
      <dsp:nvSpPr>
        <dsp:cNvPr id="0" name=""/>
        <dsp:cNvSpPr/>
      </dsp:nvSpPr>
      <dsp:spPr>
        <a:xfrm>
          <a:off x="404955" y="136504"/>
          <a:ext cx="566937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289" tIns="0" rIns="21428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Contoh</a:t>
          </a:r>
          <a:r>
            <a:rPr lang="en-US" sz="2500" kern="1200" dirty="0"/>
            <a:t> 2 </a:t>
          </a:r>
        </a:p>
      </dsp:txBody>
      <dsp:txXfrm>
        <a:off x="440981" y="172530"/>
        <a:ext cx="5597322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8394D-8DD0-431E-B0DE-EF8BE355B86D}">
      <dsp:nvSpPr>
        <dsp:cNvPr id="0" name=""/>
        <dsp:cNvSpPr/>
      </dsp:nvSpPr>
      <dsp:spPr>
        <a:xfrm>
          <a:off x="0" y="1381942"/>
          <a:ext cx="8546660" cy="2252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316" tIns="1353820" rIns="663316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172,167,180,170,169,160,175,165,173,170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HITUNGLAH VARIAN DAN DEVIASI STANDARNYA.</a:t>
          </a:r>
        </a:p>
      </dsp:txBody>
      <dsp:txXfrm>
        <a:off x="0" y="1381942"/>
        <a:ext cx="8546660" cy="2252250"/>
      </dsp:txXfrm>
    </dsp:sp>
    <dsp:sp modelId="{9B8359B2-5083-4BEA-9F75-0EAB727A4049}">
      <dsp:nvSpPr>
        <dsp:cNvPr id="0" name=""/>
        <dsp:cNvSpPr/>
      </dsp:nvSpPr>
      <dsp:spPr>
        <a:xfrm>
          <a:off x="427333" y="364997"/>
          <a:ext cx="5982662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130" tIns="0" rIns="22613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Contoh</a:t>
          </a:r>
          <a:r>
            <a:rPr lang="en-US" sz="2400" kern="1200" dirty="0"/>
            <a:t> 3 : TERDAPAT 10 data </a:t>
          </a:r>
          <a:r>
            <a:rPr lang="en-US" sz="2400" kern="1200" dirty="0" err="1"/>
            <a:t>mahasiswa</a:t>
          </a:r>
          <a:r>
            <a:rPr lang="en-US" sz="2400" kern="1200" dirty="0"/>
            <a:t> yang </a:t>
          </a:r>
          <a:r>
            <a:rPr lang="en-US" sz="2400" kern="1200" dirty="0" err="1"/>
            <a:t>berisi</a:t>
          </a:r>
          <a:r>
            <a:rPr lang="en-US" sz="2400" kern="1200" dirty="0"/>
            <a:t> </a:t>
          </a:r>
          <a:r>
            <a:rPr lang="en-US" sz="2400" kern="1200" dirty="0" err="1"/>
            <a:t>tinggi</a:t>
          </a:r>
          <a:r>
            <a:rPr lang="en-US" sz="2400" kern="1200" dirty="0"/>
            <a:t> </a:t>
          </a:r>
          <a:r>
            <a:rPr lang="en-US" sz="2400" kern="1200" dirty="0" err="1"/>
            <a:t>badan</a:t>
          </a:r>
          <a:r>
            <a:rPr lang="en-US" sz="2400" kern="1200" dirty="0"/>
            <a:t> yang </a:t>
          </a:r>
          <a:r>
            <a:rPr lang="en-US" sz="2400" kern="1200" dirty="0" err="1"/>
            <a:t>dijadikan</a:t>
          </a:r>
          <a:r>
            <a:rPr lang="en-US" sz="2400" kern="1200" dirty="0"/>
            <a:t> </a:t>
          </a:r>
          <a:r>
            <a:rPr lang="en-US" sz="2400" kern="1200" dirty="0" err="1"/>
            <a:t>sampel</a:t>
          </a:r>
          <a:r>
            <a:rPr lang="en-US" sz="2400" kern="1200" dirty="0"/>
            <a:t>, </a:t>
          </a:r>
          <a:r>
            <a:rPr lang="en-US" sz="2400" kern="1200" dirty="0" err="1"/>
            <a:t>sebagai</a:t>
          </a:r>
          <a:r>
            <a:rPr lang="en-US" sz="2400" kern="1200" dirty="0"/>
            <a:t> </a:t>
          </a:r>
          <a:r>
            <a:rPr lang="en-US" sz="2400" kern="1200" dirty="0" err="1"/>
            <a:t>berikut</a:t>
          </a:r>
          <a:r>
            <a:rPr lang="en-US" sz="2400" kern="1200" dirty="0"/>
            <a:t>:</a:t>
          </a:r>
        </a:p>
      </dsp:txBody>
      <dsp:txXfrm>
        <a:off x="521001" y="458665"/>
        <a:ext cx="5795326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8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9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10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FADB-D95B-44FE-B609-D628CFFFBB89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BC3DC-28EB-422E-9F7A-73C0C2E81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2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7992888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97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0"/>
            <a:ext cx="8244000" cy="78579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effectLst>
                  <a:glow rad="101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43710"/>
            <a:ext cx="2133600" cy="214290"/>
          </a:xfrm>
          <a:prstGeom prst="rect">
            <a:avLst/>
          </a:prstGeom>
        </p:spPr>
        <p:txBody>
          <a:bodyPr/>
          <a:lstStyle/>
          <a:p>
            <a:fld id="{880C35F9-952E-4E23-A607-CBED6BA790B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362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7C3B-35B0-460D-BE33-E995DAC49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www.esaunggul.ac.id</a:t>
            </a:r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esaunggul.ac.id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5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0" r:id="rId10"/>
    <p:sldLayoutId id="2147483661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Dra Safitri M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M.Si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Aziz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Luthfi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SESI 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7784" y="1268760"/>
            <a:ext cx="6151123" cy="720080"/>
          </a:xfrm>
        </p:spPr>
        <p:txBody>
          <a:bodyPr/>
          <a:lstStyle/>
          <a:p>
            <a:pPr algn="l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Psikologi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r>
              <a:rPr lang="id-ID" sz="4000" b="1" dirty="0">
                <a:ln w="18415" cmpd="sng">
                  <a:solidFill>
                    <a:srgbClr val="FFFF66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FFFF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UKURAN </a:t>
            </a:r>
            <a:r>
              <a:rPr lang="en-US" sz="4000" b="1" dirty="0">
                <a:ln w="18415" cmpd="sng">
                  <a:solidFill>
                    <a:srgbClr val="FFFF66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FFFF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SEBARAN </a:t>
            </a:r>
            <a:r>
              <a:rPr lang="id-ID" sz="4000" b="1" dirty="0">
                <a:ln w="18415" cmpd="sng">
                  <a:solidFill>
                    <a:srgbClr val="FFFF66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FFFF99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DATA</a:t>
            </a:r>
          </a:p>
          <a:p>
            <a:endParaRPr lang="id-ID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47800" y="4876800"/>
                <a:ext cx="6400800" cy="1271182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1+16+ 9+ 4+ 100+ 36+ 81+16+ 9 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</a:t>
                </a: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272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5.83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4876800"/>
                <a:ext cx="6400800" cy="1271182"/>
              </a:xfrm>
              <a:prstGeom prst="rect">
                <a:avLst/>
              </a:prstGeom>
              <a:blipFill rotWithShape="1">
                <a:blip r:embed="rId3"/>
                <a:stretch>
                  <a:fillRect b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7800" y="590590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166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90590"/>
                <a:ext cx="1295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44419"/>
              </p:ext>
            </p:extLst>
          </p:nvPr>
        </p:nvGraphicFramePr>
        <p:xfrm>
          <a:off x="1371600" y="1066797"/>
          <a:ext cx="4114800" cy="4124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637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|x–</a:t>
                      </a:r>
                      <a:r>
                        <a:rPr lang="id-ID" sz="1800" dirty="0"/>
                        <a:t>x</a:t>
                      </a:r>
                      <a:r>
                        <a:rPr lang="en-US" sz="1800" dirty="0"/>
                        <a:t>|</a:t>
                      </a:r>
                      <a:endParaRPr lang="en-SG" sz="18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(x</a:t>
                      </a:r>
                      <a:r>
                        <a:rPr lang="id-ID" sz="1800" dirty="0"/>
                        <a:t>-</a:t>
                      </a:r>
                      <a:r>
                        <a:rPr lang="en-US" sz="1800" dirty="0"/>
                        <a:t>x)</a:t>
                      </a:r>
                      <a:r>
                        <a:rPr lang="en-US" sz="1800" baseline="30000" dirty="0"/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5"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455">
                <a:tc>
                  <a:txBody>
                    <a:bodyPr/>
                    <a:lstStyle/>
                    <a:p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55">
                <a:tc>
                  <a:txBody>
                    <a:bodyPr/>
                    <a:lstStyle/>
                    <a:p>
                      <a:r>
                        <a:rPr lang="en-US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55">
                <a:tc>
                  <a:txBody>
                    <a:bodyPr/>
                    <a:lstStyle/>
                    <a:p>
                      <a:r>
                        <a:rPr lang="en-US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455">
                <a:tc>
                  <a:txBody>
                    <a:bodyPr/>
                    <a:lstStyle/>
                    <a:p>
                      <a:r>
                        <a:rPr lang="en-US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55"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455">
                <a:tc>
                  <a:txBody>
                    <a:bodyPr/>
                    <a:lstStyle/>
                    <a:p>
                      <a:r>
                        <a:rPr lang="en-US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55"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455">
                <a:tc>
                  <a:txBody>
                    <a:bodyPr/>
                    <a:lstStyle/>
                    <a:p>
                      <a:r>
                        <a:rPr lang="en-US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41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31" y="771853"/>
            <a:ext cx="8795569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PENGUKURAN VARIA</a:t>
            </a:r>
            <a:r>
              <a:rPr lang="id-ID" sz="3200" b="1" dirty="0"/>
              <a:t>N </a:t>
            </a:r>
            <a:r>
              <a:rPr lang="en-US" sz="3200" b="1" dirty="0"/>
              <a:t>DAN STANDAR DEVIASI</a:t>
            </a:r>
            <a:br>
              <a:rPr lang="en-US" sz="3200" b="1" dirty="0"/>
            </a:br>
            <a:r>
              <a:rPr lang="en-US" sz="3200" b="1" dirty="0"/>
              <a:t>DATA TIDAK BERKELOMPOK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916646"/>
              </p:ext>
            </p:extLst>
          </p:nvPr>
        </p:nvGraphicFramePr>
        <p:xfrm>
          <a:off x="422242" y="2031111"/>
          <a:ext cx="8546660" cy="4330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464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48" y="381000"/>
            <a:ext cx="8978552" cy="96977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PENGUKURAN VARIAN</a:t>
            </a:r>
            <a:r>
              <a:rPr lang="id-ID" sz="2800" b="1" dirty="0"/>
              <a:t>S </a:t>
            </a:r>
            <a:r>
              <a:rPr lang="en-US" sz="2800" b="1" dirty="0"/>
              <a:t>DAN STANDAR DEVIASI</a:t>
            </a:r>
            <a:br>
              <a:rPr lang="en-US" sz="2800" b="1" dirty="0"/>
            </a:br>
            <a:r>
              <a:rPr lang="en-US" sz="2800" b="1" dirty="0"/>
              <a:t>DATA TIDAK BERKELOMPOK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5821" y="1774523"/>
            <a:ext cx="5966460" cy="34817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Penyelesaian</a:t>
            </a:r>
            <a:r>
              <a:rPr lang="en-US" dirty="0"/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14223"/>
              </p:ext>
            </p:extLst>
          </p:nvPr>
        </p:nvGraphicFramePr>
        <p:xfrm>
          <a:off x="214011" y="2226895"/>
          <a:ext cx="2634597" cy="3657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47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KELAS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172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29584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167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27889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180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32400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170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28900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169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28561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160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25600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175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30625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165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27225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173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29929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170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28900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1701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289613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/>
              <p:cNvSpPr txBox="1"/>
              <p:nvPr/>
            </p:nvSpPr>
            <p:spPr>
              <a:xfrm>
                <a:off x="1352431" y="2196601"/>
                <a:ext cx="419513" cy="23083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500"/>
              </a:p>
            </p:txBody>
          </p:sp>
        </mc:Choice>
        <mc:Fallback xmlns="">
          <p:sp>
            <p:nvSpPr>
              <p:cNvPr id="5" name="TextBox 1">
                <a:extLst>
                  <a:ext uri="{FF2B5EF4-FFF2-40B4-BE49-F238E27FC236}">
                    <a14:artisticCrisscrossEtching xmlns="" xmlns:a14="http://schemas.microsoft.com/office/drawing/2010/main" id="{F2DF2A5F-1861-410C-B120-733F952A0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31" y="2196601"/>
                <a:ext cx="419513" cy="230832"/>
              </a:xfrm>
              <a:prstGeom prst="rect">
                <a:avLst/>
              </a:prstGeom>
              <a:blipFill rotWithShape="1">
                <a:blip r:embed="rId3"/>
                <a:stretch>
                  <a:fillRect t="-23684" r="-8696" b="-4736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/>
              <p:cNvSpPr txBox="1"/>
              <p:nvPr/>
            </p:nvSpPr>
            <p:spPr>
              <a:xfrm>
                <a:off x="2215787" y="2182755"/>
                <a:ext cx="275268" cy="24327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500"/>
              </a:p>
            </p:txBody>
          </p:sp>
        </mc:Choice>
        <mc:Fallback xmlns="">
          <p:sp>
            <p:nvSpPr>
              <p:cNvPr id="6" name="TextBox 3">
                <a:extLst>
                  <a:ext uri="{FF2B5EF4-FFF2-40B4-BE49-F238E27FC236}">
                    <a14:artisticCrisscrossEtching xmlns="" xmlns:a14="http://schemas.microsoft.com/office/drawing/2010/main" id="{023E057F-162E-4611-AA37-C942CB770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787" y="2182755"/>
                <a:ext cx="275268" cy="243272"/>
              </a:xfrm>
              <a:prstGeom prst="rect">
                <a:avLst/>
              </a:prstGeom>
              <a:blipFill rotWithShape="1">
                <a:blip r:embed="rId4"/>
                <a:stretch>
                  <a:fillRect l="-13043" t="-17500" r="-45652" b="-450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82067" y="1784712"/>
                <a:ext cx="3979294" cy="91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067" y="1784712"/>
                <a:ext cx="3979294" cy="911275"/>
              </a:xfrm>
              <a:prstGeom prst="rect">
                <a:avLst/>
              </a:prstGeom>
              <a:blipFill rotWithShape="1">
                <a:blip r:embed="rId5"/>
                <a:stretch>
                  <a:fillRect r="-276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64261" y="2828933"/>
                <a:ext cx="4896277" cy="2358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289613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−(2893401)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10(10−1)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2729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=30.32</m:t>
                      </m:r>
                    </m:oMath>
                  </m:oMathPara>
                </a14:m>
                <a:endParaRPr lang="id-ID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30.32=5.51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261" y="2828933"/>
                <a:ext cx="4896277" cy="2358146"/>
              </a:xfrm>
              <a:prstGeom prst="rect">
                <a:avLst/>
              </a:prstGeom>
              <a:blipFill rotWithShape="1">
                <a:blip r:embed="rId6"/>
                <a:stretch>
                  <a:fillRect r="-1494" b="-491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89817" y="5201511"/>
            <a:ext cx="568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varian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30.32cm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deviasinya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5.51cm</a:t>
            </a:r>
          </a:p>
        </p:txBody>
      </p:sp>
    </p:spTree>
    <p:extLst>
      <p:ext uri="{BB962C8B-B14F-4D97-AF65-F5344CB8AC3E}">
        <p14:creationId xmlns:p14="http://schemas.microsoft.com/office/powerpoint/2010/main" val="417628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561" y="609600"/>
            <a:ext cx="9144000" cy="96977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PENGUKURAN </a:t>
            </a:r>
            <a:r>
              <a:rPr lang="id-ID" sz="3600" b="1" dirty="0"/>
              <a:t>STANDAR DEVIASI</a:t>
            </a:r>
            <a:br>
              <a:rPr lang="en-US" sz="3600" b="1" dirty="0"/>
            </a:br>
            <a:r>
              <a:rPr lang="en-US" sz="3600" b="1" dirty="0"/>
              <a:t>DATA BERKELOMPOK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5795" t="4621" r="30431" b="11981"/>
          <a:stretch>
            <a:fillRect/>
          </a:stretch>
        </p:blipFill>
        <p:spPr>
          <a:xfrm rot="16200000">
            <a:off x="2902653" y="2431347"/>
            <a:ext cx="2008806" cy="5528112"/>
          </a:xfr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14401" y="325896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4 : </a:t>
            </a:r>
            <a:r>
              <a:rPr lang="en-US" sz="2400" dirty="0" err="1"/>
              <a:t>Hitunglah</a:t>
            </a:r>
            <a:r>
              <a:rPr lang="en-US" sz="2400" dirty="0"/>
              <a:t> </a:t>
            </a:r>
            <a:r>
              <a:rPr lang="en-US" sz="2400" dirty="0" err="1"/>
              <a:t>simpangan</a:t>
            </a:r>
            <a:r>
              <a:rPr lang="en-US" sz="2400" dirty="0"/>
              <a:t> </a:t>
            </a:r>
            <a:r>
              <a:rPr lang="en-US" sz="2400" dirty="0" err="1"/>
              <a:t>baku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modal 40 </a:t>
            </a:r>
            <a:r>
              <a:rPr lang="en-US" sz="2400" dirty="0" err="1"/>
              <a:t>perusahaan</a:t>
            </a:r>
            <a:r>
              <a:rPr lang="en-US" sz="2400" dirty="0"/>
              <a:t> 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jutaan</a:t>
            </a:r>
            <a:r>
              <a:rPr lang="en-US" sz="2400" dirty="0"/>
              <a:t> rupiah)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4400" y="1897433"/>
                <a:ext cx="4019843" cy="11699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𝑀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97433"/>
                <a:ext cx="4019843" cy="1169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08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1"/>
            <a:ext cx="8502445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/>
              <a:t>Jawab</a:t>
            </a:r>
            <a:r>
              <a:rPr lang="en-US" sz="2800" b="1" dirty="0"/>
              <a:t> 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biLevel thresh="25000"/>
          </a:blip>
          <a:srcRect l="13891" r="16928" b="40668"/>
          <a:stretch>
            <a:fillRect/>
          </a:stretch>
        </p:blipFill>
        <p:spPr>
          <a:xfrm rot="16200000">
            <a:off x="3962400" y="2895600"/>
            <a:ext cx="1371600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295684"/>
              </p:ext>
            </p:extLst>
          </p:nvPr>
        </p:nvGraphicFramePr>
        <p:xfrm>
          <a:off x="685800" y="762000"/>
          <a:ext cx="6934200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44652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85805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176400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/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266412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/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124820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111556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/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61952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871597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66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654F-3690-4F4D-A33C-0D8C8CA0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ja-JP" b="1" i="1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 Score )  ( Nilai Standar)</a:t>
            </a:r>
            <a:r>
              <a:rPr lang="fi-FI" altLang="ja-JP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br>
              <a:rPr lang="fi-FI" altLang="ja-JP" sz="2400" dirty="0">
                <a:effectLst/>
              </a:rPr>
            </a:br>
            <a:endParaRPr lang="en-ID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F59A2C0-C2EC-42F4-9792-BF5D0AE88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396406"/>
              </p:ext>
            </p:extLst>
          </p:nvPr>
        </p:nvGraphicFramePr>
        <p:xfrm>
          <a:off x="6019800" y="1935973"/>
          <a:ext cx="591225" cy="44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26780" imgH="215526" progId="Equation.3">
                  <p:embed/>
                </p:oleObj>
              </mc:Choice>
              <mc:Fallback>
                <p:oleObj r:id="rId3" imgW="126780" imgH="215526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F59A2C0-C2EC-42F4-9792-BF5D0AE880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35973"/>
                        <a:ext cx="591225" cy="446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3BE638F-AAB5-4DA0-BBBF-113C0B53B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955480"/>
              </p:ext>
            </p:extLst>
          </p:nvPr>
        </p:nvGraphicFramePr>
        <p:xfrm>
          <a:off x="1501491" y="3114744"/>
          <a:ext cx="2594934" cy="99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685800" imgH="431800" progId="Equation.3">
                  <p:embed/>
                </p:oleObj>
              </mc:Choice>
              <mc:Fallback>
                <p:oleObj r:id="rId5" imgW="685800" imgH="4318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3BE638F-AAB5-4DA0-BBBF-113C0B53B8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491" y="3114744"/>
                        <a:ext cx="2594934" cy="9978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2DB98D68-E275-4E37-B78E-499E44587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00" y="1201360"/>
            <a:ext cx="713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ja-JP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 standar adalah bilangan yang menunjukkan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ja-JP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seberapa jauh suatu nilai pengamatan  /pengukuran x</a:t>
            </a:r>
            <a:r>
              <a:rPr kumimoji="0" lang="fi-FI" altLang="ja-JP" sz="2400" b="1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kumimoji="0" lang="fi-FI" altLang="ja-JP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menyimpang dari  nilai rata-ratanya (          )</a:t>
            </a:r>
            <a:endParaRPr kumimoji="0" lang="fi-FI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4D9155-7FF7-4B06-9B27-ACE4293E2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600" y="2883843"/>
            <a:ext cx="16081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ja-JP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kumimoji="0" lang="fi-FI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             </a:t>
            </a:r>
            <a:endParaRPr kumimoji="0" lang="fi-FI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F2DFE-9623-4D4C-A269-587C5DBAF414}"/>
              </a:ext>
            </a:extLst>
          </p:cNvPr>
          <p:cNvSpPr txBox="1"/>
          <p:nvPr/>
        </p:nvSpPr>
        <p:spPr>
          <a:xfrm>
            <a:off x="1066800" y="4500471"/>
            <a:ext cx="701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Semakin dekat data dekat nilai rata-rata akan menyebabkan nilai Z menjadi semakin kecil. </a:t>
            </a:r>
          </a:p>
          <a:p>
            <a:endParaRPr lang="fi-FI" sz="2400" dirty="0"/>
          </a:p>
          <a:p>
            <a:r>
              <a:rPr lang="fi-FI" sz="2400" dirty="0"/>
              <a:t>Z Score digunakan pada katagorisasi variabel nominal, misal pola asuh, gaya kepemimpinan dll</a:t>
            </a:r>
            <a:endParaRPr lang="en-ID" sz="2400" dirty="0"/>
          </a:p>
          <a:p>
            <a:r>
              <a:rPr lang="fi-FI" dirty="0"/>
              <a:t> 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086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10A00-F877-4E58-A208-ADB46995A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600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Pada UAS, A memperoleh nilai 60 utk mata kuliah </a:t>
            </a:r>
            <a:r>
              <a:rPr lang="en-US" dirty="0" err="1">
                <a:solidFill>
                  <a:schemeClr val="tx1"/>
                </a:solidFill>
              </a:rPr>
              <a:t>Statistik</a:t>
            </a:r>
            <a:r>
              <a:rPr lang="id-ID" dirty="0">
                <a:solidFill>
                  <a:schemeClr val="tx1"/>
                </a:solidFill>
              </a:rPr>
              <a:t>. Utk mata kuliah </a:t>
            </a:r>
            <a:r>
              <a:rPr lang="en-US" dirty="0" err="1">
                <a:solidFill>
                  <a:schemeClr val="tx1"/>
                </a:solidFill>
              </a:rPr>
              <a:t>Statistik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rata- </a:t>
            </a:r>
            <a:r>
              <a:rPr lang="en-US" dirty="0" err="1">
                <a:solidFill>
                  <a:schemeClr val="tx1"/>
                </a:solidFill>
              </a:rPr>
              <a:t>kelas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adalah 50 dan simpangan baku 10. Utk mata kuliah </a:t>
            </a:r>
            <a:r>
              <a:rPr lang="en-US" dirty="0" err="1">
                <a:solidFill>
                  <a:schemeClr val="tx1"/>
                </a:solidFill>
              </a:rPr>
              <a:t>Filsafat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, A memperoleh nilai 56, dan rata kelasnya 48 dgn simpangan baku 4. Dalam kasus ini, di manakah posisi nilai A yg lebih baik.</a:t>
            </a:r>
            <a:endParaRPr lang="en-ID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Jawab :</a:t>
            </a:r>
            <a:endParaRPr lang="en-ID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Untuk kelas statistik :</a:t>
            </a:r>
            <a:endParaRPr lang="en-ID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Z score = ( 60 – 50  /10</a:t>
            </a:r>
            <a:endParaRPr lang="en-ID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             = 1</a:t>
            </a:r>
            <a:endParaRPr lang="en-ID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Untuk kelas Psikologi Dasar :</a:t>
            </a:r>
            <a:endParaRPr lang="en-ID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Z score = ( 56 -48 )/4</a:t>
            </a:r>
            <a:endParaRPr lang="en-ID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             = 2</a:t>
            </a:r>
            <a:endParaRPr lang="en-ID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 </a:t>
            </a:r>
            <a:endParaRPr lang="en-ID" dirty="0">
              <a:solidFill>
                <a:schemeClr val="tx1"/>
              </a:solidFill>
            </a:endParaRPr>
          </a:p>
          <a:p>
            <a:r>
              <a:rPr lang="id-ID" dirty="0">
                <a:solidFill>
                  <a:schemeClr val="tx1"/>
                </a:solidFill>
              </a:rPr>
              <a:t>Dengan demikian, nilai A utk mata kuliah </a:t>
            </a:r>
            <a:r>
              <a:rPr lang="en-US" dirty="0" err="1">
                <a:solidFill>
                  <a:schemeClr val="tx1"/>
                </a:solidFill>
              </a:rPr>
              <a:t>Filsafat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 lebih baik posisinya daripada nilai </a:t>
            </a:r>
            <a:r>
              <a:rPr lang="en-US" dirty="0" err="1">
                <a:solidFill>
                  <a:schemeClr val="tx1"/>
                </a:solidFill>
              </a:rPr>
              <a:t>Statistik</a:t>
            </a:r>
            <a:endParaRPr lang="en-ID" dirty="0">
              <a:solidFill>
                <a:schemeClr val="tx1"/>
              </a:solidFill>
            </a:endParaRPr>
          </a:p>
          <a:p>
            <a:r>
              <a:rPr lang="en-US" dirty="0"/>
              <a:t> 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1337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838200"/>
            <a:ext cx="8686800" cy="535305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Koefisien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Varian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800" i="1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Coeficient</a:t>
            </a:r>
            <a:r>
              <a:rPr lang="en-US" sz="28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Of Varian = 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COV)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ratio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standar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deviasi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terhadap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nilai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mean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dibuat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bentuk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persentase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Rumus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COV =  S/X    x 100%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Dari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contoh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1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diatas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koefien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varian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COV = 7,6/57  =  13,33 %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51200" y="4214813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67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313" y="285750"/>
            <a:ext cx="8686800" cy="18034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sz="3200" kern="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Kegunaan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koefisien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varian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Untuk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perbandingan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variasi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antara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dua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pengamatan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lebih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Nilai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lebih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besar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menunjukkan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adanya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variasi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pengamatan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lebih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besar</a:t>
            </a: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47241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492897"/>
            <a:ext cx="8208912" cy="720079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8000" dirty="0" err="1"/>
              <a:t>Terima</a:t>
            </a:r>
            <a:r>
              <a:rPr lang="en-US" sz="8000" dirty="0"/>
              <a:t> </a:t>
            </a:r>
            <a:r>
              <a:rPr lang="en-US" sz="8000" dirty="0" err="1"/>
              <a:t>Kasih</a:t>
            </a:r>
            <a:endParaRPr lang="en-US" sz="8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938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3552E-F07C-4D2E-805B-9594B1D5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Akhir </a:t>
            </a:r>
            <a:r>
              <a:rPr lang="en-US" dirty="0" err="1"/>
              <a:t>Pembelajaran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E676A-DD2A-4A35-A26D-9B49CAFC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r>
              <a:rPr lang="en-US" sz="3200" dirty="0"/>
              <a:t>Ma</a:t>
            </a:r>
            <a:r>
              <a:rPr lang="en-US" sz="3600" dirty="0"/>
              <a:t>mpu </a:t>
            </a:r>
            <a:r>
              <a:rPr lang="en-US" sz="3600" dirty="0" err="1"/>
              <a:t>menjelaskan</a:t>
            </a:r>
            <a:r>
              <a:rPr lang="en-US" sz="3600" dirty="0"/>
              <a:t> dan </a:t>
            </a:r>
            <a:r>
              <a:rPr lang="en-US" sz="3600" dirty="0" err="1"/>
              <a:t>menganalisa</a:t>
            </a:r>
            <a:r>
              <a:rPr lang="en-US" sz="3600" dirty="0"/>
              <a:t> </a:t>
            </a:r>
            <a:r>
              <a:rPr lang="en-US" sz="3600" dirty="0" err="1"/>
              <a:t>Ukuran</a:t>
            </a:r>
            <a:r>
              <a:rPr lang="en-US" sz="3600" dirty="0"/>
              <a:t> </a:t>
            </a:r>
            <a:r>
              <a:rPr lang="en-US" sz="3600" dirty="0" err="1"/>
              <a:t>Sebaran</a:t>
            </a:r>
            <a:r>
              <a:rPr lang="en-US" sz="3600" dirty="0"/>
              <a:t> Data ( Range, Varian dan </a:t>
            </a:r>
            <a:r>
              <a:rPr lang="en-US" sz="3600" dirty="0" err="1"/>
              <a:t>Standar</a:t>
            </a:r>
            <a:r>
              <a:rPr lang="en-US" sz="3600" dirty="0"/>
              <a:t> </a:t>
            </a:r>
            <a:r>
              <a:rPr lang="en-US" sz="3600" dirty="0" err="1"/>
              <a:t>Deviasi</a:t>
            </a:r>
            <a:r>
              <a:rPr lang="en-US" sz="3600" dirty="0"/>
              <a:t> )</a:t>
            </a:r>
            <a:endParaRPr lang="en-ID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F64A8-C947-4084-A747-1AD601BC6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976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714356"/>
            <a:ext cx="7915244" cy="8382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Nilai</a:t>
            </a:r>
            <a:r>
              <a:rPr lang="en-US" sz="28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Variasi</a:t>
            </a:r>
            <a:endParaRPr lang="en-US" sz="28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18430" y="1545486"/>
            <a:ext cx="7507184" cy="4626714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nilai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menunjukkan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bagaimana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bervariasinya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data di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kelompok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data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itu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terhadap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nilai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rata-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ratanya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Parameter yang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dibahas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- Range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- Rata-rata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Deviasi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800" i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mean deviation)</a:t>
            </a:r>
            <a:endParaRPr lang="en-US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- Varian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-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Standar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Deviasi</a:t>
            </a:r>
            <a:endParaRPr lang="en-US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-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Koefisien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Varian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n-US" sz="28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3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90600" y="714356"/>
            <a:ext cx="7839044" cy="838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Range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785938"/>
            <a:ext cx="8296244" cy="3167062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Nilai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yg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menunjukkan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perbedaan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nilai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pengamatan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yang paling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besar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paling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kecil</a:t>
            </a:r>
            <a:endParaRPr lang="en-US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Contoh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berat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badan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lima orang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dewasa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48,52,56,62,67 kg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Range </a:t>
            </a:r>
            <a:r>
              <a:rPr lang="en-US" sz="28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67 kg-48 kg = 17 kg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n-US" sz="28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8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714356"/>
            <a:ext cx="7991444" cy="1343044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Rata-rata </a:t>
            </a:r>
            <a:r>
              <a:rPr lang="en-US" sz="3200" cap="all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deviasi</a:t>
            </a:r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(mean deviation)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25434" y="2362200"/>
            <a:ext cx="8686800" cy="18034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rata-rata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seluruh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perbedaan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pangamatan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dibagi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banyaknya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pengamatan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untuk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itu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diambil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nilai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mutlaknya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∑|x – x|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Md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 	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en-US" sz="36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15125" y="5500688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472856"/>
            <a:ext cx="16430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29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85750"/>
            <a:ext cx="8686800" cy="18034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4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Contoh</a:t>
            </a:r>
            <a:r>
              <a:rPr lang="en-US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1:</a:t>
            </a:r>
            <a:endParaRPr lang="en-US" sz="2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07053"/>
              </p:ext>
            </p:extLst>
          </p:nvPr>
        </p:nvGraphicFramePr>
        <p:xfrm>
          <a:off x="1905000" y="685800"/>
          <a:ext cx="5000625" cy="372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90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 (kg)</a:t>
                      </a:r>
                      <a:endParaRPr lang="en-SG" sz="3200" dirty="0"/>
                    </a:p>
                  </a:txBody>
                  <a:tcPr marL="91439" marR="91439" marT="51698" marB="51698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|x–</a:t>
                      </a:r>
                      <a:r>
                        <a:rPr lang="id-ID" sz="3200" dirty="0"/>
                        <a:t>x</a:t>
                      </a:r>
                      <a:r>
                        <a:rPr lang="en-US" sz="3200" dirty="0"/>
                        <a:t>|</a:t>
                      </a:r>
                      <a:endParaRPr lang="en-SG" sz="3200" dirty="0"/>
                    </a:p>
                  </a:txBody>
                  <a:tcPr marL="91439" marR="91439" marT="51698" marB="51698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(x</a:t>
                      </a:r>
                      <a:r>
                        <a:rPr lang="id-ID" sz="3200" dirty="0"/>
                        <a:t>-</a:t>
                      </a:r>
                      <a:r>
                        <a:rPr lang="en-US" sz="3200" dirty="0"/>
                        <a:t>x)</a:t>
                      </a:r>
                      <a:r>
                        <a:rPr lang="en-US" sz="3200" baseline="30000" dirty="0"/>
                        <a:t>2</a:t>
                      </a:r>
                      <a:endParaRPr lang="en-SG" sz="3200" dirty="0"/>
                    </a:p>
                  </a:txBody>
                  <a:tcPr marL="91439" marR="91439" marT="51698" marB="516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48</a:t>
                      </a:r>
                    </a:p>
                    <a:p>
                      <a:pPr algn="ctr"/>
                      <a:r>
                        <a:rPr lang="en-US" sz="3200" dirty="0"/>
                        <a:t>52</a:t>
                      </a:r>
                    </a:p>
                    <a:p>
                      <a:pPr algn="ctr"/>
                      <a:r>
                        <a:rPr lang="en-US" sz="3200" dirty="0"/>
                        <a:t>56</a:t>
                      </a:r>
                    </a:p>
                    <a:p>
                      <a:pPr algn="ctr"/>
                      <a:r>
                        <a:rPr lang="en-US" sz="3200" dirty="0"/>
                        <a:t>62</a:t>
                      </a:r>
                    </a:p>
                    <a:p>
                      <a:pPr algn="ctr"/>
                      <a:r>
                        <a:rPr lang="en-US" sz="3200" dirty="0"/>
                        <a:t>67</a:t>
                      </a:r>
                      <a:endParaRPr lang="en-SG" sz="3200" dirty="0"/>
                    </a:p>
                  </a:txBody>
                  <a:tcPr marL="91439" marR="91439" marT="51698" marB="51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  <a:p>
                      <a:pPr algn="ctr"/>
                      <a:r>
                        <a:rPr lang="en-US" sz="3200" dirty="0"/>
                        <a:t>5</a:t>
                      </a:r>
                    </a:p>
                    <a:p>
                      <a:pPr algn="ctr"/>
                      <a:r>
                        <a:rPr lang="en-US" sz="3200" dirty="0"/>
                        <a:t>1</a:t>
                      </a:r>
                    </a:p>
                    <a:p>
                      <a:pPr algn="ctr"/>
                      <a:r>
                        <a:rPr lang="en-US" sz="3200" dirty="0"/>
                        <a:t>5</a:t>
                      </a:r>
                    </a:p>
                    <a:p>
                      <a:pPr algn="ctr"/>
                      <a:r>
                        <a:rPr lang="en-US" sz="3200" dirty="0"/>
                        <a:t>10</a:t>
                      </a:r>
                      <a:endParaRPr lang="en-SG" sz="3200" dirty="0"/>
                    </a:p>
                  </a:txBody>
                  <a:tcPr marL="91439" marR="91439" marT="51698" marB="51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81</a:t>
                      </a:r>
                    </a:p>
                    <a:p>
                      <a:pPr algn="ctr"/>
                      <a:r>
                        <a:rPr lang="en-US" sz="3200" dirty="0"/>
                        <a:t>25</a:t>
                      </a:r>
                    </a:p>
                    <a:p>
                      <a:pPr algn="ctr"/>
                      <a:r>
                        <a:rPr lang="en-US" sz="3200" dirty="0"/>
                        <a:t>1</a:t>
                      </a:r>
                    </a:p>
                    <a:p>
                      <a:pPr algn="ctr"/>
                      <a:r>
                        <a:rPr lang="en-US" sz="3200" dirty="0"/>
                        <a:t>25</a:t>
                      </a:r>
                    </a:p>
                    <a:p>
                      <a:pPr algn="ctr"/>
                      <a:r>
                        <a:rPr lang="en-US" sz="3200" dirty="0"/>
                        <a:t>100</a:t>
                      </a:r>
                      <a:endParaRPr lang="en-SG" sz="3200" dirty="0"/>
                    </a:p>
                  </a:txBody>
                  <a:tcPr marL="91439" marR="91439" marT="51698" marB="516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90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285</a:t>
                      </a:r>
                      <a:endParaRPr lang="en-SG" sz="3200" dirty="0"/>
                    </a:p>
                  </a:txBody>
                  <a:tcPr marL="91439" marR="91439" marT="51698" marB="51698"/>
                </a:tc>
                <a:tc>
                  <a:txBody>
                    <a:bodyPr/>
                    <a:lstStyle/>
                    <a:p>
                      <a:endParaRPr lang="en-SG" sz="3200" dirty="0"/>
                    </a:p>
                  </a:txBody>
                  <a:tcPr marL="91439" marR="91439" marT="51698" marB="51698"/>
                </a:tc>
                <a:tc>
                  <a:txBody>
                    <a:bodyPr/>
                    <a:lstStyle/>
                    <a:p>
                      <a:endParaRPr lang="en-SG" sz="3200" dirty="0"/>
                    </a:p>
                  </a:txBody>
                  <a:tcPr marL="91439" marR="91439" marT="51698" marB="516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40475" y="3962400"/>
            <a:ext cx="9929813" cy="18034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sz="2400" kern="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sz="2400" kern="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Mean = 48+52+56+62+67 = 57 kg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5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sz="2400" kern="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Mean </a:t>
            </a:r>
            <a:r>
              <a:rPr lang="en-US" sz="2400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deviasi</a:t>
            </a:r>
            <a:r>
              <a:rPr lang="en-US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= 9+5+1+5+10      = 6</a:t>
            </a:r>
            <a:r>
              <a:rPr lang="id-ID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15910" y="5105400"/>
            <a:ext cx="2714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43200" y="6077795"/>
            <a:ext cx="2714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95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42950" y="609600"/>
            <a:ext cx="8686800" cy="18034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Varian: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Rata-rata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perbedaan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nilai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masing-masing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observasi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∑(x-x)</a:t>
            </a:r>
            <a:r>
              <a:rPr lang="en-US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Rumus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  V (S</a:t>
            </a:r>
            <a:r>
              <a:rPr lang="en-US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 =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n-1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81+25+1+25+100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Varian =                                    =  58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4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S= 7,6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15063" y="1714500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01465" y="3276600"/>
            <a:ext cx="1285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14699" y="4724400"/>
            <a:ext cx="3714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5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847003"/>
            <a:ext cx="9261987" cy="96977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PENGUKURAN SIMPANGAN BAKU</a:t>
            </a:r>
            <a:r>
              <a:rPr lang="id-ID" sz="3600" b="1" dirty="0"/>
              <a:t> </a:t>
            </a:r>
            <a:r>
              <a:rPr lang="en-US" sz="3600" b="1" dirty="0"/>
              <a:t>(STANDART DEVIASI) DATA TIDAK BERKELOMPOK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098257"/>
              </p:ext>
            </p:extLst>
          </p:nvPr>
        </p:nvGraphicFramePr>
        <p:xfrm>
          <a:off x="865092" y="2312176"/>
          <a:ext cx="6127361" cy="75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2895" y="3787014"/>
                <a:ext cx="2715102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895" y="3787014"/>
                <a:ext cx="2715102" cy="1091196"/>
              </a:xfrm>
              <a:prstGeom prst="rect">
                <a:avLst/>
              </a:prstGeom>
              <a:blipFill rotWithShape="1">
                <a:blip r:embed="rId8"/>
                <a:stretch>
                  <a:fillRect r="-762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29592" y="3396636"/>
            <a:ext cx="124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Populasi</a:t>
            </a:r>
            <a:r>
              <a:rPr lang="en-US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0018" y="3384327"/>
            <a:ext cx="124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Sampel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91670" y="3764154"/>
                <a:ext cx="2727285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70" y="3764154"/>
                <a:ext cx="2727285" cy="1091196"/>
              </a:xfrm>
              <a:prstGeom prst="rect">
                <a:avLst/>
              </a:prstGeom>
              <a:blipFill rotWithShape="1">
                <a:blip r:embed="rId9"/>
                <a:stretch>
                  <a:fillRect r="-758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37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140577"/>
              </p:ext>
            </p:extLst>
          </p:nvPr>
        </p:nvGraphicFramePr>
        <p:xfrm>
          <a:off x="838200" y="1143000"/>
          <a:ext cx="8099106" cy="324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7679089"/>
      </p:ext>
    </p:extLst>
  </p:cSld>
  <p:clrMapOvr>
    <a:masterClrMapping/>
  </p:clrMapOvr>
</p:sld>
</file>

<file path=ppt/theme/theme1.xml><?xml version="1.0" encoding="utf-8"?>
<a:theme xmlns:a="http://schemas.openxmlformats.org/drawingml/2006/main" name="0-Blanko-PPT-sesi-1 Baru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0-Blanko-PPT-sesi-1 Baru (3)</Template>
  <TotalTime>915</TotalTime>
  <Words>802</Words>
  <Application>Microsoft Office PowerPoint</Application>
  <PresentationFormat>On-screen Show (4:3)</PresentationFormat>
  <Paragraphs>257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Times New Roman</vt:lpstr>
      <vt:lpstr>Verdana</vt:lpstr>
      <vt:lpstr>Wingdings 2</vt:lpstr>
      <vt:lpstr>0-Blanko-PPT-sesi-1 Baru (3)</vt:lpstr>
      <vt:lpstr>Equation.3</vt:lpstr>
      <vt:lpstr>Dra Safitri M  M.Si Ir Aziz Luthfi M.Sc</vt:lpstr>
      <vt:lpstr>Tujuan Akhir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PENGUKURAN SIMPANGAN BAKU (STANDART DEVIASI) DATA TIDAK BERKELOMPOK</vt:lpstr>
      <vt:lpstr>PowerPoint Presentation</vt:lpstr>
      <vt:lpstr>PowerPoint Presentation</vt:lpstr>
      <vt:lpstr>PENGUKURAN VARIAN DAN STANDAR DEVIASI DATA TIDAK BERKELOMPOK</vt:lpstr>
      <vt:lpstr>PENGUKURAN VARIANS DAN STANDAR DEVIASI DATA TIDAK BERKELOMPOK</vt:lpstr>
      <vt:lpstr>PENGUKURAN STANDAR DEVIASI DATA BERKELOMPOK</vt:lpstr>
      <vt:lpstr>Jawab :</vt:lpstr>
      <vt:lpstr>Z Score )  ( Nilai Standar)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Safitri Mursyid</cp:lastModifiedBy>
  <cp:revision>25</cp:revision>
  <dcterms:created xsi:type="dcterms:W3CDTF">2019-09-17T08:27:08Z</dcterms:created>
  <dcterms:modified xsi:type="dcterms:W3CDTF">2020-08-03T05:49:04Z</dcterms:modified>
</cp:coreProperties>
</file>