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9"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29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872" y="-4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AA919-B5C6-4C58-B7A6-0CB74777B793}" type="datetimeFigureOut">
              <a:rPr lang="id-ID" smtClean="0"/>
              <a:t>05/12/2017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FA678B-2EA6-4957-A2EC-196EB5A3ED61}" type="slidenum">
              <a:rPr lang="id-ID" smtClean="0"/>
              <a:t>‹#›</a:t>
            </a:fld>
            <a:endParaRPr lang="id-ID"/>
          </a:p>
        </p:txBody>
      </p:sp>
    </p:spTree>
    <p:extLst>
      <p:ext uri="{BB962C8B-B14F-4D97-AF65-F5344CB8AC3E}">
        <p14:creationId xmlns:p14="http://schemas.microsoft.com/office/powerpoint/2010/main" val="72619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61455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0886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9497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03799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69480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E6EEC-3AD5-CF43-9865-4F00B286699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46257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E6EEC-3AD5-CF43-9865-4F00B286699E}"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95820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E6EEC-3AD5-CF43-9865-4F00B286699E}"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01206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E6EEC-3AD5-CF43-9865-4F00B286699E}"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94709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74988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85999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6EEC-3AD5-CF43-9865-4F00B286699E}" type="datetimeFigureOut">
              <a:rPr lang="en-US" smtClean="0"/>
              <a:t>12/5/2017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FAD2A-A3F9-9C43-8905-4F5F6DD30C94}" type="slidenum">
              <a:rPr lang="en-US" smtClean="0"/>
              <a:t>‹#›</a:t>
            </a:fld>
            <a:endParaRPr lang="en-US"/>
          </a:p>
        </p:txBody>
      </p:sp>
    </p:spTree>
    <p:extLst>
      <p:ext uri="{BB962C8B-B14F-4D97-AF65-F5344CB8AC3E}">
        <p14:creationId xmlns:p14="http://schemas.microsoft.com/office/powerpoint/2010/main" val="211551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4.bp.blogspot.com/-FTnSi9zKTNc/WEtwLDxxmJI/AAAAAAAAD1w/p03hf0px3pI8lnUR5Ezm4a1a6ylKmhzXwCLcB/s1600/skipping.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iithighintensityintervaltraining.ga/2016/11/latihan-sirkuit-circuit-training-konsep-dan-contoh.html" TargetMode="External"/><Relationship Id="rId2" Type="http://schemas.openxmlformats.org/officeDocument/2006/relationships/hyperlink" Target="http://www.zonzpelatih.ne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endParaRPr lang="en-US"/>
          </a:p>
        </p:txBody>
      </p:sp>
      <p:sp>
        <p:nvSpPr>
          <p:cNvPr id="3" name="Content Placeholder 2"/>
          <p:cNvSpPr>
            <a:spLocks noGrp="1"/>
          </p:cNvSpPr>
          <p:nvPr>
            <p:ph idx="1"/>
          </p:nvPr>
        </p:nvSpPr>
        <p:spPr>
          <a:xfrm>
            <a:off x="457200" y="1600201"/>
            <a:ext cx="8229600" cy="4525963"/>
          </a:xfrm>
        </p:spPr>
        <p:txBody>
          <a:bodyPr/>
          <a:lstStyle/>
          <a:p>
            <a:endParaRPr lang="en-US"/>
          </a:p>
        </p:txBody>
      </p:sp>
      <p:pic>
        <p:nvPicPr>
          <p:cNvPr id="6"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3222625" y="3370262"/>
            <a:ext cx="5638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schemeClr val="bg1"/>
                </a:solidFill>
              </a:rPr>
              <a:t>KONDISI FISIK DAN PROGRAM LATIHAN</a:t>
            </a:r>
            <a:endParaRPr lang="en-US" sz="2000" b="1" dirty="0">
              <a:solidFill>
                <a:schemeClr val="bg1"/>
              </a:solidFill>
            </a:endParaRPr>
          </a:p>
          <a:p>
            <a:pPr algn="ctr" eaLnBrk="1" hangingPunct="1"/>
            <a:r>
              <a:rPr lang="en-US" sz="2000" b="1" dirty="0">
                <a:solidFill>
                  <a:schemeClr val="bg1"/>
                </a:solidFill>
              </a:rPr>
              <a:t>PERTEMUAN </a:t>
            </a:r>
            <a:r>
              <a:rPr lang="id-ID" sz="2000" b="1" dirty="0" smtClean="0">
                <a:solidFill>
                  <a:schemeClr val="bg1"/>
                </a:solidFill>
              </a:rPr>
              <a:t>XIV</a:t>
            </a:r>
            <a:endParaRPr lang="en-US" sz="2000" b="1" dirty="0">
              <a:solidFill>
                <a:schemeClr val="bg1"/>
              </a:solidFill>
            </a:endParaRPr>
          </a:p>
          <a:p>
            <a:pPr algn="ctr" eaLnBrk="1" hangingPunct="1"/>
            <a:r>
              <a:rPr lang="en-US" sz="2000" b="1" dirty="0" err="1" smtClean="0">
                <a:solidFill>
                  <a:schemeClr val="bg1"/>
                </a:solidFill>
              </a:rPr>
              <a:t>Mury</a:t>
            </a:r>
            <a:r>
              <a:rPr lang="en-US" sz="2000" b="1" dirty="0" smtClean="0">
                <a:solidFill>
                  <a:schemeClr val="bg1"/>
                </a:solidFill>
              </a:rPr>
              <a:t> </a:t>
            </a:r>
            <a:r>
              <a:rPr lang="en-US" sz="2000" b="1" dirty="0" err="1" smtClean="0">
                <a:solidFill>
                  <a:schemeClr val="bg1"/>
                </a:solidFill>
              </a:rPr>
              <a:t>Kuswari</a:t>
            </a:r>
            <a:r>
              <a:rPr lang="en-US" sz="2000" b="1" dirty="0" smtClean="0">
                <a:solidFill>
                  <a:schemeClr val="bg1"/>
                </a:solidFill>
              </a:rPr>
              <a:t> &amp; </a:t>
            </a:r>
            <a:r>
              <a:rPr lang="en-US" sz="2000" b="1" dirty="0" err="1" smtClean="0">
                <a:solidFill>
                  <a:schemeClr val="bg1"/>
                </a:solidFill>
              </a:rPr>
              <a:t>Nazhif</a:t>
            </a:r>
            <a:r>
              <a:rPr lang="en-US" sz="2000" b="1" dirty="0" smtClean="0">
                <a:solidFill>
                  <a:schemeClr val="bg1"/>
                </a:solidFill>
              </a:rPr>
              <a:t> </a:t>
            </a:r>
            <a:r>
              <a:rPr lang="en-US" sz="2000" b="1" dirty="0">
                <a:solidFill>
                  <a:schemeClr val="bg1"/>
                </a:solidFill>
              </a:rPr>
              <a:t>Gifari</a:t>
            </a:r>
          </a:p>
          <a:p>
            <a:pPr algn="ctr" eaLnBrk="1" hangingPunct="1"/>
            <a:r>
              <a:rPr lang="en-US" sz="2000" b="1" dirty="0" err="1">
                <a:solidFill>
                  <a:schemeClr val="bg1"/>
                </a:solidFill>
              </a:rPr>
              <a:t>Ilmu</a:t>
            </a:r>
            <a:r>
              <a:rPr lang="en-US" sz="2000" b="1" dirty="0">
                <a:solidFill>
                  <a:schemeClr val="bg1"/>
                </a:solidFill>
              </a:rPr>
              <a:t> </a:t>
            </a:r>
            <a:r>
              <a:rPr lang="en-US" sz="2000" b="1" dirty="0" err="1">
                <a:solidFill>
                  <a:schemeClr val="bg1"/>
                </a:solidFill>
              </a:rPr>
              <a:t>Gizi</a:t>
            </a:r>
            <a:r>
              <a:rPr lang="en-US" sz="2000" b="1" dirty="0">
                <a:solidFill>
                  <a:schemeClr val="bg1"/>
                </a:solidFill>
              </a:rPr>
              <a:t> &amp; FIKES</a:t>
            </a:r>
          </a:p>
          <a:p>
            <a:pPr algn="ctr" eaLnBrk="1" hangingPunct="1"/>
            <a:endParaRPr lang="en-US" sz="2000" b="1" dirty="0">
              <a:solidFill>
                <a:schemeClr val="bg1"/>
              </a:solidFill>
            </a:endParaRPr>
          </a:p>
        </p:txBody>
      </p:sp>
    </p:spTree>
    <p:extLst>
      <p:ext uri="{BB962C8B-B14F-4D97-AF65-F5344CB8AC3E}">
        <p14:creationId xmlns:p14="http://schemas.microsoft.com/office/powerpoint/2010/main" val="3994283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24036"/>
            <a:ext cx="2880320" cy="452636"/>
          </a:xfrm>
        </p:spPr>
        <p:txBody>
          <a:bodyPr>
            <a:noAutofit/>
          </a:bodyPr>
          <a:lstStyle/>
          <a:p>
            <a:pPr algn="ctr"/>
            <a:r>
              <a:rPr lang="id-ID" sz="2800" b="1" dirty="0" smtClean="0"/>
              <a:t>LANJUTAN</a:t>
            </a:r>
            <a:r>
              <a:rPr lang="id-ID" sz="2800" dirty="0" smtClean="0"/>
              <a:t> </a:t>
            </a:r>
            <a:endParaRPr lang="id-ID" sz="2800" dirty="0"/>
          </a:p>
        </p:txBody>
      </p:sp>
      <p:sp>
        <p:nvSpPr>
          <p:cNvPr id="3" name="Content Placeholder 2"/>
          <p:cNvSpPr>
            <a:spLocks noGrp="1"/>
          </p:cNvSpPr>
          <p:nvPr>
            <p:ph idx="1"/>
          </p:nvPr>
        </p:nvSpPr>
        <p:spPr>
          <a:xfrm>
            <a:off x="1107167" y="980728"/>
            <a:ext cx="6921217" cy="4851901"/>
          </a:xfrm>
        </p:spPr>
        <p:txBody>
          <a:bodyPr>
            <a:normAutofit/>
          </a:bodyPr>
          <a:lstStyle/>
          <a:p>
            <a:pPr marL="68580" indent="0" algn="just">
              <a:buNone/>
            </a:pPr>
            <a:r>
              <a:rPr lang="id-ID" sz="2400" dirty="0" smtClean="0">
                <a:latin typeface="Times New Roman" panose="02020603050405020304" pitchFamily="18" charset="0"/>
                <a:cs typeface="Times New Roman" panose="02020603050405020304" pitchFamily="18" charset="0"/>
              </a:rPr>
              <a:t>The sequencing of the exercises is importan. Vary the muscle group area that is worked from one exercise to the next. </a:t>
            </a:r>
            <a:r>
              <a:rPr lang="id-ID"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Is an upper body exercise followes by a middle body exercise and then a lower body one</a:t>
            </a:r>
            <a:r>
              <a:rPr lang="id-ID" sz="2000" dirty="0" smtClean="0">
                <a:latin typeface="Times New Roman" panose="02020603050405020304" pitchFamily="18" charset="0"/>
                <a:cs typeface="Times New Roman" panose="02020603050405020304" pitchFamily="18" charset="0"/>
              </a:rPr>
              <a:t>. </a:t>
            </a:r>
          </a:p>
          <a:p>
            <a:pPr marL="68580" indent="0" algn="just">
              <a:buNone/>
            </a:pPr>
            <a:endParaRPr lang="id-ID" sz="1800" dirty="0"/>
          </a:p>
        </p:txBody>
      </p:sp>
      <p:pic>
        <p:nvPicPr>
          <p:cNvPr id="4" name="Picture 3"/>
          <p:cNvPicPr/>
          <p:nvPr/>
        </p:nvPicPr>
        <p:blipFill rotWithShape="1">
          <a:blip r:embed="rId2"/>
          <a:srcRect l="12616" t="41525" r="47148" b="13136"/>
          <a:stretch/>
        </p:blipFill>
        <p:spPr bwMode="auto">
          <a:xfrm>
            <a:off x="1638300" y="2739454"/>
            <a:ext cx="5667722" cy="35470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241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700808"/>
            <a:ext cx="7560840" cy="4536504"/>
          </a:xfrm>
        </p:spPr>
        <p:txBody>
          <a:bodyPr>
            <a:normAutofit/>
          </a:bodyPr>
          <a:lstStyle/>
          <a:p>
            <a:pPr marL="68580" indent="0">
              <a:buNone/>
            </a:pPr>
            <a:r>
              <a:rPr lang="id-ID" sz="2500" dirty="0" smtClean="0">
                <a:latin typeface="Times New Roman" panose="02020603050405020304" pitchFamily="18" charset="0"/>
                <a:cs typeface="Times New Roman" panose="02020603050405020304" pitchFamily="18" charset="0"/>
              </a:rPr>
              <a:t>ability to sustain repeated short bouts of high intensity exercise. It is the ability of the muscle groups to work without oxygen. </a:t>
            </a:r>
          </a:p>
          <a:p>
            <a:pPr marL="68580" indent="0" algn="just">
              <a:buNone/>
            </a:pPr>
            <a:r>
              <a:rPr lang="id-ID" sz="2500" dirty="0">
                <a:latin typeface="Times New Roman" panose="02020603050405020304" pitchFamily="18" charset="0"/>
                <a:cs typeface="Times New Roman" panose="02020603050405020304" pitchFamily="18" charset="0"/>
              </a:rPr>
              <a:t> 	</a:t>
            </a:r>
            <a:r>
              <a:rPr lang="id-ID" sz="2500" dirty="0" smtClean="0">
                <a:latin typeface="Times New Roman" panose="02020603050405020304" pitchFamily="18" charset="0"/>
                <a:cs typeface="Times New Roman" panose="02020603050405020304" pitchFamily="18" charset="0"/>
              </a:rPr>
              <a:t>the most appropriate time to use an anaerobic circuit is just before and during the competitive season. An anaerobic circuit should only be used with athletes who have a good overall level of fitness and who participate in a sport with a high anaerobic demand. </a:t>
            </a:r>
          </a:p>
          <a:p>
            <a:pPr marL="68580" indent="0" algn="just">
              <a:buNone/>
            </a:pPr>
            <a:r>
              <a:rPr lang="id-ID" sz="2500" dirty="0">
                <a:latin typeface="Times New Roman" panose="02020603050405020304" pitchFamily="18" charset="0"/>
                <a:cs typeface="Times New Roman" panose="02020603050405020304" pitchFamily="18" charset="0"/>
              </a:rPr>
              <a:t>	</a:t>
            </a:r>
            <a:r>
              <a:rPr lang="id-ID" sz="2500" dirty="0" smtClean="0">
                <a:latin typeface="Times New Roman" panose="02020603050405020304" pitchFamily="18" charset="0"/>
                <a:cs typeface="Times New Roman" panose="02020603050405020304" pitchFamily="18" charset="0"/>
              </a:rPr>
              <a:t>the aim of such a circuit is to develop power, speed, and anaerobic energy systems through buts of maximum- intensity, short- duration exercises.</a:t>
            </a:r>
          </a:p>
        </p:txBody>
      </p:sp>
      <p:sp>
        <p:nvSpPr>
          <p:cNvPr id="4" name="Rounded Rectangle 3"/>
          <p:cNvSpPr/>
          <p:nvPr/>
        </p:nvSpPr>
        <p:spPr>
          <a:xfrm>
            <a:off x="539552" y="764704"/>
            <a:ext cx="439248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500" b="1" dirty="0" smtClean="0"/>
              <a:t>ANAEROBIC ENDURANCE</a:t>
            </a:r>
            <a:endParaRPr lang="en-US" sz="2500" b="1" dirty="0"/>
          </a:p>
        </p:txBody>
      </p:sp>
    </p:spTree>
    <p:extLst>
      <p:ext uri="{BB962C8B-B14F-4D97-AF65-F5344CB8AC3E}">
        <p14:creationId xmlns:p14="http://schemas.microsoft.com/office/powerpoint/2010/main" val="18779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0253" t="30085" r="47355" b="44915"/>
          <a:stretch/>
        </p:blipFill>
        <p:spPr bwMode="auto">
          <a:xfrm>
            <a:off x="1367644" y="1613942"/>
            <a:ext cx="6480720" cy="3168352"/>
          </a:xfrm>
          <a:prstGeom prst="rect">
            <a:avLst/>
          </a:prstGeom>
          <a:ln>
            <a:noFill/>
          </a:ln>
          <a:extLst>
            <a:ext uri="{53640926-AAD7-44D8-BBD7-CCE9431645EC}">
              <a14:shadowObscured xmlns:a14="http://schemas.microsoft.com/office/drawing/2010/main"/>
            </a:ext>
          </a:extLst>
        </p:spPr>
      </p:pic>
      <p:sp>
        <p:nvSpPr>
          <p:cNvPr id="5" name="Title 1"/>
          <p:cNvSpPr txBox="1">
            <a:spLocks/>
          </p:cNvSpPr>
          <p:nvPr/>
        </p:nvSpPr>
        <p:spPr>
          <a:xfrm>
            <a:off x="864940" y="5301208"/>
            <a:ext cx="7128792" cy="97728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id-ID" sz="2000" dirty="0" smtClean="0">
                <a:solidFill>
                  <a:schemeClr val="tx1"/>
                </a:solidFill>
                <a:latin typeface="Times New Roman" panose="02020603050405020304" pitchFamily="18" charset="0"/>
                <a:cs typeface="Times New Roman" panose="02020603050405020304" pitchFamily="18" charset="0"/>
              </a:rPr>
              <a:t> </a:t>
            </a:r>
            <a:r>
              <a:rPr lang="id-ID" sz="2400" dirty="0" smtClean="0">
                <a:solidFill>
                  <a:schemeClr val="tx1"/>
                </a:solidFill>
                <a:latin typeface="Times New Roman" panose="02020603050405020304" pitchFamily="18" charset="0"/>
                <a:cs typeface="Times New Roman" panose="02020603050405020304" pitchFamily="18" charset="0"/>
              </a:rPr>
              <a:t>squat jump, tuck jump pattern, line tuck jump and split jump are additional exercises that can be imcorporated into an anaerobic circuit </a:t>
            </a:r>
            <a:endParaRPr lang="id-ID" sz="2400"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611560" y="764704"/>
            <a:ext cx="799288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AN EXAMPLE OF AN ANAEROBIC CIRCUIT IS AS FOLLOWS (4 MINUTES RECOVERY BETWEEN CIRCUIT)</a:t>
            </a:r>
            <a:endParaRPr lang="en-US" sz="2400" b="1" dirty="0">
              <a:solidFill>
                <a:schemeClr val="tx1"/>
              </a:solidFill>
            </a:endParaRPr>
          </a:p>
        </p:txBody>
      </p:sp>
    </p:spTree>
    <p:extLst>
      <p:ext uri="{BB962C8B-B14F-4D97-AF65-F5344CB8AC3E}">
        <p14:creationId xmlns:p14="http://schemas.microsoft.com/office/powerpoint/2010/main" val="2289129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844824"/>
            <a:ext cx="7560840" cy="4392488"/>
          </a:xfrm>
        </p:spPr>
        <p:txBody>
          <a:bodyPr>
            <a:normAutofit lnSpcReduction="10000"/>
          </a:bodyPr>
          <a:lstStyle/>
          <a:p>
            <a:pPr marL="68580" indent="0" algn="just">
              <a:buNone/>
            </a:pPr>
            <a:r>
              <a:rPr lang="id-ID" sz="2000" dirty="0" smtClean="0">
                <a:solidFill>
                  <a:schemeClr val="tx1"/>
                </a:solidFill>
                <a:latin typeface="Times New Roman" panose="02020603050405020304" pitchFamily="18" charset="0"/>
                <a:cs typeface="Times New Roman" panose="02020603050405020304" pitchFamily="18" charset="0"/>
              </a:rPr>
              <a:t>In many cases, the goal of the circuit is to improve CE and ME simultaneosly. This aspect of fitness is generally targeted and developed during the preseason, and can be achieved by designing and conducting a combined CE circuit and ME. </a:t>
            </a:r>
          </a:p>
          <a:p>
            <a:pPr marL="68580" indent="0" algn="just">
              <a:buNone/>
            </a:pPr>
            <a:endParaRPr lang="id-ID" sz="2000" dirty="0" smtClean="0">
              <a:solidFill>
                <a:schemeClr val="tx1"/>
              </a:solidFill>
              <a:latin typeface="Times New Roman" panose="02020603050405020304" pitchFamily="18" charset="0"/>
              <a:cs typeface="Times New Roman" panose="02020603050405020304" pitchFamily="18" charset="0"/>
            </a:endParaRPr>
          </a:p>
          <a:p>
            <a:pPr algn="just"/>
            <a:r>
              <a:rPr lang="id-ID" sz="2000" dirty="0" smtClean="0">
                <a:solidFill>
                  <a:schemeClr val="tx1"/>
                </a:solidFill>
                <a:latin typeface="Times New Roman" panose="02020603050405020304" pitchFamily="18" charset="0"/>
                <a:cs typeface="Times New Roman" panose="02020603050405020304" pitchFamily="18" charset="0"/>
              </a:rPr>
              <a:t>For ME, Use compund exercises as apposed to isolation exercises to target  as many muscle groups as possible.  Compund exercises involve many joints moving and numerous muscle groups working simultaneously. e/g back squat or step ups. </a:t>
            </a:r>
            <a:endParaRPr lang="en-US" sz="2000" dirty="0" smtClean="0">
              <a:solidFill>
                <a:schemeClr val="tx1"/>
              </a:solidFill>
              <a:latin typeface="Times New Roman" panose="02020603050405020304" pitchFamily="18" charset="0"/>
              <a:cs typeface="Times New Roman" panose="02020603050405020304" pitchFamily="18" charset="0"/>
            </a:endParaRPr>
          </a:p>
          <a:p>
            <a:pPr marL="68580" indent="0" algn="just">
              <a:buNone/>
            </a:pPr>
            <a:endParaRPr lang="id-ID" sz="2000" dirty="0" smtClean="0">
              <a:solidFill>
                <a:schemeClr val="tx1"/>
              </a:solidFill>
              <a:latin typeface="Times New Roman" panose="02020603050405020304" pitchFamily="18" charset="0"/>
              <a:cs typeface="Times New Roman" panose="02020603050405020304" pitchFamily="18" charset="0"/>
            </a:endParaRPr>
          </a:p>
          <a:p>
            <a:pPr algn="just"/>
            <a:r>
              <a:rPr lang="id-ID" sz="2000" dirty="0" smtClean="0">
                <a:solidFill>
                  <a:schemeClr val="tx1"/>
                </a:solidFill>
                <a:latin typeface="Times New Roman" panose="02020603050405020304" pitchFamily="18" charset="0"/>
                <a:cs typeface="Times New Roman" panose="02020603050405020304" pitchFamily="18" charset="0"/>
              </a:rPr>
              <a:t>If CVE is more important aspect of this circuit, consider avoiding floor based ME exercises such as sit ups and back extensions during the circuit because the heart rate would decrease toommuch. Instead, do these exercise ar the end of the session. </a:t>
            </a:r>
          </a:p>
        </p:txBody>
      </p:sp>
      <p:sp>
        <p:nvSpPr>
          <p:cNvPr id="4" name="Rounded Rectangle 3"/>
          <p:cNvSpPr/>
          <p:nvPr/>
        </p:nvSpPr>
        <p:spPr>
          <a:xfrm>
            <a:off x="683568" y="764704"/>
            <a:ext cx="518457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500" b="1" dirty="0" smtClean="0"/>
              <a:t>COMBINED CE AND ME CIRCUIT </a:t>
            </a:r>
            <a:endParaRPr lang="en-US" sz="2500" b="1" dirty="0"/>
          </a:p>
        </p:txBody>
      </p:sp>
    </p:spTree>
    <p:extLst>
      <p:ext uri="{BB962C8B-B14F-4D97-AF65-F5344CB8AC3E}">
        <p14:creationId xmlns:p14="http://schemas.microsoft.com/office/powerpoint/2010/main" val="348861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6918" t="28813" r="49261" b="40678"/>
          <a:stretch/>
        </p:blipFill>
        <p:spPr bwMode="auto">
          <a:xfrm>
            <a:off x="1475656" y="1860848"/>
            <a:ext cx="6192688" cy="4104456"/>
          </a:xfrm>
          <a:prstGeom prst="rect">
            <a:avLst/>
          </a:prstGeom>
          <a:ln>
            <a:noFill/>
          </a:ln>
          <a:extLst>
            <a:ext uri="{53640926-AAD7-44D8-BBD7-CCE9431645EC}">
              <a14:shadowObscured xmlns:a14="http://schemas.microsoft.com/office/drawing/2010/main"/>
            </a:ext>
          </a:extLst>
        </p:spPr>
      </p:pic>
      <p:sp>
        <p:nvSpPr>
          <p:cNvPr id="3" name="Rounded Rectangle 2"/>
          <p:cNvSpPr/>
          <p:nvPr/>
        </p:nvSpPr>
        <p:spPr>
          <a:xfrm>
            <a:off x="683568" y="836712"/>
            <a:ext cx="74888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AN EXAMPLE OF A COMBINED CVE AND ME CIRCUIT IS AS FOLLOWS ( 90’) RECOVERY BETWEEN CIRCUIT)</a:t>
            </a:r>
            <a:endParaRPr lang="en-US" sz="2400" b="1" dirty="0">
              <a:solidFill>
                <a:schemeClr val="tx1"/>
              </a:solidFill>
            </a:endParaRPr>
          </a:p>
        </p:txBody>
      </p:sp>
    </p:spTree>
    <p:extLst>
      <p:ext uri="{BB962C8B-B14F-4D97-AF65-F5344CB8AC3E}">
        <p14:creationId xmlns:p14="http://schemas.microsoft.com/office/powerpoint/2010/main" val="4058675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916832"/>
            <a:ext cx="7344816" cy="2448272"/>
          </a:xfrm>
        </p:spPr>
        <p:txBody>
          <a:bodyPr>
            <a:noAutofit/>
          </a:bodyPr>
          <a:lstStyle/>
          <a:p>
            <a:pPr marL="68580" indent="0" algn="just">
              <a:buNone/>
            </a:pPr>
            <a:r>
              <a:rPr lang="id-ID" sz="2800" dirty="0" smtClean="0">
                <a:solidFill>
                  <a:schemeClr val="tx1"/>
                </a:solidFill>
                <a:latin typeface="Times New Roman" panose="02020603050405020304" pitchFamily="18" charset="0"/>
                <a:cs typeface="Times New Roman" panose="02020603050405020304" pitchFamily="18" charset="0"/>
              </a:rPr>
              <a:t>Medicine ball are weight ball that can be used to develop power. They range in size from 1 kg to 10 kg.  With beginners it is recommended to use a lighter weight , such as a 3kg medicine ball. </a:t>
            </a:r>
          </a:p>
          <a:p>
            <a:pPr marL="68580" indent="0" algn="just">
              <a:buNone/>
            </a:pPr>
            <a:endParaRPr lang="id-ID" sz="2800" dirty="0">
              <a:solidFill>
                <a:schemeClr val="tx1"/>
              </a:solidFill>
              <a:latin typeface="Times New Roman" panose="02020603050405020304" pitchFamily="18" charset="0"/>
              <a:cs typeface="Times New Roman" panose="02020603050405020304" pitchFamily="18" charset="0"/>
            </a:endParaRPr>
          </a:p>
          <a:p>
            <a:pPr marL="68580" indent="0" algn="just">
              <a:buNone/>
            </a:pPr>
            <a:r>
              <a:rPr lang="id-ID" sz="2800" dirty="0" smtClean="0">
                <a:solidFill>
                  <a:schemeClr val="tx1"/>
                </a:solidFill>
                <a:latin typeface="Times New Roman" panose="02020603050405020304" pitchFamily="18" charset="0"/>
                <a:cs typeface="Times New Roman" panose="02020603050405020304" pitchFamily="18" charset="0"/>
              </a:rPr>
              <a:t>When designing a medicine ball circuit, adhere to the guidelines for the selection and sequencing of an ME circuit.</a:t>
            </a:r>
            <a:endParaRPr lang="id-ID" sz="28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83568" y="908720"/>
            <a:ext cx="532859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t>MEDICINE BALL POWER CIRCUIT </a:t>
            </a:r>
            <a:endParaRPr lang="en-US" sz="2800" b="1" dirty="0"/>
          </a:p>
        </p:txBody>
      </p:sp>
    </p:spTree>
    <p:extLst>
      <p:ext uri="{BB962C8B-B14F-4D97-AF65-F5344CB8AC3E}">
        <p14:creationId xmlns:p14="http://schemas.microsoft.com/office/powerpoint/2010/main" val="3518020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7393" t="35169" r="49499" b="35593"/>
          <a:stretch/>
        </p:blipFill>
        <p:spPr bwMode="auto">
          <a:xfrm>
            <a:off x="1485900" y="2204864"/>
            <a:ext cx="6118820" cy="3986386"/>
          </a:xfrm>
          <a:prstGeom prst="rect">
            <a:avLst/>
          </a:prstGeom>
          <a:ln>
            <a:noFill/>
          </a:ln>
          <a:extLst>
            <a:ext uri="{53640926-AAD7-44D8-BBD7-CCE9431645EC}">
              <a14:shadowObscured xmlns:a14="http://schemas.microsoft.com/office/drawing/2010/main"/>
            </a:ext>
          </a:extLst>
        </p:spPr>
      </p:pic>
      <p:sp>
        <p:nvSpPr>
          <p:cNvPr id="3" name="Rounded Rectangle 2"/>
          <p:cNvSpPr/>
          <p:nvPr/>
        </p:nvSpPr>
        <p:spPr>
          <a:xfrm>
            <a:off x="755576" y="742950"/>
            <a:ext cx="7848872" cy="1029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AN EXAMPLE OF A MEDICINE BALL (MB) POWER CIRCUIT IS AS FOLLOWS ( THREE MINUTES RECOVERY  BETWEEN CIRCUITS</a:t>
            </a:r>
            <a:r>
              <a:rPr lang="id-ID" sz="2000" b="1" dirty="0" smtClean="0">
                <a:solidFill>
                  <a:schemeClr val="tx1"/>
                </a:solidFill>
              </a:rPr>
              <a:t>)</a:t>
            </a:r>
            <a:endParaRPr lang="en-US" sz="2000" b="1" dirty="0">
              <a:solidFill>
                <a:schemeClr val="tx1"/>
              </a:solidFill>
            </a:endParaRPr>
          </a:p>
        </p:txBody>
      </p:sp>
    </p:spTree>
    <p:extLst>
      <p:ext uri="{BB962C8B-B14F-4D97-AF65-F5344CB8AC3E}">
        <p14:creationId xmlns:p14="http://schemas.microsoft.com/office/powerpoint/2010/main" val="2583286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65734"/>
            <a:ext cx="7920880" cy="4839816"/>
          </a:xfrm>
        </p:spPr>
        <p:txBody>
          <a:bodyPr>
            <a:noAutofit/>
          </a:bodyPr>
          <a:lstStyle/>
          <a:p>
            <a:pPr marL="68580" indent="0" algn="just">
              <a:buNone/>
            </a:pPr>
            <a:r>
              <a:rPr lang="id-ID" sz="2000" dirty="0" smtClean="0">
                <a:solidFill>
                  <a:schemeClr val="tx1"/>
                </a:solidFill>
                <a:latin typeface="Times New Roman" panose="02020603050405020304" pitchFamily="18" charset="0"/>
                <a:cs typeface="Times New Roman" panose="02020603050405020304" pitchFamily="18" charset="0"/>
              </a:rPr>
              <a:t>to meet the specific requirements of a sport, it is advisable to design a circuit that is sport specific.  In addition to being specific to the sport that the athlete is involved  in, a circuit should be related to the age, fitness levels and desires/ aims of the athlete. </a:t>
            </a:r>
          </a:p>
          <a:p>
            <a:pPr marL="68580" indent="0" algn="just">
              <a:buNone/>
            </a:pPr>
            <a:endParaRPr lang="id-ID" sz="2000" dirty="0">
              <a:solidFill>
                <a:schemeClr val="tx1"/>
              </a:solidFill>
              <a:latin typeface="Times New Roman" panose="02020603050405020304" pitchFamily="18" charset="0"/>
              <a:cs typeface="Times New Roman" panose="02020603050405020304" pitchFamily="18" charset="0"/>
            </a:endParaRPr>
          </a:p>
          <a:p>
            <a:pPr algn="just"/>
            <a:r>
              <a:rPr lang="id-ID" sz="2000" dirty="0" smtClean="0">
                <a:solidFill>
                  <a:schemeClr val="tx1"/>
                </a:solidFill>
                <a:latin typeface="Times New Roman" panose="02020603050405020304" pitchFamily="18" charset="0"/>
                <a:cs typeface="Times New Roman" panose="02020603050405020304" pitchFamily="18" charset="0"/>
              </a:rPr>
              <a:t>Certain factors need to be considered as follows when designing a sport- specific circuit :</a:t>
            </a:r>
          </a:p>
          <a:p>
            <a:pPr marL="411480" indent="-342900" algn="just">
              <a:buAutoNum type="arabicPeriod"/>
            </a:pPr>
            <a:r>
              <a:rPr lang="id-ID" sz="2000" dirty="0" smtClean="0">
                <a:solidFill>
                  <a:schemeClr val="tx1"/>
                </a:solidFill>
                <a:latin typeface="Times New Roman" panose="02020603050405020304" pitchFamily="18" charset="0"/>
                <a:cs typeface="Times New Roman" panose="02020603050405020304" pitchFamily="18" charset="0"/>
              </a:rPr>
              <a:t>Skills involved in the sport </a:t>
            </a:r>
          </a:p>
          <a:p>
            <a:pPr marL="411480" indent="-342900" algn="just">
              <a:buAutoNum type="arabicPeriod"/>
            </a:pPr>
            <a:r>
              <a:rPr lang="id-ID" sz="2000" dirty="0" smtClean="0">
                <a:solidFill>
                  <a:schemeClr val="tx1"/>
                </a:solidFill>
                <a:latin typeface="Times New Roman" panose="02020603050405020304" pitchFamily="18" charset="0"/>
                <a:cs typeface="Times New Roman" panose="02020603050405020304" pitchFamily="18" charset="0"/>
              </a:rPr>
              <a:t>Fitness requirements of the sport</a:t>
            </a:r>
          </a:p>
          <a:p>
            <a:pPr marL="411480" indent="-342900" algn="just">
              <a:buAutoNum type="arabicPeriod"/>
            </a:pPr>
            <a:r>
              <a:rPr lang="id-ID" sz="2000" dirty="0" smtClean="0">
                <a:solidFill>
                  <a:schemeClr val="tx1"/>
                </a:solidFill>
                <a:latin typeface="Times New Roman" panose="02020603050405020304" pitchFamily="18" charset="0"/>
                <a:cs typeface="Times New Roman" panose="02020603050405020304" pitchFamily="18" charset="0"/>
              </a:rPr>
              <a:t>Actions or movements involved in the sport. For ex jumping movement in gaelic football </a:t>
            </a:r>
          </a:p>
          <a:p>
            <a:pPr marL="411480" indent="-342900" algn="just">
              <a:buAutoNum type="arabicPeriod"/>
            </a:pPr>
            <a:r>
              <a:rPr lang="id-ID" sz="2000" dirty="0" smtClean="0">
                <a:solidFill>
                  <a:schemeClr val="tx1"/>
                </a:solidFill>
                <a:latin typeface="Times New Roman" panose="02020603050405020304" pitchFamily="18" charset="0"/>
                <a:cs typeface="Times New Roman" panose="02020603050405020304" pitchFamily="18" charset="0"/>
              </a:rPr>
              <a:t>Major muscle groups used in the patterns of movement involved in the sport</a:t>
            </a:r>
          </a:p>
          <a:p>
            <a:pPr marL="411480" indent="-342900" algn="just">
              <a:buAutoNum type="arabicPeriod"/>
            </a:pPr>
            <a:r>
              <a:rPr lang="id-ID" sz="2000" dirty="0" smtClean="0">
                <a:solidFill>
                  <a:schemeClr val="tx1"/>
                </a:solidFill>
                <a:latin typeface="Times New Roman" panose="02020603050405020304" pitchFamily="18" charset="0"/>
                <a:cs typeface="Times New Roman" panose="02020603050405020304" pitchFamily="18" charset="0"/>
              </a:rPr>
              <a:t>Time of year, i.e preseason or competitive season </a:t>
            </a:r>
            <a:endParaRPr lang="id-ID" sz="20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11560" y="745654"/>
            <a:ext cx="756084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500" b="1" dirty="0" smtClean="0"/>
              <a:t>SPORT SPECIFIC CIRCUIT (GAELIC FOOTBALLERS)</a:t>
            </a:r>
            <a:endParaRPr lang="en-US" sz="2500" b="1" dirty="0"/>
          </a:p>
        </p:txBody>
      </p:sp>
    </p:spTree>
    <p:extLst>
      <p:ext uri="{BB962C8B-B14F-4D97-AF65-F5344CB8AC3E}">
        <p14:creationId xmlns:p14="http://schemas.microsoft.com/office/powerpoint/2010/main" val="1760341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691" t="13005" r="25209" b="53676"/>
          <a:stretch/>
        </p:blipFill>
        <p:spPr bwMode="auto">
          <a:xfrm>
            <a:off x="1353173" y="2132856"/>
            <a:ext cx="6459187" cy="42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827584" y="764704"/>
            <a:ext cx="748883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solidFill>
                  <a:schemeClr val="tx1"/>
                </a:solidFill>
              </a:rPr>
              <a:t>An example of a sport- specific circuit for gaelic footballers is as follows (two minutes recovery between circuits) </a:t>
            </a:r>
            <a:endParaRPr lang="en-US" sz="2400" b="1" dirty="0">
              <a:solidFill>
                <a:schemeClr val="tx1"/>
              </a:solidFill>
            </a:endParaRPr>
          </a:p>
        </p:txBody>
      </p:sp>
    </p:spTree>
    <p:extLst>
      <p:ext uri="{BB962C8B-B14F-4D97-AF65-F5344CB8AC3E}">
        <p14:creationId xmlns:p14="http://schemas.microsoft.com/office/powerpoint/2010/main" val="3341358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762000"/>
            <a:ext cx="7543800" cy="1143000"/>
          </a:xfrm>
          <a:prstGeom prst="ellipse">
            <a:avLst/>
          </a:prstGeom>
          <a:effectLst>
            <a:glow rad="228600">
              <a:schemeClr val="accent5">
                <a:satMod val="175000"/>
                <a:alpha val="40000"/>
              </a:schemeClr>
            </a:glow>
            <a:innerShdw blurRad="63500" dist="50800" dir="108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2500" b="1" dirty="0" smtClean="0">
                <a:solidFill>
                  <a:schemeClr val="bg1"/>
                </a:solidFill>
              </a:rPr>
              <a:t>BAGAIMANA CARA MELAKUKAN CIRCUIT TRAINING </a:t>
            </a:r>
            <a:endParaRPr lang="en-US" sz="2500" b="1" dirty="0">
              <a:solidFill>
                <a:schemeClr val="bg1"/>
              </a:solidFill>
            </a:endParaRPr>
          </a:p>
        </p:txBody>
      </p:sp>
      <p:sp>
        <p:nvSpPr>
          <p:cNvPr id="5" name="Rounded Rectangle 4"/>
          <p:cNvSpPr/>
          <p:nvPr/>
        </p:nvSpPr>
        <p:spPr>
          <a:xfrm>
            <a:off x="533400" y="2057400"/>
            <a:ext cx="7696200" cy="16764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id-ID" sz="2000" dirty="0">
                <a:latin typeface="Times New Roman" panose="02020603050405020304" pitchFamily="18" charset="0"/>
                <a:cs typeface="Times New Roman" panose="02020603050405020304" pitchFamily="18" charset="0"/>
              </a:rPr>
              <a:t>Dalam </a:t>
            </a:r>
            <a:r>
              <a:rPr lang="id-ID" sz="2000" dirty="0" smtClean="0">
                <a:latin typeface="Times New Roman" panose="02020603050405020304" pitchFamily="18" charset="0"/>
                <a:cs typeface="Times New Roman" panose="02020603050405020304" pitchFamily="18" charset="0"/>
              </a:rPr>
              <a:t>suatu </a:t>
            </a:r>
            <a:r>
              <a:rPr lang="id-ID" sz="2000" dirty="0">
                <a:latin typeface="Times New Roman" panose="02020603050405020304" pitchFamily="18" charset="0"/>
                <a:cs typeface="Times New Roman" panose="02020603050405020304" pitchFamily="18" charset="0"/>
              </a:rPr>
              <a:t>area tertentu disediakan beberapa </a:t>
            </a:r>
            <a:r>
              <a:rPr lang="id-ID" sz="2000" dirty="0" smtClean="0">
                <a:latin typeface="Times New Roman" panose="02020603050405020304" pitchFamily="18" charset="0"/>
                <a:cs typeface="Times New Roman" panose="02020603050405020304" pitchFamily="18" charset="0"/>
              </a:rPr>
              <a:t>pos. </a:t>
            </a:r>
            <a:r>
              <a:rPr lang="en-US" sz="2000" dirty="0" smtClean="0">
                <a:latin typeface="Times New Roman" panose="02020603050405020304" pitchFamily="18" charset="0"/>
                <a:cs typeface="Times New Roman" panose="02020603050405020304" pitchFamily="18" charset="0"/>
              </a:rPr>
              <a:t>M</a:t>
            </a:r>
            <a:r>
              <a:rPr lang="id-ID" sz="2000" dirty="0" smtClean="0">
                <a:latin typeface="Times New Roman" panose="02020603050405020304" pitchFamily="18" charset="0"/>
                <a:cs typeface="Times New Roman" panose="02020603050405020304" pitchFamily="18" charset="0"/>
              </a:rPr>
              <a:t>isal</a:t>
            </a:r>
            <a:r>
              <a:rPr lang="en-US" sz="2000" dirty="0" err="1" smtClean="0">
                <a:latin typeface="Times New Roman" panose="02020603050405020304" pitchFamily="18" charset="0"/>
                <a:cs typeface="Times New Roman" panose="02020603050405020304" pitchFamily="18" charset="0"/>
              </a:rPr>
              <a:t>nya</a:t>
            </a:r>
            <a:r>
              <a:rPr lang="id-ID" sz="2000" dirty="0" smtClean="0">
                <a:latin typeface="Times New Roman" panose="02020603050405020304" pitchFamily="18" charset="0"/>
                <a:cs typeface="Times New Roman" panose="02020603050405020304" pitchFamily="18" charset="0"/>
              </a:rPr>
              <a:t> </a:t>
            </a:r>
            <a:r>
              <a:rPr lang="id-ID" sz="2000" dirty="0">
                <a:latin typeface="Times New Roman" panose="02020603050405020304" pitchFamily="18" charset="0"/>
                <a:cs typeface="Times New Roman" panose="02020603050405020304" pitchFamily="18" charset="0"/>
              </a:rPr>
              <a:t>dalam area 20x20 meter diberikan 12 pos. Disetiap pos, atlet/ pemain wajib melakukan bentuk latihan yang sudah ditentukan. Biasanya circuit training digunakan utnuk meningkatkan kekuatan, daya tahan, kelincahan, kecepatan dan lain-lain tergantung tujuannya</a:t>
            </a:r>
            <a:r>
              <a:rPr lang="id-ID"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p:txBody>
      </p:sp>
      <p:sp>
        <p:nvSpPr>
          <p:cNvPr id="6" name="Rounded Rectangle 5"/>
          <p:cNvSpPr/>
          <p:nvPr/>
        </p:nvSpPr>
        <p:spPr>
          <a:xfrm>
            <a:off x="609600" y="4019550"/>
            <a:ext cx="7696200" cy="2286000"/>
          </a:xfrm>
          <a:prstGeom prst="roundRect">
            <a:avLst/>
          </a:prstGeom>
          <a:solidFill>
            <a:schemeClr val="accent2">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id-ID" sz="2000" dirty="0" smtClean="0">
                <a:solidFill>
                  <a:schemeClr val="tx1"/>
                </a:solidFill>
                <a:latin typeface="Times New Roman" panose="02020603050405020304" pitchFamily="18" charset="0"/>
                <a:cs typeface="Times New Roman" panose="02020603050405020304" pitchFamily="18" charset="0"/>
              </a:rPr>
              <a:t>Tiap </a:t>
            </a:r>
            <a:r>
              <a:rPr lang="id-ID" sz="2000" dirty="0">
                <a:solidFill>
                  <a:schemeClr val="tx1"/>
                </a:solidFill>
                <a:latin typeface="Times New Roman" panose="02020603050405020304" pitchFamily="18" charset="0"/>
                <a:cs typeface="Times New Roman" panose="02020603050405020304" pitchFamily="18" charset="0"/>
              </a:rPr>
              <a:t>pos diberikan waktu 30 detik, jadi atlet melakukan gerakan latihan ditiap pos selama 30 detik, setelah itu ganti ke pos berikutnya </a:t>
            </a:r>
            <a:r>
              <a:rPr lang="id-ID" sz="2000" dirty="0" smtClean="0">
                <a:solidFill>
                  <a:schemeClr val="tx1"/>
                </a:solidFill>
                <a:latin typeface="Times New Roman" panose="02020603050405020304" pitchFamily="18" charset="0"/>
                <a:cs typeface="Times New Roman" panose="02020603050405020304" pitchFamily="18" charset="0"/>
              </a:rPr>
              <a:t>sa</a:t>
            </a:r>
            <a:r>
              <a:rPr lang="en-US" sz="2000" dirty="0">
                <a:solidFill>
                  <a:schemeClr val="tx1"/>
                </a:solidFill>
                <a:latin typeface="Times New Roman" panose="02020603050405020304" pitchFamily="18" charset="0"/>
                <a:cs typeface="Times New Roman" panose="02020603050405020304" pitchFamily="18" charset="0"/>
              </a:rPr>
              <a:t>m</a:t>
            </a:r>
            <a:r>
              <a:rPr lang="id-ID" sz="2000" dirty="0" smtClean="0">
                <a:solidFill>
                  <a:schemeClr val="tx1"/>
                </a:solidFill>
                <a:latin typeface="Times New Roman" panose="02020603050405020304" pitchFamily="18" charset="0"/>
                <a:cs typeface="Times New Roman" panose="02020603050405020304" pitchFamily="18" charset="0"/>
              </a:rPr>
              <a:t>pai </a:t>
            </a:r>
            <a:r>
              <a:rPr lang="id-ID" sz="2000" dirty="0">
                <a:solidFill>
                  <a:schemeClr val="tx1"/>
                </a:solidFill>
                <a:latin typeface="Times New Roman" panose="02020603050405020304" pitchFamily="18" charset="0"/>
                <a:cs typeface="Times New Roman" panose="02020603050405020304" pitchFamily="18" charset="0"/>
              </a:rPr>
              <a:t>pos terakhir. Interval pos 30’-45’ (istirahat aktif). Istirahat lama diberikan diakhir pos. Maksudnya setelah atlet melakukan semua gerakan </a:t>
            </a:r>
            <a:r>
              <a:rPr lang="id-ID" sz="2000" dirty="0" smtClean="0">
                <a:solidFill>
                  <a:schemeClr val="tx1"/>
                </a:solidFill>
                <a:latin typeface="Times New Roman" panose="02020603050405020304" pitchFamily="18" charset="0"/>
                <a:cs typeface="Times New Roman" panose="02020603050405020304" pitchFamily="18" charset="0"/>
              </a:rPr>
              <a:t>ditiap</a:t>
            </a:r>
            <a:r>
              <a:rPr lang="en-US" sz="2000" dirty="0" smtClean="0">
                <a:solidFill>
                  <a:schemeClr val="tx1"/>
                </a:solidFill>
                <a:latin typeface="Times New Roman" panose="02020603050405020304" pitchFamily="18" charset="0"/>
                <a:cs typeface="Times New Roman" panose="02020603050405020304" pitchFamily="18" charset="0"/>
              </a:rPr>
              <a:t> - </a:t>
            </a:r>
            <a:r>
              <a:rPr lang="en-US" sz="2000" dirty="0" err="1" smtClean="0">
                <a:solidFill>
                  <a:schemeClr val="tx1"/>
                </a:solidFill>
                <a:latin typeface="Times New Roman" panose="02020603050405020304" pitchFamily="18" charset="0"/>
                <a:cs typeface="Times New Roman" panose="02020603050405020304" pitchFamily="18" charset="0"/>
              </a:rPr>
              <a:t>tiap</a:t>
            </a:r>
            <a:r>
              <a:rPr lang="id-ID" sz="2000" dirty="0" smtClean="0">
                <a:solidFill>
                  <a:schemeClr val="tx1"/>
                </a:solidFill>
                <a:latin typeface="Times New Roman" panose="02020603050405020304" pitchFamily="18" charset="0"/>
                <a:cs typeface="Times New Roman" panose="02020603050405020304" pitchFamily="18" charset="0"/>
              </a:rPr>
              <a:t> </a:t>
            </a:r>
            <a:r>
              <a:rPr lang="id-ID" sz="2000" dirty="0">
                <a:solidFill>
                  <a:schemeClr val="tx1"/>
                </a:solidFill>
                <a:latin typeface="Times New Roman" panose="02020603050405020304" pitchFamily="18" charset="0"/>
                <a:cs typeface="Times New Roman" panose="02020603050405020304" pitchFamily="18" charset="0"/>
              </a:rPr>
              <a:t>pos diberikan waktu istirahat 3 </a:t>
            </a:r>
            <a:r>
              <a:rPr lang="id-ID" sz="2000" dirty="0" smtClean="0">
                <a:solidFill>
                  <a:schemeClr val="tx1"/>
                </a:solidFill>
                <a:latin typeface="Times New Roman" panose="02020603050405020304" pitchFamily="18" charset="0"/>
                <a:cs typeface="Times New Roman" panose="02020603050405020304" pitchFamily="18" charset="0"/>
              </a:rPr>
              <a:t>menit</a:t>
            </a:r>
            <a:r>
              <a:rPr lang="en-US" sz="2000" dirty="0" smtClean="0">
                <a:solidFill>
                  <a:schemeClr val="tx1"/>
                </a:solidFill>
                <a:latin typeface="Times New Roman" panose="02020603050405020304" pitchFamily="18" charset="0"/>
                <a:cs typeface="Times New Roman" panose="02020603050405020304" pitchFamily="18" charset="0"/>
              </a:rPr>
              <a:t> </a:t>
            </a:r>
            <a:r>
              <a:rPr lang="id-ID" sz="2000" dirty="0" smtClean="0">
                <a:solidFill>
                  <a:schemeClr val="tx1"/>
                </a:solidFill>
                <a:latin typeface="Times New Roman" panose="02020603050405020304" pitchFamily="18" charset="0"/>
                <a:cs typeface="Times New Roman" panose="02020603050405020304" pitchFamily="18" charset="0"/>
              </a:rPr>
              <a:t>(</a:t>
            </a:r>
            <a:r>
              <a:rPr lang="id-ID" sz="2000" dirty="0">
                <a:solidFill>
                  <a:schemeClr val="tx1"/>
                </a:solidFill>
                <a:latin typeface="Times New Roman" panose="02020603050405020304" pitchFamily="18" charset="0"/>
                <a:cs typeface="Times New Roman" panose="02020603050405020304" pitchFamily="18" charset="0"/>
              </a:rPr>
              <a:t>misal), setelah itu melakukan lagi pos pertama sampai pos terakhir. Tergantung ingin berapa kali pengulangan</a:t>
            </a:r>
            <a:r>
              <a:rPr lang="id-ID"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52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323652"/>
            <a:ext cx="7740724" cy="2724598"/>
          </a:xfrm>
        </p:spPr>
        <p:txBody>
          <a:bodyPr>
            <a:noAutofit/>
          </a:bodyPr>
          <a:lstStyle/>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Circuit training was devised </a:t>
            </a:r>
            <a:r>
              <a:rPr lang="en-US" sz="2800" dirty="0" smtClean="0">
                <a:solidFill>
                  <a:schemeClr val="tx1"/>
                </a:solidFill>
                <a:latin typeface="Times New Roman" panose="02020603050405020304" pitchFamily="18" charset="0"/>
                <a:cs typeface="Times New Roman" panose="02020603050405020304" pitchFamily="18" charset="0"/>
              </a:rPr>
              <a:t>by </a:t>
            </a:r>
            <a:r>
              <a:rPr lang="en-US" sz="2800" dirty="0">
                <a:solidFill>
                  <a:schemeClr val="tx1"/>
                </a:solidFill>
                <a:latin typeface="Times New Roman" panose="02020603050405020304" pitchFamily="18" charset="0"/>
                <a:cs typeface="Times New Roman" panose="02020603050405020304" pitchFamily="18" charset="0"/>
              </a:rPr>
              <a:t>RE Morgan and GT Anderson in 1953 at the university of </a:t>
            </a:r>
            <a:r>
              <a:rPr lang="en-US" sz="2800" dirty="0" err="1">
                <a:solidFill>
                  <a:schemeClr val="tx1"/>
                </a:solidFill>
                <a:latin typeface="Times New Roman" panose="02020603050405020304" pitchFamily="18" charset="0"/>
                <a:cs typeface="Times New Roman" panose="02020603050405020304" pitchFamily="18" charset="0"/>
              </a:rPr>
              <a:t>leeds</a:t>
            </a:r>
            <a:r>
              <a:rPr lang="en-US" sz="2800" dirty="0">
                <a:solidFill>
                  <a:schemeClr val="tx1"/>
                </a:solidFill>
                <a:latin typeface="Times New Roman" panose="02020603050405020304" pitchFamily="18" charset="0"/>
                <a:cs typeface="Times New Roman" panose="02020603050405020304" pitchFamily="18" charset="0"/>
              </a:rPr>
              <a:t> in the UK. Called circuit training because it consists of several posts arranged in a round</a:t>
            </a:r>
            <a:r>
              <a:rPr lang="id-ID"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755576" y="1147056"/>
            <a:ext cx="2387674" cy="873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SEJARAH </a:t>
            </a:r>
            <a:endParaRPr lang="en-US" sz="3200" b="1" dirty="0"/>
          </a:p>
        </p:txBody>
      </p:sp>
    </p:spTree>
    <p:extLst>
      <p:ext uri="{BB962C8B-B14F-4D97-AF65-F5344CB8AC3E}">
        <p14:creationId xmlns:p14="http://schemas.microsoft.com/office/powerpoint/2010/main" val="258173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0" y="762000"/>
            <a:ext cx="7543800" cy="1143000"/>
          </a:xfrm>
          <a:prstGeom prst="ellipse">
            <a:avLst/>
          </a:prstGeom>
          <a:effectLst>
            <a:glow rad="228600">
              <a:schemeClr val="accent2">
                <a:satMod val="175000"/>
                <a:alpha val="40000"/>
              </a:schemeClr>
            </a:glow>
            <a:innerShdw blurRad="63500" dist="50800" dir="81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2500" b="1" dirty="0" smtClean="0">
                <a:ln w="11430"/>
                <a:solidFill>
                  <a:schemeClr val="bg1"/>
                </a:solidFill>
                <a:effectLst>
                  <a:outerShdw blurRad="50800" dist="39000" dir="5460000" algn="tl">
                    <a:srgbClr val="000000">
                      <a:alpha val="38000"/>
                    </a:srgbClr>
                  </a:outerShdw>
                </a:effectLst>
              </a:rPr>
              <a:t>CONTOH GERAKAN-GERAKAN CIRCUIT TRAINING</a:t>
            </a:r>
            <a:endParaRPr lang="en-US" sz="2500" b="1" dirty="0">
              <a:ln w="11430"/>
              <a:solidFill>
                <a:schemeClr val="bg1"/>
              </a:solidFill>
              <a:effectLst>
                <a:outerShdw blurRad="50800" dist="39000" dir="5460000" algn="tl">
                  <a:srgbClr val="000000">
                    <a:alpha val="38000"/>
                  </a:srgbClr>
                </a:outerShdw>
              </a:effectLst>
            </a:endParaRPr>
          </a:p>
        </p:txBody>
      </p:sp>
      <p:sp>
        <p:nvSpPr>
          <p:cNvPr id="7" name="Rectangle 6"/>
          <p:cNvSpPr/>
          <p:nvPr/>
        </p:nvSpPr>
        <p:spPr>
          <a:xfrm>
            <a:off x="2552700" y="3962400"/>
            <a:ext cx="3543300" cy="323165"/>
          </a:xfrm>
          <a:prstGeom prst="rect">
            <a:avLst/>
          </a:prstGeom>
        </p:spPr>
        <p:txBody>
          <a:bodyPr wrap="square">
            <a:spAutoFit/>
          </a:bodyPr>
          <a:lstStyle/>
          <a:p>
            <a:r>
              <a:rPr lang="id-ID" sz="1500" dirty="0">
                <a:latin typeface="Times New Roman" panose="02020603050405020304" pitchFamily="18" charset="0"/>
                <a:cs typeface="Times New Roman" panose="02020603050405020304" pitchFamily="18" charset="0"/>
              </a:rPr>
              <a:t>Pos 1 melakukan skipping selama 30 detik </a:t>
            </a:r>
            <a:endParaRPr lang="en-US" sz="1500" dirty="0">
              <a:latin typeface="Times New Roman" panose="02020603050405020304" pitchFamily="18" charset="0"/>
              <a:cs typeface="Times New Roman" panose="02020603050405020304" pitchFamily="18" charset="0"/>
            </a:endParaRPr>
          </a:p>
        </p:txBody>
      </p:sp>
      <p:pic>
        <p:nvPicPr>
          <p:cNvPr id="8" name="Picture 7" descr="https://4.bp.blogspot.com/-FTnSi9zKTNc/WEtwLDxxmJI/AAAAAAAAD1w/p03hf0px3pI8lnUR5Ezm4a1a6ylKmhzXwCLcB/s1600/skippin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532" y="4628594"/>
            <a:ext cx="927735" cy="1692275"/>
          </a:xfrm>
          <a:prstGeom prst="rect">
            <a:avLst/>
          </a:prstGeom>
          <a:noFill/>
          <a:ln>
            <a:noFill/>
          </a:ln>
        </p:spPr>
      </p:pic>
      <p:sp>
        <p:nvSpPr>
          <p:cNvPr id="9" name="Rectangle 8"/>
          <p:cNvSpPr/>
          <p:nvPr/>
        </p:nvSpPr>
        <p:spPr>
          <a:xfrm>
            <a:off x="2667000" y="4343400"/>
            <a:ext cx="3505200" cy="323165"/>
          </a:xfrm>
          <a:prstGeom prst="rect">
            <a:avLst/>
          </a:prstGeom>
        </p:spPr>
        <p:txBody>
          <a:bodyPr wrap="square">
            <a:spAutoFit/>
          </a:bodyPr>
          <a:lstStyle/>
          <a:p>
            <a:r>
              <a:rPr lang="id-ID" sz="1500" dirty="0" smtClean="0">
                <a:latin typeface="Times New Roman" panose="02020603050405020304" pitchFamily="18" charset="0"/>
                <a:cs typeface="Times New Roman" panose="02020603050405020304" pitchFamily="18" charset="0"/>
              </a:rPr>
              <a:t>Pos 2 Melakukan Sit Up Selama 30 Detik </a:t>
            </a:r>
            <a:endParaRPr lang="en-US" sz="1500" dirty="0">
              <a:latin typeface="Times New Roman" panose="02020603050405020304" pitchFamily="18" charset="0"/>
              <a:cs typeface="Times New Roman" panose="02020603050405020304" pitchFamily="18" charset="0"/>
            </a:endParaRPr>
          </a:p>
        </p:txBody>
      </p:sp>
      <p:sp>
        <p:nvSpPr>
          <p:cNvPr id="10" name="Rectangle 9"/>
          <p:cNvSpPr/>
          <p:nvPr/>
        </p:nvSpPr>
        <p:spPr>
          <a:xfrm>
            <a:off x="2636520" y="4724400"/>
            <a:ext cx="3764280" cy="323165"/>
          </a:xfrm>
          <a:prstGeom prst="rect">
            <a:avLst/>
          </a:prstGeom>
        </p:spPr>
        <p:txBody>
          <a:bodyPr wrap="square">
            <a:spAutoFit/>
          </a:bodyPr>
          <a:lstStyle/>
          <a:p>
            <a:r>
              <a:rPr lang="id-ID" sz="1500" dirty="0" smtClean="0">
                <a:latin typeface="Times New Roman" panose="02020603050405020304" pitchFamily="18" charset="0"/>
                <a:cs typeface="Times New Roman" panose="02020603050405020304" pitchFamily="18" charset="0"/>
              </a:rPr>
              <a:t>Pos 3 Melakukan Push Up Selama 30 Detik </a:t>
            </a:r>
            <a:endParaRPr lang="en-US" sz="1500" dirty="0">
              <a:latin typeface="Times New Roman" panose="02020603050405020304" pitchFamily="18" charset="0"/>
              <a:cs typeface="Times New Roman" panose="02020603050405020304" pitchFamily="18" charset="0"/>
            </a:endParaRPr>
          </a:p>
        </p:txBody>
      </p:sp>
      <p:sp>
        <p:nvSpPr>
          <p:cNvPr id="11" name="Rectangle 10"/>
          <p:cNvSpPr/>
          <p:nvPr/>
        </p:nvSpPr>
        <p:spPr>
          <a:xfrm>
            <a:off x="2642235" y="5105400"/>
            <a:ext cx="4343400" cy="323165"/>
          </a:xfrm>
          <a:prstGeom prst="rect">
            <a:avLst/>
          </a:prstGeom>
        </p:spPr>
        <p:txBody>
          <a:bodyPr wrap="square">
            <a:spAutoFit/>
          </a:bodyPr>
          <a:lstStyle/>
          <a:p>
            <a:r>
              <a:rPr lang="id-ID" sz="1500" dirty="0" smtClean="0">
                <a:latin typeface="Times New Roman" panose="02020603050405020304" pitchFamily="18" charset="0"/>
                <a:cs typeface="Times New Roman" panose="02020603050405020304" pitchFamily="18" charset="0"/>
              </a:rPr>
              <a:t>Pos 4 Melakukan Sprint Shuttle Run Selama 30 Detik</a:t>
            </a:r>
            <a:endParaRPr lang="en-US" sz="1500" dirty="0">
              <a:latin typeface="Times New Roman" panose="02020603050405020304" pitchFamily="18" charset="0"/>
              <a:cs typeface="Times New Roman" panose="02020603050405020304" pitchFamily="18" charset="0"/>
            </a:endParaRPr>
          </a:p>
        </p:txBody>
      </p:sp>
      <p:sp>
        <p:nvSpPr>
          <p:cNvPr id="12" name="Rectangle 11"/>
          <p:cNvSpPr/>
          <p:nvPr/>
        </p:nvSpPr>
        <p:spPr>
          <a:xfrm>
            <a:off x="2667000" y="5468035"/>
            <a:ext cx="3427541" cy="323165"/>
          </a:xfrm>
          <a:prstGeom prst="rect">
            <a:avLst/>
          </a:prstGeom>
        </p:spPr>
        <p:txBody>
          <a:bodyPr wrap="none">
            <a:spAutoFit/>
          </a:bodyPr>
          <a:lstStyle/>
          <a:p>
            <a:r>
              <a:rPr lang="id-ID" sz="1500" dirty="0" smtClean="0">
                <a:latin typeface="Times New Roman" panose="02020603050405020304" pitchFamily="18" charset="0"/>
                <a:cs typeface="Times New Roman" panose="02020603050405020304" pitchFamily="18" charset="0"/>
              </a:rPr>
              <a:t>Pos 5 Melakukan Zigzag Selama 30</a:t>
            </a:r>
            <a:r>
              <a:rPr lang="en-US" sz="1500" dirty="0" smtClean="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a:t>
            </a:r>
            <a:r>
              <a:rPr lang="id-ID" sz="1500" dirty="0" smtClean="0">
                <a:latin typeface="Times New Roman" panose="02020603050405020304" pitchFamily="18" charset="0"/>
                <a:cs typeface="Times New Roman" panose="02020603050405020304" pitchFamily="18" charset="0"/>
              </a:rPr>
              <a:t>etik</a:t>
            </a:r>
            <a:endParaRPr lang="en-US" sz="1500" dirty="0">
              <a:latin typeface="Times New Roman" panose="02020603050405020304" pitchFamily="18" charset="0"/>
              <a:cs typeface="Times New Roman" panose="02020603050405020304" pitchFamily="18" charset="0"/>
            </a:endParaRPr>
          </a:p>
        </p:txBody>
      </p:sp>
      <p:sp>
        <p:nvSpPr>
          <p:cNvPr id="13" name="Rectangle 12"/>
          <p:cNvSpPr/>
          <p:nvPr/>
        </p:nvSpPr>
        <p:spPr>
          <a:xfrm>
            <a:off x="2710137" y="5867400"/>
            <a:ext cx="3385863" cy="323165"/>
          </a:xfrm>
          <a:prstGeom prst="rect">
            <a:avLst/>
          </a:prstGeom>
        </p:spPr>
        <p:txBody>
          <a:bodyPr wrap="none">
            <a:spAutoFit/>
          </a:bodyPr>
          <a:lstStyle/>
          <a:p>
            <a:r>
              <a:rPr lang="id-ID" sz="1500" dirty="0" smtClean="0">
                <a:latin typeface="Times New Roman" panose="02020603050405020304" pitchFamily="18" charset="0"/>
                <a:cs typeface="Times New Roman" panose="02020603050405020304" pitchFamily="18" charset="0"/>
              </a:rPr>
              <a:t>Pos 6 Melakukan Lompat Katak 30 Detik</a:t>
            </a:r>
            <a:endParaRPr lang="en-US" sz="1500" dirty="0">
              <a:latin typeface="Times New Roman" panose="02020603050405020304" pitchFamily="18" charset="0"/>
              <a:cs typeface="Times New Roman" panose="02020603050405020304" pitchFamily="18" charset="0"/>
            </a:endParaRPr>
          </a:p>
        </p:txBody>
      </p:sp>
      <p:sp>
        <p:nvSpPr>
          <p:cNvPr id="14" name="Rectangle 13"/>
          <p:cNvSpPr/>
          <p:nvPr/>
        </p:nvSpPr>
        <p:spPr>
          <a:xfrm>
            <a:off x="457200" y="2438400"/>
            <a:ext cx="8229600" cy="400110"/>
          </a:xfrm>
          <a:prstGeom prst="rect">
            <a:avLst/>
          </a:prstGeom>
        </p:spPr>
        <p:txBody>
          <a:bodyPr wrap="square">
            <a:spAutoFit/>
          </a:bodyPr>
          <a:lstStyle/>
          <a:p>
            <a:pPr algn="ctr"/>
            <a:r>
              <a:rPr lang="id-ID" sz="2000" dirty="0" smtClean="0">
                <a:latin typeface="Times New Roman" panose="02020603050405020304" pitchFamily="18" charset="0"/>
                <a:cs typeface="Times New Roman" panose="02020603050405020304" pitchFamily="18" charset="0"/>
              </a:rPr>
              <a:t>Pos 7 Melakukan Geser Kesamping Dengan Kecepatan Selama 30 Detik </a:t>
            </a:r>
            <a:endParaRPr lang="en-US" sz="2000"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1981200" y="3825875"/>
            <a:ext cx="5334000" cy="2364690"/>
          </a:xfrm>
          <a:prstGeom prst="round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p:nvSpPr>
        <p:spPr>
          <a:xfrm>
            <a:off x="457200" y="3048000"/>
            <a:ext cx="8229600" cy="400110"/>
          </a:xfrm>
          <a:prstGeom prst="rect">
            <a:avLst/>
          </a:prstGeom>
        </p:spPr>
        <p:txBody>
          <a:bodyPr wrap="square">
            <a:spAutoFit/>
          </a:bodyPr>
          <a:lstStyle/>
          <a:p>
            <a:pPr algn="ctr"/>
            <a:r>
              <a:rPr lang="id-ID" sz="2000" dirty="0" smtClean="0">
                <a:latin typeface="Times New Roman" panose="02020603050405020304" pitchFamily="18" charset="0"/>
                <a:cs typeface="Times New Roman" panose="02020603050405020304" pitchFamily="18" charset="0"/>
              </a:rPr>
              <a:t>Pos 8 Melakukan Lompat Zebra ( Lamgkah Kaki Pamjang ) Selama 30 Detik </a:t>
            </a:r>
            <a:endParaRPr lang="en-US" sz="2000" dirty="0">
              <a:latin typeface="Times New Roman" panose="02020603050405020304" pitchFamily="18" charset="0"/>
              <a:cs typeface="Times New Roman" panose="02020603050405020304" pitchFamily="18" charset="0"/>
            </a:endParaRPr>
          </a:p>
        </p:txBody>
      </p:sp>
      <p:sp>
        <p:nvSpPr>
          <p:cNvPr id="17" name="Rectangle 16"/>
          <p:cNvSpPr/>
          <p:nvPr/>
        </p:nvSpPr>
        <p:spPr>
          <a:xfrm>
            <a:off x="457200" y="3639234"/>
            <a:ext cx="8229600" cy="400110"/>
          </a:xfrm>
          <a:prstGeom prst="rect">
            <a:avLst/>
          </a:prstGeom>
        </p:spPr>
        <p:txBody>
          <a:bodyPr wrap="square">
            <a:spAutoFit/>
          </a:bodyPr>
          <a:lstStyle/>
          <a:p>
            <a:pPr algn="ctr"/>
            <a:r>
              <a:rPr lang="id-ID" sz="2000" dirty="0" smtClean="0">
                <a:latin typeface="Times New Roman" panose="02020603050405020304" pitchFamily="18" charset="0"/>
                <a:cs typeface="Times New Roman" panose="02020603050405020304" pitchFamily="18" charset="0"/>
              </a:rPr>
              <a:t>Pos 9 Melakukan Squat Jump Selama 30 Detik </a:t>
            </a:r>
            <a:endParaRPr lang="en-US" sz="2000" dirty="0">
              <a:latin typeface="Times New Roman" panose="02020603050405020304" pitchFamily="18" charset="0"/>
              <a:cs typeface="Times New Roman" panose="02020603050405020304" pitchFamily="18" charset="0"/>
            </a:endParaRPr>
          </a:p>
        </p:txBody>
      </p:sp>
      <p:sp>
        <p:nvSpPr>
          <p:cNvPr id="18" name="Rectangle 17"/>
          <p:cNvSpPr/>
          <p:nvPr/>
        </p:nvSpPr>
        <p:spPr>
          <a:xfrm>
            <a:off x="69532" y="4123982"/>
            <a:ext cx="8845868" cy="400110"/>
          </a:xfrm>
          <a:prstGeom prst="rect">
            <a:avLst/>
          </a:prstGeom>
        </p:spPr>
        <p:txBody>
          <a:bodyPr wrap="square">
            <a:spAutoFit/>
          </a:bodyPr>
          <a:lstStyle/>
          <a:p>
            <a:pPr algn="ctr"/>
            <a:r>
              <a:rPr lang="id-ID" sz="2000" dirty="0" smtClean="0">
                <a:latin typeface="Times New Roman" panose="02020603050405020304" pitchFamily="18" charset="0"/>
                <a:cs typeface="Times New Roman" panose="02020603050405020304" pitchFamily="18" charset="0"/>
              </a:rPr>
              <a:t>Pos 10 Melakukan Sprint Kedepan Dan Mundur Dengan Kecepatan Selama 30 Detik </a:t>
            </a:r>
            <a:endParaRPr lang="en-US" sz="2000" dirty="0">
              <a:latin typeface="Times New Roman" panose="02020603050405020304" pitchFamily="18" charset="0"/>
              <a:cs typeface="Times New Roman" panose="02020603050405020304" pitchFamily="18" charset="0"/>
            </a:endParaRPr>
          </a:p>
        </p:txBody>
      </p:sp>
      <p:sp>
        <p:nvSpPr>
          <p:cNvPr id="19" name="Rectangle 18"/>
          <p:cNvSpPr/>
          <p:nvPr/>
        </p:nvSpPr>
        <p:spPr>
          <a:xfrm>
            <a:off x="533400" y="4572000"/>
            <a:ext cx="8153400" cy="400110"/>
          </a:xfrm>
          <a:prstGeom prst="rect">
            <a:avLst/>
          </a:prstGeom>
        </p:spPr>
        <p:txBody>
          <a:bodyPr wrap="square">
            <a:spAutoFit/>
          </a:bodyPr>
          <a:lstStyle/>
          <a:p>
            <a:pPr algn="ctr"/>
            <a:r>
              <a:rPr lang="en-US" sz="2000" dirty="0" err="1" smtClean="0">
                <a:latin typeface="Times New Roman" panose="02020603050405020304" pitchFamily="18" charset="0"/>
                <a:cs typeface="Times New Roman" panose="02020603050405020304" pitchFamily="18" charset="0"/>
              </a:rPr>
              <a:t>Pos</a:t>
            </a:r>
            <a:r>
              <a:rPr lang="en-US" sz="2000" dirty="0" smtClean="0">
                <a:latin typeface="Times New Roman" panose="02020603050405020304" pitchFamily="18" charset="0"/>
                <a:cs typeface="Times New Roman" panose="02020603050405020304" pitchFamily="18" charset="0"/>
              </a:rPr>
              <a:t> 11 </a:t>
            </a:r>
            <a:r>
              <a:rPr lang="en-US" sz="2000" dirty="0" err="1" smtClean="0">
                <a:latin typeface="Times New Roman" panose="02020603050405020304" pitchFamily="18" charset="0"/>
                <a:cs typeface="Times New Roman" panose="02020603050405020304" pitchFamily="18" charset="0"/>
              </a:rPr>
              <a:t>Melompati</a:t>
            </a:r>
            <a:r>
              <a:rPr lang="en-US" sz="2000" dirty="0" smtClean="0">
                <a:latin typeface="Times New Roman" panose="02020603050405020304" pitchFamily="18" charset="0"/>
                <a:cs typeface="Times New Roman" panose="02020603050405020304" pitchFamily="18" charset="0"/>
              </a:rPr>
              <a:t> Cone </a:t>
            </a:r>
            <a:r>
              <a:rPr lang="en-US" sz="2000" dirty="0" err="1" smtClean="0">
                <a:latin typeface="Times New Roman" panose="02020603050405020304" pitchFamily="18" charset="0"/>
                <a:cs typeface="Times New Roman" panose="02020603050405020304" pitchFamily="18" charset="0"/>
              </a:rPr>
              <a:t>Dengan</a:t>
            </a:r>
            <a:r>
              <a:rPr lang="en-US" sz="2000" dirty="0" smtClean="0">
                <a:latin typeface="Times New Roman" panose="02020603050405020304" pitchFamily="18" charset="0"/>
                <a:cs typeface="Times New Roman" panose="02020603050405020304" pitchFamily="18" charset="0"/>
              </a:rPr>
              <a:t> 1 Kaki </a:t>
            </a:r>
            <a:r>
              <a:rPr lang="en-US" sz="2000" dirty="0" err="1" smtClean="0">
                <a:latin typeface="Times New Roman" panose="02020603050405020304" pitchFamily="18" charset="0"/>
                <a:cs typeface="Times New Roman" panose="02020603050405020304" pitchFamily="18" charset="0"/>
              </a:rPr>
              <a:t>Bergantian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Selama</a:t>
            </a:r>
            <a:r>
              <a:rPr lang="en-US" sz="2000" dirty="0" smtClean="0">
                <a:latin typeface="Times New Roman" panose="02020603050405020304" pitchFamily="18" charset="0"/>
                <a:cs typeface="Times New Roman" panose="02020603050405020304" pitchFamily="18" charset="0"/>
              </a:rPr>
              <a:t> 30 </a:t>
            </a:r>
            <a:r>
              <a:rPr lang="en-US" sz="2000" dirty="0" err="1" smtClean="0">
                <a:latin typeface="Times New Roman" panose="02020603050405020304" pitchFamily="18" charset="0"/>
                <a:cs typeface="Times New Roman" panose="02020603050405020304" pitchFamily="18" charset="0"/>
              </a:rPr>
              <a:t>Detik</a:t>
            </a:r>
            <a:endParaRPr lang="en-US" sz="2000" dirty="0">
              <a:latin typeface="Times New Roman" panose="02020603050405020304" pitchFamily="18" charset="0"/>
              <a:cs typeface="Times New Roman" panose="02020603050405020304" pitchFamily="18" charset="0"/>
            </a:endParaRPr>
          </a:p>
        </p:txBody>
      </p:sp>
      <p:sp>
        <p:nvSpPr>
          <p:cNvPr id="20" name="Rectangle 19"/>
          <p:cNvSpPr/>
          <p:nvPr/>
        </p:nvSpPr>
        <p:spPr>
          <a:xfrm>
            <a:off x="533400" y="5105400"/>
            <a:ext cx="8153400" cy="400110"/>
          </a:xfrm>
          <a:prstGeom prst="rect">
            <a:avLst/>
          </a:prstGeom>
        </p:spPr>
        <p:txBody>
          <a:bodyPr wrap="square">
            <a:spAutoFit/>
          </a:bodyPr>
          <a:lstStyle/>
          <a:p>
            <a:pPr algn="ctr"/>
            <a:r>
              <a:rPr lang="id-ID" sz="2000" dirty="0" smtClean="0">
                <a:latin typeface="Times New Roman" panose="02020603050405020304" pitchFamily="18" charset="0"/>
                <a:cs typeface="Times New Roman" panose="02020603050405020304" pitchFamily="18" charset="0"/>
              </a:rPr>
              <a:t>Pos 12 Jogging Mengelilingi Area Latihan Selama 30 Detik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randombar(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ircle(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80">
                                          <p:stCondLst>
                                            <p:cond delay="0"/>
                                          </p:stCondLst>
                                        </p:cTn>
                                        <p:tgtEl>
                                          <p:spTgt spid="19"/>
                                        </p:tgtEl>
                                      </p:cBhvr>
                                    </p:animEffect>
                                    <p:anim calcmode="lin" valueType="num">
                                      <p:cBhvr>
                                        <p:cTn id="6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3" dur="26">
                                          <p:stCondLst>
                                            <p:cond delay="650"/>
                                          </p:stCondLst>
                                        </p:cTn>
                                        <p:tgtEl>
                                          <p:spTgt spid="19"/>
                                        </p:tgtEl>
                                      </p:cBhvr>
                                      <p:to x="100000" y="60000"/>
                                    </p:animScale>
                                    <p:animScale>
                                      <p:cBhvr>
                                        <p:cTn id="74" dur="166" decel="50000">
                                          <p:stCondLst>
                                            <p:cond delay="676"/>
                                          </p:stCondLst>
                                        </p:cTn>
                                        <p:tgtEl>
                                          <p:spTgt spid="19"/>
                                        </p:tgtEl>
                                      </p:cBhvr>
                                      <p:to x="100000" y="100000"/>
                                    </p:animScale>
                                    <p:animScale>
                                      <p:cBhvr>
                                        <p:cTn id="75" dur="26">
                                          <p:stCondLst>
                                            <p:cond delay="1312"/>
                                          </p:stCondLst>
                                        </p:cTn>
                                        <p:tgtEl>
                                          <p:spTgt spid="19"/>
                                        </p:tgtEl>
                                      </p:cBhvr>
                                      <p:to x="100000" y="80000"/>
                                    </p:animScale>
                                    <p:animScale>
                                      <p:cBhvr>
                                        <p:cTn id="76" dur="166" decel="50000">
                                          <p:stCondLst>
                                            <p:cond delay="1338"/>
                                          </p:stCondLst>
                                        </p:cTn>
                                        <p:tgtEl>
                                          <p:spTgt spid="19"/>
                                        </p:tgtEl>
                                      </p:cBhvr>
                                      <p:to x="100000" y="100000"/>
                                    </p:animScale>
                                    <p:animScale>
                                      <p:cBhvr>
                                        <p:cTn id="77" dur="26">
                                          <p:stCondLst>
                                            <p:cond delay="1642"/>
                                          </p:stCondLst>
                                        </p:cTn>
                                        <p:tgtEl>
                                          <p:spTgt spid="19"/>
                                        </p:tgtEl>
                                      </p:cBhvr>
                                      <p:to x="100000" y="90000"/>
                                    </p:animScale>
                                    <p:animScale>
                                      <p:cBhvr>
                                        <p:cTn id="78" dur="166" decel="50000">
                                          <p:stCondLst>
                                            <p:cond delay="1668"/>
                                          </p:stCondLst>
                                        </p:cTn>
                                        <p:tgtEl>
                                          <p:spTgt spid="19"/>
                                        </p:tgtEl>
                                      </p:cBhvr>
                                      <p:to x="100000" y="100000"/>
                                    </p:animScale>
                                    <p:animScale>
                                      <p:cBhvr>
                                        <p:cTn id="79" dur="26">
                                          <p:stCondLst>
                                            <p:cond delay="1808"/>
                                          </p:stCondLst>
                                        </p:cTn>
                                        <p:tgtEl>
                                          <p:spTgt spid="19"/>
                                        </p:tgtEl>
                                      </p:cBhvr>
                                      <p:to x="100000" y="95000"/>
                                    </p:animScale>
                                    <p:animScale>
                                      <p:cBhvr>
                                        <p:cTn id="80" dur="166" decel="50000">
                                          <p:stCondLst>
                                            <p:cond delay="1834"/>
                                          </p:stCondLst>
                                        </p:cTn>
                                        <p:tgtEl>
                                          <p:spTgt spid="1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animBg="1"/>
      <p:bldP spid="16"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1143000" y="609600"/>
            <a:ext cx="6858000" cy="1981200"/>
          </a:xfrm>
          <a:prstGeom prst="leftRightArrow">
            <a:avLst/>
          </a:prstGeom>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3">
            <a:schemeClr val="lt1"/>
          </a:lnRef>
          <a:fillRef idx="1">
            <a:schemeClr val="accent2"/>
          </a:fillRef>
          <a:effectRef idx="1">
            <a:schemeClr val="accent2"/>
          </a:effectRef>
          <a:fontRef idx="minor">
            <a:schemeClr val="lt1"/>
          </a:fontRef>
        </p:style>
        <p:txBody>
          <a:bodyPr rtlCol="0" anchor="ctr"/>
          <a:lstStyle/>
          <a:p>
            <a:pPr lvl="0" algn="ctr"/>
            <a:r>
              <a:rPr lang="id-ID" sz="3000" b="1" dirty="0" smtClean="0"/>
              <a:t>PRINSIP-PRINSIP DASAR LATIHAN</a:t>
            </a:r>
            <a:endParaRPr lang="en-US" sz="3000" b="1" dirty="0"/>
          </a:p>
        </p:txBody>
      </p:sp>
      <p:sp>
        <p:nvSpPr>
          <p:cNvPr id="7" name="Right Arrow 6"/>
          <p:cNvSpPr/>
          <p:nvPr/>
        </p:nvSpPr>
        <p:spPr>
          <a:xfrm>
            <a:off x="609600" y="3962400"/>
            <a:ext cx="4419600" cy="9144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id-ID" sz="2000" dirty="0">
                <a:solidFill>
                  <a:schemeClr val="tx1"/>
                </a:solidFill>
                <a:latin typeface="Times New Roman" panose="02020603050405020304" pitchFamily="18" charset="0"/>
                <a:cs typeface="Times New Roman" panose="02020603050405020304" pitchFamily="18" charset="0"/>
              </a:rPr>
              <a:t>Prinsip individual </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 name="Left Arrow 8"/>
          <p:cNvSpPr/>
          <p:nvPr/>
        </p:nvSpPr>
        <p:spPr>
          <a:xfrm>
            <a:off x="4648200" y="3352800"/>
            <a:ext cx="3886200" cy="914400"/>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buFont typeface="Wingdings" panose="05000000000000000000" pitchFamily="2" charset="2"/>
              <a:buChar char="Ø"/>
            </a:pPr>
            <a:r>
              <a:rPr lang="id-ID" sz="2000" dirty="0">
                <a:solidFill>
                  <a:schemeClr val="tx1"/>
                </a:solidFill>
                <a:latin typeface="Times New Roman" panose="02020603050405020304" pitchFamily="18" charset="0"/>
                <a:cs typeface="Times New Roman" panose="02020603050405020304" pitchFamily="18" charset="0"/>
              </a:rPr>
              <a:t>Prinsip kekhususan </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609600" y="2514600"/>
            <a:ext cx="4572000" cy="109383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buFont typeface="Wingdings" panose="05000000000000000000" pitchFamily="2" charset="2"/>
              <a:buChar char="Ø"/>
            </a:pPr>
            <a:r>
              <a:rPr lang="id-ID" sz="2000" dirty="0" smtClean="0">
                <a:solidFill>
                  <a:schemeClr val="tx1"/>
                </a:solidFill>
                <a:latin typeface="Times New Roman" panose="02020603050405020304" pitchFamily="18" charset="0"/>
                <a:cs typeface="Times New Roman" panose="02020603050405020304" pitchFamily="18" charset="0"/>
              </a:rPr>
              <a:t>Prinsip Beban Berlebih (Overload)</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1" name="Left Arrow 10"/>
          <p:cNvSpPr/>
          <p:nvPr/>
        </p:nvSpPr>
        <p:spPr>
          <a:xfrm>
            <a:off x="4648200" y="4419600"/>
            <a:ext cx="3886200" cy="1219200"/>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id-ID" sz="2000" dirty="0" smtClean="0">
                <a:solidFill>
                  <a:schemeClr val="tx1"/>
                </a:solidFill>
                <a:latin typeface="Times New Roman" panose="02020603050405020304" pitchFamily="18" charset="0"/>
                <a:cs typeface="Times New Roman" panose="02020603050405020304" pitchFamily="18" charset="0"/>
              </a:rPr>
              <a:t>Prinsip beban latihan bertabah/ meningkat </a:t>
            </a:r>
          </a:p>
        </p:txBody>
      </p:sp>
      <p:sp>
        <p:nvSpPr>
          <p:cNvPr id="12" name="Right Arrow 11"/>
          <p:cNvSpPr/>
          <p:nvPr/>
        </p:nvSpPr>
        <p:spPr>
          <a:xfrm>
            <a:off x="559210" y="5181600"/>
            <a:ext cx="4469990" cy="91440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buFont typeface="Wingdings" panose="05000000000000000000" pitchFamily="2" charset="2"/>
              <a:buChar char="Ø"/>
            </a:pPr>
            <a:r>
              <a:rPr lang="id-ID" sz="2000" dirty="0" smtClean="0">
                <a:solidFill>
                  <a:schemeClr val="tx1"/>
                </a:solidFill>
                <a:latin typeface="Times New Roman" panose="02020603050405020304" pitchFamily="18" charset="0"/>
                <a:cs typeface="Times New Roman" panose="02020603050405020304" pitchFamily="18" charset="0"/>
              </a:rPr>
              <a:t>Prinsip kembali keasal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11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43000" y="838200"/>
            <a:ext cx="6629400" cy="685800"/>
          </a:xfrm>
          <a:prstGeom prst="round2DiagRect">
            <a:avLst/>
          </a:prstGeom>
          <a:solidFill>
            <a:schemeClr val="accent5">
              <a:lumMod val="75000"/>
            </a:schemeClr>
          </a:solidFill>
          <a:effectLst>
            <a:glow rad="139700">
              <a:schemeClr val="accent5">
                <a:satMod val="175000"/>
                <a:alpha val="40000"/>
              </a:schemeClr>
            </a:glow>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2500" b="1" dirty="0" smtClean="0">
                <a:solidFill>
                  <a:schemeClr val="bg1"/>
                </a:solidFill>
              </a:rPr>
              <a:t>VARIASI LATIHAN CIRCUIT TRAINING</a:t>
            </a:r>
            <a:endParaRPr lang="en-US" sz="2500" b="1" dirty="0">
              <a:solidFill>
                <a:schemeClr val="bg1"/>
              </a:solidFill>
            </a:endParaRPr>
          </a:p>
        </p:txBody>
      </p:sp>
      <p:sp>
        <p:nvSpPr>
          <p:cNvPr id="5" name="Rectangle 4"/>
          <p:cNvSpPr/>
          <p:nvPr/>
        </p:nvSpPr>
        <p:spPr>
          <a:xfrm>
            <a:off x="685800" y="1828800"/>
            <a:ext cx="7467600" cy="2286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342900" lvl="0" indent="-342900" algn="just">
              <a:buFont typeface="Wingdings" panose="05000000000000000000" pitchFamily="2" charset="2"/>
              <a:buChar char="Ø"/>
            </a:pPr>
            <a:r>
              <a:rPr lang="id-ID" sz="2400" dirty="0">
                <a:latin typeface="Times New Roman" panose="02020603050405020304" pitchFamily="18" charset="0"/>
                <a:cs typeface="Times New Roman" panose="02020603050405020304" pitchFamily="18" charset="0"/>
              </a:rPr>
              <a:t>8x8 </a:t>
            </a:r>
            <a:r>
              <a:rPr lang="en-US" sz="2400" dirty="0">
                <a:latin typeface="Times New Roman" panose="02020603050405020304" pitchFamily="18" charset="0"/>
                <a:cs typeface="Times New Roman" panose="02020603050405020304" pitchFamily="18" charset="0"/>
              </a:rPr>
              <a:t>L</a:t>
            </a:r>
            <a:r>
              <a:rPr lang="id-ID" sz="2400" dirty="0" smtClean="0">
                <a:latin typeface="Times New Roman" panose="02020603050405020304" pitchFamily="18" charset="0"/>
                <a:cs typeface="Times New Roman" panose="02020603050405020304" pitchFamily="18" charset="0"/>
              </a:rPr>
              <a:t>atihan </a:t>
            </a:r>
            <a:r>
              <a:rPr lang="id-ID" sz="2400" dirty="0">
                <a:latin typeface="Times New Roman" panose="02020603050405020304" pitchFamily="18" charset="0"/>
                <a:cs typeface="Times New Roman" panose="02020603050405020304" pitchFamily="18" charset="0"/>
              </a:rPr>
              <a:t>/ training </a:t>
            </a:r>
            <a:endParaRPr lang="en-US" sz="2400" dirty="0">
              <a:latin typeface="Times New Roman" panose="02020603050405020304" pitchFamily="18" charset="0"/>
              <a:cs typeface="Times New Roman" panose="02020603050405020304" pitchFamily="18" charset="0"/>
            </a:endParaRPr>
          </a:p>
          <a:p>
            <a:pPr algn="just"/>
            <a:r>
              <a:rPr lang="id-ID" sz="2400" dirty="0">
                <a:latin typeface="Times New Roman" panose="02020603050405020304" pitchFamily="18" charset="0"/>
                <a:cs typeface="Times New Roman" panose="02020603050405020304" pitchFamily="18" charset="0"/>
              </a:rPr>
              <a:t>Merupakan latihan untuk membangun otot. Pada variasi ini berpatokan pada delapan set serta delapan </a:t>
            </a:r>
            <a:r>
              <a:rPr lang="id-ID" sz="2400" dirty="0" smtClean="0">
                <a:latin typeface="Times New Roman" panose="02020603050405020304" pitchFamily="18" charset="0"/>
                <a:cs typeface="Times New Roman" panose="02020603050405020304" pitchFamily="18" charset="0"/>
              </a:rPr>
              <a:t>re</a:t>
            </a:r>
            <a:r>
              <a:rPr lang="en-US" sz="2400" dirty="0" smtClean="0">
                <a:latin typeface="Times New Roman" panose="02020603050405020304" pitchFamily="18" charset="0"/>
                <a:cs typeface="Times New Roman" panose="02020603050405020304" pitchFamily="18" charset="0"/>
              </a:rPr>
              <a:t>p</a:t>
            </a:r>
            <a:r>
              <a:rPr lang="id-ID" sz="2400" dirty="0" smtClean="0">
                <a:latin typeface="Times New Roman" panose="02020603050405020304" pitchFamily="18" charset="0"/>
                <a:cs typeface="Times New Roman" panose="02020603050405020304" pitchFamily="18" charset="0"/>
              </a:rPr>
              <a:t>etisi</a:t>
            </a:r>
            <a:r>
              <a:rPr lang="id-ID" sz="2400" dirty="0">
                <a:latin typeface="Times New Roman" panose="02020603050405020304" pitchFamily="18" charset="0"/>
                <a:cs typeface="Times New Roman" panose="02020603050405020304" pitchFamily="18" charset="0"/>
              </a:rPr>
              <a:t>. Sebagai contoh </a:t>
            </a:r>
            <a:r>
              <a:rPr lang="id-ID" sz="2400" dirty="0" smtClean="0">
                <a:latin typeface="Times New Roman" panose="02020603050405020304" pitchFamily="18" charset="0"/>
                <a:cs typeface="Times New Roman" panose="02020603050405020304" pitchFamily="18" charset="0"/>
              </a:rPr>
              <a:t>bila </a:t>
            </a:r>
            <a:r>
              <a:rPr lang="id-ID" sz="2400" dirty="0">
                <a:latin typeface="Times New Roman" panose="02020603050405020304" pitchFamily="18" charset="0"/>
                <a:cs typeface="Times New Roman" panose="02020603050405020304" pitchFamily="18" charset="0"/>
              </a:rPr>
              <a:t>latihan </a:t>
            </a:r>
            <a:r>
              <a:rPr lang="id-ID" sz="2400" dirty="0" smtClean="0">
                <a:latin typeface="Times New Roman" panose="02020603050405020304" pitchFamily="18" charset="0"/>
                <a:cs typeface="Times New Roman" panose="02020603050405020304" pitchFamily="18" charset="0"/>
              </a:rPr>
              <a:t>bi</a:t>
            </a:r>
            <a:r>
              <a:rPr lang="en-US" sz="2400" dirty="0" err="1" smtClean="0">
                <a:latin typeface="Times New Roman" panose="02020603050405020304" pitchFamily="18" charset="0"/>
                <a:cs typeface="Times New Roman" panose="02020603050405020304" pitchFamily="18" charset="0"/>
              </a:rPr>
              <a:t>asa</a:t>
            </a:r>
            <a:r>
              <a:rPr lang="id-ID" sz="2400" dirty="0" smtClean="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biasanya menggunakan waktu jeda yang </a:t>
            </a:r>
            <a:r>
              <a:rPr lang="id-ID" sz="2400" dirty="0" smtClean="0">
                <a:latin typeface="Times New Roman" panose="02020603050405020304" pitchFamily="18" charset="0"/>
                <a:cs typeface="Times New Roman" panose="02020603050405020304" pitchFamily="18" charset="0"/>
              </a:rPr>
              <a:t>panjang</a:t>
            </a:r>
            <a:r>
              <a:rPr lang="en-US" sz="2400" dirty="0" smtClean="0">
                <a:latin typeface="Times New Roman" panose="02020603050405020304" pitchFamily="18" charset="0"/>
                <a:cs typeface="Times New Roman" panose="02020603050405020304" pitchFamily="18" charset="0"/>
              </a:rPr>
              <a:t> (60 </a:t>
            </a:r>
            <a:r>
              <a:rPr lang="en-US" sz="2400" dirty="0" err="1" smtClean="0">
                <a:latin typeface="Times New Roman" panose="02020603050405020304" pitchFamily="18" charset="0"/>
                <a:cs typeface="Times New Roman" panose="02020603050405020304" pitchFamily="18" charset="0"/>
              </a:rPr>
              <a:t>detik</a:t>
            </a:r>
            <a:r>
              <a:rPr lang="en-US" sz="2400" dirty="0" smtClean="0">
                <a:latin typeface="Times New Roman" panose="02020603050405020304" pitchFamily="18" charset="0"/>
                <a:cs typeface="Times New Roman" panose="02020603050405020304" pitchFamily="18" charset="0"/>
              </a:rPr>
              <a:t>)</a:t>
            </a:r>
            <a:r>
              <a:rPr lang="id-ID" sz="2400" dirty="0" smtClean="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Maka 8x8 ini menggunakan waktu istirahat singkat sekitar 15-20 detik.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143000" y="4324350"/>
            <a:ext cx="7391400" cy="18478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lvl="0" indent="-342900" algn="just">
              <a:buFont typeface="Wingdings" panose="05000000000000000000" pitchFamily="2" charset="2"/>
              <a:buChar char="Ø"/>
            </a:pPr>
            <a:r>
              <a:rPr lang="id-ID" sz="2400" dirty="0">
                <a:latin typeface="Times New Roman" panose="02020603050405020304" pitchFamily="18" charset="0"/>
                <a:cs typeface="Times New Roman" panose="02020603050405020304" pitchFamily="18" charset="0"/>
              </a:rPr>
              <a:t>Super set training </a:t>
            </a:r>
            <a:endParaRPr lang="en-US" sz="2400" dirty="0">
              <a:latin typeface="Times New Roman" panose="02020603050405020304" pitchFamily="18" charset="0"/>
              <a:cs typeface="Times New Roman" panose="02020603050405020304" pitchFamily="18" charset="0"/>
            </a:endParaRPr>
          </a:p>
          <a:p>
            <a:pPr algn="just"/>
            <a:r>
              <a:rPr lang="id-ID" sz="2400" dirty="0">
                <a:latin typeface="Times New Roman" panose="02020603050405020304" pitchFamily="18" charset="0"/>
                <a:cs typeface="Times New Roman" panose="02020603050405020304" pitchFamily="18" charset="0"/>
              </a:rPr>
              <a:t>Yaitu latihan yang efektif untuk melatih otot. Bedanya dengan latihan biasa yaitu latihan dimana sudah melakukan </a:t>
            </a:r>
            <a:r>
              <a:rPr lang="id-ID" sz="2400" dirty="0" smtClean="0">
                <a:latin typeface="Times New Roman" panose="02020603050405020304" pitchFamily="18" charset="0"/>
                <a:cs typeface="Times New Roman" panose="02020603050405020304" pitchFamily="18" charset="0"/>
              </a:rPr>
              <a:t>lat</a:t>
            </a:r>
            <a:r>
              <a:rPr lang="en-US" sz="2400" dirty="0" err="1" smtClean="0">
                <a:latin typeface="Times New Roman" panose="02020603050405020304" pitchFamily="18" charset="0"/>
                <a:cs typeface="Times New Roman" panose="02020603050405020304" pitchFamily="18" charset="0"/>
              </a:rPr>
              <a:t>i</a:t>
            </a:r>
            <a:r>
              <a:rPr lang="id-ID" sz="2400" dirty="0" smtClean="0">
                <a:latin typeface="Times New Roman" panose="02020603050405020304" pitchFamily="18" charset="0"/>
                <a:cs typeface="Times New Roman" panose="02020603050405020304" pitchFamily="18" charset="0"/>
              </a:rPr>
              <a:t>han </a:t>
            </a:r>
            <a:r>
              <a:rPr lang="id-ID" sz="2400" dirty="0">
                <a:latin typeface="Times New Roman" panose="02020603050405020304" pitchFamily="18" charset="0"/>
                <a:cs typeface="Times New Roman" panose="02020603050405020304" pitchFamily="18" charset="0"/>
              </a:rPr>
              <a:t>A lanjut ke latihan B. Contoh bila telah melakukan squat maka segera melakukan skipping.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6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1219200" y="1066800"/>
            <a:ext cx="6781800" cy="990600"/>
          </a:xfrm>
          <a:prstGeom prst="flowChartInputOutput">
            <a:avLst/>
          </a:prstGeom>
          <a:effectLst>
            <a:innerShdw blurRad="63500" dist="50800" dir="10800000">
              <a:prstClr val="black">
                <a:alpha val="50000"/>
              </a:prstClr>
            </a:innerShdw>
          </a:effectLst>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lvl="0" algn="ctr"/>
            <a:r>
              <a:rPr lang="id-ID" sz="2500" b="1" dirty="0" smtClean="0"/>
              <a:t>MANFAAT/ KEUNTUNGAN CIRCUIT TRAINING </a:t>
            </a:r>
            <a:endParaRPr lang="en-US" sz="2500" b="1" dirty="0"/>
          </a:p>
        </p:txBody>
      </p:sp>
      <p:sp>
        <p:nvSpPr>
          <p:cNvPr id="5" name="Rectangle 4"/>
          <p:cNvSpPr/>
          <p:nvPr/>
        </p:nvSpPr>
        <p:spPr>
          <a:xfrm>
            <a:off x="785352" y="2590800"/>
            <a:ext cx="7696200"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300" dirty="0">
                <a:solidFill>
                  <a:schemeClr val="tx1"/>
                </a:solidFill>
                <a:latin typeface="Times New Roman" panose="02020603050405020304" pitchFamily="18" charset="0"/>
                <a:cs typeface="Times New Roman" panose="02020603050405020304" pitchFamily="18" charset="0"/>
              </a:rPr>
              <a:t>1. Can be done </a:t>
            </a:r>
            <a:r>
              <a:rPr lang="en-US" sz="2300" dirty="0" smtClean="0">
                <a:solidFill>
                  <a:schemeClr val="tx1"/>
                </a:solidFill>
                <a:latin typeface="Times New Roman" panose="02020603050405020304" pitchFamily="18" charset="0"/>
                <a:cs typeface="Times New Roman" panose="02020603050405020304" pitchFamily="18" charset="0"/>
              </a:rPr>
              <a:t>at limited </a:t>
            </a:r>
            <a:r>
              <a:rPr lang="en-US" sz="2300" dirty="0">
                <a:solidFill>
                  <a:schemeClr val="tx1"/>
                </a:solidFill>
                <a:latin typeface="Times New Roman" panose="02020603050405020304" pitchFamily="18" charset="0"/>
                <a:cs typeface="Times New Roman" panose="02020603050405020304" pitchFamily="18" charset="0"/>
              </a:rPr>
              <a:t>area</a:t>
            </a:r>
            <a:endParaRPr lang="en-US" sz="2300" dirty="0" smtClean="0">
              <a:solidFill>
                <a:schemeClr val="tx1"/>
              </a:solidFill>
              <a:latin typeface="Times New Roman" panose="02020603050405020304" pitchFamily="18" charset="0"/>
              <a:cs typeface="Times New Roman" panose="02020603050405020304" pitchFamily="18" charset="0"/>
            </a:endParaRPr>
          </a:p>
          <a:p>
            <a:pPr lvl="0" algn="just"/>
            <a:r>
              <a:rPr lang="en-US" sz="2300" dirty="0" smtClean="0">
                <a:solidFill>
                  <a:schemeClr val="tx1"/>
                </a:solidFill>
                <a:latin typeface="Times New Roman" panose="02020603050405020304" pitchFamily="18" charset="0"/>
                <a:cs typeface="Times New Roman" panose="02020603050405020304" pitchFamily="18" charset="0"/>
              </a:rPr>
              <a:t>2</a:t>
            </a:r>
            <a:r>
              <a:rPr lang="en-US" sz="2300" dirty="0">
                <a:solidFill>
                  <a:schemeClr val="tx1"/>
                </a:solidFill>
                <a:latin typeface="Times New Roman" panose="02020603050405020304" pitchFamily="18" charset="0"/>
                <a:cs typeface="Times New Roman" panose="02020603050405020304" pitchFamily="18" charset="0"/>
              </a:rPr>
              <a:t>. No need of expensive gym </a:t>
            </a:r>
            <a:r>
              <a:rPr lang="en-US" sz="2300" dirty="0" smtClean="0">
                <a:solidFill>
                  <a:schemeClr val="tx1"/>
                </a:solidFill>
                <a:latin typeface="Times New Roman" panose="02020603050405020304" pitchFamily="18" charset="0"/>
                <a:cs typeface="Times New Roman" panose="02020603050405020304" pitchFamily="18" charset="0"/>
              </a:rPr>
              <a:t>equipment</a:t>
            </a:r>
          </a:p>
          <a:p>
            <a:pPr lvl="0" algn="just"/>
            <a:r>
              <a:rPr lang="en-US" sz="2300" dirty="0" smtClean="0">
                <a:solidFill>
                  <a:schemeClr val="tx1"/>
                </a:solidFill>
                <a:latin typeface="Times New Roman" panose="02020603050405020304" pitchFamily="18" charset="0"/>
                <a:cs typeface="Times New Roman" panose="02020603050405020304" pitchFamily="18" charset="0"/>
              </a:rPr>
              <a:t>3</a:t>
            </a:r>
            <a:r>
              <a:rPr lang="en-US" sz="2300" dirty="0">
                <a:solidFill>
                  <a:schemeClr val="tx1"/>
                </a:solidFill>
                <a:latin typeface="Times New Roman" panose="02020603050405020304" pitchFamily="18" charset="0"/>
                <a:cs typeface="Times New Roman" panose="02020603050405020304" pitchFamily="18" charset="0"/>
              </a:rPr>
              <a:t>. More efficient </a:t>
            </a:r>
            <a:r>
              <a:rPr lang="en-US" sz="2300" dirty="0" smtClean="0">
                <a:solidFill>
                  <a:schemeClr val="tx1"/>
                </a:solidFill>
                <a:latin typeface="Times New Roman" panose="02020603050405020304" pitchFamily="18" charset="0"/>
                <a:cs typeface="Times New Roman" panose="02020603050405020304" pitchFamily="18" charset="0"/>
              </a:rPr>
              <a:t>time</a:t>
            </a:r>
          </a:p>
          <a:p>
            <a:pPr lvl="0" algn="just"/>
            <a:r>
              <a:rPr lang="en-US" sz="2300" dirty="0" smtClean="0">
                <a:solidFill>
                  <a:schemeClr val="tx1"/>
                </a:solidFill>
                <a:latin typeface="Times New Roman" panose="02020603050405020304" pitchFamily="18" charset="0"/>
                <a:cs typeface="Times New Roman" panose="02020603050405020304" pitchFamily="18" charset="0"/>
              </a:rPr>
              <a:t>4</a:t>
            </a:r>
            <a:r>
              <a:rPr lang="en-US" sz="2300" dirty="0">
                <a:solidFill>
                  <a:schemeClr val="tx1"/>
                </a:solidFill>
                <a:latin typeface="Times New Roman" panose="02020603050405020304" pitchFamily="18" charset="0"/>
                <a:cs typeface="Times New Roman" panose="02020603050405020304" pitchFamily="18" charset="0"/>
              </a:rPr>
              <a:t>. Players can do simultaneously (each post can be directly filled by athletes / players</a:t>
            </a:r>
            <a:r>
              <a:rPr lang="en-US" sz="2300" dirty="0" smtClean="0">
                <a:solidFill>
                  <a:schemeClr val="tx1"/>
                </a:solidFill>
                <a:latin typeface="Times New Roman" panose="02020603050405020304" pitchFamily="18" charset="0"/>
                <a:cs typeface="Times New Roman" panose="02020603050405020304" pitchFamily="18" charset="0"/>
              </a:rPr>
              <a:t>)</a:t>
            </a:r>
          </a:p>
          <a:p>
            <a:pPr lvl="0" algn="just"/>
            <a:r>
              <a:rPr lang="en-US" sz="2300" dirty="0" smtClean="0">
                <a:solidFill>
                  <a:schemeClr val="tx1"/>
                </a:solidFill>
                <a:latin typeface="Times New Roman" panose="02020603050405020304" pitchFamily="18" charset="0"/>
                <a:cs typeface="Times New Roman" panose="02020603050405020304" pitchFamily="18" charset="0"/>
              </a:rPr>
              <a:t>5</a:t>
            </a:r>
            <a:r>
              <a:rPr lang="en-US" sz="2300" dirty="0">
                <a:solidFill>
                  <a:schemeClr val="tx1"/>
                </a:solidFill>
                <a:latin typeface="Times New Roman" panose="02020603050405020304" pitchFamily="18" charset="0"/>
                <a:cs typeface="Times New Roman" panose="02020603050405020304" pitchFamily="18" charset="0"/>
              </a:rPr>
              <a:t>. Train all the </a:t>
            </a:r>
            <a:r>
              <a:rPr lang="en-US" sz="2300" dirty="0" smtClean="0">
                <a:solidFill>
                  <a:schemeClr val="tx1"/>
                </a:solidFill>
                <a:latin typeface="Times New Roman" panose="02020603050405020304" pitchFamily="18" charset="0"/>
                <a:cs typeface="Times New Roman" panose="02020603050405020304" pitchFamily="18" charset="0"/>
              </a:rPr>
              <a:t>limbs</a:t>
            </a:r>
          </a:p>
          <a:p>
            <a:pPr lvl="0" algn="just"/>
            <a:r>
              <a:rPr lang="en-US" sz="2300" dirty="0" smtClean="0">
                <a:solidFill>
                  <a:schemeClr val="tx1"/>
                </a:solidFill>
                <a:latin typeface="Times New Roman" panose="02020603050405020304" pitchFamily="18" charset="0"/>
                <a:cs typeface="Times New Roman" panose="02020603050405020304" pitchFamily="18" charset="0"/>
              </a:rPr>
              <a:t>6</a:t>
            </a:r>
            <a:r>
              <a:rPr lang="en-US" sz="2300" dirty="0">
                <a:solidFill>
                  <a:schemeClr val="tx1"/>
                </a:solidFill>
                <a:latin typeface="Times New Roman" panose="02020603050405020304" pitchFamily="18" charset="0"/>
                <a:cs typeface="Times New Roman" panose="02020603050405020304" pitchFamily="18" charset="0"/>
              </a:rPr>
              <a:t>. Endurance of body endurance and other physical components increases as well as adaptability </a:t>
            </a:r>
            <a:r>
              <a:rPr lang="en-US" sz="2300" dirty="0" smtClean="0">
                <a:solidFill>
                  <a:schemeClr val="tx1"/>
                </a:solidFill>
                <a:latin typeface="Times New Roman" panose="02020603050405020304" pitchFamily="18" charset="0"/>
                <a:cs typeface="Times New Roman" panose="02020603050405020304" pitchFamily="18" charset="0"/>
              </a:rPr>
              <a:t>increases</a:t>
            </a:r>
          </a:p>
          <a:p>
            <a:pPr lvl="0" algn="just"/>
            <a:r>
              <a:rPr lang="en-US" sz="2300" dirty="0" smtClean="0">
                <a:solidFill>
                  <a:schemeClr val="tx1"/>
                </a:solidFill>
                <a:latin typeface="Times New Roman" panose="02020603050405020304" pitchFamily="18" charset="0"/>
                <a:cs typeface="Times New Roman" panose="02020603050405020304" pitchFamily="18" charset="0"/>
              </a:rPr>
              <a:t>7</a:t>
            </a:r>
            <a:r>
              <a:rPr lang="en-US" sz="2300" dirty="0">
                <a:solidFill>
                  <a:schemeClr val="tx1"/>
                </a:solidFill>
                <a:latin typeface="Times New Roman" panose="02020603050405020304" pitchFamily="18" charset="0"/>
                <a:cs typeface="Times New Roman" panose="02020603050405020304" pitchFamily="18" charset="0"/>
              </a:rPr>
              <a:t>. Can adjust the training program to be </a:t>
            </a:r>
            <a:r>
              <a:rPr lang="en-US" sz="2300" dirty="0" smtClean="0">
                <a:solidFill>
                  <a:schemeClr val="tx1"/>
                </a:solidFill>
                <a:latin typeface="Times New Roman" panose="02020603050405020304" pitchFamily="18" charset="0"/>
                <a:cs typeface="Times New Roman" panose="02020603050405020304" pitchFamily="18" charset="0"/>
              </a:rPr>
              <a:t>achieved</a:t>
            </a:r>
          </a:p>
        </p:txBody>
      </p:sp>
    </p:spTree>
    <p:extLst>
      <p:ext uri="{BB962C8B-B14F-4D97-AF65-F5344CB8AC3E}">
        <p14:creationId xmlns:p14="http://schemas.microsoft.com/office/powerpoint/2010/main" val="5862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752600" y="914400"/>
            <a:ext cx="5715000" cy="762000"/>
          </a:xfrm>
          <a:prstGeom prst="wedgeRoundRectCallout">
            <a:avLst/>
          </a:prstGeom>
          <a:effectLst>
            <a:glow rad="228600">
              <a:schemeClr val="accent1">
                <a:satMod val="175000"/>
                <a:alpha val="40000"/>
              </a:schemeClr>
            </a:glow>
            <a:outerShdw blurRad="50800" dist="25400" dir="5400000" rotWithShape="0">
              <a:srgbClr val="000000">
                <a:alpha val="28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lvl="0" algn="ctr"/>
            <a:r>
              <a:rPr lang="id-ID" sz="3200" b="1" dirty="0" smtClean="0">
                <a:solidFill>
                  <a:schemeClr val="tx1"/>
                </a:solidFill>
              </a:rPr>
              <a:t>KEKURANGAN / KELEMAHAN </a:t>
            </a:r>
            <a:endParaRPr lang="en-US" sz="3200" b="1" dirty="0">
              <a:solidFill>
                <a:schemeClr val="tx1"/>
              </a:solidFill>
            </a:endParaRPr>
          </a:p>
        </p:txBody>
      </p:sp>
      <p:sp>
        <p:nvSpPr>
          <p:cNvPr id="5" name="Round Diagonal Corner Rectangle 4"/>
          <p:cNvSpPr/>
          <p:nvPr/>
        </p:nvSpPr>
        <p:spPr>
          <a:xfrm>
            <a:off x="781050" y="2286000"/>
            <a:ext cx="7296150" cy="33528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800" dirty="0">
                <a:latin typeface="Times New Roman" panose="02020603050405020304" pitchFamily="18" charset="0"/>
                <a:cs typeface="Times New Roman" panose="02020603050405020304" pitchFamily="18" charset="0"/>
              </a:rPr>
              <a:t>Although circuit training is well suited for developing strength resistance or local muscle resilience, it is not suitable for building muscle mass. Those who want to increase muscle mass can reduce the number of repetitions performed and increase the weight of the load to be lifted or increase the intensity.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0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514600" y="914400"/>
            <a:ext cx="3657600" cy="838200"/>
          </a:xfrm>
          <a:prstGeom prst="round2DiagRect">
            <a:avLst/>
          </a:prstGeom>
          <a:effectLst>
            <a:glow rad="228600">
              <a:schemeClr val="accent4">
                <a:satMod val="175000"/>
                <a:alpha val="40000"/>
              </a:schemeClr>
            </a:glow>
            <a:innerShdw blurRad="63500" dist="50800" dir="13500000">
              <a:prstClr val="black">
                <a:alpha val="50000"/>
              </a:prstClr>
            </a:innerShdw>
          </a:effectLst>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500" b="1" dirty="0" smtClean="0"/>
              <a:t>KESIMPULAN</a:t>
            </a:r>
            <a:endParaRPr lang="en-US" sz="2500" b="1" dirty="0"/>
          </a:p>
        </p:txBody>
      </p:sp>
      <p:sp>
        <p:nvSpPr>
          <p:cNvPr id="5" name="Rectangle 4"/>
          <p:cNvSpPr/>
          <p:nvPr/>
        </p:nvSpPr>
        <p:spPr>
          <a:xfrm>
            <a:off x="838200" y="2209800"/>
            <a:ext cx="7315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Ø"/>
            </a:pPr>
            <a:r>
              <a:rPr lang="id-ID" sz="2400" dirty="0">
                <a:solidFill>
                  <a:schemeClr val="tx1"/>
                </a:solidFill>
                <a:latin typeface="Times New Roman" panose="02020603050405020304" pitchFamily="18" charset="0"/>
                <a:cs typeface="Times New Roman" panose="02020603050405020304" pitchFamily="18" charset="0"/>
              </a:rPr>
              <a:t>Circuit training is a form of exercise consisting of a series of sequential exercises, designed to develop the physical fitness and skills associated with a particular </a:t>
            </a:r>
            <a:r>
              <a:rPr lang="id-ID" sz="2400" dirty="0" smtClean="0">
                <a:solidFill>
                  <a:schemeClr val="tx1"/>
                </a:solidFill>
                <a:latin typeface="Times New Roman" panose="02020603050405020304" pitchFamily="18" charset="0"/>
                <a:cs typeface="Times New Roman" panose="02020603050405020304" pitchFamily="18" charset="0"/>
              </a:rPr>
              <a:t>sport</a:t>
            </a:r>
            <a:r>
              <a:rPr lang="en-US" sz="2400" dirty="0" smtClean="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485900" y="4019550"/>
            <a:ext cx="6972300" cy="215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Kinds of Circuit </a:t>
            </a:r>
            <a:r>
              <a:rPr lang="en-US" sz="2400" dirty="0" smtClean="0">
                <a:solidFill>
                  <a:schemeClr val="tx1"/>
                </a:solidFill>
                <a:latin typeface="Times New Roman" panose="02020603050405020304" pitchFamily="18" charset="0"/>
                <a:cs typeface="Times New Roman" panose="02020603050405020304" pitchFamily="18" charset="0"/>
              </a:rPr>
              <a:t>Exercises</a:t>
            </a:r>
          </a:p>
          <a:p>
            <a:pPr algn="just"/>
            <a:r>
              <a:rPr lang="en-US" sz="2400" dirty="0" smtClean="0">
                <a:solidFill>
                  <a:schemeClr val="tx1"/>
                </a:solidFill>
                <a:latin typeface="Times New Roman" panose="02020603050405020304" pitchFamily="18" charset="0"/>
                <a:cs typeface="Times New Roman" panose="02020603050405020304" pitchFamily="18" charset="0"/>
              </a:rPr>
              <a:t>1. Cardiovascular Endurance</a:t>
            </a:r>
          </a:p>
          <a:p>
            <a:pPr algn="just"/>
            <a:r>
              <a:rPr lang="en-US" sz="2400" dirty="0" smtClean="0">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 Muscular </a:t>
            </a:r>
            <a:r>
              <a:rPr lang="en-US" sz="2400" dirty="0" smtClean="0">
                <a:solidFill>
                  <a:schemeClr val="tx1"/>
                </a:solidFill>
                <a:latin typeface="Times New Roman" panose="02020603050405020304" pitchFamily="18" charset="0"/>
                <a:cs typeface="Times New Roman" panose="02020603050405020304" pitchFamily="18" charset="0"/>
              </a:rPr>
              <a:t>Endurance</a:t>
            </a:r>
          </a:p>
          <a:p>
            <a:pPr algn="just"/>
            <a:r>
              <a:rPr lang="en-US" sz="2400" dirty="0" smtClean="0">
                <a:solidFill>
                  <a:schemeClr val="tx1"/>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Anaerobic </a:t>
            </a:r>
            <a:r>
              <a:rPr lang="en-US" sz="2400" dirty="0" smtClean="0">
                <a:solidFill>
                  <a:schemeClr val="tx1"/>
                </a:solidFill>
                <a:latin typeface="Times New Roman" panose="02020603050405020304" pitchFamily="18" charset="0"/>
                <a:cs typeface="Times New Roman" panose="02020603050405020304" pitchFamily="18" charset="0"/>
              </a:rPr>
              <a:t>Endurance</a:t>
            </a:r>
          </a:p>
          <a:p>
            <a:pPr algn="just"/>
            <a:r>
              <a:rPr lang="en-US" sz="2400" dirty="0" smtClean="0">
                <a:solidFill>
                  <a:schemeClr val="tx1"/>
                </a:solidFill>
                <a:latin typeface="Times New Roman" panose="02020603050405020304" pitchFamily="18" charset="0"/>
                <a:cs typeface="Times New Roman" panose="02020603050405020304" pitchFamily="18" charset="0"/>
              </a:rPr>
              <a:t>4</a:t>
            </a:r>
            <a:r>
              <a:rPr lang="en-US" sz="2400" dirty="0">
                <a:solidFill>
                  <a:schemeClr val="tx1"/>
                </a:solidFill>
                <a:latin typeface="Times New Roman" panose="02020603050405020304" pitchFamily="18" charset="0"/>
                <a:cs typeface="Times New Roman" panose="02020603050405020304" pitchFamily="18" charset="0"/>
              </a:rPr>
              <a:t>. Combined CVE And ME </a:t>
            </a:r>
            <a:r>
              <a:rPr lang="en-US" sz="2400" dirty="0" smtClean="0">
                <a:solidFill>
                  <a:schemeClr val="tx1"/>
                </a:solidFill>
                <a:latin typeface="Times New Roman" panose="02020603050405020304" pitchFamily="18" charset="0"/>
                <a:cs typeface="Times New Roman" panose="02020603050405020304" pitchFamily="18" charset="0"/>
              </a:rPr>
              <a:t>Circuit</a:t>
            </a:r>
          </a:p>
          <a:p>
            <a:pPr algn="just"/>
            <a:r>
              <a:rPr lang="en-US" sz="2400" dirty="0" smtClean="0">
                <a:solidFill>
                  <a:schemeClr val="tx1"/>
                </a:solidFill>
                <a:latin typeface="Times New Roman" panose="02020603050405020304" pitchFamily="18" charset="0"/>
                <a:cs typeface="Times New Roman" panose="02020603050405020304" pitchFamily="18" charset="0"/>
              </a:rPr>
              <a:t>5</a:t>
            </a:r>
            <a:r>
              <a:rPr lang="en-US" sz="2400" dirty="0">
                <a:solidFill>
                  <a:schemeClr val="tx1"/>
                </a:solidFill>
                <a:latin typeface="Times New Roman" panose="02020603050405020304" pitchFamily="18" charset="0"/>
                <a:cs typeface="Times New Roman" panose="02020603050405020304" pitchFamily="18" charset="0"/>
              </a:rPr>
              <a:t>. Medicine Ball Power </a:t>
            </a:r>
            <a:r>
              <a:rPr lang="en-US" sz="2400" dirty="0" smtClean="0">
                <a:solidFill>
                  <a:schemeClr val="tx1"/>
                </a:solidFill>
                <a:latin typeface="Times New Roman" panose="02020603050405020304" pitchFamily="18" charset="0"/>
                <a:cs typeface="Times New Roman" panose="02020603050405020304" pitchFamily="18" charset="0"/>
              </a:rPr>
              <a:t>Circuit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476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3068960"/>
            <a:ext cx="7200800" cy="2880320"/>
          </a:xfrm>
        </p:spPr>
        <p:txBody>
          <a:bodyPr>
            <a:noAutofit/>
          </a:bodyPr>
          <a:lstStyle/>
          <a:p>
            <a:pPr algn="just"/>
            <a:r>
              <a:rPr lang="en-US" sz="2800" dirty="0">
                <a:latin typeface="Times New Roman" panose="02020603050405020304" pitchFamily="18" charset="0"/>
                <a:cs typeface="Times New Roman" panose="02020603050405020304" pitchFamily="18" charset="0"/>
              </a:rPr>
              <a:t>students know the definition of circuit </a:t>
            </a:r>
            <a:r>
              <a:rPr lang="en-US" sz="2800" dirty="0" smtClean="0">
                <a:latin typeface="Times New Roman" panose="02020603050405020304" pitchFamily="18" charset="0"/>
                <a:cs typeface="Times New Roman" panose="02020603050405020304" pitchFamily="18" charset="0"/>
              </a:rPr>
              <a:t>training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students know the benefits of circuit training</a:t>
            </a:r>
          </a:p>
          <a:p>
            <a:pPr algn="just"/>
            <a:r>
              <a:rPr lang="en-US" sz="2800" dirty="0">
                <a:latin typeface="Times New Roman" panose="02020603050405020304" pitchFamily="18" charset="0"/>
                <a:cs typeface="Times New Roman" panose="02020603050405020304" pitchFamily="18" charset="0"/>
              </a:rPr>
              <a:t>students know the type of circuit training</a:t>
            </a:r>
          </a:p>
          <a:p>
            <a:pPr algn="just"/>
            <a:r>
              <a:rPr lang="en-US" sz="2800" dirty="0">
                <a:latin typeface="Times New Roman" panose="02020603050405020304" pitchFamily="18" charset="0"/>
                <a:cs typeface="Times New Roman" panose="02020603050405020304" pitchFamily="18" charset="0"/>
              </a:rPr>
              <a:t>students know how to do circuit training</a:t>
            </a:r>
          </a:p>
          <a:p>
            <a:pPr algn="just"/>
            <a:r>
              <a:rPr lang="en-US" sz="2800" dirty="0">
                <a:latin typeface="Times New Roman" panose="02020603050405020304" pitchFamily="18" charset="0"/>
                <a:cs typeface="Times New Roman" panose="02020603050405020304" pitchFamily="18" charset="0"/>
              </a:rPr>
              <a:t>students know the weaknesses and advantages of circuit training</a:t>
            </a:r>
            <a:endParaRPr lang="id-ID" sz="280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403648" y="1412776"/>
            <a:ext cx="6777317" cy="529284"/>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sz="2800" dirty="0" smtClean="0">
                <a:latin typeface="Times New Roman" panose="02020603050405020304" pitchFamily="18" charset="0"/>
                <a:cs typeface="Times New Roman" panose="02020603050405020304" pitchFamily="18" charset="0"/>
              </a:rPr>
              <a:t>Circuit Training</a:t>
            </a:r>
            <a:endParaRPr lang="en-US" sz="28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11560" y="769368"/>
            <a:ext cx="2232248" cy="51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TITLE</a:t>
            </a:r>
            <a:endParaRPr lang="en-US" sz="3200" b="1" dirty="0"/>
          </a:p>
        </p:txBody>
      </p:sp>
      <p:sp>
        <p:nvSpPr>
          <p:cNvPr id="7" name="Rounded Rectangle 6"/>
          <p:cNvSpPr/>
          <p:nvPr/>
        </p:nvSpPr>
        <p:spPr>
          <a:xfrm>
            <a:off x="715475" y="2204864"/>
            <a:ext cx="2128333"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PURPOSE </a:t>
            </a:r>
            <a:endParaRPr lang="en-US" sz="3200" b="1" dirty="0"/>
          </a:p>
        </p:txBody>
      </p:sp>
    </p:spTree>
    <p:extLst>
      <p:ext uri="{BB962C8B-B14F-4D97-AF65-F5344CB8AC3E}">
        <p14:creationId xmlns:p14="http://schemas.microsoft.com/office/powerpoint/2010/main" val="129728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700808"/>
            <a:ext cx="7632848" cy="4464496"/>
          </a:xfrm>
        </p:spPr>
        <p:txBody>
          <a:bodyPr>
            <a:noAutofit/>
          </a:bodyPr>
          <a:lstStyle/>
          <a:p>
            <a:pPr marL="68580" indent="0">
              <a:buNone/>
            </a:pPr>
            <a:r>
              <a:rPr lang="id-ID" sz="2200" dirty="0" smtClean="0">
                <a:solidFill>
                  <a:schemeClr val="tx1"/>
                </a:solidFill>
                <a:latin typeface="Times New Roman" panose="02020603050405020304" pitchFamily="18" charset="0"/>
                <a:cs typeface="Times New Roman" panose="02020603050405020304" pitchFamily="18" charset="0"/>
              </a:rPr>
              <a:t>1. Bompa</a:t>
            </a:r>
            <a:r>
              <a:rPr lang="id-ID" sz="2200" dirty="0">
                <a:solidFill>
                  <a:schemeClr val="tx1"/>
                </a:solidFill>
                <a:latin typeface="Times New Roman" panose="02020603050405020304" pitchFamily="18" charset="0"/>
                <a:cs typeface="Times New Roman" panose="02020603050405020304" pitchFamily="18" charset="0"/>
              </a:rPr>
              <a:t>, T. O. 1999. Periodization: Theory and Methodology of Training, 4th Edition. Kendall/Hunt: Publishing Company.</a:t>
            </a:r>
          </a:p>
          <a:p>
            <a:pPr marL="68580" indent="0">
              <a:buNone/>
            </a:pPr>
            <a:r>
              <a:rPr lang="id-ID" sz="2200" dirty="0" smtClean="0">
                <a:solidFill>
                  <a:schemeClr val="tx1"/>
                </a:solidFill>
                <a:latin typeface="Times New Roman" panose="02020603050405020304" pitchFamily="18" charset="0"/>
                <a:cs typeface="Times New Roman" panose="02020603050405020304" pitchFamily="18" charset="0"/>
              </a:rPr>
              <a:t>2. Circuit training diakses pada  </a:t>
            </a:r>
            <a:r>
              <a:rPr lang="id-ID" sz="2200" u="sng" dirty="0" smtClean="0">
                <a:solidFill>
                  <a:schemeClr val="tx1"/>
                </a:solidFill>
                <a:latin typeface="Times New Roman" panose="02020603050405020304" pitchFamily="18" charset="0"/>
                <a:cs typeface="Times New Roman" panose="02020603050405020304" pitchFamily="18" charset="0"/>
                <a:hlinkClick r:id="rId2"/>
              </a:rPr>
              <a:t>www.zonzpelatih.net</a:t>
            </a:r>
            <a:endParaRPr lang="id-ID" sz="2200" u="sng" dirty="0" smtClean="0">
              <a:solidFill>
                <a:schemeClr val="tx1"/>
              </a:solidFill>
              <a:latin typeface="Times New Roman" panose="02020603050405020304" pitchFamily="18" charset="0"/>
              <a:cs typeface="Times New Roman" panose="02020603050405020304" pitchFamily="18" charset="0"/>
            </a:endParaRPr>
          </a:p>
          <a:p>
            <a:pPr marL="68580" indent="0">
              <a:buNone/>
            </a:pPr>
            <a:r>
              <a:rPr lang="id-ID" sz="2200" dirty="0" smtClean="0">
                <a:solidFill>
                  <a:schemeClr val="tx1"/>
                </a:solidFill>
                <a:latin typeface="Times New Roman" panose="02020603050405020304" pitchFamily="18" charset="0"/>
                <a:cs typeface="Times New Roman" panose="02020603050405020304" pitchFamily="18" charset="0"/>
              </a:rPr>
              <a:t>3. </a:t>
            </a:r>
            <a:r>
              <a:rPr lang="id-ID" sz="2200" dirty="0">
                <a:solidFill>
                  <a:schemeClr val="tx1"/>
                </a:solidFill>
                <a:latin typeface="Times New Roman" panose="02020603050405020304" pitchFamily="18" charset="0"/>
                <a:cs typeface="Times New Roman" panose="02020603050405020304" pitchFamily="18" charset="0"/>
              </a:rPr>
              <a:t>Circuit Training Menurut Empowering Irish Sport </a:t>
            </a:r>
          </a:p>
          <a:p>
            <a:pPr marL="68580" indent="0">
              <a:buNone/>
            </a:pPr>
            <a:r>
              <a:rPr lang="id-ID" sz="2200" dirty="0">
                <a:solidFill>
                  <a:schemeClr val="tx1"/>
                </a:solidFill>
                <a:latin typeface="Times New Roman" panose="02020603050405020304" pitchFamily="18" charset="0"/>
                <a:cs typeface="Times New Roman" panose="02020603050405020304" pitchFamily="18" charset="0"/>
              </a:rPr>
              <a:t>http://roundtower.ie/wp-content/uploads/2014/08/Circuit-Training.pdf</a:t>
            </a:r>
          </a:p>
          <a:p>
            <a:pPr marL="68580" indent="0">
              <a:buNone/>
            </a:pPr>
            <a:r>
              <a:rPr lang="id-ID" sz="2200" dirty="0" smtClean="0">
                <a:solidFill>
                  <a:schemeClr val="tx1"/>
                </a:solidFill>
                <a:latin typeface="Times New Roman" panose="02020603050405020304" pitchFamily="18" charset="0"/>
                <a:cs typeface="Times New Roman" panose="02020603050405020304" pitchFamily="18" charset="0"/>
              </a:rPr>
              <a:t>4. Konsep dan contoh circuit training </a:t>
            </a:r>
          </a:p>
          <a:p>
            <a:pPr marL="68580" indent="0">
              <a:buNone/>
            </a:pPr>
            <a:r>
              <a:rPr lang="id-ID" sz="2200" dirty="0" smtClean="0">
                <a:solidFill>
                  <a:schemeClr val="tx1"/>
                </a:solidFill>
                <a:latin typeface="Times New Roman" panose="02020603050405020304" pitchFamily="18" charset="0"/>
                <a:cs typeface="Times New Roman" panose="02020603050405020304" pitchFamily="18" charset="0"/>
              </a:rPr>
              <a:t>Diakses pada </a:t>
            </a:r>
            <a:r>
              <a:rPr lang="id-ID" sz="2200" u="sng" dirty="0">
                <a:solidFill>
                  <a:schemeClr val="tx1"/>
                </a:solidFill>
                <a:latin typeface="Times New Roman" panose="02020603050405020304" pitchFamily="18" charset="0"/>
                <a:cs typeface="Times New Roman" panose="02020603050405020304" pitchFamily="18" charset="0"/>
                <a:hlinkClick r:id="rId3"/>
              </a:rPr>
              <a:t>https://</a:t>
            </a:r>
            <a:r>
              <a:rPr lang="id-ID" sz="2200" u="sng" dirty="0" smtClean="0">
                <a:solidFill>
                  <a:schemeClr val="tx1"/>
                </a:solidFill>
                <a:latin typeface="Times New Roman" panose="02020603050405020304" pitchFamily="18" charset="0"/>
                <a:cs typeface="Times New Roman" panose="02020603050405020304" pitchFamily="18" charset="0"/>
                <a:hlinkClick r:id="rId3"/>
              </a:rPr>
              <a:t>www.hiithighintensityintervaltraining.ga/2016/11/latihan-sirkuit-circuit-training-konsep-dan-contoh.html</a:t>
            </a:r>
            <a:endParaRPr lang="id-ID" sz="2200" u="sng" dirty="0" smtClean="0">
              <a:solidFill>
                <a:schemeClr val="tx1"/>
              </a:solidFill>
              <a:latin typeface="Times New Roman" panose="02020603050405020304" pitchFamily="18" charset="0"/>
              <a:cs typeface="Times New Roman" panose="02020603050405020304" pitchFamily="18" charset="0"/>
            </a:endParaRPr>
          </a:p>
          <a:p>
            <a:pPr marL="68580" indent="0">
              <a:buNone/>
            </a:pPr>
            <a:r>
              <a:rPr lang="id-ID" sz="2200" dirty="0" smtClean="0">
                <a:solidFill>
                  <a:schemeClr val="tx1"/>
                </a:solidFill>
                <a:latin typeface="Times New Roman" panose="02020603050405020304" pitchFamily="18" charset="0"/>
                <a:cs typeface="Times New Roman" panose="02020603050405020304" pitchFamily="18" charset="0"/>
              </a:rPr>
              <a:t>5. </a:t>
            </a:r>
            <a:r>
              <a:rPr lang="id-ID" sz="2200" dirty="0">
                <a:solidFill>
                  <a:schemeClr val="tx1"/>
                </a:solidFill>
                <a:latin typeface="Times New Roman" panose="02020603050405020304" pitchFamily="18" charset="0"/>
                <a:cs typeface="Times New Roman" panose="02020603050405020304" pitchFamily="18" charset="0"/>
              </a:rPr>
              <a:t>Sajoto. 1995. Pengembangan dan Pembinaan Kekuatan kondisi Fisik Dalam Olahraga. Jakarta: Dahara </a:t>
            </a:r>
            <a:r>
              <a:rPr lang="id-ID" sz="2200" dirty="0" smtClean="0">
                <a:solidFill>
                  <a:schemeClr val="tx1"/>
                </a:solidFill>
                <a:latin typeface="Times New Roman" panose="02020603050405020304" pitchFamily="18" charset="0"/>
                <a:cs typeface="Times New Roman" panose="02020603050405020304" pitchFamily="18" charset="0"/>
              </a:rPr>
              <a:t>Prize</a:t>
            </a:r>
            <a:endParaRPr lang="id-ID" sz="22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11560" y="620688"/>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500" b="1" dirty="0" smtClean="0"/>
              <a:t>REFERENCE SOURCE </a:t>
            </a:r>
            <a:endParaRPr lang="en-US" sz="2500" b="1" dirty="0"/>
          </a:p>
        </p:txBody>
      </p:sp>
    </p:spTree>
    <p:extLst>
      <p:ext uri="{BB962C8B-B14F-4D97-AF65-F5344CB8AC3E}">
        <p14:creationId xmlns:p14="http://schemas.microsoft.com/office/powerpoint/2010/main" val="530821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860"/>
            <a:ext cx="8229600" cy="1143000"/>
          </a:xfrm>
        </p:spPr>
        <p:txBody>
          <a:bodyPr>
            <a:noAutofit/>
          </a:bodyPr>
          <a:lstStyle/>
          <a:p>
            <a:pPr algn="l"/>
            <a:r>
              <a:rPr lang="id-ID" sz="7200" b="1" dirty="0" smtClean="0">
                <a:solidFill>
                  <a:srgbClr val="1F497D"/>
                </a:solidFill>
              </a:rPr>
              <a:t>THANK YOU</a:t>
            </a:r>
            <a:endParaRPr lang="en-US" sz="7200" b="1" dirty="0">
              <a:solidFill>
                <a:srgbClr val="1F497D"/>
              </a:solidFill>
            </a:endParaRPr>
          </a:p>
        </p:txBody>
      </p:sp>
    </p:spTree>
    <p:extLst>
      <p:ext uri="{BB962C8B-B14F-4D97-AF65-F5344CB8AC3E}">
        <p14:creationId xmlns:p14="http://schemas.microsoft.com/office/powerpoint/2010/main" val="1405316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344816" cy="720080"/>
          </a:xfrm>
        </p:spPr>
        <p:txBody>
          <a:bodyPr>
            <a:normAutofit fontScale="90000"/>
          </a:bodyPr>
          <a:lstStyle/>
          <a:p>
            <a:r>
              <a:rPr lang="id-ID" dirty="0" smtClean="0"/>
              <a:t> </a:t>
            </a:r>
            <a:endParaRPr lang="id-ID" dirty="0"/>
          </a:p>
        </p:txBody>
      </p:sp>
      <p:sp>
        <p:nvSpPr>
          <p:cNvPr id="3" name="Content Placeholder 2"/>
          <p:cNvSpPr>
            <a:spLocks noGrp="1"/>
          </p:cNvSpPr>
          <p:nvPr>
            <p:ph idx="1"/>
          </p:nvPr>
        </p:nvSpPr>
        <p:spPr>
          <a:xfrm>
            <a:off x="899592" y="1772817"/>
            <a:ext cx="7272808" cy="3528392"/>
          </a:xfrm>
        </p:spPr>
        <p:txBody>
          <a:bodyPr>
            <a:noAutofit/>
          </a:bodyPr>
          <a:lstStyle/>
          <a:p>
            <a:pPr marL="68580" indent="0" algn="just">
              <a:buNone/>
            </a:pPr>
            <a:r>
              <a:rPr lang="id-ID" sz="2800" dirty="0">
                <a:latin typeface="Times New Roman" panose="02020603050405020304" pitchFamily="18" charset="0"/>
                <a:cs typeface="Times New Roman" panose="02020603050405020304" pitchFamily="18" charset="0"/>
              </a:rPr>
              <a:t>Menurut Sarwono (2007:111), </a:t>
            </a:r>
            <a:r>
              <a:rPr lang="id-ID" sz="2800" dirty="0" smtClean="0">
                <a:latin typeface="Times New Roman" panose="02020603050405020304" pitchFamily="18" charset="0"/>
                <a:cs typeface="Times New Roman" panose="02020603050405020304" pitchFamily="18" charset="0"/>
              </a:rPr>
              <a:t>latihan</a:t>
            </a:r>
            <a:r>
              <a:rPr lang="en-US" sz="2800" dirty="0" smtClean="0">
                <a:latin typeface="Times New Roman" panose="02020603050405020304" pitchFamily="18" charset="0"/>
                <a:cs typeface="Times New Roman" panose="02020603050405020304" pitchFamily="18" charset="0"/>
              </a:rPr>
              <a:t> </a:t>
            </a:r>
            <a:r>
              <a:rPr lang="id-ID" sz="2800" dirty="0" smtClean="0">
                <a:latin typeface="Times New Roman" panose="02020603050405020304" pitchFamily="18" charset="0"/>
                <a:cs typeface="Times New Roman" panose="02020603050405020304" pitchFamily="18" charset="0"/>
              </a:rPr>
              <a:t>sirkuit </a:t>
            </a:r>
            <a:r>
              <a:rPr lang="id-ID" sz="2800" dirty="0">
                <a:latin typeface="Times New Roman" panose="02020603050405020304" pitchFamily="18" charset="0"/>
                <a:cs typeface="Times New Roman" panose="02020603050405020304" pitchFamily="18" charset="0"/>
              </a:rPr>
              <a:t>merupakan bentuk latihan yang terdiri atas rangkaian latihan berurutan, dirancang untuk mengembangkan kebugaran fisik dan keterampilan yang berhubungan dengan olahraga tertentu. Materi latihan sirkuit terdiri dari 4 gerakan : zigzag, squat thrust, down the line, jingle, jingle lateral spin, dot wave drill serta shuttle run. </a:t>
            </a:r>
            <a:endParaRPr lang="en-US" sz="2800" dirty="0">
              <a:latin typeface="Times New Roman" pitchFamily="18" charset="0"/>
              <a:cs typeface="Times New Roman" pitchFamily="18" charset="0"/>
            </a:endParaRPr>
          </a:p>
        </p:txBody>
      </p:sp>
      <p:sp>
        <p:nvSpPr>
          <p:cNvPr id="4" name="Rounded Rectangle 3"/>
          <p:cNvSpPr/>
          <p:nvPr/>
        </p:nvSpPr>
        <p:spPr>
          <a:xfrm>
            <a:off x="755576" y="919808"/>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DEFINISI</a:t>
            </a:r>
            <a:endParaRPr lang="en-US" sz="3200" b="1" dirty="0"/>
          </a:p>
        </p:txBody>
      </p:sp>
    </p:spTree>
    <p:extLst>
      <p:ext uri="{BB962C8B-B14F-4D97-AF65-F5344CB8AC3E}">
        <p14:creationId xmlns:p14="http://schemas.microsoft.com/office/powerpoint/2010/main" val="427357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16832"/>
            <a:ext cx="7056900" cy="2905547"/>
          </a:xfrm>
        </p:spPr>
        <p:txBody>
          <a:bodyPr>
            <a:noAutofit/>
          </a:bodyPr>
          <a:lstStyle/>
          <a:p>
            <a:pPr marL="68580" indent="0" algn="just">
              <a:buNone/>
            </a:pPr>
            <a:r>
              <a:rPr lang="id-ID" sz="2800" dirty="0">
                <a:latin typeface="Times New Roman" panose="02020603050405020304" pitchFamily="18" charset="0"/>
                <a:cs typeface="Times New Roman" panose="02020603050405020304" pitchFamily="18" charset="0"/>
              </a:rPr>
              <a:t>Menurut M Sajoto (1995:83) latihan sirkuit adalah program latihan terdiri dari beberapa stasiun dan di setiap stasiun seorang atlet melakukan jenis latihan yang telah ditentukan. Satu sirkuit latihan dikatakan selesai bila seseorang atlet telah menyelesaikan latihan di semua stasiun sesuai dengan dosis yang telah ditentukan. </a:t>
            </a:r>
          </a:p>
        </p:txBody>
      </p:sp>
      <p:sp>
        <p:nvSpPr>
          <p:cNvPr id="4" name="Rounded Rectangle 3"/>
          <p:cNvSpPr/>
          <p:nvPr/>
        </p:nvSpPr>
        <p:spPr>
          <a:xfrm>
            <a:off x="755576" y="908720"/>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NEXT</a:t>
            </a:r>
            <a:endParaRPr lang="en-US" sz="3200" b="1" dirty="0"/>
          </a:p>
        </p:txBody>
      </p:sp>
    </p:spTree>
    <p:extLst>
      <p:ext uri="{BB962C8B-B14F-4D97-AF65-F5344CB8AC3E}">
        <p14:creationId xmlns:p14="http://schemas.microsoft.com/office/powerpoint/2010/main" val="54768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04" y="0"/>
            <a:ext cx="1728192" cy="541864"/>
          </a:xfrm>
        </p:spPr>
        <p:txBody>
          <a:bodyPr>
            <a:noAutofit/>
          </a:bodyPr>
          <a:lstStyle/>
          <a:p>
            <a:r>
              <a:rPr lang="id-ID" sz="2400" b="1" dirty="0" smtClean="0"/>
              <a:t>LANJUTAN </a:t>
            </a:r>
            <a:endParaRPr lang="en-US" sz="2400" b="1" dirty="0"/>
          </a:p>
        </p:txBody>
      </p:sp>
      <p:sp>
        <p:nvSpPr>
          <p:cNvPr id="4" name="Oval Callout 3"/>
          <p:cNvSpPr/>
          <p:nvPr/>
        </p:nvSpPr>
        <p:spPr>
          <a:xfrm>
            <a:off x="611560" y="1137692"/>
            <a:ext cx="7992888" cy="3910558"/>
          </a:xfrm>
          <a:prstGeom prst="wedgeEllipseCallout">
            <a:avLst>
              <a:gd name="adj1" fmla="val -23455"/>
              <a:gd name="adj2" fmla="val 70281"/>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d-ID" sz="2800" dirty="0">
                <a:latin typeface="Times New Roman" panose="02020603050405020304" pitchFamily="18" charset="0"/>
                <a:cs typeface="Times New Roman" panose="02020603050405020304" pitchFamily="18" charset="0"/>
              </a:rPr>
              <a:t>some people define about circuit training </a:t>
            </a:r>
            <a:r>
              <a:rPr lang="id-ID" sz="2800" dirty="0" smtClean="0">
                <a:latin typeface="Times New Roman" panose="02020603050405020304" pitchFamily="18" charset="0"/>
                <a:cs typeface="Times New Roman" panose="02020603050405020304" pitchFamily="18" charset="0"/>
              </a:rPr>
              <a:t>but </a:t>
            </a:r>
            <a:r>
              <a:rPr lang="id-ID" sz="2800" dirty="0">
                <a:latin typeface="Times New Roman" panose="02020603050405020304" pitchFamily="18" charset="0"/>
                <a:cs typeface="Times New Roman" panose="02020603050405020304" pitchFamily="18" charset="0"/>
              </a:rPr>
              <a:t>we can be concluded the </a:t>
            </a:r>
            <a:r>
              <a:rPr lang="en-US" sz="2800" dirty="0">
                <a:latin typeface="Times New Roman" panose="02020603050405020304" pitchFamily="18" charset="0"/>
                <a:cs typeface="Times New Roman" panose="02020603050405020304" pitchFamily="18" charset="0"/>
              </a:rPr>
              <a:t>exercise circuit (circuit training) is an exercise program that consists of some of the post / station </a:t>
            </a:r>
            <a:r>
              <a:rPr lang="en-US" sz="2800" dirty="0" smtClean="0">
                <a:latin typeface="Times New Roman" panose="02020603050405020304" pitchFamily="18" charset="0"/>
                <a:cs typeface="Times New Roman" panose="02020603050405020304" pitchFamily="18" charset="0"/>
              </a:rPr>
              <a:t>has movement </a:t>
            </a:r>
            <a:r>
              <a:rPr lang="en-US" sz="2800" dirty="0">
                <a:latin typeface="Times New Roman" panose="02020603050405020304" pitchFamily="18" charset="0"/>
                <a:cs typeface="Times New Roman" panose="02020603050405020304" pitchFamily="18" charset="0"/>
              </a:rPr>
              <a:t>/ exercise types </a:t>
            </a:r>
            <a:r>
              <a:rPr lang="en-US" sz="2800" dirty="0" smtClean="0">
                <a:latin typeface="Times New Roman" panose="02020603050405020304" pitchFamily="18" charset="0"/>
                <a:cs typeface="Times New Roman" panose="02020603050405020304" pitchFamily="18" charset="0"/>
              </a:rPr>
              <a:t>themselves</a:t>
            </a:r>
            <a:r>
              <a:rPr lang="id-ID" sz="2800" dirty="0" smtClean="0">
                <a:latin typeface="Times New Roman" panose="02020603050405020304" pitchFamily="18" charset="0"/>
                <a:cs typeface="Times New Roman" panose="02020603050405020304" pitchFamily="18" charset="0"/>
              </a:rPr>
              <a:t>.</a:t>
            </a: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495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99592" y="2204864"/>
            <a:ext cx="2376264"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2500" dirty="0" smtClean="0">
                <a:latin typeface="Times New Roman" panose="02020603050405020304" pitchFamily="18" charset="0"/>
                <a:cs typeface="Times New Roman" panose="02020603050405020304" pitchFamily="18" charset="0"/>
              </a:rPr>
              <a:t>Cardiovaskular Endurance </a:t>
            </a:r>
            <a:endParaRPr lang="id-ID" sz="25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5652120" y="2204864"/>
            <a:ext cx="2376264"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2500" dirty="0" smtClean="0">
                <a:latin typeface="Times New Roman" panose="02020603050405020304" pitchFamily="18" charset="0"/>
                <a:cs typeface="Times New Roman" panose="02020603050405020304" pitchFamily="18" charset="0"/>
              </a:rPr>
              <a:t>Muscular Endurance </a:t>
            </a:r>
            <a:endParaRPr lang="id-ID" sz="25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3275856" y="3645024"/>
            <a:ext cx="2376264"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2500" dirty="0" smtClean="0">
                <a:latin typeface="Times New Roman" panose="02020603050405020304" pitchFamily="18" charset="0"/>
                <a:cs typeface="Times New Roman" panose="02020603050405020304" pitchFamily="18" charset="0"/>
              </a:rPr>
              <a:t>Anaerobic Endurance </a:t>
            </a:r>
            <a:endParaRPr lang="id-ID" sz="25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899592" y="4869160"/>
            <a:ext cx="2376264"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2500" dirty="0" smtClean="0">
                <a:latin typeface="Times New Roman" panose="02020603050405020304" pitchFamily="18" charset="0"/>
                <a:cs typeface="Times New Roman" panose="02020603050405020304" pitchFamily="18" charset="0"/>
              </a:rPr>
              <a:t>Strength </a:t>
            </a:r>
            <a:endParaRPr lang="id-ID" sz="25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5652120" y="4869160"/>
            <a:ext cx="2376264"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2500" dirty="0" smtClean="0">
                <a:latin typeface="Times New Roman" panose="02020603050405020304" pitchFamily="18" charset="0"/>
                <a:cs typeface="Times New Roman" panose="02020603050405020304" pitchFamily="18" charset="0"/>
              </a:rPr>
              <a:t>Power </a:t>
            </a:r>
            <a:endParaRPr lang="id-ID" sz="2500" dirty="0">
              <a:latin typeface="Times New Roman" panose="02020603050405020304" pitchFamily="18" charset="0"/>
              <a:cs typeface="Times New Roman" panose="02020603050405020304" pitchFamily="18" charset="0"/>
            </a:endParaRPr>
          </a:p>
        </p:txBody>
      </p:sp>
      <p:sp>
        <p:nvSpPr>
          <p:cNvPr id="3" name="Rectangle 2"/>
          <p:cNvSpPr/>
          <p:nvPr/>
        </p:nvSpPr>
        <p:spPr>
          <a:xfrm>
            <a:off x="2483768" y="980728"/>
            <a:ext cx="4248472"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800" dirty="0" smtClean="0"/>
              <a:t> 5 ASPECTS OF FITNESS </a:t>
            </a:r>
            <a:endParaRPr lang="en-US" sz="2800" dirty="0"/>
          </a:p>
        </p:txBody>
      </p:sp>
    </p:spTree>
    <p:extLst>
      <p:ext uri="{BB962C8B-B14F-4D97-AF65-F5344CB8AC3E}">
        <p14:creationId xmlns:p14="http://schemas.microsoft.com/office/powerpoint/2010/main" val="107228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7848872" cy="4949924"/>
          </a:xfrm>
        </p:spPr>
        <p:txBody>
          <a:bodyPr>
            <a:noAutofit/>
          </a:bodyPr>
          <a:lstStyle/>
          <a:p>
            <a:pPr marL="68580" indent="0">
              <a:buNone/>
            </a:pPr>
            <a:r>
              <a:rPr lang="id-ID" sz="1800" dirty="0" smtClean="0">
                <a:solidFill>
                  <a:schemeClr val="tx1"/>
                </a:solidFill>
                <a:latin typeface="Times New Roman" panose="02020603050405020304" pitchFamily="18" charset="0"/>
                <a:cs typeface="Times New Roman" panose="02020603050405020304" pitchFamily="18" charset="0"/>
              </a:rPr>
              <a:t>1. CE </a:t>
            </a:r>
            <a:r>
              <a:rPr lang="id-ID" sz="1800" dirty="0" smtClean="0">
                <a:solidFill>
                  <a:schemeClr val="tx1"/>
                </a:solidFill>
                <a:latin typeface="Times New Roman" panose="02020603050405020304" pitchFamily="18" charset="0"/>
                <a:cs typeface="Times New Roman" panose="02020603050405020304" pitchFamily="18" charset="0"/>
              </a:rPr>
              <a:t>(cardiovascular endurance) </a:t>
            </a:r>
          </a:p>
          <a:p>
            <a:pPr marL="68580" indent="0" algn="just">
              <a:buNone/>
            </a:pPr>
            <a:r>
              <a:rPr lang="en-US" sz="1800" dirty="0">
                <a:solidFill>
                  <a:schemeClr val="tx1"/>
                </a:solidFill>
                <a:latin typeface="Times New Roman" panose="02020603050405020304" pitchFamily="18" charset="0"/>
                <a:cs typeface="Times New Roman" panose="02020603050405020304" pitchFamily="18" charset="0"/>
              </a:rPr>
              <a:t>	</a:t>
            </a:r>
            <a:r>
              <a:rPr lang="id-ID" sz="1800" dirty="0" smtClean="0">
                <a:solidFill>
                  <a:schemeClr val="tx1"/>
                </a:solidFill>
                <a:latin typeface="Times New Roman" panose="02020603050405020304" pitchFamily="18" charset="0"/>
                <a:cs typeface="Times New Roman" panose="02020603050405020304" pitchFamily="18" charset="0"/>
              </a:rPr>
              <a:t>Ability to uitlise oxygen during exercise. It is the ability of the heart, blood vessels, blood and respiratory system to effectively supply fuel and oxygen to the working muscles, and then the ability of the muscles to utilise this oxygen and fuel to allow sustained exercise.  The movements include dynamic actions using large muscle groups.</a:t>
            </a:r>
          </a:p>
          <a:p>
            <a:pPr algn="just">
              <a:buFont typeface="Wingdings" pitchFamily="2" charset="2"/>
              <a:buChar char="ü"/>
            </a:pPr>
            <a:r>
              <a:rPr lang="id-ID" sz="1800" dirty="0" smtClean="0">
                <a:solidFill>
                  <a:schemeClr val="tx1"/>
                </a:solidFill>
                <a:latin typeface="Times New Roman" panose="02020603050405020304" pitchFamily="18" charset="0"/>
                <a:cs typeface="Times New Roman" panose="02020603050405020304" pitchFamily="18" charset="0"/>
              </a:rPr>
              <a:t>Include on the spot and off the spot exercises an ex knee lifts and running shuttles. </a:t>
            </a:r>
          </a:p>
          <a:p>
            <a:pPr algn="just">
              <a:buFont typeface="Wingdings" pitchFamily="2" charset="2"/>
              <a:buChar char="ü"/>
            </a:pPr>
            <a:r>
              <a:rPr lang="id-ID" sz="1800" dirty="0" smtClean="0">
                <a:solidFill>
                  <a:schemeClr val="tx1"/>
                </a:solidFill>
                <a:latin typeface="Times New Roman" panose="02020603050405020304" pitchFamily="18" charset="0"/>
                <a:cs typeface="Times New Roman" panose="02020603050405020304" pitchFamily="18" charset="0"/>
              </a:rPr>
              <a:t>Include high and low impact exercises</a:t>
            </a:r>
            <a:r>
              <a:rPr lang="en-US" sz="1800" dirty="0" smtClean="0">
                <a:solidFill>
                  <a:schemeClr val="tx1"/>
                </a:solidFill>
                <a:latin typeface="Times New Roman" panose="02020603050405020304" pitchFamily="18" charset="0"/>
                <a:cs typeface="Times New Roman" panose="02020603050405020304" pitchFamily="18" charset="0"/>
              </a:rPr>
              <a:t>.</a:t>
            </a:r>
            <a:endParaRPr lang="id-ID" sz="1800" dirty="0" smtClean="0">
              <a:solidFill>
                <a:schemeClr val="tx1"/>
              </a:solidFill>
              <a:latin typeface="Times New Roman" panose="02020603050405020304" pitchFamily="18" charset="0"/>
              <a:cs typeface="Times New Roman" panose="02020603050405020304" pitchFamily="18" charset="0"/>
            </a:endParaRPr>
          </a:p>
          <a:p>
            <a:pPr algn="just">
              <a:buFont typeface="Wingdings" pitchFamily="2" charset="2"/>
              <a:buChar char="ü"/>
            </a:pPr>
            <a:r>
              <a:rPr lang="id-ID" sz="1800" dirty="0" smtClean="0">
                <a:solidFill>
                  <a:schemeClr val="tx1"/>
                </a:solidFill>
                <a:latin typeface="Times New Roman" panose="02020603050405020304" pitchFamily="18" charset="0"/>
                <a:cs typeface="Times New Roman" panose="02020603050405020304" pitchFamily="18" charset="0"/>
              </a:rPr>
              <a:t>The exercises selected should be balanced as follows:</a:t>
            </a:r>
          </a:p>
          <a:p>
            <a:pPr marL="411480" indent="-342900" algn="just">
              <a:buAutoNum type="arabicPeriod"/>
            </a:pPr>
            <a:r>
              <a:rPr lang="id-ID" sz="1800" dirty="0" smtClean="0">
                <a:solidFill>
                  <a:schemeClr val="tx1"/>
                </a:solidFill>
                <a:latin typeface="Times New Roman" panose="02020603050405020304" pitchFamily="18" charset="0"/>
                <a:cs typeface="Times New Roman" panose="02020603050405020304" pitchFamily="18" charset="0"/>
              </a:rPr>
              <a:t>Side to side movement ‘</a:t>
            </a:r>
          </a:p>
          <a:p>
            <a:pPr marL="411480" indent="-342900" algn="just">
              <a:buAutoNum type="arabicPeriod"/>
            </a:pPr>
            <a:r>
              <a:rPr lang="id-ID" sz="1800" dirty="0" smtClean="0">
                <a:solidFill>
                  <a:schemeClr val="tx1"/>
                </a:solidFill>
                <a:latin typeface="Times New Roman" panose="02020603050405020304" pitchFamily="18" charset="0"/>
                <a:cs typeface="Times New Roman" panose="02020603050405020304" pitchFamily="18" charset="0"/>
              </a:rPr>
              <a:t>Up and down movement</a:t>
            </a:r>
          </a:p>
          <a:p>
            <a:pPr marL="411480" indent="-342900" algn="just">
              <a:buAutoNum type="arabicPeriod"/>
            </a:pPr>
            <a:r>
              <a:rPr lang="id-ID" sz="1800" dirty="0" smtClean="0">
                <a:solidFill>
                  <a:schemeClr val="tx1"/>
                </a:solidFill>
                <a:latin typeface="Times New Roman" panose="02020603050405020304" pitchFamily="18" charset="0"/>
                <a:cs typeface="Times New Roman" panose="02020603050405020304" pitchFamily="18" charset="0"/>
              </a:rPr>
              <a:t>Forwards and backwards movement </a:t>
            </a:r>
          </a:p>
          <a:p>
            <a:pPr marL="411480" indent="-342900" algn="just">
              <a:buAutoNum type="arabicPeriod"/>
            </a:pPr>
            <a:r>
              <a:rPr lang="id-ID" sz="1800" dirty="0" smtClean="0">
                <a:solidFill>
                  <a:schemeClr val="tx1"/>
                </a:solidFill>
                <a:latin typeface="Times New Roman" panose="02020603050405020304" pitchFamily="18" charset="0"/>
                <a:cs typeface="Times New Roman" panose="02020603050405020304" pitchFamily="18" charset="0"/>
              </a:rPr>
              <a:t>Alternate between the diferent directions of movement </a:t>
            </a:r>
          </a:p>
          <a:p>
            <a:pPr marL="411480" indent="-342900" algn="just">
              <a:buAutoNum type="arabicPeriod"/>
            </a:pPr>
            <a:r>
              <a:rPr lang="id-ID" sz="1800" dirty="0" smtClean="0">
                <a:solidFill>
                  <a:schemeClr val="tx1"/>
                </a:solidFill>
                <a:latin typeface="Times New Roman" panose="02020603050405020304" pitchFamily="18" charset="0"/>
                <a:cs typeface="Times New Roman" panose="02020603050405020304" pitchFamily="18" charset="0"/>
              </a:rPr>
              <a:t>Keep the athletes active during the time off (e.g walking or stepping side to side)</a:t>
            </a:r>
          </a:p>
          <a:p>
            <a:pPr marL="411480" indent="-342900" algn="just">
              <a:buAutoNum type="arabicPeriod"/>
            </a:pPr>
            <a:endParaRPr lang="id-ID" sz="20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11560" y="692696"/>
            <a:ext cx="525658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500" b="1" dirty="0" smtClean="0"/>
              <a:t>EXPLANATION OF TERMINOLOGY </a:t>
            </a:r>
            <a:endParaRPr lang="en-US" sz="2500" b="1" dirty="0"/>
          </a:p>
        </p:txBody>
      </p:sp>
    </p:spTree>
    <p:extLst>
      <p:ext uri="{BB962C8B-B14F-4D97-AF65-F5344CB8AC3E}">
        <p14:creationId xmlns:p14="http://schemas.microsoft.com/office/powerpoint/2010/main" val="3233771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5503" t="10593" r="4716" b="45762"/>
          <a:stretch/>
        </p:blipFill>
        <p:spPr bwMode="auto">
          <a:xfrm>
            <a:off x="1295400" y="1988840"/>
            <a:ext cx="6228928" cy="403096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971600" y="836712"/>
            <a:ext cx="6984776"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400" b="1" dirty="0" smtClean="0"/>
              <a:t>AN EX OF A CE CIRCUIT SUITABLE FOR BEGINNERS IS AS FOLLOWS(90’) RECOVERY BETWEEN CIRCUIT :</a:t>
            </a:r>
            <a:endParaRPr lang="en-US" sz="2400" b="1" dirty="0"/>
          </a:p>
        </p:txBody>
      </p:sp>
    </p:spTree>
    <p:extLst>
      <p:ext uri="{BB962C8B-B14F-4D97-AF65-F5344CB8AC3E}">
        <p14:creationId xmlns:p14="http://schemas.microsoft.com/office/powerpoint/2010/main" val="4167400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628800"/>
            <a:ext cx="7488832" cy="4536504"/>
          </a:xfrm>
        </p:spPr>
        <p:txBody>
          <a:bodyPr>
            <a:noAutofit/>
          </a:bodyPr>
          <a:lstStyle/>
          <a:p>
            <a:pPr marL="68580" indent="0" algn="just">
              <a:buNone/>
            </a:pPr>
            <a:r>
              <a:rPr lang="id-ID" sz="2000" dirty="0" smtClean="0">
                <a:solidFill>
                  <a:schemeClr val="tx1"/>
                </a:solidFill>
                <a:latin typeface="Times New Roman" panose="02020603050405020304" pitchFamily="18" charset="0"/>
                <a:cs typeface="Times New Roman" panose="02020603050405020304" pitchFamily="18" charset="0"/>
              </a:rPr>
              <a:t> Ability tio repeatdly exert a force at a sub-maximal level. This type of circuit is typically used during the preseason. Balancing muscle groups is the central  focus when selecting exercises. </a:t>
            </a:r>
          </a:p>
          <a:p>
            <a:pPr marL="68580" indent="0" algn="just">
              <a:buNone/>
            </a:pPr>
            <a:endParaRPr lang="id-ID" sz="2000" dirty="0">
              <a:solidFill>
                <a:schemeClr val="tx1"/>
              </a:solidFill>
              <a:latin typeface="Times New Roman" panose="02020603050405020304" pitchFamily="18" charset="0"/>
              <a:cs typeface="Times New Roman" panose="02020603050405020304" pitchFamily="18" charset="0"/>
            </a:endParaRPr>
          </a:p>
          <a:p>
            <a:pPr algn="just">
              <a:buFont typeface="Wingdings" pitchFamily="2" charset="2"/>
              <a:buChar char="q"/>
            </a:pPr>
            <a:r>
              <a:rPr lang="id-ID" sz="2000" dirty="0" smtClean="0">
                <a:solidFill>
                  <a:schemeClr val="tx1"/>
                </a:solidFill>
                <a:latin typeface="Times New Roman" panose="02020603050405020304" pitchFamily="18" charset="0"/>
                <a:cs typeface="Times New Roman" panose="02020603050405020304" pitchFamily="18" charset="0"/>
              </a:rPr>
              <a:t>Includes exercises that cover the upper, middle and lower sections  of the body </a:t>
            </a:r>
          </a:p>
          <a:p>
            <a:pPr algn="just">
              <a:buFont typeface="Wingdings" pitchFamily="2" charset="2"/>
              <a:buChar char="q"/>
            </a:pPr>
            <a:r>
              <a:rPr lang="id-ID" sz="2000" dirty="0" smtClean="0">
                <a:solidFill>
                  <a:schemeClr val="tx1"/>
                </a:solidFill>
                <a:latin typeface="Times New Roman" panose="02020603050405020304" pitchFamily="18" charset="0"/>
                <a:cs typeface="Times New Roman" panose="02020603050405020304" pitchFamily="18" charset="0"/>
              </a:rPr>
              <a:t>Include exercises that work the front and back of the body i.e. Oppoding muscle groups, such as quadriceps and hamstrings. </a:t>
            </a:r>
          </a:p>
          <a:p>
            <a:pPr algn="just">
              <a:buFont typeface="Wingdings" pitchFamily="2" charset="2"/>
              <a:buChar char="q"/>
            </a:pPr>
            <a:r>
              <a:rPr lang="id-ID" sz="2000" dirty="0" smtClean="0">
                <a:solidFill>
                  <a:schemeClr val="tx1"/>
                </a:solidFill>
                <a:latin typeface="Times New Roman" panose="02020603050405020304" pitchFamily="18" charset="0"/>
                <a:cs typeface="Times New Roman" panose="02020603050405020304" pitchFamily="18" charset="0"/>
              </a:rPr>
              <a:t>Lower body ME activities need to include</a:t>
            </a:r>
          </a:p>
          <a:p>
            <a:pPr algn="just">
              <a:buFont typeface="Wingdings" pitchFamily="2" charset="2"/>
              <a:buChar char="q"/>
            </a:pPr>
            <a:r>
              <a:rPr lang="id-ID" sz="2000" dirty="0" smtClean="0">
                <a:solidFill>
                  <a:schemeClr val="tx1"/>
                </a:solidFill>
                <a:latin typeface="Times New Roman" panose="02020603050405020304" pitchFamily="18" charset="0"/>
                <a:cs typeface="Times New Roman" panose="02020603050405020304" pitchFamily="18" charset="0"/>
              </a:rPr>
              <a:t>Forwards and backwards movement e.g. Lunge</a:t>
            </a:r>
          </a:p>
          <a:p>
            <a:pPr marL="411480" indent="-342900" algn="just">
              <a:buAutoNum type="arabicPeriod"/>
            </a:pPr>
            <a:r>
              <a:rPr lang="id-ID" sz="2000" dirty="0" smtClean="0">
                <a:solidFill>
                  <a:schemeClr val="tx1"/>
                </a:solidFill>
                <a:latin typeface="Times New Roman" panose="02020603050405020304" pitchFamily="18" charset="0"/>
                <a:cs typeface="Times New Roman" panose="02020603050405020304" pitchFamily="18" charset="0"/>
              </a:rPr>
              <a:t>Up and down movement e.g step up</a:t>
            </a:r>
          </a:p>
          <a:p>
            <a:pPr marL="411480" indent="-342900" algn="just">
              <a:buAutoNum type="arabicPeriod"/>
            </a:pPr>
            <a:r>
              <a:rPr lang="id-ID" sz="2000" dirty="0" smtClean="0">
                <a:solidFill>
                  <a:schemeClr val="tx1"/>
                </a:solidFill>
                <a:latin typeface="Times New Roman" panose="02020603050405020304" pitchFamily="18" charset="0"/>
                <a:cs typeface="Times New Roman" panose="02020603050405020304" pitchFamily="18" charset="0"/>
              </a:rPr>
              <a:t>Right and left movement, e.g side lunge </a:t>
            </a:r>
          </a:p>
          <a:p>
            <a:pPr marL="411480" indent="-342900" algn="just">
              <a:buAutoNum type="arabicPeriod"/>
            </a:pPr>
            <a:endParaRPr lang="id-ID" sz="2000" dirty="0" smtClean="0">
              <a:solidFill>
                <a:schemeClr val="tx1"/>
              </a:solidFill>
              <a:latin typeface="Times New Roman" panose="02020603050405020304" pitchFamily="18" charset="0"/>
              <a:cs typeface="Times New Roman" panose="02020603050405020304" pitchFamily="18" charset="0"/>
            </a:endParaRPr>
          </a:p>
          <a:p>
            <a:pPr algn="just"/>
            <a:endParaRPr lang="id-ID" sz="20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39552" y="620688"/>
            <a:ext cx="619268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500" b="1" dirty="0" smtClean="0"/>
              <a:t>ME (MUSCULAR ENDURANCE CIRCUIT)</a:t>
            </a:r>
            <a:endParaRPr lang="en-US" sz="2500" b="1" dirty="0"/>
          </a:p>
        </p:txBody>
      </p:sp>
    </p:spTree>
    <p:extLst>
      <p:ext uri="{BB962C8B-B14F-4D97-AF65-F5344CB8AC3E}">
        <p14:creationId xmlns:p14="http://schemas.microsoft.com/office/powerpoint/2010/main" val="4282050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7591</TotalTime>
  <Words>1525</Words>
  <Application>Microsoft Office PowerPoint</Application>
  <PresentationFormat>On-screen Show (4:3)</PresentationFormat>
  <Paragraphs>132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 </vt:lpstr>
      <vt:lpstr>PowerPoint Presentation</vt:lpstr>
      <vt:lpstr>LANJUTAN </vt:lpstr>
      <vt:lpstr>PowerPoint Presentation</vt:lpstr>
      <vt:lpstr>PowerPoint Presentation</vt:lpstr>
      <vt:lpstr>PowerPoint Presentation</vt:lpstr>
      <vt:lpstr>PowerPoint Presentation</vt:lpstr>
      <vt:lpstr>LANJUTAN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Nutrition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Nazhif Gifari</dc:creator>
  <cp:lastModifiedBy>asus</cp:lastModifiedBy>
  <cp:revision>166</cp:revision>
  <dcterms:created xsi:type="dcterms:W3CDTF">2017-09-12T17:05:29Z</dcterms:created>
  <dcterms:modified xsi:type="dcterms:W3CDTF">2017-12-05T04:36:46Z</dcterms:modified>
</cp:coreProperties>
</file>