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86" r:id="rId3"/>
    <p:sldId id="287" r:id="rId4"/>
    <p:sldId id="289" r:id="rId5"/>
    <p:sldId id="288" r:id="rId6"/>
    <p:sldId id="290" r:id="rId7"/>
    <p:sldId id="291" r:id="rId8"/>
    <p:sldId id="292" r:id="rId9"/>
    <p:sldId id="293" r:id="rId10"/>
    <p:sldId id="294" r:id="rId11"/>
    <p:sldId id="336" r:id="rId12"/>
    <p:sldId id="295" r:id="rId13"/>
    <p:sldId id="296" r:id="rId14"/>
    <p:sldId id="271" r:id="rId15"/>
    <p:sldId id="297" r:id="rId16"/>
    <p:sldId id="298" r:id="rId17"/>
    <p:sldId id="299" r:id="rId18"/>
    <p:sldId id="300" r:id="rId19"/>
    <p:sldId id="301" r:id="rId20"/>
    <p:sldId id="302" r:id="rId21"/>
    <p:sldId id="303" r:id="rId22"/>
    <p:sldId id="304" r:id="rId23"/>
    <p:sldId id="305" r:id="rId24"/>
    <p:sldId id="310" r:id="rId25"/>
    <p:sldId id="306" r:id="rId26"/>
    <p:sldId id="307" r:id="rId27"/>
    <p:sldId id="311" r:id="rId28"/>
    <p:sldId id="308" r:id="rId29"/>
    <p:sldId id="312" r:id="rId30"/>
    <p:sldId id="309"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280" r:id="rId54"/>
    <p:sldId id="335"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CC"/>
    <a:srgbClr val="FF3300"/>
    <a:srgbClr val="5DDA3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764" y="-3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85B1F0-D1C7-4981-A466-5042C552BC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946EB2-FF20-4600-9934-36ACA7B57A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2DB3E9-76CB-411A-B5AD-3724253D455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928C7B-B90D-4E00-812A-D9B784E6D85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1B0B2-3BC4-4AEB-95F4-CE7AE430AC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E9B56-2A09-45C7-B532-C202C591FB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02E5F9-3763-4140-A17A-595057FB7D7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B3EE81-19B6-4CFD-9A6D-7840B524DCE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A84EF3-71E6-4C24-9CF3-3FCF64E11A3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B4A59C-DBD3-4836-B038-B19D44BA8A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5621-6E56-44B9-B2DA-2FBA17BE1F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04C48E9A-BD41-40D0-ABDB-3B873638270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685800" y="2057400"/>
            <a:ext cx="7772400" cy="1600200"/>
          </a:xfrm>
        </p:spPr>
        <p:txBody>
          <a:bodyPr/>
          <a:lstStyle/>
          <a:p>
            <a:pPr eaLnBrk="1" hangingPunct="1">
              <a:defRPr/>
            </a:pPr>
            <a:r>
              <a:rPr lang="en-US" smtClean="0"/>
              <a:t/>
            </a:r>
            <a:br>
              <a:rPr lang="en-US" smtClean="0"/>
            </a:br>
            <a:endParaRPr lang="en-US" smtClean="0"/>
          </a:p>
        </p:txBody>
      </p:sp>
      <p:sp>
        <p:nvSpPr>
          <p:cNvPr id="2051" name="Rectangle 3"/>
          <p:cNvSpPr>
            <a:spLocks noGrp="1" noRot="1" noChangeArrowheads="1"/>
          </p:cNvSpPr>
          <p:nvPr>
            <p:ph type="subTitle" idx="1"/>
          </p:nvPr>
        </p:nvSpPr>
        <p:spPr/>
        <p:txBody>
          <a:bodyPr/>
          <a:lstStyle/>
          <a:p>
            <a:pPr eaLnBrk="1" hangingPunct="1">
              <a:defRPr/>
            </a:pPr>
            <a:r>
              <a:rPr lang="en-US" dirty="0" err="1" smtClean="0"/>
              <a:t>OLeh</a:t>
            </a:r>
            <a:r>
              <a:rPr lang="en-US" dirty="0" smtClean="0"/>
              <a:t> :</a:t>
            </a:r>
          </a:p>
          <a:p>
            <a:pPr eaLnBrk="1" hangingPunct="1">
              <a:defRPr/>
            </a:pPr>
            <a:r>
              <a:rPr lang="en-US" dirty="0" smtClean="0"/>
              <a:t>Ns Chandra W </a:t>
            </a:r>
            <a:r>
              <a:rPr lang="en-US" dirty="0" err="1" smtClean="0"/>
              <a:t>SKp</a:t>
            </a:r>
            <a:r>
              <a:rPr lang="en-US" dirty="0" smtClean="0"/>
              <a:t> </a:t>
            </a:r>
            <a:r>
              <a:rPr lang="en-US" dirty="0" err="1" smtClean="0"/>
              <a:t>MKep</a:t>
            </a:r>
            <a:r>
              <a:rPr lang="en-US" dirty="0" smtClean="0"/>
              <a:t> Sp Mat </a:t>
            </a:r>
          </a:p>
        </p:txBody>
      </p:sp>
      <p:sp>
        <p:nvSpPr>
          <p:cNvPr id="2052" name="WordArt 6"/>
          <p:cNvSpPr>
            <a:spLocks noChangeArrowheads="1" noChangeShapeType="1" noTextEdit="1"/>
          </p:cNvSpPr>
          <p:nvPr/>
        </p:nvSpPr>
        <p:spPr bwMode="auto">
          <a:xfrm>
            <a:off x="533400" y="1066800"/>
            <a:ext cx="7696200" cy="2903538"/>
          </a:xfrm>
          <a:prstGeom prst="rect">
            <a:avLst/>
          </a:prstGeom>
        </p:spPr>
        <p:txBody>
          <a:bodyPr wrap="none" fromWordArt="1">
            <a:prstTxWarp prst="textCurveUp">
              <a:avLst>
                <a:gd name="adj" fmla="val 40356"/>
              </a:avLst>
            </a:prstTxWarp>
          </a:bodyPr>
          <a:lstStyle/>
          <a:p>
            <a:pPr algn="ctr"/>
            <a:r>
              <a:rPr lang="en-AU" sz="3600" kern="10" dirty="0" err="1" smtClean="0">
                <a:ln w="12700">
                  <a:solidFill>
                    <a:srgbClr val="000000"/>
                  </a:solidFill>
                  <a:round/>
                  <a:headEnd/>
                  <a:tailEnd/>
                </a:ln>
                <a:solidFill>
                  <a:srgbClr val="FF0000"/>
                </a:solidFill>
                <a:effectLst>
                  <a:outerShdw dist="45791" dir="2021404" algn="ctr" rotWithShape="0">
                    <a:srgbClr val="808080">
                      <a:alpha val="79999"/>
                    </a:srgbClr>
                  </a:outerShdw>
                </a:effectLst>
                <a:latin typeface="Arial Black"/>
              </a:rPr>
              <a:t>Gametogenesis</a:t>
            </a:r>
            <a:r>
              <a:rPr lang="en-AU" sz="3600" kern="10" dirty="0" smtClean="0">
                <a:ln w="12700">
                  <a:solidFill>
                    <a:srgbClr val="000000"/>
                  </a:solidFill>
                  <a:round/>
                  <a:headEnd/>
                  <a:tailEnd/>
                </a:ln>
                <a:solidFill>
                  <a:srgbClr val="FF0000"/>
                </a:solidFill>
                <a:effectLst>
                  <a:outerShdw dist="45791" dir="2021404" algn="ctr" rotWithShape="0">
                    <a:srgbClr val="808080">
                      <a:alpha val="79999"/>
                    </a:srgbClr>
                  </a:outerShdw>
                </a:effectLst>
                <a:latin typeface="Arial Black"/>
              </a:rPr>
              <a:t> </a:t>
            </a:r>
            <a:r>
              <a:rPr lang="en-AU" sz="3600" kern="10" dirty="0" err="1" smtClean="0">
                <a:ln w="12700">
                  <a:solidFill>
                    <a:srgbClr val="000000"/>
                  </a:solidFill>
                  <a:round/>
                  <a:headEnd/>
                  <a:tailEnd/>
                </a:ln>
                <a:solidFill>
                  <a:srgbClr val="FF0000"/>
                </a:solidFill>
                <a:effectLst>
                  <a:outerShdw dist="45791" dir="2021404" algn="ctr" rotWithShape="0">
                    <a:srgbClr val="808080">
                      <a:alpha val="79999"/>
                    </a:srgbClr>
                  </a:outerShdw>
                </a:effectLst>
                <a:latin typeface="Arial Black"/>
              </a:rPr>
              <a:t>manusia</a:t>
            </a:r>
            <a:r>
              <a:rPr lang="en-AU" sz="3600" kern="10" dirty="0" smtClean="0">
                <a:ln w="12700">
                  <a:solidFill>
                    <a:srgbClr val="000000"/>
                  </a:solidFill>
                  <a:round/>
                  <a:headEnd/>
                  <a:tailEnd/>
                </a:ln>
                <a:solidFill>
                  <a:srgbClr val="FF0000"/>
                </a:solidFill>
                <a:effectLst>
                  <a:outerShdw dist="45791" dir="2021404" algn="ctr" rotWithShape="0">
                    <a:srgbClr val="808080">
                      <a:alpha val="79999"/>
                    </a:srgbClr>
                  </a:outerShdw>
                </a:effectLst>
                <a:latin typeface="Arial Black"/>
              </a:rPr>
              <a:t> </a:t>
            </a:r>
            <a:endParaRPr lang="en-AU"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Arial Blac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p:cNvPicPr>
            <a:picLocks noGrp="1" noChangeAspect="1" noChangeArrowheads="1"/>
          </p:cNvPicPr>
          <p:nvPr>
            <p:ph type="body" idx="1"/>
          </p:nvPr>
        </p:nvPicPr>
        <p:blipFill>
          <a:blip r:embed="rId2"/>
          <a:srcRect/>
          <a:stretch>
            <a:fillRect/>
          </a:stretch>
        </p:blipFill>
        <p:spPr>
          <a:xfrm>
            <a:off x="304800" y="328613"/>
            <a:ext cx="8534400" cy="6224587"/>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Rot="1" noChangeArrowheads="1"/>
          </p:cNvSpPr>
          <p:nvPr>
            <p:ph type="body" idx="1"/>
          </p:nvPr>
        </p:nvSpPr>
        <p:spPr>
          <a:xfrm>
            <a:off x="0" y="457200"/>
            <a:ext cx="9144000" cy="6477000"/>
          </a:xfrm>
        </p:spPr>
        <p:txBody>
          <a:bodyPr/>
          <a:lstStyle/>
          <a:p>
            <a:pPr eaLnBrk="1" hangingPunct="1">
              <a:buFont typeface="Wingdings" pitchFamily="2" charset="2"/>
              <a:buNone/>
              <a:defRPr/>
            </a:pPr>
            <a:r>
              <a:rPr lang="en-US" smtClean="0"/>
              <a:t>                              </a:t>
            </a:r>
            <a:r>
              <a:rPr lang="en-US" sz="2800" smtClean="0"/>
              <a:t>cyclin B</a:t>
            </a:r>
          </a:p>
          <a:p>
            <a:pPr eaLnBrk="1" hangingPunct="1">
              <a:buFont typeface="Wingdings" pitchFamily="2" charset="2"/>
              <a:buNone/>
              <a:defRPr/>
            </a:pPr>
            <a:r>
              <a:rPr lang="en-US" sz="2800" smtClean="0"/>
              <a:t>           fosforilasi          Cdc2            defosforilasi</a:t>
            </a:r>
          </a:p>
          <a:p>
            <a:pPr eaLnBrk="1" hangingPunct="1">
              <a:buFont typeface="Wingdings" pitchFamily="2" charset="2"/>
              <a:buNone/>
              <a:defRPr/>
            </a:pPr>
            <a:r>
              <a:rPr lang="en-US" sz="2800" smtClean="0"/>
              <a:t>			                  fosfor</a:t>
            </a:r>
          </a:p>
          <a:p>
            <a:pPr eaLnBrk="1" hangingPunct="1">
              <a:buFont typeface="Wingdings" pitchFamily="2" charset="2"/>
              <a:buNone/>
              <a:defRPr/>
            </a:pPr>
            <a:r>
              <a:rPr lang="en-US" sz="2800" smtClean="0"/>
              <a:t> cyclin B                                          cyclin B</a:t>
            </a:r>
          </a:p>
          <a:p>
            <a:pPr eaLnBrk="1" hangingPunct="1">
              <a:buFont typeface="Wingdings" pitchFamily="2" charset="2"/>
              <a:buNone/>
              <a:defRPr/>
            </a:pPr>
            <a:r>
              <a:rPr lang="en-US" sz="2800" smtClean="0"/>
              <a:t>    Cdc 2                                            Cdc2</a:t>
            </a:r>
          </a:p>
          <a:p>
            <a:pPr eaLnBrk="1" hangingPunct="1">
              <a:buFont typeface="Wingdings" pitchFamily="2" charset="2"/>
              <a:buNone/>
              <a:defRPr/>
            </a:pPr>
            <a:r>
              <a:rPr lang="en-US" sz="2800" smtClean="0"/>
              <a:t>                                                        fosfor           </a:t>
            </a:r>
          </a:p>
          <a:p>
            <a:pPr eaLnBrk="1" hangingPunct="1">
              <a:buFont typeface="Wingdings" pitchFamily="2" charset="2"/>
              <a:buNone/>
              <a:defRPr/>
            </a:pPr>
            <a:r>
              <a:rPr lang="en-US" sz="2800" smtClean="0"/>
              <a:t>								            fase M</a:t>
            </a:r>
          </a:p>
          <a:p>
            <a:pPr eaLnBrk="1" hangingPunct="1">
              <a:buFont typeface="Wingdings" pitchFamily="2" charset="2"/>
              <a:buNone/>
              <a:defRPr/>
            </a:pPr>
            <a:r>
              <a:rPr lang="en-US" sz="2800" smtClean="0"/>
              <a:t>          sintesis</a:t>
            </a:r>
          </a:p>
          <a:p>
            <a:pPr eaLnBrk="1" hangingPunct="1">
              <a:buFont typeface="Wingdings" pitchFamily="2" charset="2"/>
              <a:buNone/>
              <a:defRPr/>
            </a:pPr>
            <a:r>
              <a:rPr lang="en-US" sz="2800" smtClean="0"/>
              <a:t>Cyclin B                                                         cyclin B</a:t>
            </a:r>
          </a:p>
          <a:p>
            <a:pPr eaLnBrk="1" hangingPunct="1">
              <a:buFont typeface="Wingdings" pitchFamily="2" charset="2"/>
              <a:buNone/>
              <a:defRPr/>
            </a:pPr>
            <a:r>
              <a:rPr lang="en-US" sz="2800" smtClean="0"/>
              <a:t>                                                                       degradasi</a:t>
            </a:r>
          </a:p>
          <a:p>
            <a:pPr eaLnBrk="1" hangingPunct="1">
              <a:buFont typeface="Wingdings" pitchFamily="2" charset="2"/>
              <a:buNone/>
              <a:defRPr/>
            </a:pPr>
            <a:r>
              <a:rPr lang="en-US" sz="2800" smtClean="0"/>
              <a:t>                          Cdc 2             Cdc 2</a:t>
            </a:r>
          </a:p>
          <a:p>
            <a:pPr eaLnBrk="1" hangingPunct="1">
              <a:buFont typeface="Wingdings" pitchFamily="2" charset="2"/>
              <a:buNone/>
              <a:defRPr/>
            </a:pPr>
            <a:r>
              <a:rPr lang="en-US" sz="2800" smtClean="0"/>
              <a:t>                                    defosforilasi</a:t>
            </a:r>
          </a:p>
        </p:txBody>
      </p:sp>
      <p:sp>
        <p:nvSpPr>
          <p:cNvPr id="12292" name="AutoShape 6"/>
          <p:cNvSpPr>
            <a:spLocks noChangeArrowheads="1"/>
          </p:cNvSpPr>
          <p:nvPr/>
        </p:nvSpPr>
        <p:spPr bwMode="auto">
          <a:xfrm rot="2674723">
            <a:off x="4953000" y="1447800"/>
            <a:ext cx="1081088" cy="290513"/>
          </a:xfrm>
          <a:prstGeom prst="rightArrow">
            <a:avLst>
              <a:gd name="adj1" fmla="val 50000"/>
              <a:gd name="adj2" fmla="val 93033"/>
            </a:avLst>
          </a:prstGeom>
          <a:solidFill>
            <a:schemeClr val="accent1"/>
          </a:solidFill>
          <a:ln w="9525">
            <a:solidFill>
              <a:schemeClr val="tx1"/>
            </a:solidFill>
            <a:miter lim="800000"/>
            <a:headEnd/>
            <a:tailEnd/>
          </a:ln>
          <a:effectLst/>
        </p:spPr>
        <p:txBody>
          <a:bodyPr wrap="none" anchor="ctr"/>
          <a:lstStyle/>
          <a:p>
            <a:endParaRPr lang="en-US"/>
          </a:p>
        </p:txBody>
      </p:sp>
      <p:sp>
        <p:nvSpPr>
          <p:cNvPr id="12293" name="AutoShape 10"/>
          <p:cNvSpPr>
            <a:spLocks noChangeArrowheads="1"/>
          </p:cNvSpPr>
          <p:nvPr/>
        </p:nvSpPr>
        <p:spPr bwMode="auto">
          <a:xfrm rot="17125613" flipH="1">
            <a:off x="8354219" y="4323557"/>
            <a:ext cx="700087" cy="152400"/>
          </a:xfrm>
          <a:prstGeom prst="rightArrow">
            <a:avLst>
              <a:gd name="adj1" fmla="val 50000"/>
              <a:gd name="adj2" fmla="val 114844"/>
            </a:avLst>
          </a:prstGeom>
          <a:solidFill>
            <a:schemeClr val="accent1"/>
          </a:solidFill>
          <a:ln w="9525">
            <a:solidFill>
              <a:schemeClr val="tx1"/>
            </a:solidFill>
            <a:miter lim="800000"/>
            <a:headEnd/>
            <a:tailEnd/>
          </a:ln>
          <a:effectLst/>
        </p:spPr>
        <p:txBody>
          <a:bodyPr wrap="none" anchor="ctr"/>
          <a:lstStyle/>
          <a:p>
            <a:endParaRPr lang="en-US"/>
          </a:p>
        </p:txBody>
      </p:sp>
      <p:sp>
        <p:nvSpPr>
          <p:cNvPr id="12294" name="AutoShape 11"/>
          <p:cNvSpPr>
            <a:spLocks noChangeArrowheads="1"/>
          </p:cNvSpPr>
          <p:nvPr/>
        </p:nvSpPr>
        <p:spPr bwMode="auto">
          <a:xfrm rot="2674723">
            <a:off x="6615113" y="2986088"/>
            <a:ext cx="1081087" cy="290512"/>
          </a:xfrm>
          <a:prstGeom prst="rightArrow">
            <a:avLst>
              <a:gd name="adj1" fmla="val 50000"/>
              <a:gd name="adj2" fmla="val 93033"/>
            </a:avLst>
          </a:prstGeom>
          <a:solidFill>
            <a:schemeClr val="accent1"/>
          </a:solidFill>
          <a:ln w="9525">
            <a:solidFill>
              <a:schemeClr val="tx1"/>
            </a:solidFill>
            <a:miter lim="800000"/>
            <a:headEnd/>
            <a:tailEnd/>
          </a:ln>
          <a:effectLst/>
        </p:spPr>
        <p:txBody>
          <a:bodyPr wrap="none" anchor="ctr"/>
          <a:lstStyle/>
          <a:p>
            <a:endParaRPr lang="en-US"/>
          </a:p>
        </p:txBody>
      </p:sp>
      <p:sp>
        <p:nvSpPr>
          <p:cNvPr id="12295" name="AutoShape 12"/>
          <p:cNvSpPr>
            <a:spLocks noChangeArrowheads="1"/>
          </p:cNvSpPr>
          <p:nvPr/>
        </p:nvSpPr>
        <p:spPr bwMode="auto">
          <a:xfrm rot="7998798">
            <a:off x="5867400" y="5348288"/>
            <a:ext cx="1081088" cy="290512"/>
          </a:xfrm>
          <a:prstGeom prst="rightArrow">
            <a:avLst>
              <a:gd name="adj1" fmla="val 50000"/>
              <a:gd name="adj2" fmla="val 93033"/>
            </a:avLst>
          </a:prstGeom>
          <a:solidFill>
            <a:schemeClr val="accent1"/>
          </a:solidFill>
          <a:ln w="9525">
            <a:solidFill>
              <a:schemeClr val="tx1"/>
            </a:solidFill>
            <a:miter lim="800000"/>
            <a:headEnd/>
            <a:tailEnd/>
          </a:ln>
          <a:effectLst/>
        </p:spPr>
        <p:txBody>
          <a:bodyPr wrap="none" anchor="ctr"/>
          <a:lstStyle/>
          <a:p>
            <a:endParaRPr lang="en-US"/>
          </a:p>
        </p:txBody>
      </p:sp>
      <p:sp>
        <p:nvSpPr>
          <p:cNvPr id="12296" name="AutoShape 13"/>
          <p:cNvSpPr>
            <a:spLocks noChangeArrowheads="1"/>
          </p:cNvSpPr>
          <p:nvPr/>
        </p:nvSpPr>
        <p:spPr bwMode="auto">
          <a:xfrm rot="-10488476">
            <a:off x="3733800" y="5729288"/>
            <a:ext cx="1081088" cy="290512"/>
          </a:xfrm>
          <a:prstGeom prst="rightArrow">
            <a:avLst>
              <a:gd name="adj1" fmla="val 50000"/>
              <a:gd name="adj2" fmla="val 93033"/>
            </a:avLst>
          </a:prstGeom>
          <a:solidFill>
            <a:schemeClr val="accent1"/>
          </a:solidFill>
          <a:ln w="9525">
            <a:solidFill>
              <a:schemeClr val="tx1"/>
            </a:solidFill>
            <a:miter lim="800000"/>
            <a:headEnd/>
            <a:tailEnd/>
          </a:ln>
          <a:effectLst/>
        </p:spPr>
        <p:txBody>
          <a:bodyPr wrap="none" anchor="ctr"/>
          <a:lstStyle/>
          <a:p>
            <a:endParaRPr lang="en-US"/>
          </a:p>
        </p:txBody>
      </p:sp>
      <p:sp>
        <p:nvSpPr>
          <p:cNvPr id="12297" name="AutoShape 14"/>
          <p:cNvSpPr>
            <a:spLocks noChangeArrowheads="1"/>
          </p:cNvSpPr>
          <p:nvPr/>
        </p:nvSpPr>
        <p:spPr bwMode="auto">
          <a:xfrm rot="-7674366">
            <a:off x="1390650" y="3846513"/>
            <a:ext cx="2605088" cy="366712"/>
          </a:xfrm>
          <a:prstGeom prst="rightArrow">
            <a:avLst>
              <a:gd name="adj1" fmla="val 50000"/>
              <a:gd name="adj2" fmla="val 177598"/>
            </a:avLst>
          </a:prstGeom>
          <a:solidFill>
            <a:schemeClr val="accent1"/>
          </a:solidFill>
          <a:ln w="9525">
            <a:solidFill>
              <a:schemeClr val="tx1"/>
            </a:solidFill>
            <a:miter lim="800000"/>
            <a:headEnd/>
            <a:tailEnd/>
          </a:ln>
          <a:effectLst/>
        </p:spPr>
        <p:txBody>
          <a:bodyPr wrap="none" anchor="ctr"/>
          <a:lstStyle/>
          <a:p>
            <a:endParaRPr lang="en-US"/>
          </a:p>
        </p:txBody>
      </p:sp>
      <p:sp>
        <p:nvSpPr>
          <p:cNvPr id="12298" name="AutoShape 15"/>
          <p:cNvSpPr>
            <a:spLocks noChangeArrowheads="1"/>
          </p:cNvSpPr>
          <p:nvPr/>
        </p:nvSpPr>
        <p:spPr bwMode="auto">
          <a:xfrm rot="-676831">
            <a:off x="1655763" y="4649788"/>
            <a:ext cx="1046162" cy="303212"/>
          </a:xfrm>
          <a:prstGeom prst="rightArrow">
            <a:avLst>
              <a:gd name="adj1" fmla="val 50000"/>
              <a:gd name="adj2" fmla="val 86257"/>
            </a:avLst>
          </a:prstGeom>
          <a:solidFill>
            <a:schemeClr val="accent1"/>
          </a:solidFill>
          <a:ln w="9525">
            <a:solidFill>
              <a:schemeClr val="tx1"/>
            </a:solidFill>
            <a:miter lim="800000"/>
            <a:headEnd/>
            <a:tailEnd/>
          </a:ln>
          <a:effectLst/>
        </p:spPr>
        <p:txBody>
          <a:bodyPr wrap="none" anchor="ctr"/>
          <a:lstStyle/>
          <a:p>
            <a:endParaRPr lang="en-US"/>
          </a:p>
        </p:txBody>
      </p:sp>
      <p:sp>
        <p:nvSpPr>
          <p:cNvPr id="12299" name="AutoShape 16"/>
          <p:cNvSpPr>
            <a:spLocks noChangeArrowheads="1"/>
          </p:cNvSpPr>
          <p:nvPr/>
        </p:nvSpPr>
        <p:spPr bwMode="auto">
          <a:xfrm rot="-1110615">
            <a:off x="1755775" y="1501775"/>
            <a:ext cx="1752600" cy="255588"/>
          </a:xfrm>
          <a:prstGeom prst="rightArrow">
            <a:avLst>
              <a:gd name="adj1" fmla="val 50000"/>
              <a:gd name="adj2" fmla="val 171428"/>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0" y="0"/>
            <a:ext cx="9144000" cy="1143000"/>
          </a:xfrm>
        </p:spPr>
        <p:txBody>
          <a:bodyPr/>
          <a:lstStyle/>
          <a:p>
            <a:pPr eaLnBrk="1" hangingPunct="1">
              <a:defRPr/>
            </a:pPr>
            <a:r>
              <a:rPr lang="en-US" smtClean="0"/>
              <a:t>MITOSIS</a:t>
            </a:r>
          </a:p>
        </p:txBody>
      </p:sp>
      <p:sp>
        <p:nvSpPr>
          <p:cNvPr id="47107" name="Rectangle 3"/>
          <p:cNvSpPr>
            <a:spLocks noGrp="1" noRot="1" noChangeArrowheads="1"/>
          </p:cNvSpPr>
          <p:nvPr>
            <p:ph type="body" idx="1"/>
          </p:nvPr>
        </p:nvSpPr>
        <p:spPr>
          <a:xfrm>
            <a:off x="0" y="990600"/>
            <a:ext cx="9144000" cy="5867400"/>
          </a:xfrm>
        </p:spPr>
        <p:txBody>
          <a:bodyPr/>
          <a:lstStyle/>
          <a:p>
            <a:pPr eaLnBrk="1" hangingPunct="1">
              <a:defRPr/>
            </a:pPr>
            <a:r>
              <a:rPr lang="en-US" smtClean="0"/>
              <a:t>Sel-sel tubuh akan mengalami pembelahan secara mitosis yang menghasilkan 2 sel anak</a:t>
            </a:r>
          </a:p>
          <a:p>
            <a:pPr eaLnBrk="1" hangingPunct="1">
              <a:defRPr/>
            </a:pPr>
            <a:r>
              <a:rPr lang="en-US" smtClean="0"/>
              <a:t>Fase pembelahan tersebut melibatkan kromosom dan sentriol, yang berlangsung kueang lebih selama 1 jam pada sel manusia. </a:t>
            </a:r>
          </a:p>
          <a:p>
            <a:pPr eaLnBrk="1" hangingPunct="1">
              <a:defRPr/>
            </a:pPr>
            <a:r>
              <a:rPr lang="en-US" smtClean="0"/>
              <a:t>Pembelahan secara mitosis terjadi dalam beberapa tahapan pembelahan </a:t>
            </a:r>
          </a:p>
          <a:p>
            <a:pPr lvl="1" eaLnBrk="1" hangingPunct="1">
              <a:defRPr/>
            </a:pPr>
            <a:r>
              <a:rPr lang="en-US" smtClean="0"/>
              <a:t>Profase</a:t>
            </a:r>
          </a:p>
          <a:p>
            <a:pPr lvl="1" eaLnBrk="1" hangingPunct="1">
              <a:defRPr/>
            </a:pPr>
            <a:r>
              <a:rPr lang="en-US" smtClean="0"/>
              <a:t>Metafase</a:t>
            </a:r>
          </a:p>
          <a:p>
            <a:pPr lvl="1" eaLnBrk="1" hangingPunct="1">
              <a:defRPr/>
            </a:pPr>
            <a:r>
              <a:rPr lang="en-US" smtClean="0"/>
              <a:t>anafase </a:t>
            </a:r>
          </a:p>
          <a:p>
            <a:pPr lvl="1" eaLnBrk="1" hangingPunct="1">
              <a:defRPr/>
            </a:pPr>
            <a:r>
              <a:rPr lang="en-US" smtClean="0"/>
              <a:t>telofase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0" y="0"/>
            <a:ext cx="9144000" cy="1143000"/>
          </a:xfrm>
        </p:spPr>
        <p:txBody>
          <a:bodyPr/>
          <a:lstStyle/>
          <a:p>
            <a:pPr eaLnBrk="1" hangingPunct="1">
              <a:defRPr/>
            </a:pPr>
            <a:r>
              <a:rPr lang="en-US" smtClean="0"/>
              <a:t>Profase</a:t>
            </a:r>
          </a:p>
        </p:txBody>
      </p:sp>
      <p:sp>
        <p:nvSpPr>
          <p:cNvPr id="48131" name="Rectangle 3"/>
          <p:cNvSpPr>
            <a:spLocks noGrp="1" noRot="1" noChangeArrowheads="1"/>
          </p:cNvSpPr>
          <p:nvPr>
            <p:ph type="body" idx="1"/>
          </p:nvPr>
        </p:nvSpPr>
        <p:spPr>
          <a:xfrm>
            <a:off x="0" y="1295400"/>
            <a:ext cx="8915400" cy="5562600"/>
          </a:xfrm>
        </p:spPr>
        <p:txBody>
          <a:bodyPr/>
          <a:lstStyle/>
          <a:p>
            <a:pPr eaLnBrk="1" hangingPunct="1">
              <a:defRPr/>
            </a:pPr>
            <a:r>
              <a:rPr lang="en-US" smtClean="0"/>
              <a:t>tahapan sel mempersiapkan diri untuk melakukan pembelahan</a:t>
            </a:r>
          </a:p>
          <a:p>
            <a:pPr eaLnBrk="1" hangingPunct="1">
              <a:defRPr/>
            </a:pPr>
            <a:r>
              <a:rPr lang="en-US" smtClean="0"/>
              <a:t>pembelahan pada organel sentrosom menjadi dua sentriol yang bergerak menuju kutub yang berlawanan</a:t>
            </a:r>
          </a:p>
          <a:p>
            <a:pPr eaLnBrk="1" hangingPunct="1">
              <a:defRPr/>
            </a:pPr>
            <a:r>
              <a:rPr lang="en-US" smtClean="0"/>
              <a:t>terjadi peleburan membran inti sel</a:t>
            </a:r>
          </a:p>
          <a:p>
            <a:pPr eaLnBrk="1" hangingPunct="1">
              <a:defRPr/>
            </a:pPr>
            <a:r>
              <a:rPr lang="en-US" smtClean="0"/>
              <a:t>penebalan benang kromatin menjadi kromosom dan membelah menjadi kromatid</a:t>
            </a:r>
          </a:p>
          <a:p>
            <a:pPr eaLnBrk="1" hangingPunct="1">
              <a:defRPr/>
            </a:pPr>
            <a:r>
              <a:rPr lang="en-US" smtClean="0"/>
              <a:t>pembelahan organel-organel sel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descr="definitions2"/>
          <p:cNvPicPr>
            <a:picLocks noGrp="1" noChangeAspect="1" noChangeArrowheads="1"/>
          </p:cNvPicPr>
          <p:nvPr>
            <p:ph type="body" idx="1"/>
          </p:nvPr>
        </p:nvPicPr>
        <p:blipFill>
          <a:blip r:embed="rId2"/>
          <a:srcRect/>
          <a:stretch>
            <a:fillRect/>
          </a:stretch>
        </p:blipFill>
        <p:spPr>
          <a:xfrm>
            <a:off x="457200" y="457200"/>
            <a:ext cx="8153399" cy="594360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Grp="1" noChangeAspect="1" noChangeArrowheads="1"/>
          </p:cNvPicPr>
          <p:nvPr>
            <p:ph type="body" idx="1"/>
          </p:nvPr>
        </p:nvPicPr>
        <p:blipFill>
          <a:blip r:embed="rId2"/>
          <a:srcRect/>
          <a:stretch>
            <a:fillRect/>
          </a:stretch>
        </p:blipFill>
        <p:spPr>
          <a:xfrm>
            <a:off x="609600" y="304800"/>
            <a:ext cx="8077200" cy="632460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p:cNvPicPr>
            <a:picLocks noGrp="1" noChangeAspect="1" noChangeArrowheads="1"/>
          </p:cNvPicPr>
          <p:nvPr>
            <p:ph type="body" idx="1"/>
          </p:nvPr>
        </p:nvPicPr>
        <p:blipFill>
          <a:blip r:embed="rId2"/>
          <a:srcRect/>
          <a:stretch>
            <a:fillRect/>
          </a:stretch>
        </p:blipFill>
        <p:spPr>
          <a:xfrm>
            <a:off x="762000" y="381000"/>
            <a:ext cx="7772400" cy="6043613"/>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0" y="0"/>
            <a:ext cx="9144000" cy="1219200"/>
          </a:xfrm>
        </p:spPr>
        <p:txBody>
          <a:bodyPr/>
          <a:lstStyle/>
          <a:p>
            <a:pPr eaLnBrk="1" hangingPunct="1">
              <a:defRPr/>
            </a:pPr>
            <a:r>
              <a:rPr lang="en-US" smtClean="0"/>
              <a:t>Metafase</a:t>
            </a:r>
          </a:p>
        </p:txBody>
      </p:sp>
      <p:sp>
        <p:nvSpPr>
          <p:cNvPr id="52227" name="Rectangle 3"/>
          <p:cNvSpPr>
            <a:spLocks noGrp="1" noRot="1" noChangeArrowheads="1"/>
          </p:cNvSpPr>
          <p:nvPr>
            <p:ph type="body" idx="1"/>
          </p:nvPr>
        </p:nvSpPr>
        <p:spPr>
          <a:xfrm>
            <a:off x="0" y="1524000"/>
            <a:ext cx="8839200" cy="5334000"/>
          </a:xfrm>
        </p:spPr>
        <p:txBody>
          <a:bodyPr/>
          <a:lstStyle/>
          <a:p>
            <a:pPr eaLnBrk="1" hangingPunct="1">
              <a:defRPr/>
            </a:pPr>
            <a:r>
              <a:rPr lang="en-US" smtClean="0"/>
              <a:t>Setiap pasangan kromosom dengan homolognya berjejer di bidang pembelahan sel (bidang ekuator)</a:t>
            </a:r>
          </a:p>
          <a:p>
            <a:pPr eaLnBrk="1" hangingPunct="1">
              <a:defRPr/>
            </a:pPr>
            <a:r>
              <a:rPr lang="en-US" smtClean="0"/>
              <a:t>sentriol telah berada di kutubnya masing-masing dan mengikat kromosom di kinetokor dengan benang sentriol, agar mudah mengatur pergerakan kromosom</a:t>
            </a:r>
          </a:p>
          <a:p>
            <a:pPr eaLnBrk="1" hangingPunct="1">
              <a:defRPr/>
            </a:pPr>
            <a:r>
              <a:rPr lang="en-US" smtClean="0"/>
              <a:t>Pada fase ini kromosom mudah diamati dan diidentifikasi.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p:cNvPicPr>
            <a:picLocks noGrp="1" noChangeAspect="1" noChangeArrowheads="1"/>
          </p:cNvPicPr>
          <p:nvPr>
            <p:ph type="body" idx="1"/>
          </p:nvPr>
        </p:nvPicPr>
        <p:blipFill>
          <a:blip r:embed="rId2"/>
          <a:srcRect/>
          <a:stretch>
            <a:fillRect/>
          </a:stretch>
        </p:blipFill>
        <p:spPr>
          <a:xfrm>
            <a:off x="762000" y="609601"/>
            <a:ext cx="7772400" cy="574675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301625" y="228600"/>
            <a:ext cx="8510588" cy="990600"/>
          </a:xfrm>
        </p:spPr>
        <p:txBody>
          <a:bodyPr/>
          <a:lstStyle/>
          <a:p>
            <a:pPr eaLnBrk="1" hangingPunct="1">
              <a:defRPr/>
            </a:pPr>
            <a:r>
              <a:rPr lang="en-US" smtClean="0"/>
              <a:t>Anafase</a:t>
            </a:r>
          </a:p>
        </p:txBody>
      </p:sp>
      <p:sp>
        <p:nvSpPr>
          <p:cNvPr id="54275" name="Rectangle 3"/>
          <p:cNvSpPr>
            <a:spLocks noGrp="1" noRot="1" noChangeArrowheads="1"/>
          </p:cNvSpPr>
          <p:nvPr>
            <p:ph type="body" idx="1"/>
          </p:nvPr>
        </p:nvSpPr>
        <p:spPr>
          <a:xfrm>
            <a:off x="0" y="1371600"/>
            <a:ext cx="9144000" cy="5486400"/>
          </a:xfrm>
        </p:spPr>
        <p:txBody>
          <a:bodyPr/>
          <a:lstStyle/>
          <a:p>
            <a:pPr eaLnBrk="1" hangingPunct="1">
              <a:defRPr/>
            </a:pPr>
            <a:r>
              <a:rPr lang="en-US" smtClean="0"/>
              <a:t>Pada fase ini masing-masing kromatid  mulai menuju kutub yang berlawanan yang ditarik oleh benang-benang sentriol</a:t>
            </a:r>
          </a:p>
          <a:p>
            <a:pPr eaLnBrk="1" hangingPunct="1">
              <a:defRPr/>
            </a:pPr>
            <a:r>
              <a:rPr lang="en-US" smtClean="0"/>
              <a:t>Benang-benang sentriol tampak memendek karena telah mendekati kutubnya masing-masing</a:t>
            </a:r>
          </a:p>
          <a:p>
            <a:pPr eaLnBrk="1" hangingPunct="1">
              <a:defRPr/>
            </a:pPr>
            <a:r>
              <a:rPr lang="en-US" smtClean="0"/>
              <a:t>Peristiwa pergerakan ini dipengaruhi oleh enzim dincin.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0" y="0"/>
            <a:ext cx="9144000" cy="1219200"/>
          </a:xfrm>
          <a:gradFill rotWithShape="1">
            <a:gsLst>
              <a:gs pos="0">
                <a:srgbClr val="FF3300"/>
              </a:gs>
              <a:gs pos="50000">
                <a:srgbClr val="FF3300">
                  <a:gamma/>
                  <a:shade val="46275"/>
                  <a:invGamma/>
                </a:srgbClr>
              </a:gs>
              <a:gs pos="100000">
                <a:srgbClr val="FF3300"/>
              </a:gs>
            </a:gsLst>
            <a:lin ang="5400000" scaled="1"/>
          </a:gradFill>
        </p:spPr>
        <p:txBody>
          <a:bodyPr/>
          <a:lstStyle/>
          <a:p>
            <a:pPr eaLnBrk="1" hangingPunct="1">
              <a:defRPr/>
            </a:pPr>
            <a:r>
              <a:rPr lang="en-US" smtClean="0"/>
              <a:t>pendahuluan</a:t>
            </a:r>
          </a:p>
        </p:txBody>
      </p:sp>
      <p:sp>
        <p:nvSpPr>
          <p:cNvPr id="37891" name="Rectangle 3"/>
          <p:cNvSpPr>
            <a:spLocks noGrp="1" noRot="1" noChangeArrowheads="1"/>
          </p:cNvSpPr>
          <p:nvPr>
            <p:ph type="body" idx="1"/>
          </p:nvPr>
        </p:nvSpPr>
        <p:spPr>
          <a:xfrm>
            <a:off x="0" y="1295400"/>
            <a:ext cx="9144000" cy="5562600"/>
          </a:xfrm>
        </p:spPr>
        <p:txBody>
          <a:bodyPr/>
          <a:lstStyle/>
          <a:p>
            <a:pPr eaLnBrk="1" hangingPunct="1">
              <a:lnSpc>
                <a:spcPct val="90000"/>
              </a:lnSpc>
              <a:defRPr/>
            </a:pPr>
            <a:r>
              <a:rPr lang="en-US" smtClean="0"/>
              <a:t>Sel akan membelah diri</a:t>
            </a:r>
          </a:p>
          <a:p>
            <a:pPr eaLnBrk="1" hangingPunct="1">
              <a:lnSpc>
                <a:spcPct val="90000"/>
              </a:lnSpc>
              <a:defRPr/>
            </a:pPr>
            <a:r>
              <a:rPr lang="en-US" smtClean="0"/>
              <a:t>Tujuan pembelahan sel :</a:t>
            </a:r>
          </a:p>
          <a:p>
            <a:pPr lvl="1" eaLnBrk="1" hangingPunct="1">
              <a:lnSpc>
                <a:spcPct val="90000"/>
              </a:lnSpc>
              <a:defRPr/>
            </a:pPr>
            <a:r>
              <a:rPr lang="en-US" smtClean="0"/>
              <a:t>organisme multiseluler :  untuk tumbuh, berkembang dan memperbaiki sel-sel yang rusak</a:t>
            </a:r>
          </a:p>
          <a:p>
            <a:pPr lvl="1" eaLnBrk="1" hangingPunct="1">
              <a:lnSpc>
                <a:spcPct val="90000"/>
              </a:lnSpc>
              <a:defRPr/>
            </a:pPr>
            <a:r>
              <a:rPr lang="en-US" smtClean="0"/>
              <a:t>organisme uniseluler (misal : bakteri, ganggang, jamur) : untuk mempertahankan keberadaan jenisnya</a:t>
            </a:r>
          </a:p>
          <a:p>
            <a:pPr lvl="1" eaLnBrk="1" hangingPunct="1">
              <a:lnSpc>
                <a:spcPct val="90000"/>
              </a:lnSpc>
              <a:buFontTx/>
              <a:buNone/>
              <a:defRPr/>
            </a:pPr>
            <a:endParaRPr lang="en-US" smtClean="0"/>
          </a:p>
          <a:p>
            <a:pPr lvl="1" eaLnBrk="1" hangingPunct="1">
              <a:lnSpc>
                <a:spcPct val="90000"/>
              </a:lnSpc>
              <a:buFontTx/>
              <a:buNone/>
              <a:defRPr/>
            </a:pPr>
            <a:endParaRPr lang="en-US" smtClean="0"/>
          </a:p>
          <a:p>
            <a:pPr lvl="1" eaLnBrk="1" hangingPunct="1">
              <a:lnSpc>
                <a:spcPct val="90000"/>
              </a:lnSpc>
              <a:buFontTx/>
              <a:buNone/>
              <a:defRPr/>
            </a:pPr>
            <a:endParaRPr lang="en-US" smtClean="0"/>
          </a:p>
          <a:p>
            <a:pPr lvl="1" eaLnBrk="1" hangingPunct="1">
              <a:lnSpc>
                <a:spcPct val="90000"/>
              </a:lnSpc>
              <a:buFontTx/>
              <a:buNone/>
              <a:defRPr/>
            </a:pPr>
            <a:endParaRPr lang="en-US" smtClean="0"/>
          </a:p>
          <a:p>
            <a:pPr lvl="1" eaLnBrk="1" hangingPunct="1">
              <a:lnSpc>
                <a:spcPct val="90000"/>
              </a:lnSpc>
              <a:buFontTx/>
              <a:buNone/>
              <a:defRPr/>
            </a:pPr>
            <a:r>
              <a:rPr lang="en-US"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0" y="0"/>
            <a:ext cx="9144000" cy="1066800"/>
          </a:xfrm>
        </p:spPr>
        <p:txBody>
          <a:bodyPr/>
          <a:lstStyle/>
          <a:p>
            <a:pPr eaLnBrk="1" hangingPunct="1">
              <a:defRPr/>
            </a:pPr>
            <a:r>
              <a:rPr lang="en-US" smtClean="0"/>
              <a:t>Telofase</a:t>
            </a:r>
          </a:p>
        </p:txBody>
      </p:sp>
      <p:sp>
        <p:nvSpPr>
          <p:cNvPr id="55299" name="Rectangle 3"/>
          <p:cNvSpPr>
            <a:spLocks noGrp="1" noRot="1" noChangeArrowheads="1"/>
          </p:cNvSpPr>
          <p:nvPr>
            <p:ph type="body" idx="1"/>
          </p:nvPr>
        </p:nvSpPr>
        <p:spPr>
          <a:xfrm>
            <a:off x="0" y="1219200"/>
            <a:ext cx="8839200" cy="5638800"/>
          </a:xfrm>
        </p:spPr>
        <p:txBody>
          <a:bodyPr/>
          <a:lstStyle/>
          <a:p>
            <a:pPr eaLnBrk="1" hangingPunct="1">
              <a:lnSpc>
                <a:spcPct val="90000"/>
              </a:lnSpc>
              <a:defRPr/>
            </a:pPr>
            <a:r>
              <a:rPr lang="en-US" smtClean="0"/>
              <a:t>masing-masing kromatid telah sampai di kutub yang berlawanan</a:t>
            </a:r>
          </a:p>
          <a:p>
            <a:pPr eaLnBrk="1" hangingPunct="1">
              <a:lnSpc>
                <a:spcPct val="90000"/>
              </a:lnSpc>
              <a:defRPr/>
            </a:pPr>
            <a:r>
              <a:rPr lang="en-US" smtClean="0"/>
              <a:t>terjadinya perlekukan sitoplasma di bidang ekuator Pembelahan sitoplasma menjadi dua sel anak disebut sitokinesis</a:t>
            </a:r>
          </a:p>
          <a:p>
            <a:pPr eaLnBrk="1" hangingPunct="1">
              <a:lnSpc>
                <a:spcPct val="90000"/>
              </a:lnSpc>
              <a:defRPr/>
            </a:pPr>
            <a:r>
              <a:rPr lang="en-US" smtClean="0"/>
              <a:t>Kromatid mulai menipis kembali membentuk kromatin dan terbentuk selubung inti sel yang baru</a:t>
            </a:r>
          </a:p>
          <a:p>
            <a:pPr eaLnBrk="1" hangingPunct="1">
              <a:lnSpc>
                <a:spcPct val="90000"/>
              </a:lnSpc>
              <a:defRPr/>
            </a:pPr>
            <a:r>
              <a:rPr lang="en-US" smtClean="0"/>
              <a:t>dihasilkan dua sel yang memiliki jumlah kromosom yang sama (diploid) dengan induknya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p:cNvPicPr>
            <a:picLocks noGrp="1" noChangeAspect="1" noChangeArrowheads="1"/>
          </p:cNvPicPr>
          <p:nvPr>
            <p:ph type="body" idx="1"/>
          </p:nvPr>
        </p:nvPicPr>
        <p:blipFill>
          <a:blip r:embed="rId2"/>
          <a:srcRect/>
          <a:stretch>
            <a:fillRect/>
          </a:stretch>
        </p:blipFill>
        <p:spPr>
          <a:xfrm>
            <a:off x="838200" y="533400"/>
            <a:ext cx="7467600" cy="57150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4"/>
          <p:cNvPicPr>
            <a:picLocks noGrp="1" noChangeAspect="1" noChangeArrowheads="1"/>
          </p:cNvPicPr>
          <p:nvPr>
            <p:ph type="body" idx="1"/>
          </p:nvPr>
        </p:nvPicPr>
        <p:blipFill>
          <a:blip r:embed="rId2"/>
          <a:srcRect/>
          <a:stretch>
            <a:fillRect/>
          </a:stretch>
        </p:blipFill>
        <p:spPr>
          <a:xfrm>
            <a:off x="685800" y="381000"/>
            <a:ext cx="8001000" cy="62484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0" y="0"/>
            <a:ext cx="9144000" cy="990600"/>
          </a:xfrm>
        </p:spPr>
        <p:txBody>
          <a:bodyPr/>
          <a:lstStyle/>
          <a:p>
            <a:pPr eaLnBrk="1" hangingPunct="1">
              <a:defRPr/>
            </a:pPr>
            <a:r>
              <a:rPr lang="en-US" smtClean="0"/>
              <a:t>MEIOSIS </a:t>
            </a:r>
          </a:p>
        </p:txBody>
      </p:sp>
      <p:sp>
        <p:nvSpPr>
          <p:cNvPr id="58371" name="Rectangle 3"/>
          <p:cNvSpPr>
            <a:spLocks noGrp="1" noRot="1" noChangeArrowheads="1"/>
          </p:cNvSpPr>
          <p:nvPr>
            <p:ph type="body" idx="1"/>
          </p:nvPr>
        </p:nvSpPr>
        <p:spPr>
          <a:xfrm>
            <a:off x="0" y="1143000"/>
            <a:ext cx="9144000" cy="5715000"/>
          </a:xfrm>
        </p:spPr>
        <p:txBody>
          <a:bodyPr/>
          <a:lstStyle/>
          <a:p>
            <a:pPr eaLnBrk="1" hangingPunct="1">
              <a:lnSpc>
                <a:spcPct val="90000"/>
              </a:lnSpc>
              <a:defRPr/>
            </a:pPr>
            <a:r>
              <a:rPr lang="en-US" smtClean="0"/>
              <a:t>Terjadi pada sel-sel gamet : telur (oogenesis) dan sperma (spermatogenesis)</a:t>
            </a:r>
          </a:p>
          <a:p>
            <a:pPr eaLnBrk="1" hangingPunct="1">
              <a:lnSpc>
                <a:spcPct val="90000"/>
              </a:lnSpc>
              <a:defRPr/>
            </a:pPr>
            <a:r>
              <a:rPr lang="en-US" smtClean="0"/>
              <a:t>menghasilkan empat sel anak dengan jumlah kromosom setengah (haploid) dari jumlah kromosom induk</a:t>
            </a:r>
          </a:p>
          <a:p>
            <a:pPr eaLnBrk="1" hangingPunct="1">
              <a:lnSpc>
                <a:spcPct val="90000"/>
              </a:lnSpc>
              <a:defRPr/>
            </a:pPr>
            <a:r>
              <a:rPr lang="en-US" smtClean="0"/>
              <a:t>Bertujuan untuk mempertahankan agar jumlah kromosom suatu spesies tetap</a:t>
            </a:r>
          </a:p>
          <a:p>
            <a:pPr eaLnBrk="1" hangingPunct="1">
              <a:lnSpc>
                <a:spcPct val="90000"/>
              </a:lnSpc>
              <a:defRPr/>
            </a:pPr>
            <a:r>
              <a:rPr lang="en-US" smtClean="0"/>
              <a:t>Terdapat dua tahapan </a:t>
            </a:r>
          </a:p>
          <a:p>
            <a:pPr lvl="1" eaLnBrk="1" hangingPunct="1">
              <a:lnSpc>
                <a:spcPct val="90000"/>
              </a:lnSpc>
              <a:defRPr/>
            </a:pPr>
            <a:r>
              <a:rPr lang="en-US" smtClean="0"/>
              <a:t>meiosis 1 : profase 1 (leptoten, zigoten, pakiten, diakinesis), metafase1, anafase 1 dan telofase 1</a:t>
            </a:r>
          </a:p>
          <a:p>
            <a:pPr lvl="1" eaLnBrk="1" hangingPunct="1">
              <a:lnSpc>
                <a:spcPct val="90000"/>
              </a:lnSpc>
              <a:defRPr/>
            </a:pPr>
            <a:r>
              <a:rPr lang="en-US" smtClean="0"/>
              <a:t>meiosis 2 : profase 2, metafase 2, anafase2 dam telofase 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0" y="0"/>
            <a:ext cx="9144000" cy="1143000"/>
          </a:xfrm>
        </p:spPr>
        <p:txBody>
          <a:bodyPr/>
          <a:lstStyle/>
          <a:p>
            <a:pPr eaLnBrk="1" hangingPunct="1">
              <a:defRPr/>
            </a:pPr>
            <a:r>
              <a:rPr lang="en-US" smtClean="0"/>
              <a:t>Meiosis 1</a:t>
            </a:r>
          </a:p>
        </p:txBody>
      </p:sp>
      <p:sp>
        <p:nvSpPr>
          <p:cNvPr id="63491" name="Rectangle 3"/>
          <p:cNvSpPr>
            <a:spLocks noGrp="1" noRot="1" noChangeArrowheads="1"/>
          </p:cNvSpPr>
          <p:nvPr>
            <p:ph type="body" idx="1"/>
          </p:nvPr>
        </p:nvSpPr>
        <p:spPr>
          <a:xfrm>
            <a:off x="0" y="1219200"/>
            <a:ext cx="9144000" cy="5638800"/>
          </a:xfrm>
        </p:spPr>
        <p:txBody>
          <a:bodyPr/>
          <a:lstStyle/>
          <a:p>
            <a:pPr eaLnBrk="1" hangingPunct="1">
              <a:defRPr/>
            </a:pPr>
            <a:r>
              <a:rPr lang="en-US" smtClean="0"/>
              <a:t>Profase I</a:t>
            </a:r>
          </a:p>
          <a:p>
            <a:pPr lvl="1" eaLnBrk="1" hangingPunct="1">
              <a:defRPr/>
            </a:pPr>
            <a:r>
              <a:rPr lang="en-US" smtClean="0"/>
              <a:t>leptoten : benang-benang kromatin </a:t>
            </a:r>
            <a:r>
              <a:rPr lang="en-US" smtClean="0">
                <a:cs typeface="Arial" charset="0"/>
              </a:rPr>
              <a:t>→ </a:t>
            </a:r>
            <a:r>
              <a:rPr lang="en-US" smtClean="0"/>
              <a:t>kromosom.</a:t>
            </a:r>
          </a:p>
          <a:p>
            <a:pPr lvl="1" eaLnBrk="1" hangingPunct="1">
              <a:defRPr/>
            </a:pPr>
            <a:r>
              <a:rPr lang="en-US" smtClean="0"/>
              <a:t>Zigoten : sentrosom membelah dua </a:t>
            </a:r>
            <a:r>
              <a:rPr lang="en-US" smtClean="0">
                <a:cs typeface="Arial" charset="0"/>
              </a:rPr>
              <a:t>→</a:t>
            </a:r>
            <a:r>
              <a:rPr lang="en-US" smtClean="0"/>
              <a:t> sentriol yang bergerak ke kutub yang berlawanan</a:t>
            </a:r>
          </a:p>
          <a:p>
            <a:pPr lvl="1" eaLnBrk="1" hangingPunct="1">
              <a:defRPr/>
            </a:pPr>
            <a:r>
              <a:rPr lang="en-US" smtClean="0"/>
              <a:t>Pakiten : kromosom berduplikasi  </a:t>
            </a:r>
            <a:r>
              <a:rPr lang="en-US" smtClean="0">
                <a:cs typeface="Arial" charset="0"/>
              </a:rPr>
              <a:t>→</a:t>
            </a:r>
            <a:r>
              <a:rPr lang="en-US" smtClean="0"/>
              <a:t> kromatid </a:t>
            </a:r>
          </a:p>
          <a:p>
            <a:pPr lvl="1" eaLnBrk="1" hangingPunct="1">
              <a:defRPr/>
            </a:pPr>
            <a:r>
              <a:rPr lang="en-US" smtClean="0"/>
              <a:t>Diploten : kromosom homolog berpasangan </a:t>
            </a:r>
          </a:p>
          <a:p>
            <a:pPr lvl="1" eaLnBrk="1" hangingPunct="1">
              <a:defRPr/>
            </a:pPr>
            <a:r>
              <a:rPr lang="en-US" smtClean="0"/>
              <a:t>Diakinesis : sentriol telah sampai ke kutub berlawanan dan membran inti mulai lenyap, serta terjadi pertukaran materi kromosom (chiasma)</a:t>
            </a:r>
            <a:r>
              <a:rPr lang="en-US" sz="3200" smtClean="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descr="Prophase I"/>
          <p:cNvPicPr>
            <a:picLocks noGrp="1" noChangeAspect="1" noChangeArrowheads="1"/>
          </p:cNvPicPr>
          <p:nvPr>
            <p:ph type="body" idx="1"/>
          </p:nvPr>
        </p:nvPicPr>
        <p:blipFill>
          <a:blip r:embed="rId2"/>
          <a:srcRect/>
          <a:stretch>
            <a:fillRect/>
          </a:stretch>
        </p:blipFill>
        <p:spPr>
          <a:xfrm>
            <a:off x="685800" y="457201"/>
            <a:ext cx="7848600" cy="6095999"/>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Rot="1" noChangeArrowheads="1"/>
          </p:cNvSpPr>
          <p:nvPr>
            <p:ph type="body" idx="1"/>
          </p:nvPr>
        </p:nvSpPr>
        <p:spPr>
          <a:xfrm>
            <a:off x="0" y="533400"/>
            <a:ext cx="9144000" cy="6324600"/>
          </a:xfrm>
        </p:spPr>
        <p:txBody>
          <a:bodyPr/>
          <a:lstStyle/>
          <a:p>
            <a:pPr eaLnBrk="1" hangingPunct="1">
              <a:buFont typeface="Wingdings" pitchFamily="2" charset="2"/>
              <a:buNone/>
              <a:defRPr/>
            </a:pPr>
            <a:r>
              <a:rPr lang="en-US" smtClean="0"/>
              <a:t>Metafase 1</a:t>
            </a:r>
          </a:p>
          <a:p>
            <a:pPr lvl="1" eaLnBrk="1" hangingPunct="1">
              <a:defRPr/>
            </a:pPr>
            <a:r>
              <a:rPr lang="en-US" smtClean="0"/>
              <a:t>kromatid berjejer di bidang ekuator</a:t>
            </a:r>
          </a:p>
          <a:p>
            <a:pPr lvl="1" eaLnBrk="1" hangingPunct="1">
              <a:defRPr/>
            </a:pPr>
            <a:r>
              <a:rPr lang="en-US" smtClean="0"/>
              <a:t>Benang–benang sentriol mengatur letak kromosom</a:t>
            </a:r>
          </a:p>
          <a:p>
            <a:pPr lvl="1" eaLnBrk="1" hangingPunct="1">
              <a:buFontTx/>
              <a:buNone/>
              <a:defRPr/>
            </a:pPr>
            <a:r>
              <a:rPr lang="en-US" smtClean="0"/>
              <a:t> </a:t>
            </a:r>
          </a:p>
        </p:txBody>
      </p:sp>
      <p:pic>
        <p:nvPicPr>
          <p:cNvPr id="27652" name="Picture 5" descr="Metaphase I"/>
          <p:cNvPicPr>
            <a:picLocks noChangeAspect="1" noChangeArrowheads="1"/>
          </p:cNvPicPr>
          <p:nvPr/>
        </p:nvPicPr>
        <p:blipFill>
          <a:blip r:embed="rId2"/>
          <a:srcRect/>
          <a:stretch>
            <a:fillRect/>
          </a:stretch>
        </p:blipFill>
        <p:spPr bwMode="auto">
          <a:xfrm>
            <a:off x="2209800" y="2800350"/>
            <a:ext cx="4038600" cy="38290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Rot="1" noChangeArrowheads="1"/>
          </p:cNvSpPr>
          <p:nvPr>
            <p:ph type="body" idx="1"/>
          </p:nvPr>
        </p:nvSpPr>
        <p:spPr>
          <a:xfrm>
            <a:off x="0" y="0"/>
            <a:ext cx="8915400" cy="6858000"/>
          </a:xfrm>
        </p:spPr>
        <p:txBody>
          <a:bodyPr/>
          <a:lstStyle/>
          <a:p>
            <a:pPr lvl="1" eaLnBrk="1" hangingPunct="1">
              <a:buFontTx/>
              <a:buNone/>
              <a:defRPr/>
            </a:pPr>
            <a:endParaRPr lang="en-US" smtClean="0"/>
          </a:p>
          <a:p>
            <a:pPr eaLnBrk="1" hangingPunct="1">
              <a:buFont typeface="Wingdings" pitchFamily="2" charset="2"/>
              <a:buNone/>
              <a:defRPr/>
            </a:pPr>
            <a:r>
              <a:rPr lang="en-US" smtClean="0"/>
              <a:t>Anafase 1</a:t>
            </a:r>
          </a:p>
          <a:p>
            <a:pPr lvl="1" eaLnBrk="1" hangingPunct="1">
              <a:defRPr/>
            </a:pPr>
            <a:r>
              <a:rPr lang="en-US" smtClean="0"/>
              <a:t>kromtid memisahkan diri karena ditarik oleh benang-benang sentriol ke arah kutubnya </a:t>
            </a:r>
          </a:p>
          <a:p>
            <a:pPr lvl="1" eaLnBrk="1" hangingPunct="1">
              <a:defRPr/>
            </a:pPr>
            <a:r>
              <a:rPr lang="en-US" smtClean="0"/>
              <a:t>terjadi pertukaran materi genetik antar kromatid</a:t>
            </a:r>
          </a:p>
          <a:p>
            <a:pPr lvl="1" eaLnBrk="1" hangingPunct="1">
              <a:defRPr/>
            </a:pPr>
            <a:endParaRPr lang="en-US" smtClean="0"/>
          </a:p>
          <a:p>
            <a:pPr eaLnBrk="1" hangingPunct="1">
              <a:defRPr/>
            </a:pPr>
            <a:endParaRPr lang="en-US" smtClean="0"/>
          </a:p>
        </p:txBody>
      </p:sp>
      <p:pic>
        <p:nvPicPr>
          <p:cNvPr id="28676" name="Picture 4" descr="Anaphase I"/>
          <p:cNvPicPr>
            <a:picLocks noChangeAspect="1" noChangeArrowheads="1"/>
          </p:cNvPicPr>
          <p:nvPr/>
        </p:nvPicPr>
        <p:blipFill>
          <a:blip r:embed="rId2"/>
          <a:srcRect/>
          <a:stretch>
            <a:fillRect/>
          </a:stretch>
        </p:blipFill>
        <p:spPr bwMode="auto">
          <a:xfrm>
            <a:off x="2514600" y="3048000"/>
            <a:ext cx="3810000" cy="3581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Rot="1" noChangeArrowheads="1"/>
          </p:cNvSpPr>
          <p:nvPr>
            <p:ph type="body" idx="1"/>
          </p:nvPr>
        </p:nvSpPr>
        <p:spPr>
          <a:xfrm>
            <a:off x="301625" y="685800"/>
            <a:ext cx="8540750" cy="5413375"/>
          </a:xfrm>
        </p:spPr>
        <p:txBody>
          <a:bodyPr/>
          <a:lstStyle/>
          <a:p>
            <a:pPr lvl="1" eaLnBrk="1" hangingPunct="1">
              <a:buFontTx/>
              <a:buNone/>
              <a:defRPr/>
            </a:pPr>
            <a:r>
              <a:rPr lang="en-US" smtClean="0"/>
              <a:t>Telofase 1 :</a:t>
            </a:r>
          </a:p>
          <a:p>
            <a:pPr lvl="1" eaLnBrk="1" hangingPunct="1">
              <a:buFontTx/>
              <a:buNone/>
              <a:defRPr/>
            </a:pPr>
            <a:r>
              <a:rPr lang="en-US" smtClean="0"/>
              <a:t>	Benang sentriol menarik kromatid menuju kutub berlawanan</a:t>
            </a:r>
          </a:p>
          <a:p>
            <a:pPr lvl="1" eaLnBrk="1" hangingPunct="1">
              <a:buFontTx/>
              <a:buNone/>
              <a:defRPr/>
            </a:pPr>
            <a:r>
              <a:rPr lang="en-US" smtClean="0"/>
              <a:t>	Terbentuk plasma pemisah antara dua sel anak</a:t>
            </a:r>
          </a:p>
          <a:p>
            <a:pPr lvl="1" eaLnBrk="1" hangingPunct="1">
              <a:buFontTx/>
              <a:buNone/>
              <a:defRPr/>
            </a:pPr>
            <a:r>
              <a:rPr lang="en-US" smtClean="0"/>
              <a:t>	Membran inti sel muncul </a:t>
            </a:r>
          </a:p>
          <a:p>
            <a:pPr lvl="1" eaLnBrk="1" hangingPunct="1">
              <a:buFontTx/>
              <a:buNone/>
              <a:defRPr/>
            </a:pPr>
            <a:r>
              <a:rPr lang="en-US" smtClean="0"/>
              <a:t>	Hasil pembelahan meiosis I menghasilkan dua sel anak dengan jumlah kromosom sama dengan induknya, </a:t>
            </a:r>
          </a:p>
          <a:p>
            <a:pPr eaLnBrk="1" hangingPunct="1">
              <a:defRPr/>
            </a:pP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4" descr="Telophase I"/>
          <p:cNvPicPr>
            <a:picLocks noGrp="1" noChangeAspect="1" noChangeArrowheads="1"/>
          </p:cNvPicPr>
          <p:nvPr>
            <p:ph type="body" idx="1"/>
          </p:nvPr>
        </p:nvPicPr>
        <p:blipFill>
          <a:blip r:embed="rId2"/>
          <a:srcRect/>
          <a:stretch>
            <a:fillRect/>
          </a:stretch>
        </p:blipFill>
        <p:spPr>
          <a:xfrm>
            <a:off x="1981200" y="1470025"/>
            <a:ext cx="5105400" cy="4764088"/>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Rot="1" noChangeArrowheads="1"/>
          </p:cNvSpPr>
          <p:nvPr>
            <p:ph type="body" idx="1"/>
          </p:nvPr>
        </p:nvSpPr>
        <p:spPr>
          <a:xfrm>
            <a:off x="301625" y="990600"/>
            <a:ext cx="8540750" cy="5867400"/>
          </a:xfrm>
        </p:spPr>
        <p:txBody>
          <a:bodyPr/>
          <a:lstStyle/>
          <a:p>
            <a:pPr eaLnBrk="1" hangingPunct="1">
              <a:defRPr/>
            </a:pPr>
            <a:r>
              <a:rPr lang="en-US" smtClean="0"/>
              <a:t>Ada kalanya sel membelah dan ada kalanya sel  beristirahat</a:t>
            </a:r>
          </a:p>
          <a:p>
            <a:pPr eaLnBrk="1" hangingPunct="1">
              <a:defRPr/>
            </a:pPr>
            <a:r>
              <a:rPr lang="en-US" smtClean="0"/>
              <a:t>Pergantian fase tersebut terjadi dalam siklus sel</a:t>
            </a:r>
          </a:p>
          <a:p>
            <a:pPr eaLnBrk="1" hangingPunct="1">
              <a:defRPr/>
            </a:pPr>
            <a:r>
              <a:rPr lang="en-US" smtClean="0"/>
              <a:t>pembelahan sel dikendalikan oleh materi genetik berupa kromosom, yang akan terbagi ke dalam sel-sel anaknya</a:t>
            </a:r>
          </a:p>
          <a:p>
            <a:pPr eaLnBrk="1" hangingPunct="1">
              <a:defRPr/>
            </a:pPr>
            <a:r>
              <a:rPr lang="en-US" smtClean="0"/>
              <a:t>Pembelahan sel juga melibatkan inti sel, sentrosom serta sitoplasma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301625" y="228600"/>
            <a:ext cx="8510588" cy="685800"/>
          </a:xfrm>
        </p:spPr>
        <p:txBody>
          <a:bodyPr/>
          <a:lstStyle/>
          <a:p>
            <a:pPr eaLnBrk="1" hangingPunct="1">
              <a:defRPr/>
            </a:pPr>
            <a:r>
              <a:rPr lang="en-US" sz="4000" smtClean="0"/>
              <a:t>Meiosis II</a:t>
            </a:r>
          </a:p>
        </p:txBody>
      </p:sp>
      <p:sp>
        <p:nvSpPr>
          <p:cNvPr id="62467" name="Rectangle 3"/>
          <p:cNvSpPr>
            <a:spLocks noGrp="1" noRot="1" noChangeArrowheads="1"/>
          </p:cNvSpPr>
          <p:nvPr>
            <p:ph type="body" idx="1"/>
          </p:nvPr>
        </p:nvSpPr>
        <p:spPr>
          <a:xfrm>
            <a:off x="0" y="457200"/>
            <a:ext cx="9144000" cy="6400800"/>
          </a:xfrm>
        </p:spPr>
        <p:txBody>
          <a:bodyPr/>
          <a:lstStyle/>
          <a:p>
            <a:pPr marL="609600" indent="-609600" eaLnBrk="1" hangingPunct="1">
              <a:lnSpc>
                <a:spcPct val="90000"/>
              </a:lnSpc>
              <a:buFont typeface="Wingdings" pitchFamily="2" charset="2"/>
              <a:buNone/>
              <a:defRPr/>
            </a:pPr>
            <a:endParaRPr lang="en-US" smtClean="0"/>
          </a:p>
          <a:p>
            <a:pPr marL="609600" indent="-609600" eaLnBrk="1" hangingPunct="1">
              <a:lnSpc>
                <a:spcPct val="90000"/>
              </a:lnSpc>
              <a:defRPr/>
            </a:pPr>
            <a:r>
              <a:rPr lang="en-US" smtClean="0"/>
              <a:t>Profase II :</a:t>
            </a:r>
          </a:p>
          <a:p>
            <a:pPr marL="990600" lvl="1" indent="-533400" eaLnBrk="1" hangingPunct="1">
              <a:lnSpc>
                <a:spcPct val="90000"/>
              </a:lnSpc>
              <a:defRPr/>
            </a:pPr>
            <a:r>
              <a:rPr lang="en-US" smtClean="0"/>
              <a:t>Benang kromatin yang terbentuk pada akhir meiosis I memendek dan menebal kembali</a:t>
            </a:r>
          </a:p>
          <a:p>
            <a:pPr marL="990600" lvl="1" indent="-533400" eaLnBrk="1" hangingPunct="1">
              <a:lnSpc>
                <a:spcPct val="90000"/>
              </a:lnSpc>
              <a:defRPr/>
            </a:pPr>
            <a:r>
              <a:rPr lang="en-US" smtClean="0"/>
              <a:t>sentriol membelah dua dan bergerak kutub yang berlawanan.</a:t>
            </a:r>
          </a:p>
          <a:p>
            <a:pPr marL="609600" indent="-609600" eaLnBrk="1" hangingPunct="1">
              <a:lnSpc>
                <a:spcPct val="90000"/>
              </a:lnSpc>
              <a:defRPr/>
            </a:pPr>
            <a:r>
              <a:rPr lang="en-US" smtClean="0"/>
              <a:t>Metafase II : </a:t>
            </a:r>
          </a:p>
          <a:p>
            <a:pPr marL="990600" lvl="1" indent="-533400" eaLnBrk="1" hangingPunct="1">
              <a:lnSpc>
                <a:spcPct val="90000"/>
              </a:lnSpc>
              <a:defRPr/>
            </a:pPr>
            <a:r>
              <a:rPr lang="en-US" smtClean="0"/>
              <a:t>kromatid berjejer dibidang ekuator diatur oleh benang sentriol yang mengikatnya di kinetokor</a:t>
            </a:r>
          </a:p>
          <a:p>
            <a:pPr marL="609600" indent="-609600" eaLnBrk="1" hangingPunct="1">
              <a:lnSpc>
                <a:spcPct val="90000"/>
              </a:lnSpc>
              <a:defRPr/>
            </a:pPr>
            <a:r>
              <a:rPr lang="en-US" smtClean="0"/>
              <a:t>Anafase II :</a:t>
            </a:r>
          </a:p>
          <a:p>
            <a:pPr marL="990600" lvl="1" indent="-533400" eaLnBrk="1" hangingPunct="1">
              <a:lnSpc>
                <a:spcPct val="90000"/>
              </a:lnSpc>
              <a:defRPr/>
            </a:pPr>
            <a:r>
              <a:rPr lang="en-US" smtClean="0"/>
              <a:t>Masing-masing kromatid bergerak menuju kutub yang berlawanan yang digerakkan oleh benang spindel dari sentriol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Rot="1" noChangeArrowheads="1"/>
          </p:cNvSpPr>
          <p:nvPr>
            <p:ph type="body" idx="1"/>
          </p:nvPr>
        </p:nvSpPr>
        <p:spPr>
          <a:xfrm>
            <a:off x="0" y="1219200"/>
            <a:ext cx="9144000" cy="5638800"/>
          </a:xfrm>
        </p:spPr>
        <p:txBody>
          <a:bodyPr/>
          <a:lstStyle/>
          <a:p>
            <a:pPr eaLnBrk="1" hangingPunct="1">
              <a:defRPr/>
            </a:pPr>
            <a:r>
              <a:rPr lang="en-US" smtClean="0"/>
              <a:t>Telofase II :</a:t>
            </a:r>
          </a:p>
          <a:p>
            <a:pPr lvl="1" eaLnBrk="1" hangingPunct="1">
              <a:defRPr/>
            </a:pPr>
            <a:r>
              <a:rPr lang="en-US" smtClean="0"/>
              <a:t>Kromatid telah sampai di kutubnya masing-masing</a:t>
            </a:r>
          </a:p>
          <a:p>
            <a:pPr lvl="1" eaLnBrk="1" hangingPunct="1">
              <a:defRPr/>
            </a:pPr>
            <a:r>
              <a:rPr lang="en-US" smtClean="0"/>
              <a:t>terbentuk selaput plasma yang memisahkan kedua anak sel menjadi sel baru</a:t>
            </a:r>
          </a:p>
          <a:p>
            <a:pPr lvl="1" eaLnBrk="1" hangingPunct="1">
              <a:defRPr/>
            </a:pPr>
            <a:r>
              <a:rPr lang="en-US" smtClean="0"/>
              <a:t>terbentuk 4 anak sel dari dua sel hasil pembelahan meiosis I</a:t>
            </a:r>
          </a:p>
          <a:p>
            <a:pPr lvl="1" eaLnBrk="1" hangingPunct="1">
              <a:defRPr/>
            </a:pPr>
            <a:r>
              <a:rPr lang="en-US" smtClean="0"/>
              <a:t>jumlah kromosom sel anak setengah dari jumlah kromosom induk (haploid)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4"/>
          <p:cNvPicPr>
            <a:picLocks noGrp="1" noChangeAspect="1" noChangeArrowheads="1"/>
          </p:cNvPicPr>
          <p:nvPr>
            <p:ph type="body" idx="1"/>
          </p:nvPr>
        </p:nvPicPr>
        <p:blipFill>
          <a:blip r:embed="rId2"/>
          <a:srcRect/>
          <a:stretch>
            <a:fillRect/>
          </a:stretch>
        </p:blipFill>
        <p:spPr>
          <a:xfrm>
            <a:off x="0" y="762000"/>
            <a:ext cx="9144000" cy="5208588"/>
          </a:xfrm>
          <a:noFill/>
          <a:ln w="57150" cmpd="thinThick">
            <a:solidFill>
              <a:srgbClr val="FF00FF"/>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301625" y="228600"/>
            <a:ext cx="8510588" cy="762000"/>
          </a:xfrm>
        </p:spPr>
        <p:txBody>
          <a:bodyPr/>
          <a:lstStyle/>
          <a:p>
            <a:pPr eaLnBrk="1" hangingPunct="1">
              <a:defRPr/>
            </a:pPr>
            <a:r>
              <a:rPr lang="en-US" b="1" smtClean="0"/>
              <a:t>OOGENESIS</a:t>
            </a:r>
            <a:r>
              <a:rPr lang="en-US" smtClean="0"/>
              <a:t> </a:t>
            </a:r>
          </a:p>
        </p:txBody>
      </p:sp>
      <p:sp>
        <p:nvSpPr>
          <p:cNvPr id="68611" name="Rectangle 3"/>
          <p:cNvSpPr>
            <a:spLocks noGrp="1" noRot="1" noChangeArrowheads="1"/>
          </p:cNvSpPr>
          <p:nvPr>
            <p:ph type="body" idx="1"/>
          </p:nvPr>
        </p:nvSpPr>
        <p:spPr>
          <a:xfrm>
            <a:off x="0" y="1447800"/>
            <a:ext cx="9144000" cy="5410200"/>
          </a:xfrm>
        </p:spPr>
        <p:txBody>
          <a:bodyPr/>
          <a:lstStyle/>
          <a:p>
            <a:pPr eaLnBrk="1" hangingPunct="1">
              <a:defRPr/>
            </a:pPr>
            <a:r>
              <a:rPr lang="en-US" smtClean="0"/>
              <a:t>Pembelahan meiosis yang terjadi pada sel telur</a:t>
            </a:r>
          </a:p>
          <a:p>
            <a:pPr eaLnBrk="1" hangingPunct="1">
              <a:defRPr/>
            </a:pPr>
            <a:r>
              <a:rPr lang="en-US" smtClean="0"/>
              <a:t>Oogenesis terjadi dalam dua tahapan pembelahan : </a:t>
            </a:r>
          </a:p>
          <a:p>
            <a:pPr lvl="1" eaLnBrk="1" hangingPunct="1">
              <a:defRPr/>
            </a:pPr>
            <a:r>
              <a:rPr lang="en-US" smtClean="0"/>
              <a:t>yaitu mitosis </a:t>
            </a:r>
          </a:p>
          <a:p>
            <a:pPr lvl="1" eaLnBrk="1" hangingPunct="1">
              <a:defRPr/>
            </a:pPr>
            <a:r>
              <a:rPr lang="en-US" smtClean="0"/>
              <a:t>meiosis I dan meiosis II</a:t>
            </a:r>
          </a:p>
          <a:p>
            <a:pPr eaLnBrk="1" hangingPunct="1">
              <a:defRPr/>
            </a:pPr>
            <a:r>
              <a:rPr lang="en-US" smtClean="0"/>
              <a:t>Mitosis : diferensaiasi sel induk (sel primordial) pada lapisan basal kantung ovarium menjadi sel oogonium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Rot="1" noChangeArrowheads="1"/>
          </p:cNvSpPr>
          <p:nvPr>
            <p:ph type="body" idx="1"/>
          </p:nvPr>
        </p:nvSpPr>
        <p:spPr>
          <a:xfrm>
            <a:off x="0" y="381000"/>
            <a:ext cx="9144000" cy="6477000"/>
          </a:xfrm>
        </p:spPr>
        <p:txBody>
          <a:bodyPr/>
          <a:lstStyle/>
          <a:p>
            <a:pPr eaLnBrk="1" hangingPunct="1">
              <a:defRPr/>
            </a:pPr>
            <a:r>
              <a:rPr lang="en-US" smtClean="0"/>
              <a:t>Sel oogonium berdiferensiasi menjadi oosit primer dan berhenti sampai wanita mengalami masa akil baligh</a:t>
            </a:r>
          </a:p>
          <a:p>
            <a:pPr eaLnBrk="1" hangingPunct="1">
              <a:defRPr/>
            </a:pPr>
            <a:r>
              <a:rPr lang="en-US" smtClean="0"/>
              <a:t>hormon FSH (folicle stimulating hormon) dan  hormon LH (luteinizing hormon) dihasilkan oleh hipofisis anterior </a:t>
            </a:r>
            <a:r>
              <a:rPr lang="en-US" smtClean="0">
                <a:cs typeface="Arial" charset="0"/>
              </a:rPr>
              <a:t>→ </a:t>
            </a:r>
            <a:r>
              <a:rPr lang="en-US" smtClean="0"/>
              <a:t>menstimulasi sel oosit primer melanjutkan pembelahan meiosis, hal ini merupakan tanda telah dewasanya seorang wanita.  Sel oosit primer memiliki kromosom diplod (2n).</a:t>
            </a:r>
          </a:p>
          <a:p>
            <a:pPr eaLnBrk="1" hangingPunct="1">
              <a:defRPr/>
            </a:pPr>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p:cNvPicPr>
            <a:picLocks noGrp="1" noChangeAspect="1" noChangeArrowheads="1"/>
          </p:cNvPicPr>
          <p:nvPr>
            <p:ph type="body" idx="1"/>
          </p:nvPr>
        </p:nvPicPr>
        <p:blipFill>
          <a:blip r:embed="rId2"/>
          <a:srcRect/>
          <a:stretch>
            <a:fillRect/>
          </a:stretch>
        </p:blipFill>
        <p:spPr>
          <a:xfrm>
            <a:off x="1014413" y="0"/>
            <a:ext cx="6273800" cy="68580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4" descr="46-15-FemaleReproductCyc-L.gif"/>
          <p:cNvPicPr>
            <a:picLocks noGrp="1" noChangeAspect="1" noChangeArrowheads="1"/>
          </p:cNvPicPr>
          <p:nvPr>
            <p:ph type="body" idx="1"/>
          </p:nvPr>
        </p:nvPicPr>
        <p:blipFill>
          <a:blip r:embed="rId2">
            <a:clrChange>
              <a:clrFrom>
                <a:srgbClr val="FFFCD6"/>
              </a:clrFrom>
              <a:clrTo>
                <a:srgbClr val="FFFCD6">
                  <a:alpha val="0"/>
                </a:srgbClr>
              </a:clrTo>
            </a:clrChange>
          </a:blip>
          <a:srcRect/>
          <a:stretch>
            <a:fillRect/>
          </a:stretch>
        </p:blipFill>
        <p:spPr>
          <a:xfrm>
            <a:off x="1287463" y="0"/>
            <a:ext cx="5794375" cy="6858000"/>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Rot="1" noChangeArrowheads="1"/>
          </p:cNvSpPr>
          <p:nvPr>
            <p:ph type="body" idx="1"/>
          </p:nvPr>
        </p:nvSpPr>
        <p:spPr>
          <a:xfrm>
            <a:off x="0" y="381000"/>
            <a:ext cx="9144000" cy="6248400"/>
          </a:xfrm>
        </p:spPr>
        <p:txBody>
          <a:bodyPr/>
          <a:lstStyle/>
          <a:p>
            <a:pPr eaLnBrk="1" hangingPunct="1">
              <a:defRPr/>
            </a:pPr>
            <a:r>
              <a:rPr lang="en-US" dirty="0" err="1" smtClean="0"/>
              <a:t>Oosit</a:t>
            </a:r>
            <a:r>
              <a:rPr lang="en-US" dirty="0" smtClean="0"/>
              <a:t> primer </a:t>
            </a:r>
            <a:r>
              <a:rPr lang="en-US" dirty="0" err="1" smtClean="0"/>
              <a:t>mengalami</a:t>
            </a:r>
            <a:r>
              <a:rPr lang="en-US" dirty="0" smtClean="0"/>
              <a:t> </a:t>
            </a:r>
            <a:r>
              <a:rPr lang="en-US" dirty="0" err="1" smtClean="0"/>
              <a:t>pembelahan</a:t>
            </a:r>
            <a:r>
              <a:rPr lang="en-US" dirty="0" smtClean="0"/>
              <a:t> meiosis I </a:t>
            </a:r>
            <a:r>
              <a:rPr lang="en-US" dirty="0" err="1" smtClean="0"/>
              <a:t>menjadi</a:t>
            </a:r>
            <a:r>
              <a:rPr lang="en-US" dirty="0" smtClean="0"/>
              <a:t> </a:t>
            </a:r>
            <a:r>
              <a:rPr lang="en-US" dirty="0" err="1" smtClean="0"/>
              <a:t>oosit</a:t>
            </a:r>
            <a:r>
              <a:rPr lang="en-US" dirty="0" smtClean="0"/>
              <a:t> </a:t>
            </a:r>
            <a:r>
              <a:rPr lang="en-US" dirty="0" err="1" smtClean="0"/>
              <a:t>sekunder</a:t>
            </a:r>
            <a:r>
              <a:rPr lang="en-US" dirty="0" smtClean="0"/>
              <a:t> (n) </a:t>
            </a:r>
            <a:r>
              <a:rPr lang="en-US" dirty="0" err="1" smtClean="0"/>
              <a:t>dan</a:t>
            </a:r>
            <a:r>
              <a:rPr lang="en-US" dirty="0" smtClean="0"/>
              <a:t> </a:t>
            </a:r>
            <a:r>
              <a:rPr lang="en-US" dirty="0" err="1" smtClean="0"/>
              <a:t>sel</a:t>
            </a:r>
            <a:r>
              <a:rPr lang="en-US" dirty="0" smtClean="0"/>
              <a:t> </a:t>
            </a:r>
            <a:r>
              <a:rPr lang="en-US" dirty="0" err="1" smtClean="0"/>
              <a:t>polotid</a:t>
            </a:r>
            <a:r>
              <a:rPr lang="en-US" dirty="0" smtClean="0"/>
              <a:t> (</a:t>
            </a:r>
            <a:r>
              <a:rPr lang="en-US" dirty="0" err="1" smtClean="0"/>
              <a:t>tidak</a:t>
            </a:r>
            <a:r>
              <a:rPr lang="en-US" dirty="0" smtClean="0"/>
              <a:t> </a:t>
            </a:r>
            <a:r>
              <a:rPr lang="en-US" dirty="0" err="1" smtClean="0"/>
              <a:t>berkembang</a:t>
            </a:r>
            <a:r>
              <a:rPr lang="en-US" dirty="0" smtClean="0"/>
              <a:t>) </a:t>
            </a:r>
            <a:r>
              <a:rPr lang="en-US" dirty="0" err="1" smtClean="0"/>
              <a:t>dengan</a:t>
            </a:r>
            <a:r>
              <a:rPr lang="en-US" dirty="0" smtClean="0"/>
              <a:t> </a:t>
            </a:r>
            <a:r>
              <a:rPr lang="en-US" dirty="0" err="1" smtClean="0"/>
              <a:t>tahapan</a:t>
            </a:r>
            <a:r>
              <a:rPr lang="en-US" dirty="0" smtClean="0"/>
              <a:t> </a:t>
            </a:r>
            <a:r>
              <a:rPr lang="en-US" dirty="0" err="1" smtClean="0"/>
              <a:t>leptoten</a:t>
            </a:r>
            <a:r>
              <a:rPr lang="en-US" dirty="0" smtClean="0"/>
              <a:t>, </a:t>
            </a:r>
            <a:r>
              <a:rPr lang="en-US" dirty="0" err="1" smtClean="0"/>
              <a:t>zigoten</a:t>
            </a:r>
            <a:r>
              <a:rPr lang="en-US" dirty="0" smtClean="0"/>
              <a:t>, </a:t>
            </a:r>
            <a:r>
              <a:rPr lang="en-US" dirty="0" err="1" smtClean="0"/>
              <a:t>pakiten</a:t>
            </a:r>
            <a:r>
              <a:rPr lang="en-US" dirty="0" smtClean="0"/>
              <a:t>, </a:t>
            </a:r>
            <a:r>
              <a:rPr lang="en-US" dirty="0" err="1" smtClean="0"/>
              <a:t>diploten</a:t>
            </a:r>
            <a:r>
              <a:rPr lang="en-US" dirty="0" smtClean="0"/>
              <a:t> </a:t>
            </a:r>
            <a:r>
              <a:rPr lang="en-US" dirty="0" err="1" smtClean="0"/>
              <a:t>serta</a:t>
            </a:r>
            <a:r>
              <a:rPr lang="en-US" dirty="0" smtClean="0"/>
              <a:t> </a:t>
            </a:r>
            <a:r>
              <a:rPr lang="en-US" dirty="0" err="1" smtClean="0"/>
              <a:t>diakinesis</a:t>
            </a:r>
            <a:endParaRPr lang="en-US" dirty="0" smtClean="0"/>
          </a:p>
          <a:p>
            <a:pPr eaLnBrk="1" hangingPunct="1">
              <a:defRPr/>
            </a:pPr>
            <a:r>
              <a:rPr lang="en-US" dirty="0" err="1" smtClean="0"/>
              <a:t>Oosit</a:t>
            </a:r>
            <a:r>
              <a:rPr lang="en-US" dirty="0" smtClean="0"/>
              <a:t> </a:t>
            </a:r>
            <a:r>
              <a:rPr lang="en-US" dirty="0" err="1" smtClean="0"/>
              <a:t>sekunder</a:t>
            </a:r>
            <a:r>
              <a:rPr lang="en-US" dirty="0" smtClean="0"/>
              <a:t> </a:t>
            </a:r>
            <a:r>
              <a:rPr lang="en-US" dirty="0" err="1" smtClean="0"/>
              <a:t>matang</a:t>
            </a:r>
            <a:r>
              <a:rPr lang="en-US" dirty="0" smtClean="0"/>
              <a:t> </a:t>
            </a:r>
            <a:r>
              <a:rPr lang="en-US" dirty="0" err="1" smtClean="0"/>
              <a:t>siap</a:t>
            </a:r>
            <a:r>
              <a:rPr lang="en-US" dirty="0" smtClean="0"/>
              <a:t> </a:t>
            </a:r>
            <a:r>
              <a:rPr lang="en-US" dirty="0" err="1" smtClean="0"/>
              <a:t>ovulasi</a:t>
            </a:r>
            <a:r>
              <a:rPr lang="en-US" dirty="0" smtClean="0"/>
              <a:t> </a:t>
            </a:r>
            <a:r>
              <a:rPr lang="en-US" dirty="0" err="1" smtClean="0"/>
              <a:t>ke</a:t>
            </a:r>
            <a:r>
              <a:rPr lang="en-US" dirty="0" smtClean="0"/>
              <a:t> </a:t>
            </a:r>
            <a:r>
              <a:rPr lang="en-US" dirty="0" err="1" smtClean="0"/>
              <a:t>oviduk</a:t>
            </a:r>
            <a:endParaRPr lang="en-US" dirty="0" smtClean="0"/>
          </a:p>
          <a:p>
            <a:pPr eaLnBrk="1" hangingPunct="1">
              <a:defRPr/>
            </a:pPr>
            <a:r>
              <a:rPr lang="en-US" dirty="0" err="1" smtClean="0"/>
              <a:t>sperma</a:t>
            </a:r>
            <a:r>
              <a:rPr lang="en-US" dirty="0" smtClean="0"/>
              <a:t> </a:t>
            </a:r>
            <a:r>
              <a:rPr lang="en-US" dirty="0" err="1" smtClean="0"/>
              <a:t>akan</a:t>
            </a:r>
            <a:r>
              <a:rPr lang="en-US" dirty="0" smtClean="0"/>
              <a:t> </a:t>
            </a:r>
            <a:r>
              <a:rPr lang="en-US" dirty="0" err="1" smtClean="0"/>
              <a:t>membuahi</a:t>
            </a:r>
            <a:r>
              <a:rPr lang="en-US" dirty="0" smtClean="0"/>
              <a:t> </a:t>
            </a:r>
            <a:r>
              <a:rPr lang="en-US" dirty="0" err="1" smtClean="0"/>
              <a:t>dan</a:t>
            </a:r>
            <a:r>
              <a:rPr lang="en-US" dirty="0" smtClean="0"/>
              <a:t> </a:t>
            </a:r>
            <a:r>
              <a:rPr lang="en-US" dirty="0" err="1" smtClean="0"/>
              <a:t>terjadi</a:t>
            </a:r>
            <a:r>
              <a:rPr lang="en-US" dirty="0" smtClean="0"/>
              <a:t> </a:t>
            </a:r>
            <a:r>
              <a:rPr lang="en-US" dirty="0" err="1" smtClean="0"/>
              <a:t>stimulasi</a:t>
            </a:r>
            <a:r>
              <a:rPr lang="en-US" dirty="0" smtClean="0"/>
              <a:t> </a:t>
            </a:r>
            <a:r>
              <a:rPr lang="en-US" dirty="0" err="1" smtClean="0"/>
              <a:t>pembelahan</a:t>
            </a:r>
            <a:r>
              <a:rPr lang="en-US" dirty="0" smtClean="0"/>
              <a:t> meiosis II </a:t>
            </a:r>
            <a:r>
              <a:rPr lang="en-US" dirty="0" err="1" smtClean="0"/>
              <a:t>dihasilkan</a:t>
            </a:r>
            <a:r>
              <a:rPr lang="en-US" dirty="0" smtClean="0"/>
              <a:t> </a:t>
            </a:r>
            <a:r>
              <a:rPr lang="en-US" dirty="0" err="1" smtClean="0"/>
              <a:t>sel</a:t>
            </a:r>
            <a:r>
              <a:rPr lang="en-US" dirty="0" smtClean="0"/>
              <a:t> ovum (n) </a:t>
            </a:r>
            <a:r>
              <a:rPr lang="en-US" dirty="0" err="1" smtClean="0"/>
              <a:t>dan</a:t>
            </a:r>
            <a:r>
              <a:rPr lang="en-US" dirty="0" smtClean="0"/>
              <a:t> </a:t>
            </a:r>
            <a:r>
              <a:rPr lang="en-US" dirty="0" err="1" smtClean="0"/>
              <a:t>sel</a:t>
            </a:r>
            <a:r>
              <a:rPr lang="en-US" dirty="0" smtClean="0"/>
              <a:t> </a:t>
            </a:r>
            <a:r>
              <a:rPr lang="en-US" dirty="0" err="1" smtClean="0"/>
              <a:t>polosit</a:t>
            </a:r>
            <a:r>
              <a:rPr lang="en-US" dirty="0" smtClean="0"/>
              <a:t> (</a:t>
            </a:r>
            <a:r>
              <a:rPr lang="en-US" dirty="0" err="1" smtClean="0"/>
              <a:t>badan</a:t>
            </a:r>
            <a:r>
              <a:rPr lang="en-US" dirty="0" smtClean="0"/>
              <a:t> polar) </a:t>
            </a:r>
          </a:p>
          <a:p>
            <a:pPr eaLnBrk="1" hangingPunct="1">
              <a:defRPr/>
            </a:pPr>
            <a:r>
              <a:rPr lang="en-US" dirty="0" err="1" smtClean="0"/>
              <a:t>salah</a:t>
            </a:r>
            <a:r>
              <a:rPr lang="en-US" dirty="0" smtClean="0"/>
              <a:t> </a:t>
            </a:r>
            <a:r>
              <a:rPr lang="en-US" dirty="0" err="1" smtClean="0"/>
              <a:t>satu</a:t>
            </a:r>
            <a:r>
              <a:rPr lang="en-US" dirty="0" smtClean="0"/>
              <a:t> </a:t>
            </a:r>
            <a:r>
              <a:rPr lang="en-US" dirty="0" err="1" smtClean="0"/>
              <a:t>ciri</a:t>
            </a:r>
            <a:r>
              <a:rPr lang="en-US" dirty="0" smtClean="0"/>
              <a:t> </a:t>
            </a:r>
            <a:r>
              <a:rPr lang="en-US" dirty="0" err="1" smtClean="0"/>
              <a:t>terjadinya</a:t>
            </a:r>
            <a:r>
              <a:rPr lang="en-US" dirty="0" smtClean="0"/>
              <a:t> </a:t>
            </a:r>
            <a:r>
              <a:rPr lang="en-US" dirty="0" err="1" smtClean="0"/>
              <a:t>fertilisasi</a:t>
            </a:r>
            <a:r>
              <a:rPr lang="en-US" dirty="0" smtClean="0"/>
              <a:t> </a:t>
            </a:r>
            <a:r>
              <a:rPr lang="en-US" dirty="0" err="1" smtClean="0"/>
              <a:t>adanya</a:t>
            </a:r>
            <a:r>
              <a:rPr lang="en-US" dirty="0" smtClean="0"/>
              <a:t> </a:t>
            </a:r>
            <a:r>
              <a:rPr lang="en-US" dirty="0" err="1" smtClean="0"/>
              <a:t>badan</a:t>
            </a:r>
            <a:r>
              <a:rPr lang="en-US" dirty="0" smtClean="0"/>
              <a:t> polar </a:t>
            </a:r>
            <a:r>
              <a:rPr lang="en-US" dirty="0" err="1" smtClean="0"/>
              <a:t>pada</a:t>
            </a:r>
            <a:r>
              <a:rPr lang="en-US" dirty="0" smtClean="0"/>
              <a:t> </a:t>
            </a:r>
            <a:r>
              <a:rPr lang="en-US" dirty="0" err="1" smtClean="0"/>
              <a:t>sel</a:t>
            </a:r>
            <a:r>
              <a:rPr lang="en-US" dirty="0" smtClean="0"/>
              <a:t> </a:t>
            </a:r>
            <a:r>
              <a:rPr lang="en-US" dirty="0" err="1" smtClean="0"/>
              <a:t>telur</a:t>
            </a:r>
            <a:endParaRPr lang="en-US" dirty="0" smtClean="0"/>
          </a:p>
          <a:p>
            <a:pPr eaLnBrk="1" hangingPunct="1">
              <a:defRPr/>
            </a:pPr>
            <a:r>
              <a:rPr lang="en-US" dirty="0" err="1" smtClean="0"/>
              <a:t>Proses</a:t>
            </a:r>
            <a:r>
              <a:rPr lang="en-US" dirty="0" smtClean="0"/>
              <a:t> </a:t>
            </a:r>
            <a:r>
              <a:rPr lang="en-US" dirty="0" err="1" smtClean="0"/>
              <a:t>oogenesis</a:t>
            </a:r>
            <a:r>
              <a:rPr lang="en-US" dirty="0" smtClean="0"/>
              <a:t> </a:t>
            </a:r>
            <a:r>
              <a:rPr lang="en-US" dirty="0" err="1" smtClean="0"/>
              <a:t>menghasilkan</a:t>
            </a:r>
            <a:r>
              <a:rPr lang="en-US" dirty="0" smtClean="0"/>
              <a:t> </a:t>
            </a:r>
            <a:r>
              <a:rPr lang="en-US" dirty="0" err="1" smtClean="0"/>
              <a:t>satu</a:t>
            </a:r>
            <a:r>
              <a:rPr lang="en-US" dirty="0" smtClean="0"/>
              <a:t> </a:t>
            </a:r>
            <a:r>
              <a:rPr lang="en-US" dirty="0" err="1" smtClean="0"/>
              <a:t>sel</a:t>
            </a:r>
            <a:r>
              <a:rPr lang="en-US" dirty="0" smtClean="0"/>
              <a:t> </a:t>
            </a:r>
            <a:r>
              <a:rPr lang="en-US" dirty="0" err="1" smtClean="0"/>
              <a:t>telur</a:t>
            </a: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4" descr="46-13a-Oogenesis-L.gif"/>
          <p:cNvPicPr>
            <a:picLocks noGrp="1" noChangeAspect="1" noChangeArrowheads="1"/>
          </p:cNvPicPr>
          <p:nvPr>
            <p:ph type="body" idx="1"/>
          </p:nvPr>
        </p:nvPicPr>
        <p:blipFill>
          <a:blip r:embed="rId2"/>
          <a:srcRect/>
          <a:stretch>
            <a:fillRect/>
          </a:stretch>
        </p:blipFill>
        <p:spPr>
          <a:xfrm>
            <a:off x="1817688" y="0"/>
            <a:ext cx="4857750" cy="68580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Rot="1" noChangeArrowheads="1"/>
          </p:cNvSpPr>
          <p:nvPr>
            <p:ph type="body" idx="1"/>
          </p:nvPr>
        </p:nvSpPr>
        <p:spPr/>
        <p:txBody>
          <a:bodyPr/>
          <a:lstStyle/>
          <a:p>
            <a:pPr eaLnBrk="1" hangingPunct="1">
              <a:defRPr/>
            </a:pPr>
            <a:r>
              <a:rPr lang="en-US" sz="2800" smtClean="0"/>
              <a:t>Ovum akan berkembang dan tumbuh dalam lapisan sel-sel folikel, yaitu  pertama terbentuk satu lapisan sel folikel yang disebut folikel primer. Folikel primer akan menambah lapisannya membentuk folikel sekunder. Folikel tampak terus membesar dan membentuk rongga yang disebut antrum dan membentuk folikel tersier. Antrum dalam folikel semakin membesar dan folikel pun terus membesar membentuk folikel de graff.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0" y="0"/>
            <a:ext cx="9144000" cy="1066800"/>
          </a:xfrm>
        </p:spPr>
        <p:txBody>
          <a:bodyPr/>
          <a:lstStyle/>
          <a:p>
            <a:pPr eaLnBrk="1" hangingPunct="1">
              <a:defRPr/>
            </a:pPr>
            <a:r>
              <a:rPr lang="en-US" b="1" smtClean="0"/>
              <a:t>SIKLUS SEL</a:t>
            </a:r>
            <a:r>
              <a:rPr lang="en-US" smtClean="0"/>
              <a:t> </a:t>
            </a:r>
          </a:p>
        </p:txBody>
      </p:sp>
      <p:sp>
        <p:nvSpPr>
          <p:cNvPr id="40963" name="Rectangle 3"/>
          <p:cNvSpPr>
            <a:spLocks noGrp="1" noRot="1" noChangeArrowheads="1"/>
          </p:cNvSpPr>
          <p:nvPr>
            <p:ph type="body" idx="1"/>
          </p:nvPr>
        </p:nvSpPr>
        <p:spPr>
          <a:xfrm>
            <a:off x="0" y="1597025"/>
            <a:ext cx="9144000" cy="5260975"/>
          </a:xfrm>
        </p:spPr>
        <p:txBody>
          <a:bodyPr/>
          <a:lstStyle/>
          <a:p>
            <a:pPr eaLnBrk="1" hangingPunct="1">
              <a:defRPr/>
            </a:pPr>
            <a:r>
              <a:rPr lang="en-US" smtClean="0"/>
              <a:t>Adalah fase periodik sel yang secara bergantian melakukan aktivitasnya berbeda dalam kurun waktu tertentu</a:t>
            </a:r>
          </a:p>
          <a:p>
            <a:pPr eaLnBrk="1" hangingPunct="1">
              <a:defRPr/>
            </a:pPr>
            <a:r>
              <a:rPr lang="en-US" smtClean="0"/>
              <a:t>siklus sel terbagi dua fase : </a:t>
            </a:r>
          </a:p>
          <a:p>
            <a:pPr lvl="1" eaLnBrk="1" hangingPunct="1">
              <a:defRPr/>
            </a:pPr>
            <a:r>
              <a:rPr lang="en-US" smtClean="0"/>
              <a:t>fase mitosis (pembelahan sel) </a:t>
            </a:r>
          </a:p>
          <a:p>
            <a:pPr lvl="1" eaLnBrk="1" hangingPunct="1">
              <a:defRPr/>
            </a:pPr>
            <a:r>
              <a:rPr lang="en-US" smtClean="0"/>
              <a:t>Interfase (fase istirahat)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4" descr="46-13b-Oogenesis-L.jpg"/>
          <p:cNvPicPr>
            <a:picLocks noGrp="1" noChangeAspect="1" noChangeArrowheads="1"/>
          </p:cNvPicPr>
          <p:nvPr>
            <p:ph type="body" idx="1"/>
          </p:nvPr>
        </p:nvPicPr>
        <p:blipFill>
          <a:blip r:embed="rId2"/>
          <a:srcRect/>
          <a:stretch>
            <a:fillRect/>
          </a:stretch>
        </p:blipFill>
        <p:spPr>
          <a:xfrm>
            <a:off x="2581275" y="1676400"/>
            <a:ext cx="3979863" cy="4422775"/>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Rot="1" noChangeArrowheads="1"/>
          </p:cNvSpPr>
          <p:nvPr>
            <p:ph type="body" idx="1"/>
          </p:nvPr>
        </p:nvSpPr>
        <p:spPr/>
        <p:txBody>
          <a:bodyPr/>
          <a:lstStyle/>
          <a:p>
            <a:pPr eaLnBrk="1" hangingPunct="1">
              <a:defRPr/>
            </a:pPr>
            <a:r>
              <a:rPr lang="en-US" sz="2800" smtClean="0"/>
              <a:t>Jika telur siap untuk diovulasikan maka folikel de graff akan mengeluarkan sel telur yang telah menjadi oosit sekunder karena telah mengalami pembelahan meiosis I. Oosit sekunder akan dilepaskan ke dalam saluran oviduk untuk menunggu fertilisasi sperma. Folikel de graff yang telah kehilangan sel ovumnya disebut korpus luteum yang akan menghasilkan hormon progesteron.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4" descr="46-09b-FemaleReproAnat-L.jpg"/>
          <p:cNvPicPr>
            <a:picLocks noGrp="1" noChangeAspect="1" noChangeArrowheads="1"/>
          </p:cNvPicPr>
          <p:nvPr>
            <p:ph type="body" idx="1"/>
          </p:nvPr>
        </p:nvPicPr>
        <p:blipFill>
          <a:blip r:embed="rId2"/>
          <a:srcRect/>
          <a:stretch>
            <a:fillRect/>
          </a:stretch>
        </p:blipFill>
        <p:spPr>
          <a:xfrm>
            <a:off x="301625" y="1709738"/>
            <a:ext cx="8540750" cy="4356100"/>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Rot="1" noChangeArrowheads="1"/>
          </p:cNvSpPr>
          <p:nvPr>
            <p:ph type="body" idx="1"/>
          </p:nvPr>
        </p:nvSpPr>
        <p:spPr>
          <a:xfrm>
            <a:off x="0" y="381000"/>
            <a:ext cx="8842375" cy="5718175"/>
          </a:xfrm>
        </p:spPr>
        <p:txBody>
          <a:bodyPr/>
          <a:lstStyle/>
          <a:p>
            <a:pPr eaLnBrk="1" hangingPunct="1">
              <a:defRPr/>
            </a:pPr>
            <a:r>
              <a:rPr lang="en-US" dirty="0" err="1" smtClean="0"/>
              <a:t>Sel</a:t>
            </a:r>
            <a:r>
              <a:rPr lang="en-US" dirty="0" smtClean="0"/>
              <a:t> </a:t>
            </a:r>
            <a:r>
              <a:rPr lang="en-US" dirty="0" err="1" smtClean="0"/>
              <a:t>telur</a:t>
            </a:r>
            <a:r>
              <a:rPr lang="en-US" dirty="0" smtClean="0"/>
              <a:t> yang </a:t>
            </a:r>
            <a:r>
              <a:rPr lang="en-US" dirty="0" err="1" smtClean="0"/>
              <a:t>matang</a:t>
            </a:r>
            <a:r>
              <a:rPr lang="en-US" dirty="0" smtClean="0"/>
              <a:t> </a:t>
            </a:r>
            <a:r>
              <a:rPr lang="en-US" dirty="0" err="1" smtClean="0"/>
              <a:t>dari</a:t>
            </a:r>
            <a:r>
              <a:rPr lang="en-US" dirty="0" smtClean="0"/>
              <a:t> </a:t>
            </a:r>
            <a:r>
              <a:rPr lang="en-US" dirty="0" err="1" smtClean="0"/>
              <a:t>luar</a:t>
            </a:r>
            <a:r>
              <a:rPr lang="en-US" dirty="0" smtClean="0"/>
              <a:t> </a:t>
            </a:r>
            <a:r>
              <a:rPr lang="en-US" dirty="0" err="1" smtClean="0"/>
              <a:t>ke</a:t>
            </a:r>
            <a:r>
              <a:rPr lang="en-US" dirty="0" smtClean="0"/>
              <a:t> </a:t>
            </a:r>
            <a:r>
              <a:rPr lang="en-US" dirty="0" err="1" smtClean="0"/>
              <a:t>dalam</a:t>
            </a:r>
            <a:r>
              <a:rPr lang="en-US" dirty="0" smtClean="0"/>
              <a:t> </a:t>
            </a:r>
            <a:r>
              <a:rPr lang="en-US" dirty="0" err="1" smtClean="0"/>
              <a:t>dilapisi</a:t>
            </a:r>
            <a:r>
              <a:rPr lang="en-US" dirty="0" smtClean="0"/>
              <a:t> </a:t>
            </a:r>
            <a:r>
              <a:rPr lang="en-US" dirty="0" err="1" smtClean="0"/>
              <a:t>oleh</a:t>
            </a:r>
            <a:r>
              <a:rPr lang="en-US" dirty="0" smtClean="0"/>
              <a:t> </a:t>
            </a:r>
            <a:r>
              <a:rPr lang="en-US" dirty="0" err="1" smtClean="0"/>
              <a:t>kumulus</a:t>
            </a:r>
            <a:r>
              <a:rPr lang="en-US" dirty="0" smtClean="0"/>
              <a:t> </a:t>
            </a:r>
            <a:r>
              <a:rPr lang="en-US" dirty="0" err="1" smtClean="0"/>
              <a:t>ooforus</a:t>
            </a:r>
            <a:r>
              <a:rPr lang="en-US" dirty="0" smtClean="0"/>
              <a:t>, </a:t>
            </a:r>
            <a:r>
              <a:rPr lang="en-US" dirty="0" err="1" smtClean="0"/>
              <a:t>korona</a:t>
            </a:r>
            <a:r>
              <a:rPr lang="en-US" dirty="0" smtClean="0"/>
              <a:t> </a:t>
            </a:r>
            <a:r>
              <a:rPr lang="en-US" dirty="0" err="1" smtClean="0"/>
              <a:t>radiata</a:t>
            </a:r>
            <a:r>
              <a:rPr lang="en-US" dirty="0" smtClean="0"/>
              <a:t> </a:t>
            </a:r>
            <a:r>
              <a:rPr lang="en-US" dirty="0" err="1" smtClean="0"/>
              <a:t>dan</a:t>
            </a:r>
            <a:r>
              <a:rPr lang="en-US" dirty="0" smtClean="0"/>
              <a:t> </a:t>
            </a:r>
            <a:r>
              <a:rPr lang="en-US" dirty="0" err="1" smtClean="0"/>
              <a:t>zona</a:t>
            </a:r>
            <a:r>
              <a:rPr lang="en-US" dirty="0" smtClean="0"/>
              <a:t> </a:t>
            </a:r>
            <a:r>
              <a:rPr lang="en-US" dirty="0" err="1" smtClean="0"/>
              <a:t>pelusida</a:t>
            </a:r>
            <a:r>
              <a:rPr lang="en-US" dirty="0" smtClean="0"/>
              <a:t>. </a:t>
            </a:r>
            <a:r>
              <a:rPr lang="en-US" dirty="0" err="1" smtClean="0"/>
              <a:t>Kumulus</a:t>
            </a:r>
            <a:r>
              <a:rPr lang="en-US" dirty="0" smtClean="0"/>
              <a:t> </a:t>
            </a:r>
            <a:r>
              <a:rPr lang="en-US" dirty="0" err="1" smtClean="0"/>
              <a:t>ooforus</a:t>
            </a:r>
            <a:r>
              <a:rPr lang="en-US" dirty="0" smtClean="0"/>
              <a:t> </a:t>
            </a:r>
            <a:r>
              <a:rPr lang="en-US" dirty="0" err="1" smtClean="0"/>
              <a:t>dan</a:t>
            </a:r>
            <a:r>
              <a:rPr lang="en-US" dirty="0" smtClean="0"/>
              <a:t> </a:t>
            </a:r>
            <a:r>
              <a:rPr lang="en-US" dirty="0" err="1" smtClean="0"/>
              <a:t>korona</a:t>
            </a:r>
            <a:r>
              <a:rPr lang="en-US" dirty="0" smtClean="0"/>
              <a:t> </a:t>
            </a:r>
            <a:r>
              <a:rPr lang="en-US" dirty="0" err="1" smtClean="0"/>
              <a:t>radiata</a:t>
            </a:r>
            <a:r>
              <a:rPr lang="en-US" dirty="0" smtClean="0"/>
              <a:t> </a:t>
            </a:r>
            <a:r>
              <a:rPr lang="en-US" dirty="0" err="1" smtClean="0"/>
              <a:t>terdiri</a:t>
            </a:r>
            <a:r>
              <a:rPr lang="en-US" dirty="0" smtClean="0"/>
              <a:t> </a:t>
            </a:r>
            <a:r>
              <a:rPr lang="en-US" dirty="0" err="1" smtClean="0"/>
              <a:t>dari</a:t>
            </a:r>
            <a:r>
              <a:rPr lang="en-US" dirty="0" smtClean="0"/>
              <a:t> </a:t>
            </a:r>
            <a:r>
              <a:rPr lang="en-US" dirty="0" err="1" smtClean="0"/>
              <a:t>sel-sel</a:t>
            </a:r>
            <a:r>
              <a:rPr lang="en-US" dirty="0" smtClean="0"/>
              <a:t> yang </a:t>
            </a:r>
            <a:r>
              <a:rPr lang="en-US" dirty="0" err="1" smtClean="0"/>
              <a:t>mengandun</a:t>
            </a:r>
            <a:r>
              <a:rPr lang="en-US" dirty="0" smtClean="0"/>
              <a:t> </a:t>
            </a:r>
            <a:r>
              <a:rPr lang="en-US" dirty="0" err="1" smtClean="0"/>
              <a:t>gmatriks</a:t>
            </a:r>
            <a:r>
              <a:rPr lang="en-US" dirty="0" smtClean="0"/>
              <a:t> </a:t>
            </a:r>
            <a:r>
              <a:rPr lang="en-US" dirty="0" err="1" smtClean="0"/>
              <a:t>glikoprotein</a:t>
            </a:r>
            <a:r>
              <a:rPr lang="en-US" dirty="0" smtClean="0"/>
              <a:t>. </a:t>
            </a:r>
            <a:r>
              <a:rPr lang="en-US" dirty="0" err="1" smtClean="0"/>
              <a:t>Sedangkan</a:t>
            </a:r>
            <a:r>
              <a:rPr lang="en-US" dirty="0" smtClean="0"/>
              <a:t> </a:t>
            </a:r>
            <a:r>
              <a:rPr lang="en-US" dirty="0" err="1" smtClean="0"/>
              <a:t>lapisan</a:t>
            </a:r>
            <a:r>
              <a:rPr lang="en-US" dirty="0" smtClean="0"/>
              <a:t> </a:t>
            </a:r>
            <a:r>
              <a:rPr lang="en-US" dirty="0" err="1" smtClean="0"/>
              <a:t>zona</a:t>
            </a:r>
            <a:r>
              <a:rPr lang="en-US" dirty="0" smtClean="0"/>
              <a:t> </a:t>
            </a:r>
            <a:r>
              <a:rPr lang="en-US" dirty="0" err="1" smtClean="0"/>
              <a:t>pelusida</a:t>
            </a:r>
            <a:r>
              <a:rPr lang="en-US" dirty="0" smtClean="0"/>
              <a:t> </a:t>
            </a:r>
            <a:r>
              <a:rPr lang="en-US" dirty="0" err="1" smtClean="0"/>
              <a:t>berupa</a:t>
            </a:r>
            <a:r>
              <a:rPr lang="en-US" dirty="0" smtClean="0"/>
              <a:t> </a:t>
            </a:r>
            <a:r>
              <a:rPr lang="en-US" dirty="0" err="1" smtClean="0"/>
              <a:t>mukupolisakarida</a:t>
            </a:r>
            <a:r>
              <a:rPr lang="en-US" dirty="0" smtClean="0"/>
              <a:t> </a:t>
            </a:r>
            <a:r>
              <a:rPr lang="en-US" dirty="0" err="1" smtClean="0"/>
              <a:t>dan</a:t>
            </a:r>
            <a:r>
              <a:rPr lang="en-US" dirty="0" smtClean="0"/>
              <a:t> </a:t>
            </a:r>
            <a:r>
              <a:rPr lang="en-US" dirty="0" err="1" smtClean="0"/>
              <a:t>mukoprotein</a:t>
            </a:r>
            <a:r>
              <a:rPr lang="en-US" dirty="0" smtClean="0"/>
              <a:t> </a:t>
            </a:r>
            <a:r>
              <a:rPr lang="en-US" dirty="0" err="1" smtClean="0"/>
              <a:t>berupa</a:t>
            </a:r>
            <a:r>
              <a:rPr lang="en-US" dirty="0" smtClean="0"/>
              <a:t> </a:t>
            </a:r>
            <a:r>
              <a:rPr lang="en-US" dirty="0" err="1" smtClean="0"/>
              <a:t>lapisan</a:t>
            </a:r>
            <a:r>
              <a:rPr lang="en-US" dirty="0" smtClean="0"/>
              <a:t> non </a:t>
            </a:r>
            <a:r>
              <a:rPr lang="en-US" dirty="0" err="1" smtClean="0"/>
              <a:t>seluler</a:t>
            </a:r>
            <a:r>
              <a:rPr lang="en-US" dirty="0" smtClean="0"/>
              <a:t>. </a:t>
            </a:r>
            <a:r>
              <a:rPr lang="en-US" dirty="0" err="1" smtClean="0"/>
              <a:t>Telurnya</a:t>
            </a:r>
            <a:r>
              <a:rPr lang="en-US" dirty="0" smtClean="0"/>
              <a:t> </a:t>
            </a:r>
            <a:r>
              <a:rPr lang="en-US" dirty="0" err="1" smtClean="0"/>
              <a:t>sendiri</a:t>
            </a:r>
            <a:r>
              <a:rPr lang="en-US" dirty="0" smtClean="0"/>
              <a:t> </a:t>
            </a:r>
            <a:r>
              <a:rPr lang="en-US" dirty="0" err="1" smtClean="0"/>
              <a:t>dilapisi</a:t>
            </a:r>
            <a:r>
              <a:rPr lang="en-US" dirty="0" smtClean="0"/>
              <a:t> </a:t>
            </a:r>
            <a:r>
              <a:rPr lang="en-US" dirty="0" err="1" smtClean="0"/>
              <a:t>oleh</a:t>
            </a:r>
            <a:r>
              <a:rPr lang="en-US" dirty="0" smtClean="0"/>
              <a:t> </a:t>
            </a:r>
            <a:r>
              <a:rPr lang="en-US" dirty="0" err="1" smtClean="0"/>
              <a:t>membran</a:t>
            </a:r>
            <a:r>
              <a:rPr lang="en-US" dirty="0" smtClean="0"/>
              <a:t> </a:t>
            </a:r>
            <a:r>
              <a:rPr lang="en-US" dirty="0" err="1" smtClean="0"/>
              <a:t>vitelina</a:t>
            </a:r>
            <a:r>
              <a:rPr lang="en-US" dirty="0" smtClean="0"/>
              <a:t> </a:t>
            </a:r>
            <a:r>
              <a:rPr lang="en-US" dirty="0" err="1" smtClean="0"/>
              <a:t>dan</a:t>
            </a:r>
            <a:r>
              <a:rPr lang="en-US" dirty="0" smtClean="0"/>
              <a:t> </a:t>
            </a:r>
            <a:r>
              <a:rPr lang="en-US" dirty="0" err="1" smtClean="0"/>
              <a:t>terdapat</a:t>
            </a:r>
            <a:r>
              <a:rPr lang="en-US" dirty="0" smtClean="0"/>
              <a:t> </a:t>
            </a:r>
            <a:r>
              <a:rPr lang="en-US" dirty="0" err="1" smtClean="0"/>
              <a:t>ruangan</a:t>
            </a:r>
            <a:r>
              <a:rPr lang="en-US" dirty="0" smtClean="0"/>
              <a:t> </a:t>
            </a:r>
            <a:r>
              <a:rPr lang="en-US" dirty="0" err="1" smtClean="0"/>
              <a:t>antara</a:t>
            </a:r>
            <a:r>
              <a:rPr lang="en-US" dirty="0" smtClean="0"/>
              <a:t> </a:t>
            </a:r>
            <a:r>
              <a:rPr lang="en-US" dirty="0" err="1" smtClean="0"/>
              <a:t>membran</a:t>
            </a:r>
            <a:r>
              <a:rPr lang="en-US" dirty="0" smtClean="0"/>
              <a:t> </a:t>
            </a:r>
            <a:r>
              <a:rPr lang="en-US" dirty="0" err="1" smtClean="0"/>
              <a:t>vitelina</a:t>
            </a:r>
            <a:r>
              <a:rPr lang="en-US" dirty="0" smtClean="0"/>
              <a:t> </a:t>
            </a:r>
            <a:r>
              <a:rPr lang="en-US" dirty="0" err="1" smtClean="0"/>
              <a:t>dengan</a:t>
            </a:r>
            <a:r>
              <a:rPr lang="en-US" dirty="0" smtClean="0"/>
              <a:t> </a:t>
            </a:r>
            <a:r>
              <a:rPr lang="en-US" dirty="0" err="1" smtClean="0"/>
              <a:t>zona</a:t>
            </a:r>
            <a:r>
              <a:rPr lang="en-US" dirty="0" smtClean="0"/>
              <a:t> </a:t>
            </a:r>
            <a:r>
              <a:rPr lang="en-US" dirty="0" err="1" smtClean="0"/>
              <a:t>pelusida</a:t>
            </a:r>
            <a:r>
              <a:rPr lang="en-US" dirty="0" smtClean="0"/>
              <a:t> yang </a:t>
            </a:r>
            <a:r>
              <a:rPr lang="en-US" dirty="0" err="1" smtClean="0"/>
              <a:t>disebut</a:t>
            </a:r>
            <a:r>
              <a:rPr lang="en-US" dirty="0" smtClean="0"/>
              <a:t> </a:t>
            </a:r>
            <a:r>
              <a:rPr lang="en-US" dirty="0" err="1" smtClean="0"/>
              <a:t>perivitelina</a:t>
            </a:r>
            <a:r>
              <a:rPr lang="en-US" dirty="0" smtClean="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4"/>
          <p:cNvPicPr>
            <a:picLocks noGrp="1" noChangeAspect="1" noChangeArrowheads="1"/>
          </p:cNvPicPr>
          <p:nvPr>
            <p:ph type="body" idx="1"/>
          </p:nvPr>
        </p:nvPicPr>
        <p:blipFill>
          <a:blip r:embed="rId2"/>
          <a:srcRect/>
          <a:stretch>
            <a:fillRect/>
          </a:stretch>
        </p:blipFill>
        <p:spPr>
          <a:xfrm>
            <a:off x="1622425" y="1676400"/>
            <a:ext cx="5897563" cy="4422775"/>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0" y="0"/>
            <a:ext cx="9144000" cy="838200"/>
          </a:xfrm>
        </p:spPr>
        <p:txBody>
          <a:bodyPr/>
          <a:lstStyle/>
          <a:p>
            <a:pPr eaLnBrk="1" hangingPunct="1">
              <a:defRPr/>
            </a:pPr>
            <a:r>
              <a:rPr lang="en-US" smtClean="0"/>
              <a:t>Spermatogenesis</a:t>
            </a:r>
          </a:p>
        </p:txBody>
      </p:sp>
      <p:sp>
        <p:nvSpPr>
          <p:cNvPr id="80899" name="Rectangle 3"/>
          <p:cNvSpPr>
            <a:spLocks noGrp="1" noRot="1" noChangeArrowheads="1"/>
          </p:cNvSpPr>
          <p:nvPr>
            <p:ph type="body" idx="1"/>
          </p:nvPr>
        </p:nvSpPr>
        <p:spPr>
          <a:xfrm>
            <a:off x="0" y="990600"/>
            <a:ext cx="9144000" cy="5867400"/>
          </a:xfrm>
        </p:spPr>
        <p:txBody>
          <a:bodyPr/>
          <a:lstStyle/>
          <a:p>
            <a:pPr eaLnBrk="1" hangingPunct="1">
              <a:defRPr/>
            </a:pPr>
            <a:r>
              <a:rPr lang="en-US" smtClean="0"/>
              <a:t>Proses spermatogenesis terjadi didalam tubulus seminiferus di dalam organ testis pria</a:t>
            </a:r>
          </a:p>
          <a:p>
            <a:pPr eaLnBrk="1" hangingPunct="1">
              <a:defRPr/>
            </a:pPr>
            <a:r>
              <a:rPr lang="en-US" smtClean="0"/>
              <a:t>Mengalami pembelahan secara mitosis dan meiosis</a:t>
            </a:r>
          </a:p>
          <a:p>
            <a:pPr eaLnBrk="1" hangingPunct="1">
              <a:defRPr/>
            </a:pPr>
            <a:r>
              <a:rPr lang="en-US" smtClean="0"/>
              <a:t>Pada masa embrio, diawali dg proliferasi sel primordial secara mitosis membentuk spermatogonia A </a:t>
            </a:r>
            <a:r>
              <a:rPr lang="en-US" smtClean="0">
                <a:cs typeface="Arial" charset="0"/>
              </a:rPr>
              <a:t>→</a:t>
            </a:r>
            <a:r>
              <a:rPr lang="en-US" smtClean="0"/>
              <a:t>spermatogonia B </a:t>
            </a:r>
            <a:r>
              <a:rPr lang="en-US" smtClean="0">
                <a:cs typeface="Arial" charset="0"/>
              </a:rPr>
              <a:t>→ </a:t>
            </a:r>
            <a:r>
              <a:rPr lang="en-US" smtClean="0"/>
              <a:t>spermatosit primer (2n) </a:t>
            </a:r>
          </a:p>
          <a:p>
            <a:pPr eaLnBrk="1" hangingPunct="1">
              <a:defRPr/>
            </a:pPr>
            <a:r>
              <a:rPr lang="en-US" smtClean="0"/>
              <a:t>Saat akil baligh diproduksi hormon FSH dan LH dari hipofisis anterior, yg menstimulasi testis untuk melanjutkan proses spermatogenesis.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Rot="1" noChangeArrowheads="1"/>
          </p:cNvSpPr>
          <p:nvPr>
            <p:ph type="body" idx="1"/>
          </p:nvPr>
        </p:nvSpPr>
        <p:spPr>
          <a:xfrm>
            <a:off x="0" y="0"/>
            <a:ext cx="9144000" cy="6858000"/>
          </a:xfrm>
        </p:spPr>
        <p:txBody>
          <a:bodyPr/>
          <a:lstStyle/>
          <a:p>
            <a:pPr eaLnBrk="1" hangingPunct="1">
              <a:defRPr/>
            </a:pPr>
            <a:r>
              <a:rPr lang="en-US" dirty="0" smtClean="0"/>
              <a:t>Meiosis I : </a:t>
            </a:r>
            <a:r>
              <a:rPr lang="en-US" dirty="0" err="1" smtClean="0"/>
              <a:t>Spermatosit</a:t>
            </a:r>
            <a:r>
              <a:rPr lang="en-US" dirty="0" smtClean="0"/>
              <a:t> primer </a:t>
            </a:r>
            <a:r>
              <a:rPr lang="en-US" dirty="0" smtClean="0">
                <a:cs typeface="Arial" charset="0"/>
              </a:rPr>
              <a:t>→ </a:t>
            </a:r>
            <a:r>
              <a:rPr lang="en-US" dirty="0" err="1" smtClean="0"/>
              <a:t>spermatosit</a:t>
            </a:r>
            <a:r>
              <a:rPr lang="en-US" dirty="0" smtClean="0"/>
              <a:t> </a:t>
            </a:r>
            <a:r>
              <a:rPr lang="en-US" dirty="0" err="1" smtClean="0"/>
              <a:t>sekunder</a:t>
            </a:r>
            <a:r>
              <a:rPr lang="en-US" dirty="0" smtClean="0"/>
              <a:t> </a:t>
            </a:r>
            <a:r>
              <a:rPr lang="en-US" dirty="0" err="1" smtClean="0"/>
              <a:t>melalui</a:t>
            </a:r>
            <a:r>
              <a:rPr lang="en-US" dirty="0" smtClean="0"/>
              <a:t> </a:t>
            </a:r>
            <a:r>
              <a:rPr lang="en-US" dirty="0" err="1" smtClean="0"/>
              <a:t>tahapan</a:t>
            </a:r>
            <a:r>
              <a:rPr lang="en-US" dirty="0" smtClean="0"/>
              <a:t> </a:t>
            </a:r>
            <a:r>
              <a:rPr lang="en-US" dirty="0" err="1" smtClean="0"/>
              <a:t>leptoten</a:t>
            </a:r>
            <a:r>
              <a:rPr lang="en-US" dirty="0" smtClean="0"/>
              <a:t>, </a:t>
            </a:r>
            <a:r>
              <a:rPr lang="en-US" dirty="0" err="1" smtClean="0"/>
              <a:t>zigoten</a:t>
            </a:r>
            <a:r>
              <a:rPr lang="en-US" dirty="0" smtClean="0"/>
              <a:t>, </a:t>
            </a:r>
            <a:r>
              <a:rPr lang="en-US" dirty="0" err="1" smtClean="0"/>
              <a:t>pakiten</a:t>
            </a:r>
            <a:r>
              <a:rPr lang="en-US" dirty="0" smtClean="0"/>
              <a:t> </a:t>
            </a:r>
            <a:r>
              <a:rPr lang="en-US" dirty="0" err="1" smtClean="0"/>
              <a:t>dan</a:t>
            </a:r>
            <a:r>
              <a:rPr lang="en-US" dirty="0" smtClean="0"/>
              <a:t> </a:t>
            </a:r>
            <a:r>
              <a:rPr lang="en-US" dirty="0" err="1" smtClean="0"/>
              <a:t>diakinesis</a:t>
            </a:r>
            <a:endParaRPr lang="en-US" dirty="0" smtClean="0"/>
          </a:p>
          <a:p>
            <a:pPr eaLnBrk="1" hangingPunct="1">
              <a:defRPr/>
            </a:pPr>
            <a:r>
              <a:rPr lang="en-US" dirty="0" smtClean="0"/>
              <a:t>Meiosis II : sp. </a:t>
            </a:r>
            <a:r>
              <a:rPr lang="en-US" dirty="0" err="1" smtClean="0"/>
              <a:t>sekunder</a:t>
            </a:r>
            <a:r>
              <a:rPr lang="en-US" dirty="0" smtClean="0"/>
              <a:t> </a:t>
            </a:r>
            <a:r>
              <a:rPr lang="en-US" dirty="0" smtClean="0">
                <a:cs typeface="Arial" charset="0"/>
              </a:rPr>
              <a:t>→</a:t>
            </a:r>
            <a:r>
              <a:rPr lang="en-US" dirty="0" smtClean="0"/>
              <a:t> </a:t>
            </a:r>
            <a:r>
              <a:rPr lang="en-US" dirty="0" err="1" smtClean="0"/>
              <a:t>spermatid</a:t>
            </a:r>
            <a:r>
              <a:rPr lang="en-US" dirty="0" smtClean="0"/>
              <a:t>. </a:t>
            </a:r>
            <a:r>
              <a:rPr lang="en-US" dirty="0" smtClean="0">
                <a:cs typeface="Arial" charset="0"/>
              </a:rPr>
              <a:t>→</a:t>
            </a:r>
            <a:r>
              <a:rPr lang="en-US" dirty="0" smtClean="0"/>
              <a:t> </a:t>
            </a:r>
            <a:r>
              <a:rPr lang="en-US" dirty="0" err="1" smtClean="0"/>
              <a:t>spermiogenesis</a:t>
            </a:r>
            <a:r>
              <a:rPr lang="en-US" dirty="0" smtClean="0"/>
              <a:t> </a:t>
            </a:r>
            <a:r>
              <a:rPr lang="en-US" dirty="0" err="1" smtClean="0"/>
              <a:t>menjadi</a:t>
            </a:r>
            <a:r>
              <a:rPr lang="en-US" dirty="0" smtClean="0"/>
              <a:t> spermatozoa</a:t>
            </a:r>
          </a:p>
          <a:p>
            <a:pPr eaLnBrk="1" hangingPunct="1">
              <a:defRPr/>
            </a:pPr>
            <a:r>
              <a:rPr lang="en-US" dirty="0" err="1" smtClean="0"/>
              <a:t>Pada</a:t>
            </a:r>
            <a:r>
              <a:rPr lang="en-US" dirty="0" smtClean="0"/>
              <a:t> spermatogenesis </a:t>
            </a:r>
            <a:r>
              <a:rPr lang="en-US" dirty="0" err="1" smtClean="0"/>
              <a:t>semua</a:t>
            </a:r>
            <a:r>
              <a:rPr lang="en-US" dirty="0" smtClean="0"/>
              <a:t> </a:t>
            </a:r>
            <a:r>
              <a:rPr lang="en-US" dirty="0" err="1" smtClean="0"/>
              <a:t>sel</a:t>
            </a:r>
            <a:r>
              <a:rPr lang="en-US" dirty="0" smtClean="0"/>
              <a:t> </a:t>
            </a:r>
            <a:r>
              <a:rPr lang="en-US" dirty="0" err="1" smtClean="0"/>
              <a:t>akan</a:t>
            </a:r>
            <a:r>
              <a:rPr lang="en-US" dirty="0" smtClean="0"/>
              <a:t> </a:t>
            </a:r>
            <a:r>
              <a:rPr lang="en-US" dirty="0" err="1" smtClean="0"/>
              <a:t>menjadi</a:t>
            </a:r>
            <a:r>
              <a:rPr lang="en-US" dirty="0" smtClean="0"/>
              <a:t> </a:t>
            </a:r>
            <a:r>
              <a:rPr lang="en-US" dirty="0" err="1" smtClean="0"/>
              <a:t>sperma</a:t>
            </a:r>
            <a:r>
              <a:rPr lang="en-US" dirty="0" smtClean="0"/>
              <a:t> </a:t>
            </a:r>
          </a:p>
          <a:p>
            <a:pPr eaLnBrk="1" hangingPunct="1">
              <a:defRPr/>
            </a:pPr>
            <a:r>
              <a:rPr lang="en-US" dirty="0" err="1" smtClean="0"/>
              <a:t>Proses</a:t>
            </a:r>
            <a:r>
              <a:rPr lang="en-US" dirty="0" smtClean="0"/>
              <a:t> </a:t>
            </a:r>
            <a:r>
              <a:rPr lang="en-US" dirty="0" err="1" smtClean="0"/>
              <a:t>spermiogenesis</a:t>
            </a:r>
            <a:r>
              <a:rPr lang="en-US" dirty="0" smtClean="0"/>
              <a:t> </a:t>
            </a:r>
            <a:r>
              <a:rPr lang="en-US" dirty="0" err="1" smtClean="0"/>
              <a:t>meliputi</a:t>
            </a:r>
            <a:r>
              <a:rPr lang="en-US" dirty="0" smtClean="0"/>
              <a:t> : </a:t>
            </a:r>
          </a:p>
          <a:p>
            <a:pPr lvl="1" eaLnBrk="1" hangingPunct="1">
              <a:defRPr/>
            </a:pPr>
            <a:r>
              <a:rPr lang="en-US" dirty="0" err="1" smtClean="0"/>
              <a:t>pemadatan</a:t>
            </a:r>
            <a:r>
              <a:rPr lang="en-US" dirty="0" smtClean="0"/>
              <a:t> </a:t>
            </a:r>
            <a:r>
              <a:rPr lang="en-US" dirty="0" err="1" smtClean="0"/>
              <a:t>materi</a:t>
            </a:r>
            <a:r>
              <a:rPr lang="en-US" dirty="0" smtClean="0"/>
              <a:t> </a:t>
            </a:r>
            <a:r>
              <a:rPr lang="en-US" dirty="0" err="1" smtClean="0"/>
              <a:t>nukleus</a:t>
            </a:r>
            <a:r>
              <a:rPr lang="en-US" dirty="0" smtClean="0"/>
              <a:t> </a:t>
            </a:r>
            <a:r>
              <a:rPr lang="en-US" dirty="0" err="1" smtClean="0"/>
              <a:t>membentuk</a:t>
            </a:r>
            <a:r>
              <a:rPr lang="en-US" dirty="0" smtClean="0"/>
              <a:t> </a:t>
            </a:r>
            <a:r>
              <a:rPr lang="en-US" dirty="0" err="1" smtClean="0"/>
              <a:t>kepala</a:t>
            </a:r>
            <a:endParaRPr lang="en-US" dirty="0" smtClean="0"/>
          </a:p>
          <a:p>
            <a:pPr lvl="1" eaLnBrk="1" hangingPunct="1">
              <a:defRPr/>
            </a:pPr>
            <a:r>
              <a:rPr lang="en-US" dirty="0" err="1" smtClean="0"/>
              <a:t>reduksi</a:t>
            </a:r>
            <a:r>
              <a:rPr lang="en-US" dirty="0" smtClean="0"/>
              <a:t> </a:t>
            </a:r>
            <a:r>
              <a:rPr lang="en-US" dirty="0" err="1" smtClean="0"/>
              <a:t>sitoplasma</a:t>
            </a:r>
            <a:r>
              <a:rPr lang="en-US" dirty="0" smtClean="0"/>
              <a:t> </a:t>
            </a:r>
            <a:r>
              <a:rPr lang="en-US" dirty="0" err="1" smtClean="0"/>
              <a:t>menjadi</a:t>
            </a:r>
            <a:r>
              <a:rPr lang="en-US" dirty="0" smtClean="0"/>
              <a:t> </a:t>
            </a:r>
            <a:r>
              <a:rPr lang="en-US" dirty="0" err="1" smtClean="0"/>
              <a:t>bagian</a:t>
            </a:r>
            <a:r>
              <a:rPr lang="en-US" dirty="0" smtClean="0"/>
              <a:t> </a:t>
            </a:r>
            <a:r>
              <a:rPr lang="en-US" dirty="0" err="1" smtClean="0"/>
              <a:t>tengan</a:t>
            </a:r>
            <a:r>
              <a:rPr lang="en-US" dirty="0" smtClean="0"/>
              <a:t> </a:t>
            </a:r>
            <a:r>
              <a:rPr lang="en-US" dirty="0" err="1" smtClean="0"/>
              <a:t>dan</a:t>
            </a:r>
            <a:r>
              <a:rPr lang="en-US" dirty="0" smtClean="0"/>
              <a:t> </a:t>
            </a:r>
            <a:r>
              <a:rPr lang="en-US" dirty="0" err="1" smtClean="0"/>
              <a:t>ekor</a:t>
            </a:r>
            <a:endParaRPr lang="en-US" dirty="0" smtClean="0"/>
          </a:p>
          <a:p>
            <a:pPr lvl="1" eaLnBrk="1" hangingPunct="1">
              <a:defRPr/>
            </a:pPr>
            <a:r>
              <a:rPr lang="en-US" dirty="0" err="1" smtClean="0"/>
              <a:t>badan</a:t>
            </a:r>
            <a:r>
              <a:rPr lang="en-US" dirty="0" smtClean="0"/>
              <a:t> </a:t>
            </a:r>
            <a:r>
              <a:rPr lang="en-US" dirty="0" err="1" smtClean="0"/>
              <a:t>golgi</a:t>
            </a:r>
            <a:r>
              <a:rPr lang="en-US" dirty="0" smtClean="0"/>
              <a:t> </a:t>
            </a:r>
            <a:r>
              <a:rPr lang="en-US" dirty="0" err="1" smtClean="0"/>
              <a:t>membentuk</a:t>
            </a:r>
            <a:r>
              <a:rPr lang="en-US" dirty="0" smtClean="0"/>
              <a:t> </a:t>
            </a:r>
            <a:r>
              <a:rPr lang="en-US" dirty="0" err="1" smtClean="0"/>
              <a:t>kap</a:t>
            </a:r>
            <a:r>
              <a:rPr lang="en-US" dirty="0" smtClean="0"/>
              <a:t> </a:t>
            </a:r>
            <a:r>
              <a:rPr lang="en-US" dirty="0" err="1" smtClean="0"/>
              <a:t>dinamakan</a:t>
            </a:r>
            <a:r>
              <a:rPr lang="en-US" dirty="0" smtClean="0"/>
              <a:t> </a:t>
            </a:r>
            <a:r>
              <a:rPr lang="en-US" dirty="0" err="1" smtClean="0"/>
              <a:t>akrosom</a:t>
            </a:r>
            <a:endParaRPr lang="en-US" dirty="0" smtClean="0"/>
          </a:p>
          <a:p>
            <a:pPr lvl="1"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Rot="1" noChangeArrowheads="1"/>
          </p:cNvSpPr>
          <p:nvPr>
            <p:ph type="body" idx="1"/>
          </p:nvPr>
        </p:nvSpPr>
        <p:spPr>
          <a:xfrm>
            <a:off x="0" y="838200"/>
            <a:ext cx="9144000" cy="6019800"/>
          </a:xfrm>
        </p:spPr>
        <p:txBody>
          <a:bodyPr/>
          <a:lstStyle/>
          <a:p>
            <a:pPr eaLnBrk="1" hangingPunct="1">
              <a:defRPr/>
            </a:pPr>
            <a:r>
              <a:rPr lang="en-US" smtClean="0"/>
              <a:t>Di antara tubulus seminferus terdapat intertisial sel yang menghasilkan hormon testosteron </a:t>
            </a:r>
          </a:p>
          <a:p>
            <a:pPr eaLnBrk="1" hangingPunct="1">
              <a:defRPr/>
            </a:pPr>
            <a:r>
              <a:rPr lang="en-US" smtClean="0"/>
              <a:t>Spermiogenesis terjadi di dalam saluran epididimis</a:t>
            </a:r>
          </a:p>
          <a:p>
            <a:pPr eaLnBrk="1" hangingPunct="1">
              <a:defRPr/>
            </a:pPr>
            <a:r>
              <a:rPr lang="en-US" smtClean="0"/>
              <a:t>sperma matang akan dikeluarkan ke saluruan vas deferens dan mendapatkan cairan semen (kelenjar bulbouretralis,  kelenjar prostat dan kelenjar seminal vesikunalis)</a:t>
            </a:r>
          </a:p>
          <a:p>
            <a:pPr eaLnBrk="1" hangingPunct="1">
              <a:defRPr/>
            </a:pP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4"/>
          <p:cNvPicPr>
            <a:picLocks noGrp="1" noChangeAspect="1" noChangeArrowheads="1"/>
          </p:cNvPicPr>
          <p:nvPr>
            <p:ph type="body" idx="1"/>
          </p:nvPr>
        </p:nvPicPr>
        <p:blipFill>
          <a:blip r:embed="rId2"/>
          <a:srcRect/>
          <a:stretch>
            <a:fillRect/>
          </a:stretch>
        </p:blipFill>
        <p:spPr>
          <a:xfrm>
            <a:off x="381000" y="746125"/>
            <a:ext cx="8077200" cy="6056313"/>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descr="46-11-Spermatogenesis-L.gif"/>
          <p:cNvPicPr>
            <a:picLocks noGrp="1" noChangeAspect="1" noChangeArrowheads="1"/>
          </p:cNvPicPr>
          <p:nvPr>
            <p:ph type="body" idx="1"/>
          </p:nvPr>
        </p:nvPicPr>
        <p:blipFill>
          <a:blip r:embed="rId2"/>
          <a:srcRect/>
          <a:stretch>
            <a:fillRect/>
          </a:stretch>
        </p:blipFill>
        <p:spPr>
          <a:xfrm>
            <a:off x="1169988" y="0"/>
            <a:ext cx="6000750" cy="68580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Rot="1" noChangeArrowheads="1"/>
          </p:cNvSpPr>
          <p:nvPr>
            <p:ph type="body" idx="1"/>
          </p:nvPr>
        </p:nvSpPr>
        <p:spPr>
          <a:xfrm>
            <a:off x="0" y="609600"/>
            <a:ext cx="9144000" cy="6248400"/>
          </a:xfrm>
        </p:spPr>
        <p:txBody>
          <a:bodyPr/>
          <a:lstStyle/>
          <a:p>
            <a:pPr eaLnBrk="1" hangingPunct="1">
              <a:defRPr/>
            </a:pPr>
            <a:r>
              <a:rPr lang="en-US" smtClean="0"/>
              <a:t>Pembelahan sel terjadi secara:</a:t>
            </a:r>
          </a:p>
          <a:p>
            <a:pPr lvl="1" eaLnBrk="1" hangingPunct="1">
              <a:defRPr/>
            </a:pPr>
            <a:r>
              <a:rPr lang="en-US" smtClean="0"/>
              <a:t> mitosis : pembelahan sel tubuh dg  jumlah kromosom sel anak = jumlah kromosom sel induknya serta Jumlah sel hasil  pembelahan dua sel</a:t>
            </a:r>
          </a:p>
          <a:p>
            <a:pPr lvl="1" eaLnBrk="1" hangingPunct="1">
              <a:defRPr/>
            </a:pPr>
            <a:r>
              <a:rPr lang="en-US" smtClean="0"/>
              <a:t>Meiosis :  pembelahan pada sel gamet (gametogenesis) dg jumlah  kromosom sel anak setengah kromosom induknya. Serta jumlah sel anak 4 sel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4" descr="46-08b-MaleReproAnat-L.jpg"/>
          <p:cNvPicPr>
            <a:picLocks noGrp="1" noChangeAspect="1" noChangeArrowheads="1"/>
          </p:cNvPicPr>
          <p:nvPr>
            <p:ph type="body" idx="1"/>
          </p:nvPr>
        </p:nvPicPr>
        <p:blipFill>
          <a:blip r:embed="rId2"/>
          <a:srcRect/>
          <a:stretch>
            <a:fillRect/>
          </a:stretch>
        </p:blipFill>
        <p:spPr>
          <a:xfrm>
            <a:off x="1649413" y="0"/>
            <a:ext cx="5154612" cy="6858000"/>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Rot="1" noChangeArrowheads="1"/>
          </p:cNvSpPr>
          <p:nvPr>
            <p:ph type="body" idx="1"/>
          </p:nvPr>
        </p:nvSpPr>
        <p:spPr>
          <a:xfrm>
            <a:off x="0" y="609600"/>
            <a:ext cx="9144000" cy="5867400"/>
          </a:xfrm>
        </p:spPr>
        <p:txBody>
          <a:bodyPr/>
          <a:lstStyle/>
          <a:p>
            <a:pPr eaLnBrk="1" hangingPunct="1">
              <a:defRPr/>
            </a:pPr>
            <a:r>
              <a:rPr lang="en-US" smtClean="0"/>
              <a:t>satu kali ejakulasi dihasilkan : </a:t>
            </a:r>
          </a:p>
          <a:p>
            <a:pPr lvl="1" eaLnBrk="1" hangingPunct="1">
              <a:defRPr/>
            </a:pPr>
            <a:r>
              <a:rPr lang="en-US" smtClean="0"/>
              <a:t>kurang lebih 5 juta sperma/cc cairan semen</a:t>
            </a:r>
          </a:p>
          <a:p>
            <a:pPr lvl="1" eaLnBrk="1" hangingPunct="1">
              <a:defRPr/>
            </a:pPr>
            <a:r>
              <a:rPr lang="en-US" smtClean="0"/>
              <a:t>2-5 cc cairan semen</a:t>
            </a:r>
          </a:p>
          <a:p>
            <a:pPr lvl="1" eaLnBrk="1" hangingPunct="1">
              <a:defRPr/>
            </a:pPr>
            <a:r>
              <a:rPr lang="en-US" smtClean="0"/>
              <a:t>secara keseluruhan dihasilkan 10-25 juta sperma. </a:t>
            </a:r>
          </a:p>
          <a:p>
            <a:pPr eaLnBrk="1" hangingPunct="1">
              <a:defRPr/>
            </a:pPr>
            <a:r>
              <a:rPr lang="en-US" smtClean="0"/>
              <a:t>Sperma normal akan mengalami pergerakan lebih cepat sehingga mudah masuk ke dalam saluran reproduksi wanita dan mampu memfertilisasi sel telur yang telah berada di oviduk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4" descr="46-12-StructHumSpermCell-L.gif"/>
          <p:cNvPicPr>
            <a:picLocks noGrp="1" noChangeAspect="1" noChangeArrowheads="1"/>
          </p:cNvPicPr>
          <p:nvPr>
            <p:ph type="body" idx="1"/>
          </p:nvPr>
        </p:nvPicPr>
        <p:blipFill>
          <a:blip r:embed="rId2"/>
          <a:srcRect/>
          <a:stretch>
            <a:fillRect/>
          </a:stretch>
        </p:blipFill>
        <p:spPr>
          <a:xfrm>
            <a:off x="0" y="882650"/>
            <a:ext cx="8763000" cy="5761038"/>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4" descr="CDA45_1"/>
          <p:cNvPicPr>
            <a:picLocks noGrp="1" noChangeAspect="1" noChangeArrowheads="1"/>
          </p:cNvPicPr>
          <p:nvPr>
            <p:ph type="title"/>
          </p:nvPr>
        </p:nvPicPr>
        <p:blipFill>
          <a:blip r:embed="rId2"/>
          <a:srcRect/>
          <a:stretch>
            <a:fillRect/>
          </a:stretch>
        </p:blipFill>
        <p:spPr>
          <a:xfrm>
            <a:off x="1524000" y="0"/>
            <a:ext cx="6172200" cy="6629400"/>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WordArt 4"/>
          <p:cNvSpPr>
            <a:spLocks noChangeArrowheads="1" noChangeShapeType="1" noTextEdit="1"/>
          </p:cNvSpPr>
          <p:nvPr/>
        </p:nvSpPr>
        <p:spPr bwMode="auto">
          <a:xfrm>
            <a:off x="609600" y="990600"/>
            <a:ext cx="7772400" cy="43434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solidFill>
                  <a:srgbClr val="0066CC"/>
                </a:solidFill>
                <a:effectLst>
                  <a:outerShdw dist="35921" dir="2700000" algn="ctr" rotWithShape="0">
                    <a:srgbClr val="990000"/>
                  </a:outerShdw>
                </a:effectLst>
                <a:latin typeface="Impact"/>
              </a:rPr>
              <a:t>terimakasih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0" y="0"/>
            <a:ext cx="9144000" cy="1143000"/>
          </a:xfrm>
          <a:gradFill rotWithShape="1">
            <a:gsLst>
              <a:gs pos="0">
                <a:srgbClr val="0000CC">
                  <a:gamma/>
                  <a:shade val="46275"/>
                  <a:invGamma/>
                </a:srgbClr>
              </a:gs>
              <a:gs pos="50000">
                <a:srgbClr val="0000CC"/>
              </a:gs>
              <a:gs pos="100000">
                <a:srgbClr val="0000CC">
                  <a:gamma/>
                  <a:shade val="46275"/>
                  <a:invGamma/>
                </a:srgbClr>
              </a:gs>
            </a:gsLst>
            <a:lin ang="5400000" scaled="1"/>
          </a:gradFill>
        </p:spPr>
        <p:txBody>
          <a:bodyPr/>
          <a:lstStyle/>
          <a:p>
            <a:pPr eaLnBrk="1" hangingPunct="1">
              <a:defRPr/>
            </a:pPr>
            <a:r>
              <a:rPr lang="en-US" smtClean="0"/>
              <a:t>Fase mitosis (M)</a:t>
            </a:r>
          </a:p>
        </p:txBody>
      </p:sp>
      <p:sp>
        <p:nvSpPr>
          <p:cNvPr id="41987" name="Rectangle 3"/>
          <p:cNvSpPr>
            <a:spLocks noGrp="1" noRot="1" noChangeArrowheads="1"/>
          </p:cNvSpPr>
          <p:nvPr>
            <p:ph type="body" idx="1"/>
          </p:nvPr>
        </p:nvSpPr>
        <p:spPr>
          <a:xfrm>
            <a:off x="0" y="1219200"/>
            <a:ext cx="9144000" cy="5638800"/>
          </a:xfrm>
        </p:spPr>
        <p:txBody>
          <a:bodyPr/>
          <a:lstStyle/>
          <a:p>
            <a:pPr eaLnBrk="1" hangingPunct="1">
              <a:lnSpc>
                <a:spcPct val="90000"/>
              </a:lnSpc>
              <a:defRPr/>
            </a:pPr>
            <a:r>
              <a:rPr lang="en-US" smtClean="0"/>
              <a:t>merupakan fase pembelahan sel melalui tahapan-tahapan pembelahan sel (mulai dari penebalan kromosom sampai sitokinesis/pembelahan sitoplasma menjadi dua sel anak)</a:t>
            </a:r>
          </a:p>
          <a:p>
            <a:pPr eaLnBrk="1" hangingPunct="1">
              <a:lnSpc>
                <a:spcPct val="90000"/>
              </a:lnSpc>
              <a:defRPr/>
            </a:pPr>
            <a:r>
              <a:rPr lang="en-US" smtClean="0"/>
              <a:t>Dalam hitungan 24 jam Fase M terjadi selama 1 jam, dan sisanya adalah fase instirahat</a:t>
            </a:r>
          </a:p>
          <a:p>
            <a:pPr eaLnBrk="1" hangingPunct="1">
              <a:lnSpc>
                <a:spcPct val="90000"/>
              </a:lnSpc>
              <a:defRPr/>
            </a:pPr>
            <a:r>
              <a:rPr lang="en-US" smtClean="0"/>
              <a:t>Setelah proses mitosis, dilanjutkan fase interfase, terdiri dari 3 fase yaitu fase G1 (Growth 1), fase S (Sintesis) dan fase G2 (Growth 2). </a:t>
            </a:r>
          </a:p>
          <a:p>
            <a:pPr eaLnBrk="1" hangingPunct="1">
              <a:lnSpc>
                <a:spcPct val="90000"/>
              </a:lnSpc>
              <a:defRPr/>
            </a:pPr>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0" y="0"/>
            <a:ext cx="9144000" cy="1066800"/>
          </a:xfrm>
        </p:spPr>
        <p:txBody>
          <a:bodyPr/>
          <a:lstStyle/>
          <a:p>
            <a:pPr eaLnBrk="1" hangingPunct="1">
              <a:defRPr/>
            </a:pPr>
            <a:r>
              <a:rPr lang="en-US" smtClean="0"/>
              <a:t>Fase interfase</a:t>
            </a:r>
          </a:p>
        </p:txBody>
      </p:sp>
      <p:sp>
        <p:nvSpPr>
          <p:cNvPr id="43011" name="Rectangle 3"/>
          <p:cNvSpPr>
            <a:spLocks noGrp="1" noRot="1" noChangeArrowheads="1"/>
          </p:cNvSpPr>
          <p:nvPr>
            <p:ph type="body" idx="1"/>
          </p:nvPr>
        </p:nvSpPr>
        <p:spPr>
          <a:xfrm>
            <a:off x="0" y="1143000"/>
            <a:ext cx="9144000" cy="5715000"/>
          </a:xfrm>
        </p:spPr>
        <p:txBody>
          <a:bodyPr/>
          <a:lstStyle/>
          <a:p>
            <a:pPr eaLnBrk="1" hangingPunct="1">
              <a:defRPr/>
            </a:pPr>
            <a:r>
              <a:rPr lang="en-US" smtClean="0"/>
              <a:t>Fase G1</a:t>
            </a:r>
          </a:p>
          <a:p>
            <a:pPr lvl="1" eaLnBrk="1" hangingPunct="1">
              <a:defRPr/>
            </a:pPr>
            <a:r>
              <a:rPr lang="en-US" smtClean="0"/>
              <a:t> lanjutan fase M</a:t>
            </a:r>
          </a:p>
          <a:p>
            <a:pPr lvl="1" eaLnBrk="1" hangingPunct="1">
              <a:defRPr/>
            </a:pPr>
            <a:r>
              <a:rPr lang="en-US" smtClean="0"/>
              <a:t> terjadi pertumbuhan sel hasil pembelahan (metabolisme  dan pertumbuhan organel sel)</a:t>
            </a:r>
          </a:p>
          <a:p>
            <a:pPr lvl="1" eaLnBrk="1" hangingPunct="1">
              <a:defRPr/>
            </a:pPr>
            <a:r>
              <a:rPr lang="en-US" smtClean="0"/>
              <a:t>Terjadi 11 jam</a:t>
            </a:r>
          </a:p>
          <a:p>
            <a:pPr lvl="1" eaLnBrk="1" hangingPunct="1">
              <a:defRPr/>
            </a:pPr>
            <a:r>
              <a:rPr lang="en-US" smtClean="0"/>
              <a:t>Jika sel tidak akan melakukan pembelahan lagi, maka siklus sel memasuki fase G0 (fase diam), namun jika sel harus membelah lagi maka sel memasuki fase 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Rot="1" noChangeArrowheads="1"/>
          </p:cNvSpPr>
          <p:nvPr>
            <p:ph type="body" idx="1"/>
          </p:nvPr>
        </p:nvSpPr>
        <p:spPr>
          <a:xfrm>
            <a:off x="301625" y="228600"/>
            <a:ext cx="8540750" cy="6477000"/>
          </a:xfrm>
        </p:spPr>
        <p:txBody>
          <a:bodyPr/>
          <a:lstStyle/>
          <a:p>
            <a:pPr eaLnBrk="1" hangingPunct="1">
              <a:defRPr/>
            </a:pPr>
            <a:r>
              <a:rPr lang="en-US" smtClean="0"/>
              <a:t>Fase S </a:t>
            </a:r>
          </a:p>
          <a:p>
            <a:pPr lvl="1" eaLnBrk="1" hangingPunct="1">
              <a:defRPr/>
            </a:pPr>
            <a:r>
              <a:rPr lang="en-US" smtClean="0"/>
              <a:t>fase sintesis DNA menjadi protein</a:t>
            </a:r>
          </a:p>
          <a:p>
            <a:pPr lvl="1" eaLnBrk="1" hangingPunct="1">
              <a:defRPr/>
            </a:pPr>
            <a:r>
              <a:rPr lang="en-US" smtClean="0"/>
              <a:t>terjadi selama 8 jam</a:t>
            </a:r>
          </a:p>
          <a:p>
            <a:pPr lvl="1" eaLnBrk="1" hangingPunct="1">
              <a:defRPr/>
            </a:pPr>
            <a:r>
              <a:rPr lang="en-US" smtClean="0"/>
              <a:t>terjadi proses replikasi DNA dan sintesis protein yang dibutuhkan</a:t>
            </a:r>
          </a:p>
          <a:p>
            <a:pPr eaLnBrk="1" hangingPunct="1">
              <a:defRPr/>
            </a:pPr>
            <a:r>
              <a:rPr lang="en-US" smtClean="0"/>
              <a:t>fase G2</a:t>
            </a:r>
          </a:p>
          <a:p>
            <a:pPr lvl="1" eaLnBrk="1" hangingPunct="1">
              <a:defRPr/>
            </a:pPr>
            <a:r>
              <a:rPr lang="en-US" smtClean="0"/>
              <a:t>sel mempersiapkan diri untuk membelah dengan mempertebal benang-benang kromatin menjadi kromosom</a:t>
            </a:r>
          </a:p>
          <a:p>
            <a:pPr lvl="1" eaLnBrk="1" hangingPunct="1">
              <a:defRPr/>
            </a:pPr>
            <a:r>
              <a:rPr lang="en-US" smtClean="0"/>
              <a:t>terjadi selama 4 jam</a:t>
            </a:r>
          </a:p>
          <a:p>
            <a:pPr lvl="1" eaLnBrk="1" hangingPunct="1">
              <a:defRPr/>
            </a:pPr>
            <a:r>
              <a:rPr lang="en-US" smtClean="0"/>
              <a:t>Setelah seluruh kompartement sel siap membelah, sel memasuki fase M. </a:t>
            </a:r>
          </a:p>
          <a:p>
            <a:pPr eaLnBrk="1" hangingPunct="1">
              <a:defRPr/>
            </a:pPr>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301625" y="228600"/>
            <a:ext cx="8510588" cy="685800"/>
          </a:xfrm>
        </p:spPr>
        <p:txBody>
          <a:bodyPr/>
          <a:lstStyle/>
          <a:p>
            <a:pPr eaLnBrk="1" hangingPunct="1">
              <a:defRPr/>
            </a:pPr>
            <a:r>
              <a:rPr lang="en-US" sz="4000" smtClean="0"/>
              <a:t>Check point </a:t>
            </a:r>
          </a:p>
        </p:txBody>
      </p:sp>
      <p:sp>
        <p:nvSpPr>
          <p:cNvPr id="45059" name="Rectangle 3"/>
          <p:cNvSpPr>
            <a:spLocks noGrp="1" noRot="1" noChangeArrowheads="1"/>
          </p:cNvSpPr>
          <p:nvPr>
            <p:ph type="body" idx="1"/>
          </p:nvPr>
        </p:nvSpPr>
        <p:spPr>
          <a:xfrm>
            <a:off x="301625" y="990600"/>
            <a:ext cx="8540750" cy="5867400"/>
          </a:xfrm>
        </p:spPr>
        <p:txBody>
          <a:bodyPr/>
          <a:lstStyle/>
          <a:p>
            <a:pPr eaLnBrk="1" hangingPunct="1">
              <a:lnSpc>
                <a:spcPct val="90000"/>
              </a:lnSpc>
              <a:defRPr/>
            </a:pPr>
            <a:r>
              <a:rPr lang="en-US" smtClean="0"/>
              <a:t>Antar fase dalam siklus selterdapat </a:t>
            </a:r>
            <a:r>
              <a:rPr lang="en-US" i="1" smtClean="0"/>
              <a:t>check point</a:t>
            </a:r>
            <a:r>
              <a:rPr lang="en-US" smtClean="0"/>
              <a:t> yang berperan mengontrol siklus sel</a:t>
            </a:r>
          </a:p>
          <a:p>
            <a:pPr eaLnBrk="1" hangingPunct="1">
              <a:lnSpc>
                <a:spcPct val="90000"/>
              </a:lnSpc>
              <a:defRPr/>
            </a:pPr>
            <a:r>
              <a:rPr lang="en-US" i="1" smtClean="0"/>
              <a:t>Check point</a:t>
            </a:r>
            <a:r>
              <a:rPr lang="en-US" smtClean="0"/>
              <a:t> : enzim atau sistem sinyal dari luar sel yang mengontrol aktivitas sel</a:t>
            </a:r>
          </a:p>
          <a:p>
            <a:pPr eaLnBrk="1" hangingPunct="1">
              <a:lnSpc>
                <a:spcPct val="90000"/>
              </a:lnSpc>
              <a:defRPr/>
            </a:pPr>
            <a:r>
              <a:rPr lang="en-US" smtClean="0"/>
              <a:t>contoh </a:t>
            </a:r>
            <a:r>
              <a:rPr lang="en-US" i="1" smtClean="0"/>
              <a:t>check point</a:t>
            </a:r>
            <a:r>
              <a:rPr lang="en-US" smtClean="0"/>
              <a:t> : </a:t>
            </a:r>
          </a:p>
          <a:p>
            <a:pPr lvl="1" eaLnBrk="1" hangingPunct="1">
              <a:lnSpc>
                <a:spcPct val="90000"/>
              </a:lnSpc>
              <a:defRPr/>
            </a:pPr>
            <a:r>
              <a:rPr lang="en-US" smtClean="0"/>
              <a:t>protein p53 yang akan mengatur siklus sel memasuki fase G0 jika terdapat kerusakan pada DNA</a:t>
            </a:r>
          </a:p>
          <a:p>
            <a:pPr lvl="1" eaLnBrk="1" hangingPunct="1">
              <a:lnSpc>
                <a:spcPct val="90000"/>
              </a:lnSpc>
              <a:defRPr/>
            </a:pPr>
            <a:r>
              <a:rPr lang="en-US" smtClean="0"/>
              <a:t>enzim MFP (</a:t>
            </a:r>
            <a:r>
              <a:rPr lang="en-US" i="1" smtClean="0"/>
              <a:t>Maturation Promotion Factor</a:t>
            </a:r>
            <a:r>
              <a:rPr lang="en-US" smtClean="0"/>
              <a:t>) yang akan menginduksi sel untuk memasuki fase M terdiri dari : enzim Cdc, Clb, Cdk Cyc yang memiliki peran berlainan dalam fase siklus sel </a:t>
            </a:r>
          </a:p>
        </p:txBody>
      </p:sp>
    </p:spTree>
  </p:cSld>
  <p:clrMapOvr>
    <a:masterClrMapping/>
  </p:clrMapOvr>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Clouds</Template>
  <TotalTime>344</TotalTime>
  <Words>1480</Words>
  <Application>Microsoft Office PowerPoint</Application>
  <PresentationFormat>On-screen Show (4:3)</PresentationFormat>
  <Paragraphs>167</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Clouds</vt:lpstr>
      <vt:lpstr> </vt:lpstr>
      <vt:lpstr>pendahuluan</vt:lpstr>
      <vt:lpstr>Slide 3</vt:lpstr>
      <vt:lpstr>SIKLUS SEL </vt:lpstr>
      <vt:lpstr>Slide 5</vt:lpstr>
      <vt:lpstr>Fase mitosis (M)</vt:lpstr>
      <vt:lpstr>Fase interfase</vt:lpstr>
      <vt:lpstr>Slide 8</vt:lpstr>
      <vt:lpstr>Check point </vt:lpstr>
      <vt:lpstr>Slide 10</vt:lpstr>
      <vt:lpstr>Slide 11</vt:lpstr>
      <vt:lpstr>MITOSIS</vt:lpstr>
      <vt:lpstr>Profase</vt:lpstr>
      <vt:lpstr>Slide 14</vt:lpstr>
      <vt:lpstr>Slide 15</vt:lpstr>
      <vt:lpstr>Slide 16</vt:lpstr>
      <vt:lpstr>Metafase</vt:lpstr>
      <vt:lpstr>Slide 18</vt:lpstr>
      <vt:lpstr>Anafase</vt:lpstr>
      <vt:lpstr>Telofase</vt:lpstr>
      <vt:lpstr>Slide 21</vt:lpstr>
      <vt:lpstr>Slide 22</vt:lpstr>
      <vt:lpstr>MEIOSIS </vt:lpstr>
      <vt:lpstr>Meiosis 1</vt:lpstr>
      <vt:lpstr>Slide 25</vt:lpstr>
      <vt:lpstr>Slide 26</vt:lpstr>
      <vt:lpstr>Slide 27</vt:lpstr>
      <vt:lpstr>Slide 28</vt:lpstr>
      <vt:lpstr>Slide 29</vt:lpstr>
      <vt:lpstr>Meiosis II</vt:lpstr>
      <vt:lpstr>Slide 31</vt:lpstr>
      <vt:lpstr>Slide 32</vt:lpstr>
      <vt:lpstr>OOGENESIS </vt:lpstr>
      <vt:lpstr>Slide 34</vt:lpstr>
      <vt:lpstr>Slide 35</vt:lpstr>
      <vt:lpstr>Slide 36</vt:lpstr>
      <vt:lpstr>Slide 37</vt:lpstr>
      <vt:lpstr>Slide 38</vt:lpstr>
      <vt:lpstr>Slide 39</vt:lpstr>
      <vt:lpstr>Slide 40</vt:lpstr>
      <vt:lpstr>Slide 41</vt:lpstr>
      <vt:lpstr>Slide 42</vt:lpstr>
      <vt:lpstr>Slide 43</vt:lpstr>
      <vt:lpstr>Slide 44</vt:lpstr>
      <vt:lpstr>Spermatogenesis</vt:lpstr>
      <vt:lpstr>Slide 46</vt:lpstr>
      <vt:lpstr>Slide 47</vt:lpstr>
      <vt:lpstr>Slide 48</vt:lpstr>
      <vt:lpstr>Slide 49</vt:lpstr>
      <vt:lpstr>Slide 50</vt:lpstr>
      <vt:lpstr>Slide 51</vt:lpstr>
      <vt:lpstr>Slide 52</vt:lpstr>
      <vt:lpstr>Slide 53</vt:lpstr>
      <vt:lpstr>Slide 54</vt:lpstr>
    </vt:vector>
  </TitlesOfParts>
  <Company>komputer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maestro</dc:creator>
  <cp:lastModifiedBy>user_2</cp:lastModifiedBy>
  <cp:revision>18</cp:revision>
  <dcterms:created xsi:type="dcterms:W3CDTF">2007-04-11T11:13:49Z</dcterms:created>
  <dcterms:modified xsi:type="dcterms:W3CDTF">2019-02-27T10:32:17Z</dcterms:modified>
</cp:coreProperties>
</file>