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5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90" r:id="rId18"/>
    <p:sldId id="280" r:id="rId19"/>
    <p:sldId id="281" r:id="rId20"/>
    <p:sldId id="282" r:id="rId21"/>
    <p:sldId id="288" r:id="rId22"/>
    <p:sldId id="283" r:id="rId23"/>
    <p:sldId id="284" r:id="rId24"/>
    <p:sldId id="285" r:id="rId25"/>
    <p:sldId id="286" r:id="rId26"/>
    <p:sldId id="289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D00"/>
    <a:srgbClr val="003300"/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12" autoAdjust="0"/>
  </p:normalViewPr>
  <p:slideViewPr>
    <p:cSldViewPr>
      <p:cViewPr varScale="1">
        <p:scale>
          <a:sx n="56" d="100"/>
          <a:sy n="56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A093B-7022-4D49-85DB-C5DD188451B6}" type="datetimeFigureOut">
              <a:rPr lang="id-ID" smtClean="0"/>
              <a:pPr/>
              <a:t>04/03/2019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9A94C-0123-4F38-88B9-04739C96D75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090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Kebutuhan terhadap statistic: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Menjabarkan dan memahami suatu hubungan antarvariabel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Alat bantu dalam mengambil keputusan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Alat bantu untuk mengukur perubahan dan meningkatkan proses peramalan (forecasting)</a:t>
            </a:r>
          </a:p>
          <a:p>
            <a:pPr marL="0" indent="0">
              <a:buFont typeface="+mj-lt"/>
              <a:buNone/>
            </a:pPr>
            <a:r>
              <a:rPr lang="en-US" smtClean="0"/>
              <a:t>Secara khusus pengaplikasian ilmu statistic dibutuhkan untuk:</a:t>
            </a:r>
          </a:p>
          <a:p>
            <a:pPr marL="228600" indent="-228600">
              <a:buFont typeface="+mj-lt"/>
              <a:buAutoNum type="arabicPeriod"/>
            </a:pPr>
            <a:r>
              <a:rPr lang="en-US" smtClean="0"/>
              <a:t>Pembuktian skripsi, thesis, dissertation, and scientific Journal (Bidang Akademik)</a:t>
            </a:r>
          </a:p>
          <a:p>
            <a:pPr marL="0" indent="0">
              <a:buFont typeface="+mj-lt"/>
              <a:buNone/>
            </a:pPr>
            <a:endParaRPr lang="en-US" smtClean="0"/>
          </a:p>
          <a:p>
            <a:pPr marL="0" indent="0">
              <a:buFont typeface="+mj-lt"/>
              <a:buNone/>
            </a:pPr>
            <a:r>
              <a:rPr lang="en-US" smtClean="0"/>
              <a:t>Jelaskan</a:t>
            </a:r>
            <a:r>
              <a:rPr lang="en-US" baseline="0" smtClean="0"/>
              <a:t> definisi statistic dan statistika : penggunaan dan pengertianya masing2.</a:t>
            </a:r>
          </a:p>
          <a:p>
            <a:pPr marL="0" indent="0">
              <a:buFont typeface="+mj-lt"/>
              <a:buNone/>
            </a:pPr>
            <a:endParaRPr lang="en-US" baseline="0" smtClean="0"/>
          </a:p>
          <a:p>
            <a:r>
              <a:rPr lang="en-US" smtClean="0"/>
              <a:t>Jelaskan</a:t>
            </a:r>
            <a:r>
              <a:rPr lang="en-US" baseline="0" smtClean="0"/>
              <a:t> arti dan penggunaan data.</a:t>
            </a:r>
          </a:p>
          <a:p>
            <a:r>
              <a:rPr lang="en-US" baseline="0" smtClean="0"/>
              <a:t>Jelaskan perbedaan data dengan informasi.</a:t>
            </a:r>
          </a:p>
          <a:p>
            <a:r>
              <a:rPr lang="en-US" baseline="0" smtClean="0"/>
              <a:t>Jelaskan syarat data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9A94C-0123-4F38-88B9-04739C96D75B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IS-LM</a:t>
            </a:r>
            <a:r>
              <a:rPr lang="en-US" sz="1200" b="0" i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Investment Saving - Liquidity Preference Money Supply</a:t>
            </a:r>
            <a:endParaRPr lang="en-US" smtClean="0"/>
          </a:p>
          <a:p>
            <a:r>
              <a:rPr lang="en-US" smtClean="0"/>
              <a:t>IS keseimbangan pasar barang, LM keseimbangan pasar uang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04486-BFF0-440D-9D3C-FC9C2D34501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Statistics berasal dari</a:t>
            </a:r>
            <a:r>
              <a:rPr lang="en-US" baseline="0" smtClean="0"/>
              <a:t> bahasa yunani “status” </a:t>
            </a:r>
            <a:r>
              <a:rPr lang="en-US" baseline="0" smtClean="0">
                <a:sym typeface="Wingdings" pitchFamily="2" charset="2"/>
              </a:rPr>
              <a:t> state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04486-BFF0-440D-9D3C-FC9C2D34501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9A94C-0123-4F38-88B9-04739C96D75B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Data Kulitatif : Bukan “angka”: nominal &amp; ordinal</a:t>
            </a:r>
          </a:p>
          <a:p>
            <a:r>
              <a:rPr lang="en-US" smtClean="0"/>
              <a:t>Data Diskret</a:t>
            </a:r>
            <a:r>
              <a:rPr lang="en-US" baseline="0" smtClean="0"/>
              <a:t> : data kuantitatif yang nilainya khusus dan merupakan hasil perhitungan serta biasanya berupa bilangan bulat (10 buah)</a:t>
            </a:r>
          </a:p>
          <a:p>
            <a:r>
              <a:rPr lang="en-US" baseline="0" smtClean="0"/>
              <a:t>Data Kontinu : datanya menempati semua interval pengukuran dan merupakan hasil pengukuran (60,3 kg)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04486-BFF0-440D-9D3C-FC9C2D34501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52C4C-F8B4-4DB0-AA3D-E460887086E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039-04C8-4C61-B59D-EA9E3975BFA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0F0767-F9F5-4963-B5C5-2AFCDC9C3F1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D4FC3-151D-4483-AA94-8244031F851E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D4FC3-151D-4483-AA94-8244031F851E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A322A-A232-48B7-BAB3-88B74504EF56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926" y="3571876"/>
            <a:ext cx="6215074" cy="969959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4572008"/>
            <a:ext cx="6215074" cy="571504"/>
          </a:xfrm>
        </p:spPr>
        <p:txBody>
          <a:bodyPr>
            <a:noAutofit/>
          </a:bodyPr>
          <a:lstStyle>
            <a:lvl1pPr marL="0" indent="0" algn="ctr">
              <a:buNone/>
              <a:defRPr sz="36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04/03/2019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04/03/2019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04/03/2019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04/03/2019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04/03/2019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04/03/2019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04/03/2019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04/03/2019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04/03/2019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04/03/2019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2F56-3B81-46C4-83DC-F242D69E3A07}" type="datetimeFigureOut">
              <a:rPr lang="id-ID" smtClean="0"/>
              <a:pPr/>
              <a:t>04/03/2019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034" y="71422"/>
            <a:ext cx="8429684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B2F56-3B81-46C4-83DC-F242D69E3A07}" type="datetimeFigureOut">
              <a:rPr lang="id-ID" smtClean="0"/>
              <a:pPr/>
              <a:t>04/03/2019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C9F28-B1F7-4194-B611-0E6A3AACC12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51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3175" cmpd="sng">
            <a:solidFill>
              <a:srgbClr val="FFC000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926" y="3071810"/>
            <a:ext cx="6215074" cy="428628"/>
          </a:xfrm>
        </p:spPr>
        <p:txBody>
          <a:bodyPr>
            <a:normAutofit fontScale="90000"/>
          </a:bodyPr>
          <a:lstStyle/>
          <a:p>
            <a:r>
              <a:rPr lang="id-ID" sz="28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ESA153 – MATERI 1</a:t>
            </a:r>
            <a:endParaRPr lang="id-ID" sz="2800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3571876"/>
            <a:ext cx="6215106" cy="1571636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id-ID" sz="4400" b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ILMU STATISTIK</a:t>
            </a:r>
            <a:endParaRPr lang="id-ID" sz="4400" b="1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>
            <a:stCxn id="8" idx="0"/>
            <a:endCxn id="8" idx="4"/>
          </p:cNvCxnSpPr>
          <p:nvPr/>
        </p:nvCxnSpPr>
        <p:spPr>
          <a:xfrm>
            <a:off x="1414993" y="3500438"/>
            <a:ext cx="1588" cy="16897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8" idx="2"/>
            <a:endCxn id="8" idx="6"/>
          </p:cNvCxnSpPr>
          <p:nvPr/>
        </p:nvCxnSpPr>
        <p:spPr>
          <a:xfrm>
            <a:off x="571472" y="4345298"/>
            <a:ext cx="1687041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71472" y="3500438"/>
            <a:ext cx="1687041" cy="1689720"/>
          </a:xfrm>
          <a:custGeom>
            <a:avLst/>
            <a:gdLst>
              <a:gd name="G0" fmla="+- 2314 0 0"/>
              <a:gd name="G1" fmla="+- 21600 0 2314"/>
              <a:gd name="G2" fmla="+- 21600 0 23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14" y="10800"/>
                </a:moveTo>
                <a:cubicBezTo>
                  <a:pt x="2314" y="15487"/>
                  <a:pt x="6113" y="19286"/>
                  <a:pt x="10800" y="19286"/>
                </a:cubicBezTo>
                <a:cubicBezTo>
                  <a:pt x="15487" y="19286"/>
                  <a:pt x="19286" y="15487"/>
                  <a:pt x="19286" y="10800"/>
                </a:cubicBezTo>
                <a:cubicBezTo>
                  <a:pt x="19286" y="6113"/>
                  <a:pt x="15487" y="2314"/>
                  <a:pt x="10800" y="2314"/>
                </a:cubicBezTo>
                <a:cubicBezTo>
                  <a:pt x="6113" y="2314"/>
                  <a:pt x="2314" y="6113"/>
                  <a:pt x="2314" y="10800"/>
                </a:cubicBezTo>
                <a:close/>
              </a:path>
            </a:pathLst>
          </a:custGeom>
          <a:solidFill>
            <a:srgbClr val="002060"/>
          </a:solidFill>
          <a:ln w="25400">
            <a:solidFill>
              <a:srgbClr val="F54D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id-ID" sz="7200" b="1" smtClean="0">
                <a:solidFill>
                  <a:srgbClr val="002060"/>
                </a:solidFill>
                <a:latin typeface="Arial Black" pitchFamily="34" charset="0"/>
              </a:rPr>
              <a:t>1</a:t>
            </a:r>
            <a:endParaRPr lang="de-DE" sz="7200" b="1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3872" y="3671126"/>
            <a:ext cx="1371600" cy="1324740"/>
            <a:chOff x="1066800" y="2256660"/>
            <a:chExt cx="1371600" cy="1324740"/>
          </a:xfrm>
        </p:grpSpPr>
        <p:sp>
          <p:nvSpPr>
            <p:cNvPr id="10" name="Rectangle 9"/>
            <p:cNvSpPr/>
            <p:nvPr/>
          </p:nvSpPr>
          <p:spPr>
            <a:xfrm>
              <a:off x="1066800" y="2286000"/>
              <a:ext cx="1371600" cy="1295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1737360" y="2256660"/>
              <a:ext cx="45719" cy="685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APA ITU STATISTIK ???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7930979">
            <a:off x="-522048" y="2775609"/>
            <a:ext cx="44971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2060"/>
                </a:solidFill>
                <a:latin typeface="Segoe Print" pitchFamily="2" charset="0"/>
              </a:rPr>
              <a:t>Sepanjang hidup kita menerka jawaban berdasarkan</a:t>
            </a:r>
            <a:r>
              <a:rPr lang="en-US" sz="2000" smtClean="0">
                <a:latin typeface="Segoe Print" pitchFamily="2" charset="0"/>
              </a:rPr>
              <a:t> </a:t>
            </a:r>
            <a:r>
              <a:rPr lang="en-US" sz="2400" b="1" smtClean="0">
                <a:solidFill>
                  <a:srgbClr val="800000"/>
                </a:solidFill>
                <a:latin typeface="Segoe Print" pitchFamily="2" charset="0"/>
              </a:rPr>
              <a:t>informasi yang tak lengkap</a:t>
            </a:r>
            <a:endParaRPr lang="en-US" sz="2400" b="1">
              <a:solidFill>
                <a:srgbClr val="800000"/>
              </a:solidFill>
              <a:latin typeface="Segoe Print" pitchFamily="2" charset="0"/>
            </a:endParaRPr>
          </a:p>
        </p:txBody>
      </p:sp>
      <p:pic>
        <p:nvPicPr>
          <p:cNvPr id="5" name="Picture 4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066800"/>
            <a:ext cx="6075784" cy="54864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Definisi </a:t>
            </a:r>
            <a:endParaRPr lang="en-US"/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428596" y="1071546"/>
            <a:ext cx="821537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lvl="0" indent="-342900">
              <a:buFontTx/>
              <a:buChar char="•"/>
            </a:pPr>
            <a:r>
              <a:rPr lang="id-ID" sz="2800" smtClean="0">
                <a:solidFill>
                  <a:srgbClr val="C00000"/>
                </a:solidFill>
                <a:latin typeface="Comic Sans MS" pitchFamily="66" charset="0"/>
              </a:rPr>
              <a:t>Statistics </a:t>
            </a:r>
            <a:r>
              <a:rPr lang="en-US" sz="2800" smtClean="0">
                <a:solidFill>
                  <a:srgbClr val="C00000"/>
                </a:solidFill>
                <a:latin typeface="Comic Sans MS" pitchFamily="66" charset="0"/>
              </a:rPr>
              <a:t>– Anderson and Bancrof</a:t>
            </a:r>
          </a:p>
          <a:p>
            <a:pPr marL="514350" indent="-342900"/>
            <a:r>
              <a:rPr lang="id-ID" sz="2800" b="1" smtClean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	</a:t>
            </a:r>
            <a:r>
              <a:rPr lang="en-US" smtClean="0">
                <a:solidFill>
                  <a:srgbClr val="006600"/>
                </a:solidFill>
                <a:latin typeface="Segoe Print" pitchFamily="2" charset="0"/>
              </a:rPr>
              <a:t>Statistic is the science and art of the development and application of the most effective methods of collecting, tabulating and interpreting quantitative data in such a manner that the fallibility of conclusions and estimates may be assessed by means if inductive reasoning based on the mathematics of probability</a:t>
            </a:r>
            <a:endParaRPr lang="id-ID" b="1" smtClean="0">
              <a:solidFill>
                <a:srgbClr val="006600"/>
              </a:solidFill>
              <a:latin typeface="Comic Sans MS" pitchFamily="66" charset="0"/>
              <a:cs typeface="Arial" charset="0"/>
            </a:endParaRPr>
          </a:p>
          <a:p>
            <a:pPr marL="514350" indent="-342900" eaLnBrk="1" hangingPunct="1"/>
            <a:endParaRPr lang="id-ID" sz="2000" smtClean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  <a:p>
            <a:pPr marL="514350" indent="-342900" eaLnBrk="1" hangingPunct="1">
              <a:buFontTx/>
              <a:buChar char="•"/>
            </a:pPr>
            <a:r>
              <a:rPr lang="en-US" sz="2800" smtClean="0">
                <a:latin typeface="Comic Sans MS" pitchFamily="66" charset="0"/>
                <a:cs typeface="Arial" charset="0"/>
              </a:rPr>
              <a:t>Statistika </a:t>
            </a:r>
            <a:endParaRPr lang="en-US" sz="2800">
              <a:latin typeface="Comic Sans MS" pitchFamily="66" charset="0"/>
              <a:cs typeface="Arial" charset="0"/>
            </a:endParaRPr>
          </a:p>
          <a:p>
            <a:pPr marL="514350" indent="-342900" eaLnBrk="1" hangingPunct="1"/>
            <a:r>
              <a:rPr lang="en-US" sz="2400" b="1">
                <a:latin typeface="Tahoma" pitchFamily="34" charset="0"/>
                <a:cs typeface="Arial" charset="0"/>
              </a:rPr>
              <a:t>	</a:t>
            </a:r>
            <a:r>
              <a:rPr lang="en-US">
                <a:solidFill>
                  <a:srgbClr val="002060"/>
                </a:solidFill>
                <a:latin typeface="Segoe Print" pitchFamily="2" charset="0"/>
                <a:cs typeface="Arial" charset="0"/>
              </a:rPr>
              <a:t>Ilmu mengumpulkan, menata, menyajikan, menganalisis, dan menginterprestasikan data menjadi informasi untuk membantu pengambilan keputusan yang efektif.</a:t>
            </a:r>
            <a:endParaRPr lang="en-US" b="1">
              <a:solidFill>
                <a:srgbClr val="002060"/>
              </a:solidFill>
              <a:latin typeface="Segoe Print" pitchFamily="2" charset="0"/>
              <a:cs typeface="Arial" charset="0"/>
            </a:endParaRPr>
          </a:p>
          <a:p>
            <a:pPr marL="514350" indent="-342900" eaLnBrk="1" hangingPunct="1"/>
            <a:endParaRPr lang="id-ID" sz="2000" smtClean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  <a:p>
            <a:pPr marL="514350" indent="-342900" eaLnBrk="1" hangingPunct="1">
              <a:buFontTx/>
              <a:buChar char="•"/>
            </a:pPr>
            <a:r>
              <a:rPr lang="en-US" sz="2800" smtClean="0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Statistik</a:t>
            </a:r>
            <a:endParaRPr lang="en-US" sz="2800">
              <a:solidFill>
                <a:srgbClr val="006600"/>
              </a:solidFill>
              <a:latin typeface="Comic Sans MS" pitchFamily="66" charset="0"/>
              <a:cs typeface="Arial" charset="0"/>
            </a:endParaRPr>
          </a:p>
          <a:p>
            <a:pPr marL="514350" indent="-342900" eaLnBrk="1" hangingPunct="1"/>
            <a:r>
              <a:rPr lang="en-US" sz="2400">
                <a:solidFill>
                  <a:schemeClr val="accent1"/>
                </a:solidFill>
                <a:latin typeface="Segoe Print" pitchFamily="2" charset="0"/>
                <a:cs typeface="Arial" charset="0"/>
              </a:rPr>
              <a:t>	</a:t>
            </a:r>
            <a:r>
              <a:rPr lang="en-US">
                <a:latin typeface="Segoe Print" pitchFamily="2" charset="0"/>
                <a:cs typeface="Arial" charset="0"/>
              </a:rPr>
              <a:t>Suatu kumpulan angka yang tersusun lebih dari satu angka</a:t>
            </a:r>
            <a:r>
              <a:rPr lang="en-US" b="1">
                <a:solidFill>
                  <a:schemeClr val="bg2"/>
                </a:solidFill>
                <a:latin typeface="Segoe Print" pitchFamily="2" charset="0"/>
                <a:cs typeface="Arial" charset="0"/>
              </a:rPr>
              <a:t>.</a:t>
            </a:r>
            <a:endParaRPr lang="en-US" b="1">
              <a:solidFill>
                <a:schemeClr val="accent1"/>
              </a:solidFill>
              <a:latin typeface="Segoe Print" pitchFamily="2" charset="0"/>
              <a:cs typeface="Arial" charset="0"/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719561" y="1142984"/>
            <a:ext cx="7924405" cy="5194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457200" lvl="0" indent="-45720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endParaRPr lang="en-US" sz="2800" kern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smtClean="0">
                <a:cs typeface="Arial" charset="0"/>
              </a:rPr>
              <a:t>PERKEMBANGAN STATISTIKA</a:t>
            </a:r>
            <a:endParaRPr lang="en-US" sz="28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124744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76250" marR="0" lvl="0" indent="-4762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  <a:p>
            <a:pPr marL="476250" marR="0" lvl="0" indent="-4762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(a) Jaman Mesir dan Cina untuk menentukan besar pajak</a:t>
            </a:r>
          </a:p>
          <a:p>
            <a:pPr marL="476250" marR="0" lvl="0" indent="-476250" algn="l" defTabSz="914400" rtl="0" eaLnBrk="1" fontAlgn="auto" latinLnBrk="0" hangingPunct="1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  <a:p>
            <a:pPr marL="476250" marR="0" lvl="0" indent="-47625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(b) Jaman gereja untuk mencatat kelahiran, kematian, dan pernikahan</a:t>
            </a:r>
          </a:p>
          <a:p>
            <a:pPr marL="476250" marR="0" lvl="0" indent="-476250" algn="l" defTabSz="914400" rtl="0" eaLnBrk="1" fontAlgn="auto" latinLnBrk="0" hangingPunct="1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  <a:p>
            <a:pPr marL="476250" marR="0" lvl="0" indent="-47625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(c) Tahun 1937 Tinbergen mengembangkan ekonomi statistik</a:t>
            </a:r>
          </a:p>
          <a:p>
            <a:pPr marL="476250" marR="0" lvl="0" indent="-47625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  <a:p>
            <a:pPr marL="476250" marR="0" lvl="0" indent="-47625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(d) Hicks mengembangkan matematika ekonomi untuk analisis IS-LM     </a:t>
            </a:r>
          </a:p>
          <a:p>
            <a:pPr marL="476250" marR="0" lvl="0" indent="-476250" algn="l" defTabSz="914400" rtl="0" eaLnBrk="1" fontAlgn="auto" latinLnBrk="0" hangingPunct="1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  <a:p>
            <a:pPr marL="476250" marR="0" lvl="0" indent="-47625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(e) Tahun 1950, Bayes mengembangkan Teori Pengambilan Keputusan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smtClean="0">
                <a:cs typeface="Arial" charset="0"/>
              </a:rPr>
              <a:t>PERANAN &amp; PERKEMBANGAN STATISTIKA</a:t>
            </a:r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642910" y="1071546"/>
            <a:ext cx="800105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id-ID" sz="2400" smtClean="0"/>
              <a:t>A</a:t>
            </a:r>
            <a:r>
              <a:rPr lang="en-US" sz="2400" smtClean="0"/>
              <a:t>walnya digunakan </a:t>
            </a:r>
            <a:r>
              <a:rPr lang="en-US" sz="2400" smtClean="0">
                <a:solidFill>
                  <a:srgbClr val="C00000"/>
                </a:solidFill>
              </a:rPr>
              <a:t>kepentingan pemerintahan</a:t>
            </a:r>
            <a:r>
              <a:rPr lang="en-US" sz="2400" smtClean="0"/>
              <a:t>, </a:t>
            </a:r>
            <a:r>
              <a:rPr lang="en-US" sz="2400" i="1" smtClean="0"/>
              <a:t>seperti</a:t>
            </a:r>
            <a:r>
              <a:rPr lang="en-US" sz="2400" smtClean="0"/>
              <a:t> :</a:t>
            </a:r>
          </a:p>
          <a:p>
            <a:pPr marL="916686" lvl="1" indent="-514350"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i="1" smtClean="0"/>
              <a:t>Pendataan jumlah penduduk, perpajakan, pencatatan personil militer, dsb.</a:t>
            </a:r>
            <a:endParaRPr lang="id-ID" sz="2000" i="1" smtClean="0"/>
          </a:p>
          <a:p>
            <a:pPr marL="916686" lvl="1" indent="-514350">
              <a:buClr>
                <a:schemeClr val="bg2">
                  <a:lumMod val="25000"/>
                </a:schemeClr>
              </a:buClr>
              <a:defRPr/>
            </a:pPr>
            <a:endParaRPr lang="id-ID" sz="1200" i="1" smtClean="0">
              <a:solidFill>
                <a:srgbClr val="006600"/>
              </a:solidFill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id-ID" sz="2400" smtClean="0"/>
              <a:t>P</a:t>
            </a:r>
            <a:r>
              <a:rPr lang="en-US" sz="2400" smtClean="0"/>
              <a:t>enggunaan statistika semakin berkembang dan meluas di </a:t>
            </a:r>
            <a:r>
              <a:rPr lang="en-US" sz="2400" smtClean="0">
                <a:solidFill>
                  <a:srgbClr val="C00000"/>
                </a:solidFill>
              </a:rPr>
              <a:t>berbagai bidang kegiatan </a:t>
            </a:r>
            <a:r>
              <a:rPr lang="en-US" sz="2400" smtClean="0"/>
              <a:t>seperti </a:t>
            </a:r>
          </a:p>
          <a:p>
            <a:pPr marL="916686" lvl="1" indent="-514350"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i="1" smtClean="0">
                <a:solidFill>
                  <a:srgbClr val="006600"/>
                </a:solidFill>
              </a:rPr>
              <a:t>Bidang bisnis dan industri.</a:t>
            </a:r>
          </a:p>
          <a:p>
            <a:pPr marL="916686" lvl="1" indent="-514350"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i="1" smtClean="0">
                <a:solidFill>
                  <a:srgbClr val="006600"/>
                </a:solidFill>
              </a:rPr>
              <a:t>Bidang pendidikan.</a:t>
            </a:r>
          </a:p>
          <a:p>
            <a:pPr marL="916686" lvl="1" indent="-514350"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i="1" smtClean="0">
                <a:solidFill>
                  <a:srgbClr val="006600"/>
                </a:solidFill>
              </a:rPr>
              <a:t>Bidang politik.</a:t>
            </a:r>
          </a:p>
          <a:p>
            <a:pPr marL="916686" lvl="1" indent="-514350"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i="1" smtClean="0">
                <a:solidFill>
                  <a:srgbClr val="006600"/>
                </a:solidFill>
              </a:rPr>
              <a:t>Bidang kesehatan.</a:t>
            </a:r>
          </a:p>
          <a:p>
            <a:pPr marL="916686" lvl="1" indent="-514350"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i="1" smtClean="0">
                <a:solidFill>
                  <a:srgbClr val="006600"/>
                </a:solidFill>
              </a:rPr>
              <a:t>Bidang hukum, </a:t>
            </a:r>
            <a:r>
              <a:rPr lang="id-ID" sz="2000" i="1" smtClean="0">
                <a:solidFill>
                  <a:srgbClr val="006600"/>
                </a:solidFill>
              </a:rPr>
              <a:t>d</a:t>
            </a:r>
            <a:r>
              <a:rPr lang="en-US" sz="2000" i="1" smtClean="0">
                <a:solidFill>
                  <a:srgbClr val="006600"/>
                </a:solidFill>
              </a:rPr>
              <a:t>sb.</a:t>
            </a:r>
            <a:endParaRPr lang="id-ID" sz="2000" i="1" smtClean="0">
              <a:solidFill>
                <a:srgbClr val="006600"/>
              </a:solidFill>
            </a:endParaRPr>
          </a:p>
          <a:p>
            <a:pPr marL="916686" lvl="1" indent="-514350">
              <a:buClr>
                <a:schemeClr val="bg2">
                  <a:lumMod val="10000"/>
                </a:schemeClr>
              </a:buClr>
              <a:defRPr/>
            </a:pPr>
            <a:endParaRPr lang="id-ID" sz="1200" smtClean="0">
              <a:solidFill>
                <a:srgbClr val="006600"/>
              </a:solidFill>
            </a:endParaRPr>
          </a:p>
          <a:p>
            <a:pPr marL="365760" lvl="0" indent="-283464">
              <a:buFont typeface="Wingdings 2"/>
              <a:buChar char=""/>
              <a:defRPr/>
            </a:pPr>
            <a:r>
              <a:rPr lang="en-US" sz="2400" smtClean="0"/>
              <a:t>Statistics and Science</a:t>
            </a:r>
            <a:r>
              <a:rPr lang="id-ID" sz="2400" smtClean="0"/>
              <a:t>,</a:t>
            </a:r>
            <a:endParaRPr lang="en-US" sz="240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i="1" smtClean="0">
                <a:solidFill>
                  <a:srgbClr val="002060"/>
                </a:solidFill>
              </a:rPr>
              <a:t>Economic = Econometrics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i="1" smtClean="0">
                <a:solidFill>
                  <a:srgbClr val="002060"/>
                </a:solidFill>
              </a:rPr>
              <a:t>Biology = Biometrics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i="1" smtClean="0">
                <a:solidFill>
                  <a:srgbClr val="002060"/>
                </a:solidFill>
              </a:rPr>
              <a:t>Psychology = Psychometrics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i="1" smtClean="0">
                <a:solidFill>
                  <a:srgbClr val="002060"/>
                </a:solidFill>
              </a:rPr>
              <a:t>Technology = Technimetrics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i="1" smtClean="0">
                <a:solidFill>
                  <a:srgbClr val="002060"/>
                </a:solidFill>
              </a:rPr>
              <a:t>Sociology = Sociometrists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PENGGUNA STATISTIKA</a:t>
            </a:r>
            <a:endParaRPr lang="en-US"/>
          </a:p>
        </p:txBody>
      </p:sp>
      <p:graphicFrame>
        <p:nvGraphicFramePr>
          <p:cNvPr id="5" name="Group 132"/>
          <p:cNvGraphicFramePr>
            <a:graphicFrameLocks noGrp="1"/>
          </p:cNvGraphicFramePr>
          <p:nvPr/>
        </p:nvGraphicFramePr>
        <p:xfrm>
          <a:off x="381000" y="1632560"/>
          <a:ext cx="8305800" cy="3596640"/>
        </p:xfrm>
        <a:graphic>
          <a:graphicData uri="http://schemas.openxmlformats.org/drawingml/2006/table">
            <a:tbl>
              <a:tblPr/>
              <a:tblGrid>
                <a:gridCol w="2679700"/>
                <a:gridCol w="56261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Pengguna Statistika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Masalah yang Dihadapi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5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Manajemen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Penentuan struktur gaji, pesangon, dan tunjangan karyawan.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Penentuan jumlah persediaan barang, barang dalam proses, dan barang jadi.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Evaluasi produktivitas karyawan.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Evaluasi kinerja perusahaan.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Akuntansi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Penentuan standar audit barang dan jasa.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Penentuan depresiasi dan apresiasi barang dan jasa.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Analisis rasio keuangan perusahaan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PENGGUNA STATISTIKA</a:t>
            </a:r>
            <a:endParaRPr lang="en-US"/>
          </a:p>
        </p:txBody>
      </p:sp>
      <p:graphicFrame>
        <p:nvGraphicFramePr>
          <p:cNvPr id="4" name="Group 59"/>
          <p:cNvGraphicFramePr>
            <a:graphicFrameLocks noGrp="1"/>
          </p:cNvGraphicFramePr>
          <p:nvPr/>
        </p:nvGraphicFramePr>
        <p:xfrm>
          <a:off x="370656" y="1628800"/>
          <a:ext cx="8305800" cy="4200144"/>
        </p:xfrm>
        <a:graphic>
          <a:graphicData uri="http://schemas.openxmlformats.org/drawingml/2006/table">
            <a:tbl>
              <a:tblPr/>
              <a:tblGrid>
                <a:gridCol w="2667000"/>
                <a:gridCol w="5638800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Pengguna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Statistika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Masalah yang Dihadapi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Pemasaran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Penelitian dan pengembangan produk.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Analisis potensi pasar, segmentasi pasar, dan diskriminasi pasar.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Ramalan penjualan.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Efektivitas kegiatan promosi penjualan.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Keuangan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Potensi peluang kenaikan dan penurunan harga saham, suku bunga, dan reksadana.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Tingkat pengembalian investasi beberapa sektor ekonomi.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Analisis pertumbuhan laba dan cadangan usaha.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Analisis resiko setiap usaha.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PENGGUNA STATISTIKA</a:t>
            </a:r>
            <a:endParaRPr lang="en-US"/>
          </a:p>
        </p:txBody>
      </p:sp>
      <p:graphicFrame>
        <p:nvGraphicFramePr>
          <p:cNvPr id="5" name="Group 44"/>
          <p:cNvGraphicFramePr>
            <a:graphicFrameLocks noGrp="1"/>
          </p:cNvGraphicFramePr>
          <p:nvPr/>
        </p:nvGraphicFramePr>
        <p:xfrm>
          <a:off x="457200" y="1588295"/>
          <a:ext cx="8305800" cy="4000945"/>
        </p:xfrm>
        <a:graphic>
          <a:graphicData uri="http://schemas.openxmlformats.org/drawingml/2006/table">
            <a:tbl>
              <a:tblPr/>
              <a:tblGrid>
                <a:gridCol w="2679700"/>
                <a:gridCol w="56261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Pengguna Statistika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Masalah yang Dihadapi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5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Ekonomi Pembangunan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1. Analisis pertumbuhan ekonomi, inflasi, dan suku bunga.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2. Pertumbuhan penduduk dan tingkat pengangguran serta kemiskinan.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3. Indeks harga konsumen dan perdagangan besar.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Agribisnis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1. Analisis produksi tanaman, ternak, ikan, dan kehutanan.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2. Kelayakan usaha dan skala ekonomi.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3. Manajemen produksi agribisnis.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4. Analisis ekspor dan impor produk pertanian.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TAHAPAN STATISTIKA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1472" y="1064240"/>
            <a:ext cx="3240000" cy="540000"/>
          </a:xfrm>
          <a:prstGeom prst="ellipse">
            <a:avLst/>
          </a:prstGeom>
          <a:gradFill>
            <a:gsLst>
              <a:gs pos="0">
                <a:srgbClr val="006600"/>
              </a:gs>
              <a:gs pos="50000">
                <a:srgbClr val="003300"/>
              </a:gs>
              <a:gs pos="100000">
                <a:srgbClr val="00B050"/>
              </a:gs>
            </a:gsLst>
            <a:path path="rect">
              <a:fillToRect t="100000" r="10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START</a:t>
            </a:r>
            <a:endParaRPr lang="id-ID" sz="28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472" y="1643050"/>
            <a:ext cx="3240000" cy="936000"/>
          </a:xfrm>
          <a:prstGeom prst="roundRect">
            <a:avLst>
              <a:gd name="adj" fmla="val 7852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002060"/>
              </a:gs>
            </a:gsLst>
            <a:path path="rect">
              <a:fillToRect t="100000" r="100000"/>
            </a:path>
            <a:tileRect l="-100000" b="-100000"/>
          </a:gradFill>
          <a:ln w="12700"/>
          <a:effectLst>
            <a:outerShdw blurRad="50800" dist="101600" dir="8100000" algn="tr" rotWithShape="0">
              <a:srgbClr val="F54D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Collection of Data</a:t>
            </a:r>
            <a:endParaRPr lang="id-ID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48" y="2428868"/>
            <a:ext cx="3240000" cy="936000"/>
          </a:xfrm>
          <a:prstGeom prst="roundRect">
            <a:avLst>
              <a:gd name="adj" fmla="val 7852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002060"/>
              </a:gs>
            </a:gsLst>
            <a:path path="rect">
              <a:fillToRect t="100000" r="100000"/>
            </a:path>
            <a:tileRect l="-100000" b="-100000"/>
          </a:gradFill>
          <a:ln w="12700"/>
          <a:effectLst>
            <a:outerShdw blurRad="50800" dist="101600" dir="8100000" algn="tr" rotWithShape="0">
              <a:srgbClr val="F54D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Organization of Data</a:t>
            </a:r>
            <a:endParaRPr lang="id-ID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7224" y="3214686"/>
            <a:ext cx="3240000" cy="936000"/>
          </a:xfrm>
          <a:prstGeom prst="roundRect">
            <a:avLst>
              <a:gd name="adj" fmla="val 7852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002060"/>
              </a:gs>
            </a:gsLst>
            <a:path path="rect">
              <a:fillToRect t="100000" r="100000"/>
            </a:path>
            <a:tileRect l="-100000" b="-100000"/>
          </a:gradFill>
          <a:ln w="12700"/>
          <a:effectLst>
            <a:outerShdw blurRad="50800" dist="101600" dir="8100000" algn="tr" rotWithShape="0">
              <a:srgbClr val="F54D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Presentation of Data</a:t>
            </a:r>
            <a:endParaRPr lang="id-ID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4810" y="4000504"/>
            <a:ext cx="3240000" cy="936000"/>
          </a:xfrm>
          <a:prstGeom prst="roundRect">
            <a:avLst>
              <a:gd name="adj" fmla="val 7852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002060"/>
              </a:gs>
            </a:gsLst>
            <a:path path="rect">
              <a:fillToRect t="100000" r="100000"/>
            </a:path>
            <a:tileRect l="-100000" b="-100000"/>
          </a:gradFill>
          <a:ln w="12700"/>
          <a:effectLst>
            <a:outerShdw blurRad="50800" dist="101600" dir="8100000" algn="tr" rotWithShape="0">
              <a:srgbClr val="F54D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Analysis of Data</a:t>
            </a:r>
            <a:endParaRPr lang="id-ID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0000" y="2675810"/>
            <a:ext cx="4140000" cy="396000"/>
          </a:xfrm>
          <a:prstGeom prst="rect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mtClean="0">
                <a:solidFill>
                  <a:prstClr val="black"/>
                </a:solidFill>
              </a:rPr>
              <a:t>Editing</a:t>
            </a:r>
            <a:r>
              <a:rPr lang="id-ID" smtClean="0">
                <a:solidFill>
                  <a:prstClr val="black"/>
                </a:solidFill>
              </a:rPr>
              <a:t>, </a:t>
            </a:r>
            <a:r>
              <a:rPr lang="en-US" smtClean="0">
                <a:solidFill>
                  <a:prstClr val="black"/>
                </a:solidFill>
              </a:rPr>
              <a:t>Classification</a:t>
            </a:r>
            <a:r>
              <a:rPr lang="id-ID" smtClean="0">
                <a:solidFill>
                  <a:prstClr val="black"/>
                </a:solidFill>
              </a:rPr>
              <a:t>, </a:t>
            </a:r>
            <a:r>
              <a:rPr lang="en-US" smtClean="0">
                <a:solidFill>
                  <a:prstClr val="black"/>
                </a:solidFill>
              </a:rPr>
              <a:t>Tabulation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17686" y="4786322"/>
            <a:ext cx="3240000" cy="936000"/>
          </a:xfrm>
          <a:prstGeom prst="roundRect">
            <a:avLst>
              <a:gd name="adj" fmla="val 7852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002060"/>
              </a:gs>
            </a:gsLst>
            <a:path path="rect">
              <a:fillToRect t="100000" r="100000"/>
            </a:path>
            <a:tileRect l="-100000" b="-100000"/>
          </a:gradFill>
          <a:ln w="12700"/>
          <a:effectLst>
            <a:outerShdw blurRad="50800" dist="101600" dir="8100000" algn="tr" rotWithShape="0">
              <a:srgbClr val="F54D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Interprestation of Data</a:t>
            </a:r>
            <a:endParaRPr lang="id-ID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17686" y="5817958"/>
            <a:ext cx="3240000" cy="540000"/>
          </a:xfrm>
          <a:prstGeom prst="ellipse">
            <a:avLst/>
          </a:prstGeom>
          <a:gradFill>
            <a:gsLst>
              <a:gs pos="0">
                <a:srgbClr val="800000"/>
              </a:gs>
              <a:gs pos="50000">
                <a:srgbClr val="C00000"/>
              </a:gs>
              <a:gs pos="100000">
                <a:schemeClr val="accent2">
                  <a:lumMod val="50000"/>
                </a:schemeClr>
              </a:gs>
            </a:gsLst>
            <a:path path="rect">
              <a:fillToRect t="100000" r="100000"/>
            </a:path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END</a:t>
            </a:r>
            <a:endParaRPr lang="id-ID" sz="28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0000" y="1818554"/>
            <a:ext cx="4140000" cy="396000"/>
          </a:xfrm>
          <a:prstGeom prst="rect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mtClean="0">
                <a:solidFill>
                  <a:prstClr val="black"/>
                </a:solidFill>
              </a:rPr>
              <a:t>Sensus</a:t>
            </a:r>
            <a:r>
              <a:rPr lang="id-ID" smtClean="0">
                <a:solidFill>
                  <a:prstClr val="black"/>
                </a:solidFill>
              </a:rPr>
              <a:t>, </a:t>
            </a:r>
            <a:r>
              <a:rPr lang="en-US" smtClean="0">
                <a:solidFill>
                  <a:prstClr val="black"/>
                </a:solidFill>
              </a:rPr>
              <a:t>Sampel (Sampling</a:t>
            </a:r>
            <a:r>
              <a:rPr lang="id-ID" smtClean="0">
                <a:solidFill>
                  <a:prstClr val="black"/>
                </a:solidFill>
              </a:rPr>
              <a:t>)</a:t>
            </a:r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4680000" y="1130842"/>
            <a:ext cx="4140000" cy="369332"/>
          </a:xfrm>
          <a:prstGeom prst="rect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mtClean="0">
                <a:solidFill>
                  <a:prstClr val="black"/>
                </a:solidFill>
              </a:rPr>
              <a:t>I</a:t>
            </a:r>
            <a:r>
              <a:rPr lang="id-ID" smtClean="0">
                <a:solidFill>
                  <a:prstClr val="black"/>
                </a:solidFill>
              </a:rPr>
              <a:t>ndentification of problem/possibility</a:t>
            </a:r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4680000" y="3461628"/>
            <a:ext cx="4140000" cy="369332"/>
          </a:xfrm>
          <a:prstGeom prst="rect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mtClean="0">
                <a:solidFill>
                  <a:prstClr val="black"/>
                </a:solidFill>
              </a:rPr>
              <a:t>V</a:t>
            </a:r>
            <a:r>
              <a:rPr lang="id-ID" smtClean="0">
                <a:solidFill>
                  <a:prstClr val="black"/>
                </a:solidFill>
              </a:rPr>
              <a:t>isual (table, graph, diagram) 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80000" y="4286256"/>
            <a:ext cx="4140000" cy="369332"/>
          </a:xfrm>
          <a:prstGeom prst="rect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mtClean="0">
                <a:solidFill>
                  <a:prstClr val="black"/>
                </a:solidFill>
              </a:rPr>
              <a:t>D</a:t>
            </a:r>
            <a:r>
              <a:rPr lang="id-ID" smtClean="0">
                <a:solidFill>
                  <a:prstClr val="black"/>
                </a:solidFill>
              </a:rPr>
              <a:t>escribing hole data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0000" y="5131370"/>
            <a:ext cx="4140000" cy="369332"/>
          </a:xfrm>
          <a:prstGeom prst="rect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mtClean="0">
                <a:solidFill>
                  <a:prstClr val="black"/>
                </a:solidFill>
              </a:rPr>
              <a:t>C</a:t>
            </a:r>
            <a:r>
              <a:rPr lang="id-ID" smtClean="0">
                <a:solidFill>
                  <a:prstClr val="black"/>
                </a:solidFill>
              </a:rPr>
              <a:t>lear intreprestation 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80000" y="5917188"/>
            <a:ext cx="4140000" cy="369332"/>
          </a:xfrm>
          <a:prstGeom prst="rect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mtClean="0">
                <a:solidFill>
                  <a:prstClr val="black"/>
                </a:solidFill>
              </a:rPr>
              <a:t>C</a:t>
            </a:r>
            <a:r>
              <a:rPr lang="id-ID" smtClean="0">
                <a:solidFill>
                  <a:prstClr val="black"/>
                </a:solidFill>
              </a:rPr>
              <a:t>onclusion / decision</a:t>
            </a:r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JENIS-JENIS STATISTIKA</a:t>
            </a:r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14282" y="3214686"/>
            <a:ext cx="2133600" cy="6429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 Rounded MT Bold" pitchFamily="34" charset="0"/>
              </a:rPr>
              <a:t>STATISTIKA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524000" y="1357306"/>
            <a:ext cx="3219872" cy="1143000"/>
          </a:xfrm>
          <a:prstGeom prst="ellipse">
            <a:avLst/>
          </a:prstGeom>
          <a:solidFill>
            <a:srgbClr val="002060"/>
          </a:solidFill>
          <a:ln w="19050">
            <a:solidFill>
              <a:srgbClr val="FF4C0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Statistika Deskriptif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524000" y="4500578"/>
            <a:ext cx="3219872" cy="1143000"/>
          </a:xfrm>
          <a:prstGeom prst="ellipse">
            <a:avLst/>
          </a:prstGeom>
          <a:solidFill>
            <a:srgbClr val="0066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Statistika </a:t>
            </a:r>
            <a:r>
              <a:rPr lang="en-US" sz="2400" b="1" smtClean="0">
                <a:solidFill>
                  <a:schemeClr val="bg1"/>
                </a:solidFill>
              </a:rPr>
              <a:t>Inferensi</a:t>
            </a:r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9" name="Elbow Connector 8"/>
          <p:cNvCxnSpPr>
            <a:stCxn id="5" idx="0"/>
            <a:endCxn id="6" idx="2"/>
          </p:cNvCxnSpPr>
          <p:nvPr/>
        </p:nvCxnSpPr>
        <p:spPr>
          <a:xfrm rot="5400000" flipH="1" flipV="1">
            <a:off x="759601" y="2450287"/>
            <a:ext cx="1285880" cy="242918"/>
          </a:xfrm>
          <a:prstGeom prst="bentConnector2">
            <a:avLst/>
          </a:prstGeom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8"/>
          <p:cNvCxnSpPr>
            <a:stCxn id="5" idx="2"/>
            <a:endCxn id="7" idx="2"/>
          </p:cNvCxnSpPr>
          <p:nvPr/>
        </p:nvCxnSpPr>
        <p:spPr>
          <a:xfrm rot="16200000" flipH="1">
            <a:off x="795316" y="4343394"/>
            <a:ext cx="1214450" cy="242918"/>
          </a:xfrm>
          <a:prstGeom prst="bentConnector2">
            <a:avLst/>
          </a:prstGeom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76056" y="1296650"/>
            <a:ext cx="3744416" cy="1446550"/>
          </a:xfrm>
          <a:prstGeom prst="rect">
            <a:avLst/>
          </a:prstGeom>
          <a:ln>
            <a:solidFill>
              <a:srgbClr val="0166FF"/>
            </a:solidFill>
          </a:ln>
        </p:spPr>
        <p:txBody>
          <a:bodyPr wrap="square">
            <a:spAutoFit/>
          </a:bodyPr>
          <a:lstStyle/>
          <a:p>
            <a:r>
              <a:rPr lang="en-US" sz="2200" smtClean="0">
                <a:latin typeface="Segoe Print" pitchFamily="2" charset="0"/>
              </a:rPr>
              <a:t>Serangkaian teknik yang meliput teknik </a:t>
            </a:r>
            <a:r>
              <a:rPr lang="en-US" sz="2200" b="1" smtClean="0">
                <a:latin typeface="Segoe Print" pitchFamily="2" charset="0"/>
              </a:rPr>
              <a:t>pengumpulan</a:t>
            </a:r>
            <a:r>
              <a:rPr lang="en-US" sz="2200" smtClean="0">
                <a:latin typeface="Segoe Print" pitchFamily="2" charset="0"/>
              </a:rPr>
              <a:t>, </a:t>
            </a:r>
            <a:r>
              <a:rPr lang="en-US" sz="2200" b="1" smtClean="0">
                <a:latin typeface="Segoe Print" pitchFamily="2" charset="0"/>
              </a:rPr>
              <a:t>penyajian</a:t>
            </a:r>
            <a:r>
              <a:rPr lang="en-US" sz="2200" smtClean="0">
                <a:latin typeface="Segoe Print" pitchFamily="2" charset="0"/>
              </a:rPr>
              <a:t> dan </a:t>
            </a:r>
            <a:r>
              <a:rPr lang="en-US" sz="2200" b="1" smtClean="0">
                <a:latin typeface="Segoe Print" pitchFamily="2" charset="0"/>
              </a:rPr>
              <a:t>peringkasan</a:t>
            </a:r>
            <a:r>
              <a:rPr lang="en-US" sz="2200" smtClean="0">
                <a:latin typeface="Segoe Print" pitchFamily="2" charset="0"/>
              </a:rPr>
              <a:t> data</a:t>
            </a:r>
            <a:endParaRPr lang="en-US" sz="2200">
              <a:latin typeface="Segoe Print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3185279"/>
            <a:ext cx="3744416" cy="3139321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en-US" sz="2200" smtClean="0">
                <a:latin typeface="Segoe Print" pitchFamily="2" charset="0"/>
              </a:rPr>
              <a:t>Serangkaian teknik yang digunakan untuk mengkaji, menaksir dan mengambil kesimpulan sebagian data (data sampel) yang dipilih secara acak dari seluruh data yang menjadi subjek kajian (populasi)</a:t>
            </a:r>
            <a:endParaRPr lang="en-US" sz="2200">
              <a:latin typeface="Segoe Print" pitchFamily="2" charset="0"/>
            </a:endParaRPr>
          </a:p>
        </p:txBody>
      </p:sp>
      <p:cxnSp>
        <p:nvCxnSpPr>
          <p:cNvPr id="18" name="Elbow Connector 17"/>
          <p:cNvCxnSpPr>
            <a:stCxn id="6" idx="6"/>
            <a:endCxn id="15" idx="1"/>
          </p:cNvCxnSpPr>
          <p:nvPr/>
        </p:nvCxnSpPr>
        <p:spPr>
          <a:xfrm>
            <a:off x="4743872" y="1928806"/>
            <a:ext cx="332184" cy="91119"/>
          </a:xfrm>
          <a:prstGeom prst="bentConnector3">
            <a:avLst>
              <a:gd name="adj1" fmla="val 50000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6"/>
            <a:endCxn id="16" idx="1"/>
          </p:cNvCxnSpPr>
          <p:nvPr/>
        </p:nvCxnSpPr>
        <p:spPr>
          <a:xfrm flipV="1">
            <a:off x="4743872" y="4754940"/>
            <a:ext cx="332184" cy="317138"/>
          </a:xfrm>
          <a:prstGeom prst="bentConnector3">
            <a:avLst>
              <a:gd name="adj1" fmla="val 50000"/>
            </a:avLst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Populasi dan Sampel</a:t>
            </a:r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17563" y="1066800"/>
            <a:ext cx="779303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</a:b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3608" y="1412776"/>
            <a:ext cx="3810000" cy="1735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</a:rPr>
              <a:t>POPULASI </a:t>
            </a: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Sebuah kumpulan dari semua kemungkinan orang-orang, benda-benda dan ukuran lain dari objek yang menjadi perhatian.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856163" y="1700808"/>
            <a:ext cx="3602037" cy="1828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SAMPEL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Suatu bagian dari populasi tertentu yang menjadi perhatian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1066800" y="3645024"/>
            <a:ext cx="3048000" cy="2157413"/>
            <a:chOff x="1066800" y="3645024"/>
            <a:chExt cx="3048000" cy="2157413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066800" y="3645024"/>
              <a:ext cx="3048000" cy="2157413"/>
            </a:xfrm>
            <a:prstGeom prst="rect">
              <a:avLst/>
            </a:prstGeom>
            <a:noFill/>
            <a:ln w="57150">
              <a:solidFill>
                <a:srgbClr val="00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2400"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2400"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2400"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600200" y="3873624"/>
              <a:ext cx="381000" cy="381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133600" y="4102224"/>
              <a:ext cx="533400" cy="4572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505200" y="4407024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2286000" y="4635624"/>
              <a:ext cx="381000" cy="381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447800" y="4788024"/>
              <a:ext cx="304800" cy="2286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2438400" y="5245224"/>
              <a:ext cx="381000" cy="381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1828800" y="5245224"/>
              <a:ext cx="381000" cy="381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219200" y="4178424"/>
              <a:ext cx="381000" cy="381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2743200" y="4254624"/>
              <a:ext cx="381000" cy="3810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3048000" y="5169024"/>
              <a:ext cx="609600" cy="533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2819400" y="4711824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3048000" y="3873624"/>
              <a:ext cx="381000" cy="381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7" name="Group 41"/>
          <p:cNvGrpSpPr/>
          <p:nvPr/>
        </p:nvGrpSpPr>
        <p:grpSpPr>
          <a:xfrm>
            <a:off x="5196408" y="3935883"/>
            <a:ext cx="3048000" cy="2157413"/>
            <a:chOff x="5196408" y="3935883"/>
            <a:chExt cx="3048000" cy="2157413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5196408" y="3935883"/>
              <a:ext cx="3048000" cy="2157413"/>
            </a:xfrm>
            <a:prstGeom prst="rect">
              <a:avLst/>
            </a:prstGeom>
            <a:noFill/>
            <a:ln w="57150">
              <a:solidFill>
                <a:srgbClr val="92D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2400"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2400"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2400"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7634808" y="4697883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6415608" y="4926483"/>
              <a:ext cx="381000" cy="381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5577408" y="5078883"/>
              <a:ext cx="304800" cy="2286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6568008" y="5536083"/>
              <a:ext cx="381000" cy="3810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6" name="Oval 13"/>
            <p:cNvSpPr>
              <a:spLocks noChangeArrowheads="1"/>
            </p:cNvSpPr>
            <p:nvPr/>
          </p:nvSpPr>
          <p:spPr bwMode="auto">
            <a:xfrm>
              <a:off x="5348808" y="4469283"/>
              <a:ext cx="381000" cy="381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7177608" y="5459883"/>
              <a:ext cx="609600" cy="533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auto">
            <a:xfrm>
              <a:off x="7177608" y="4164483"/>
              <a:ext cx="381000" cy="381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743535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Definisi DATA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2057400"/>
            <a:ext cx="6705600" cy="120032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smtClean="0"/>
              <a:t>Kumpulan suatu keterangan mengenai keadaan, kejadian atau gejala tertentu baik yang berbentuk angka maupun yang tidak berbentuk angka. </a:t>
            </a:r>
            <a:endParaRPr lang="en-US" sz="2400" i="1"/>
          </a:p>
        </p:txBody>
      </p:sp>
      <p:sp>
        <p:nvSpPr>
          <p:cNvPr id="7" name="Oval 6"/>
          <p:cNvSpPr/>
          <p:nvPr/>
        </p:nvSpPr>
        <p:spPr>
          <a:xfrm rot="19796179">
            <a:off x="332155" y="1367335"/>
            <a:ext cx="2495511" cy="92902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Data Statistika</a:t>
            </a:r>
            <a:endParaRPr lang="en-US" sz="2800" b="1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276600" y="3962401"/>
            <a:ext cx="2019300" cy="1752599"/>
          </a:xfrm>
          <a:prstGeom prst="flowChartMultidocumen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INFORMASI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553200" y="4114800"/>
            <a:ext cx="2209800" cy="1676400"/>
          </a:xfrm>
          <a:prstGeom prst="foldedCorner">
            <a:avLst>
              <a:gd name="adj" fmla="val 27376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100000">
                <a:schemeClr val="bg2">
                  <a:lumMod val="1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smtClean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pPr algn="ctr" eaLnBrk="1" hangingPunct="1"/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FAKTA /</a:t>
            </a:r>
          </a:p>
          <a:p>
            <a:pPr algn="ctr" eaLnBrk="1" hangingPunct="1"/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PENGETAHUAN</a:t>
            </a:r>
            <a:endParaRPr lang="en-US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3588" y="3962400"/>
            <a:ext cx="1223962" cy="1676400"/>
          </a:xfrm>
          <a:prstGeom prst="flowChartMagneticDisk">
            <a:avLst/>
          </a:prstGeom>
          <a:gradFill rotWithShape="1">
            <a:gsLst>
              <a:gs pos="0">
                <a:srgbClr val="339933"/>
              </a:gs>
              <a:gs pos="100000">
                <a:srgbClr val="0066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DATA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133600" y="4648200"/>
            <a:ext cx="990600" cy="685800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486400" y="4572000"/>
            <a:ext cx="990600" cy="685800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PEMBAGIAN DATA</a:t>
            </a:r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428596" y="3571876"/>
            <a:ext cx="1714512" cy="642942"/>
          </a:xfrm>
          <a:prstGeom prst="roundRect">
            <a:avLst>
              <a:gd name="adj" fmla="val 5354"/>
            </a:avLst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127000" dir="13500000" algn="br" rotWithShape="0">
              <a:srgbClr val="00206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smtClean="0">
                <a:solidFill>
                  <a:srgbClr val="800000"/>
                </a:solidFill>
                <a:latin typeface="Comic Sans MS" pitchFamily="66" charset="0"/>
              </a:rPr>
              <a:t>D A T A</a:t>
            </a:r>
            <a:endParaRPr lang="id-ID" sz="28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00364" y="1571612"/>
            <a:ext cx="2214578" cy="642942"/>
          </a:xfrm>
          <a:prstGeom prst="roundRect">
            <a:avLst>
              <a:gd name="adj" fmla="val 5354"/>
            </a:avLst>
          </a:prstGeom>
          <a:solidFill>
            <a:srgbClr val="003300"/>
          </a:solidFill>
          <a:ln w="12700">
            <a:solidFill>
              <a:srgbClr val="006600"/>
            </a:solidFill>
          </a:ln>
          <a:effectLst>
            <a:outerShdw blurRad="50800" dist="127000" dir="13500000" algn="b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smtClean="0">
                <a:solidFill>
                  <a:schemeClr val="bg1"/>
                </a:solidFill>
                <a:latin typeface="Candara" pitchFamily="34" charset="0"/>
              </a:rPr>
              <a:t>SIFAT</a:t>
            </a:r>
            <a:endParaRPr lang="id-ID" sz="2000" b="1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00364" y="2857496"/>
            <a:ext cx="2214578" cy="642942"/>
          </a:xfrm>
          <a:prstGeom prst="roundRect">
            <a:avLst>
              <a:gd name="adj" fmla="val 5354"/>
            </a:avLst>
          </a:prstGeom>
          <a:solidFill>
            <a:srgbClr val="003300"/>
          </a:solidFill>
          <a:ln w="12700">
            <a:solidFill>
              <a:srgbClr val="006600"/>
            </a:solidFill>
          </a:ln>
          <a:effectLst>
            <a:outerShdw blurRad="50800" dist="127000" dir="13500000" algn="b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smtClean="0">
                <a:solidFill>
                  <a:schemeClr val="bg1"/>
                </a:solidFill>
                <a:latin typeface="Candara" pitchFamily="34" charset="0"/>
              </a:rPr>
              <a:t>SUMBER</a:t>
            </a:r>
            <a:endParaRPr lang="id-ID" sz="2000" b="1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00364" y="4286256"/>
            <a:ext cx="2214578" cy="642942"/>
          </a:xfrm>
          <a:prstGeom prst="roundRect">
            <a:avLst>
              <a:gd name="adj" fmla="val 5354"/>
            </a:avLst>
          </a:prstGeom>
          <a:solidFill>
            <a:srgbClr val="003300"/>
          </a:solidFill>
          <a:ln w="12700">
            <a:solidFill>
              <a:srgbClr val="006600"/>
            </a:solidFill>
          </a:ln>
          <a:effectLst>
            <a:outerShdw blurRad="50800" dist="127000" dir="13500000" algn="b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smtClean="0">
                <a:solidFill>
                  <a:schemeClr val="bg1"/>
                </a:solidFill>
                <a:latin typeface="Candara" pitchFamily="34" charset="0"/>
              </a:rPr>
              <a:t>CARA</a:t>
            </a:r>
          </a:p>
          <a:p>
            <a:pPr algn="ctr"/>
            <a:r>
              <a:rPr lang="id-ID" b="1" smtClean="0">
                <a:solidFill>
                  <a:schemeClr val="bg1"/>
                </a:solidFill>
                <a:latin typeface="Candara" pitchFamily="34" charset="0"/>
              </a:rPr>
              <a:t>(memperoleh)</a:t>
            </a:r>
            <a:endParaRPr lang="id-ID" b="1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00364" y="5572140"/>
            <a:ext cx="2214578" cy="642942"/>
          </a:xfrm>
          <a:prstGeom prst="roundRect">
            <a:avLst>
              <a:gd name="adj" fmla="val 5354"/>
            </a:avLst>
          </a:prstGeom>
          <a:solidFill>
            <a:srgbClr val="003300"/>
          </a:solidFill>
          <a:ln w="12700">
            <a:solidFill>
              <a:srgbClr val="006600"/>
            </a:solidFill>
          </a:ln>
          <a:effectLst>
            <a:outerShdw blurRad="50800" dist="127000" dir="13500000" algn="br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smtClean="0">
                <a:solidFill>
                  <a:schemeClr val="bg1"/>
                </a:solidFill>
                <a:latin typeface="Candara" pitchFamily="34" charset="0"/>
              </a:rPr>
              <a:t>WAKTU</a:t>
            </a:r>
          </a:p>
          <a:p>
            <a:pPr algn="ctr"/>
            <a:r>
              <a:rPr lang="id-ID" b="1" smtClean="0">
                <a:solidFill>
                  <a:schemeClr val="bg1"/>
                </a:solidFill>
                <a:latin typeface="Candara" pitchFamily="34" charset="0"/>
              </a:rPr>
              <a:t>(pengumpulan)</a:t>
            </a:r>
            <a:endParaRPr lang="id-ID" b="1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72198" y="1357298"/>
            <a:ext cx="2286016" cy="500066"/>
          </a:xfrm>
          <a:prstGeom prst="roundRect">
            <a:avLst>
              <a:gd name="adj" fmla="val 5354"/>
            </a:avLst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13500000" algn="br" rotWithShape="0">
              <a:schemeClr val="bg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Kualitatif</a:t>
            </a:r>
            <a:endParaRPr lang="id-ID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72198" y="1928802"/>
            <a:ext cx="2286016" cy="500066"/>
          </a:xfrm>
          <a:prstGeom prst="roundRect">
            <a:avLst>
              <a:gd name="adj" fmla="val 5354"/>
            </a:avLst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13500000" algn="br" rotWithShape="0">
              <a:schemeClr val="bg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Kuantitatif</a:t>
            </a:r>
            <a:endParaRPr lang="id-ID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72198" y="2643182"/>
            <a:ext cx="2286016" cy="500066"/>
          </a:xfrm>
          <a:prstGeom prst="roundRect">
            <a:avLst>
              <a:gd name="adj" fmla="val 5354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13500000" algn="br" rotWithShape="0">
              <a:schemeClr val="bg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Internal</a:t>
            </a:r>
            <a:endParaRPr lang="id-ID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72198" y="3214686"/>
            <a:ext cx="2286016" cy="500066"/>
          </a:xfrm>
          <a:prstGeom prst="roundRect">
            <a:avLst>
              <a:gd name="adj" fmla="val 5354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13500000" algn="br" rotWithShape="0">
              <a:schemeClr val="bg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Eksternal</a:t>
            </a:r>
            <a:endParaRPr lang="id-ID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72198" y="4071942"/>
            <a:ext cx="2286016" cy="500066"/>
          </a:xfrm>
          <a:prstGeom prst="roundRect">
            <a:avLst>
              <a:gd name="adj" fmla="val 5354"/>
            </a:avLst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13500000" algn="br" rotWithShape="0">
              <a:schemeClr val="bg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Primer</a:t>
            </a:r>
            <a:endParaRPr lang="id-ID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72198" y="4643446"/>
            <a:ext cx="2286016" cy="500066"/>
          </a:xfrm>
          <a:prstGeom prst="roundRect">
            <a:avLst>
              <a:gd name="adj" fmla="val 5354"/>
            </a:avLst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13500000" algn="br" rotWithShape="0">
              <a:schemeClr val="bg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Sekunder</a:t>
            </a:r>
            <a:endParaRPr lang="id-ID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72198" y="5357826"/>
            <a:ext cx="2286016" cy="500066"/>
          </a:xfrm>
          <a:prstGeom prst="roundRect">
            <a:avLst>
              <a:gd name="adj" fmla="val 5354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13500000" algn="br" rotWithShape="0">
              <a:schemeClr val="bg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Series</a:t>
            </a:r>
            <a:endParaRPr lang="id-ID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72198" y="5929330"/>
            <a:ext cx="2286016" cy="500066"/>
          </a:xfrm>
          <a:prstGeom prst="roundRect">
            <a:avLst>
              <a:gd name="adj" fmla="val 5354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2">
                <a:lumMod val="25000"/>
              </a:schemeClr>
            </a:solidFill>
          </a:ln>
          <a:effectLst>
            <a:outerShdw blurRad="50800" dist="63500" dir="13500000" algn="br" rotWithShape="0">
              <a:schemeClr val="bg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Cross Section</a:t>
            </a:r>
            <a:endParaRPr lang="id-ID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lbow Connector 20"/>
          <p:cNvCxnSpPr>
            <a:stCxn id="6" idx="3"/>
            <a:endCxn id="8" idx="1"/>
          </p:cNvCxnSpPr>
          <p:nvPr/>
        </p:nvCxnSpPr>
        <p:spPr>
          <a:xfrm flipV="1">
            <a:off x="2143108" y="1893083"/>
            <a:ext cx="857256" cy="2000264"/>
          </a:xfrm>
          <a:prstGeom prst="bentConnector3">
            <a:avLst>
              <a:gd name="adj1" fmla="val 50000"/>
            </a:avLst>
          </a:prstGeom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3"/>
            <a:endCxn id="9" idx="1"/>
          </p:cNvCxnSpPr>
          <p:nvPr/>
        </p:nvCxnSpPr>
        <p:spPr>
          <a:xfrm flipV="1">
            <a:off x="2143108" y="3178967"/>
            <a:ext cx="857256" cy="714380"/>
          </a:xfrm>
          <a:prstGeom prst="bentConnector3">
            <a:avLst>
              <a:gd name="adj1" fmla="val 50000"/>
            </a:avLst>
          </a:prstGeom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3"/>
          </p:cNvCxnSpPr>
          <p:nvPr/>
        </p:nvCxnSpPr>
        <p:spPr>
          <a:xfrm>
            <a:off x="2143108" y="3893347"/>
            <a:ext cx="857256" cy="607223"/>
          </a:xfrm>
          <a:prstGeom prst="bentConnector3">
            <a:avLst>
              <a:gd name="adj1" fmla="val 50000"/>
            </a:avLst>
          </a:prstGeom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3"/>
            <a:endCxn id="11" idx="1"/>
          </p:cNvCxnSpPr>
          <p:nvPr/>
        </p:nvCxnSpPr>
        <p:spPr>
          <a:xfrm>
            <a:off x="2143108" y="3893347"/>
            <a:ext cx="857256" cy="2000264"/>
          </a:xfrm>
          <a:prstGeom prst="bentConnector3">
            <a:avLst>
              <a:gd name="adj1" fmla="val 50000"/>
            </a:avLst>
          </a:prstGeom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8" idx="3"/>
            <a:endCxn id="12" idx="1"/>
          </p:cNvCxnSpPr>
          <p:nvPr/>
        </p:nvCxnSpPr>
        <p:spPr>
          <a:xfrm flipV="1">
            <a:off x="5214942" y="1607331"/>
            <a:ext cx="857256" cy="28575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8" idx="3"/>
            <a:endCxn id="13" idx="1"/>
          </p:cNvCxnSpPr>
          <p:nvPr/>
        </p:nvCxnSpPr>
        <p:spPr>
          <a:xfrm>
            <a:off x="5214942" y="1893083"/>
            <a:ext cx="857256" cy="28575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9" idx="3"/>
            <a:endCxn id="14" idx="1"/>
          </p:cNvCxnSpPr>
          <p:nvPr/>
        </p:nvCxnSpPr>
        <p:spPr>
          <a:xfrm flipV="1">
            <a:off x="5214942" y="2893215"/>
            <a:ext cx="857256" cy="28575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9" idx="3"/>
            <a:endCxn id="15" idx="1"/>
          </p:cNvCxnSpPr>
          <p:nvPr/>
        </p:nvCxnSpPr>
        <p:spPr>
          <a:xfrm>
            <a:off x="5214942" y="3178967"/>
            <a:ext cx="857256" cy="28575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0" idx="3"/>
            <a:endCxn id="16" idx="1"/>
          </p:cNvCxnSpPr>
          <p:nvPr/>
        </p:nvCxnSpPr>
        <p:spPr>
          <a:xfrm flipV="1">
            <a:off x="5214942" y="4321975"/>
            <a:ext cx="857256" cy="28575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0" idx="3"/>
            <a:endCxn id="17" idx="1"/>
          </p:cNvCxnSpPr>
          <p:nvPr/>
        </p:nvCxnSpPr>
        <p:spPr>
          <a:xfrm>
            <a:off x="5214942" y="4607727"/>
            <a:ext cx="857256" cy="28575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1" idx="3"/>
            <a:endCxn id="18" idx="1"/>
          </p:cNvCxnSpPr>
          <p:nvPr/>
        </p:nvCxnSpPr>
        <p:spPr>
          <a:xfrm flipV="1">
            <a:off x="5214942" y="5607859"/>
            <a:ext cx="857256" cy="28575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1" idx="3"/>
            <a:endCxn id="19" idx="1"/>
          </p:cNvCxnSpPr>
          <p:nvPr/>
        </p:nvCxnSpPr>
        <p:spPr>
          <a:xfrm>
            <a:off x="5214942" y="5893611"/>
            <a:ext cx="857256" cy="28575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Sifat</a:t>
            </a:r>
            <a:r>
              <a:rPr lang="en-US" smtClean="0"/>
              <a:t> Data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31304" y="2873152"/>
            <a:ext cx="1676400" cy="914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Kristen ITC" pitchFamily="66" charset="0"/>
              </a:rPr>
              <a:t>DATA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403649" y="1956098"/>
            <a:ext cx="2268000" cy="648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Comic Sans MS" pitchFamily="66" charset="0"/>
              </a:rPr>
              <a:t>Data Kualitatif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447800" y="4066884"/>
            <a:ext cx="2266689" cy="648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Comic Sans MS" pitchFamily="66" charset="0"/>
              </a:rPr>
              <a:t>Data Kuantitatif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270471" y="3424504"/>
            <a:ext cx="2007096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Data Diskret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270472" y="4786322"/>
            <a:ext cx="201604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Data Kontinu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410200" y="1196752"/>
            <a:ext cx="3276600" cy="92333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i="1" smtClean="0"/>
              <a:t>- Jenis </a:t>
            </a:r>
            <a:r>
              <a:rPr lang="en-US" i="1"/>
              <a:t>kelamin</a:t>
            </a:r>
          </a:p>
          <a:p>
            <a:pPr marL="457200" indent="-457200" eaLnBrk="1" hangingPunct="1"/>
            <a:r>
              <a:rPr lang="en-US" i="1" smtClean="0"/>
              <a:t>- Warna </a:t>
            </a:r>
            <a:r>
              <a:rPr lang="en-US" i="1"/>
              <a:t>kesayangan</a:t>
            </a:r>
          </a:p>
          <a:p>
            <a:pPr marL="457200" indent="-457200" eaLnBrk="1" hangingPunct="1"/>
            <a:r>
              <a:rPr lang="en-US" i="1" smtClean="0"/>
              <a:t>- Asal </a:t>
            </a:r>
            <a:r>
              <a:rPr lang="en-US" i="1"/>
              <a:t>suku, dan lain-lain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929454" y="2786058"/>
            <a:ext cx="1710546" cy="92333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/>
            <a:r>
              <a:rPr lang="en-US" i="1" smtClean="0"/>
              <a:t>- Jumlah </a:t>
            </a:r>
            <a:r>
              <a:rPr lang="en-US" i="1"/>
              <a:t>mobil</a:t>
            </a:r>
          </a:p>
          <a:p>
            <a:pPr marL="457200" indent="-457200" eaLnBrk="1" hangingPunct="1"/>
            <a:r>
              <a:rPr lang="en-US" i="1" smtClean="0"/>
              <a:t>- Jumlah </a:t>
            </a:r>
            <a:r>
              <a:rPr lang="en-US" i="1"/>
              <a:t>staf</a:t>
            </a:r>
          </a:p>
          <a:p>
            <a:pPr marL="457200" indent="-457200" eaLnBrk="1" hangingPunct="1"/>
            <a:r>
              <a:rPr lang="en-US" i="1" smtClean="0"/>
              <a:t>- Jumlah TV,</a:t>
            </a:r>
            <a:r>
              <a:rPr lang="id-ID" i="1" smtClean="0"/>
              <a:t> dll</a:t>
            </a:r>
            <a:endParaRPr lang="en-US" i="1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929454" y="4716000"/>
            <a:ext cx="1710546" cy="120032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/>
            <a:r>
              <a:rPr lang="en-US" i="1" smtClean="0"/>
              <a:t>- Berat </a:t>
            </a:r>
            <a:r>
              <a:rPr lang="en-US" i="1"/>
              <a:t>badan</a:t>
            </a:r>
          </a:p>
          <a:p>
            <a:pPr marL="457200" indent="-457200" eaLnBrk="1" hangingPunct="1"/>
            <a:r>
              <a:rPr lang="en-US" i="1" smtClean="0"/>
              <a:t>- Jarak </a:t>
            </a:r>
            <a:r>
              <a:rPr lang="en-US" i="1"/>
              <a:t>kota</a:t>
            </a:r>
          </a:p>
          <a:p>
            <a:pPr marL="457200" indent="-457200" eaLnBrk="1" hangingPunct="1"/>
            <a:r>
              <a:rPr lang="en-US" i="1" smtClean="0"/>
              <a:t>- Luas </a:t>
            </a:r>
            <a:r>
              <a:rPr lang="en-US" i="1"/>
              <a:t>rumah, </a:t>
            </a:r>
            <a:r>
              <a:rPr lang="id-ID" i="1" smtClean="0"/>
              <a:t>dll</a:t>
            </a:r>
            <a:endParaRPr lang="en-US" i="1"/>
          </a:p>
        </p:txBody>
      </p:sp>
      <p:cxnSp>
        <p:nvCxnSpPr>
          <p:cNvPr id="23" name="Elbow Connector 22"/>
          <p:cNvCxnSpPr>
            <a:stCxn id="7" idx="0"/>
          </p:cNvCxnSpPr>
          <p:nvPr/>
        </p:nvCxnSpPr>
        <p:spPr>
          <a:xfrm rot="5400000" flipH="1" flipV="1">
            <a:off x="958069" y="2427573"/>
            <a:ext cx="557014" cy="334144"/>
          </a:xfrm>
          <a:prstGeom prst="bentConnector2">
            <a:avLst/>
          </a:prstGeom>
          <a:ln w="127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2"/>
          <p:cNvCxnSpPr>
            <a:stCxn id="7" idx="4"/>
          </p:cNvCxnSpPr>
          <p:nvPr/>
        </p:nvCxnSpPr>
        <p:spPr>
          <a:xfrm rot="16200000" flipH="1">
            <a:off x="953852" y="3903204"/>
            <a:ext cx="609600" cy="378296"/>
          </a:xfrm>
          <a:prstGeom prst="bentConnector2">
            <a:avLst/>
          </a:prstGeom>
          <a:ln w="127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22"/>
          <p:cNvCxnSpPr>
            <a:stCxn id="8" idx="3"/>
            <a:endCxn id="12" idx="1"/>
          </p:cNvCxnSpPr>
          <p:nvPr/>
        </p:nvCxnSpPr>
        <p:spPr>
          <a:xfrm flipV="1">
            <a:off x="3671649" y="1658417"/>
            <a:ext cx="1738551" cy="621681"/>
          </a:xfrm>
          <a:prstGeom prst="bentConnector3">
            <a:avLst>
              <a:gd name="adj1" fmla="val 50000"/>
            </a:avLst>
          </a:prstGeom>
          <a:ln w="127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22"/>
          <p:cNvCxnSpPr>
            <a:stCxn id="9" idx="3"/>
            <a:endCxn id="10" idx="1"/>
          </p:cNvCxnSpPr>
          <p:nvPr/>
        </p:nvCxnSpPr>
        <p:spPr>
          <a:xfrm flipV="1">
            <a:off x="3714489" y="3712504"/>
            <a:ext cx="555982" cy="678380"/>
          </a:xfrm>
          <a:prstGeom prst="bentConnector3">
            <a:avLst>
              <a:gd name="adj1" fmla="val 50000"/>
            </a:avLst>
          </a:prstGeom>
          <a:ln w="127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22"/>
          <p:cNvCxnSpPr>
            <a:stCxn id="9" idx="3"/>
            <a:endCxn id="11" idx="1"/>
          </p:cNvCxnSpPr>
          <p:nvPr/>
        </p:nvCxnSpPr>
        <p:spPr>
          <a:xfrm>
            <a:off x="3714489" y="4390884"/>
            <a:ext cx="555983" cy="683438"/>
          </a:xfrm>
          <a:prstGeom prst="bentConnector3">
            <a:avLst>
              <a:gd name="adj1" fmla="val 50000"/>
            </a:avLst>
          </a:prstGeom>
          <a:ln w="127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22"/>
          <p:cNvCxnSpPr>
            <a:stCxn id="10" idx="3"/>
            <a:endCxn id="13" idx="1"/>
          </p:cNvCxnSpPr>
          <p:nvPr/>
        </p:nvCxnSpPr>
        <p:spPr>
          <a:xfrm flipV="1">
            <a:off x="6277567" y="3247723"/>
            <a:ext cx="651887" cy="464781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22"/>
          <p:cNvCxnSpPr>
            <a:stCxn id="11" idx="3"/>
            <a:endCxn id="14" idx="1"/>
          </p:cNvCxnSpPr>
          <p:nvPr/>
        </p:nvCxnSpPr>
        <p:spPr>
          <a:xfrm>
            <a:off x="6286512" y="5074322"/>
            <a:ext cx="642942" cy="241843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Cara Memperoleh</a:t>
            </a:r>
            <a:r>
              <a:rPr lang="en-US" smtClean="0"/>
              <a:t> Data</a:t>
            </a:r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81000" y="2780928"/>
            <a:ext cx="1516092" cy="838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+mj-lt"/>
              </a:rPr>
              <a:t>DATA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577915" y="1628800"/>
            <a:ext cx="2713008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</a:rPr>
              <a:t>Data Primer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48455" y="1124744"/>
            <a:ext cx="3590745" cy="101566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+mj-lt"/>
              </a:rPr>
              <a:t>Wawancara langsung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+mj-lt"/>
              </a:rPr>
              <a:t>Wawancara tidak langsung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+mj-lt"/>
              </a:rPr>
              <a:t>Pengisian kuisioner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577915" y="4071392"/>
            <a:ext cx="2713008" cy="914400"/>
          </a:xfrm>
          <a:prstGeom prst="roundRect">
            <a:avLst/>
          </a:prstGeom>
          <a:solidFill>
            <a:srgbClr val="0066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chemeClr val="bg1"/>
                </a:solidFill>
              </a:rPr>
              <a:t>Data Sekunder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48455" y="4016598"/>
            <a:ext cx="3590745" cy="164465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2000">
                <a:latin typeface="+mj-lt"/>
              </a:rPr>
              <a:t>Data dari pihak lain: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+mj-lt"/>
              </a:rPr>
              <a:t>BPS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+mj-lt"/>
              </a:rPr>
              <a:t>Bank Indonesia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+mj-lt"/>
              </a:rPr>
              <a:t>World Bank, IMF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sz="2000">
                <a:latin typeface="+mj-lt"/>
              </a:rPr>
              <a:t>FAO dan lain-lain</a:t>
            </a:r>
          </a:p>
        </p:txBody>
      </p:sp>
      <p:cxnSp>
        <p:nvCxnSpPr>
          <p:cNvPr id="14" name="Elbow Connector 22"/>
          <p:cNvCxnSpPr>
            <a:stCxn id="5" idx="0"/>
          </p:cNvCxnSpPr>
          <p:nvPr/>
        </p:nvCxnSpPr>
        <p:spPr>
          <a:xfrm rot="5400000" flipH="1" flipV="1">
            <a:off x="1011016" y="2214030"/>
            <a:ext cx="694928" cy="438869"/>
          </a:xfrm>
          <a:prstGeom prst="bentConnector2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2"/>
          <p:cNvCxnSpPr>
            <a:endCxn id="7" idx="1"/>
          </p:cNvCxnSpPr>
          <p:nvPr/>
        </p:nvCxnSpPr>
        <p:spPr>
          <a:xfrm flipV="1">
            <a:off x="4290923" y="1632576"/>
            <a:ext cx="957532" cy="453424"/>
          </a:xfrm>
          <a:prstGeom prst="bentConnector3">
            <a:avLst>
              <a:gd name="adj1" fmla="val 50000"/>
            </a:avLst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2"/>
          <p:cNvCxnSpPr>
            <a:stCxn id="5" idx="4"/>
          </p:cNvCxnSpPr>
          <p:nvPr/>
        </p:nvCxnSpPr>
        <p:spPr>
          <a:xfrm rot="16200000" flipH="1">
            <a:off x="903748" y="3854425"/>
            <a:ext cx="909464" cy="438869"/>
          </a:xfrm>
          <a:prstGeom prst="bentConnector2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2"/>
          <p:cNvCxnSpPr>
            <a:endCxn id="9" idx="1"/>
          </p:cNvCxnSpPr>
          <p:nvPr/>
        </p:nvCxnSpPr>
        <p:spPr>
          <a:xfrm>
            <a:off x="4290923" y="4528592"/>
            <a:ext cx="957532" cy="310331"/>
          </a:xfrm>
          <a:prstGeom prst="bentConnector3">
            <a:avLst>
              <a:gd name="adj1" fmla="val 50000"/>
            </a:avLst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Skala Pengukuran</a:t>
            </a:r>
            <a:endParaRPr lang="en-US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 rot="20467798">
            <a:off x="614516" y="1774664"/>
            <a:ext cx="2713008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smtClean="0">
                <a:solidFill>
                  <a:schemeClr val="bg1"/>
                </a:solidFill>
              </a:rPr>
              <a:t>Nominal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816" y="2256546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prstClr val="black"/>
                </a:solidFill>
              </a:rPr>
              <a:t>Angka yang diberikan hanya sebagai label saja dan tidak menunjukkan tingkatan tertentu (klasifikasi).</a:t>
            </a:r>
          </a:p>
          <a:p>
            <a:r>
              <a:rPr lang="en-US" sz="2000" i="1" smtClean="0">
                <a:solidFill>
                  <a:srgbClr val="00589A"/>
                </a:solidFill>
              </a:rPr>
              <a:t>Contoh: pria = 1, wanita = 2, dan waria = 3.</a:t>
            </a:r>
          </a:p>
          <a:p>
            <a:r>
              <a:rPr lang="en-US" sz="2000" smtClean="0">
                <a:solidFill>
                  <a:prstClr val="black"/>
                </a:solidFill>
              </a:rPr>
              <a:t>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11760" y="4573577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smtClean="0">
                <a:solidFill>
                  <a:prstClr val="black"/>
                </a:solidFill>
              </a:rPr>
              <a:t>Angka mengandung pengertian tingkatan. </a:t>
            </a:r>
          </a:p>
          <a:p>
            <a:pPr lvl="0"/>
            <a:r>
              <a:rPr lang="en-US" sz="2000" i="1" smtClean="0">
                <a:solidFill>
                  <a:srgbClr val="006600"/>
                </a:solidFill>
              </a:rPr>
              <a:t>Contoh: ranking 1, 2, dan 3</a:t>
            </a:r>
          </a:p>
          <a:p>
            <a:pPr lvl="0"/>
            <a:r>
              <a:rPr lang="en-US" sz="2000" i="1" smtClean="0">
                <a:solidFill>
                  <a:prstClr val="black"/>
                </a:solidFill>
              </a:rPr>
              <a:t>Ranking 1 menunjukkan lebih tinggi dari ranking 2 dan 3.</a:t>
            </a:r>
            <a:endParaRPr lang="en-US" sz="2000" i="1">
              <a:solidFill>
                <a:prstClr val="black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20467798">
            <a:off x="398491" y="3934902"/>
            <a:ext cx="2713008" cy="9144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smtClean="0">
                <a:solidFill>
                  <a:schemeClr val="bg1"/>
                </a:solidFill>
              </a:rPr>
              <a:t>Ordinal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Skala Pengukuran</a:t>
            </a:r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 rot="20467798">
            <a:off x="614516" y="1465400"/>
            <a:ext cx="2713008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smtClean="0">
                <a:solidFill>
                  <a:schemeClr val="bg1"/>
                </a:solidFill>
              </a:rPr>
              <a:t>Interval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1947282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/>
              <a:t>Angka mengandung sifat ordinal dan mempunyai jarak atau interval. </a:t>
            </a:r>
          </a:p>
          <a:p>
            <a:r>
              <a:rPr lang="en-US" sz="2000" i="1" smtClean="0">
                <a:solidFill>
                  <a:schemeClr val="accent6">
                    <a:lumMod val="50000"/>
                  </a:schemeClr>
                </a:solidFill>
              </a:rPr>
              <a:t>Contoh:  Berat yang diperkenankan 5-7 kg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11760" y="4634805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smtClean="0"/>
              <a:t>Angka mempunyai sifat nominal, ordinal dan interval serta mempunyai nilai absolut dari objek yang diukur.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Contoh: bunga BCA 7% dan bunga Mandiri 14%, maka bunga Mandiri 2 kali bunga BCA.</a:t>
            </a:r>
            <a:endParaRPr lang="en-US" sz="20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 rot="20467798">
            <a:off x="398491" y="3996130"/>
            <a:ext cx="2713008" cy="9144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smtClean="0">
                <a:solidFill>
                  <a:schemeClr val="bg1"/>
                </a:solidFill>
              </a:rPr>
              <a:t>Rasio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926" y="3071810"/>
            <a:ext cx="6215074" cy="428628"/>
          </a:xfrm>
        </p:spPr>
        <p:txBody>
          <a:bodyPr>
            <a:normAutofit fontScale="90000"/>
          </a:bodyPr>
          <a:lstStyle/>
          <a:p>
            <a:r>
              <a:rPr lang="id-ID" sz="28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ESA153 – MATERI 1</a:t>
            </a:r>
            <a:endParaRPr lang="id-ID" sz="2800" b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3571876"/>
            <a:ext cx="6215106" cy="1571636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id-ID" sz="4400" b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TERIMAKASIH</a:t>
            </a:r>
            <a:endParaRPr lang="id-ID" sz="4400" b="1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02.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988646" y="5583072"/>
            <a:ext cx="469133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70360" y="5978856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05.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0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223658" y="3331030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DEFINISI STATISTIKA DAN DATA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4223658" y="3707487"/>
            <a:ext cx="4920342" cy="298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PENGUMPULAN DAN PENGOLAHAN DATA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212770" y="5236028"/>
            <a:ext cx="3886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UKURAN LETAK DATA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4225474" y="4114800"/>
            <a:ext cx="4918526" cy="331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PENYAJIAN DATA</a:t>
            </a:r>
            <a:endParaRPr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7"/>
          <p:cNvSpPr txBox="1"/>
          <p:nvPr/>
        </p:nvSpPr>
        <p:spPr>
          <a:xfrm>
            <a:off x="4223658" y="4506686"/>
            <a:ext cx="4463142" cy="309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DISTRIBUSI FREKUENSI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4203700" y="4876800"/>
            <a:ext cx="4940300" cy="336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UKURAN PEMUSATAN DATA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7" name="object 7"/>
          <p:cNvSpPr txBox="1"/>
          <p:nvPr/>
        </p:nvSpPr>
        <p:spPr>
          <a:xfrm>
            <a:off x="4212766" y="5660578"/>
            <a:ext cx="3886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UKURAN SEBARAN DATA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201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636816" y="407955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43235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817311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22256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122760" y="3327616"/>
            <a:ext cx="4724400" cy="302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PROBABILITAS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191000" y="4082144"/>
            <a:ext cx="47244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endParaRPr lang="en-US" b="1" dirty="0" smtClean="0">
              <a:solidFill>
                <a:schemeClr val="bg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40" name="object 7"/>
          <p:cNvSpPr txBox="1"/>
          <p:nvPr/>
        </p:nvSpPr>
        <p:spPr>
          <a:xfrm>
            <a:off x="4101152" y="372584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PROBABILITAS LANJUTAN 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7"/>
          <p:cNvSpPr txBox="1"/>
          <p:nvPr/>
        </p:nvSpPr>
        <p:spPr>
          <a:xfrm>
            <a:off x="4094057" y="4118840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DISTRIBUSI PROBABILITAS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7"/>
          <p:cNvSpPr txBox="1"/>
          <p:nvPr/>
        </p:nvSpPr>
        <p:spPr>
          <a:xfrm>
            <a:off x="4097595" y="4515799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DISTRIBUSI PROBABILITAS LANJUTAN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7"/>
          <p:cNvSpPr txBox="1"/>
          <p:nvPr/>
        </p:nvSpPr>
        <p:spPr>
          <a:xfrm>
            <a:off x="4090500" y="4912758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DISTRIBUSI SAMPLING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61378" y="566205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7"/>
          <p:cNvSpPr txBox="1"/>
          <p:nvPr/>
        </p:nvSpPr>
        <p:spPr>
          <a:xfrm>
            <a:off x="4104671" y="5707097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ESTIMASI LANJUTAN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4079124" y="5269878"/>
            <a:ext cx="48768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id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ESTIMASI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617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334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KONTRAK </a:t>
            </a:r>
            <a:r>
              <a:rPr lang="id-ID" sz="2800" b="1" dirty="0" smtClean="0">
                <a:latin typeface="Arial" charset="0"/>
                <a:cs typeface="Arial" charset="0"/>
              </a:rPr>
              <a:t>PER</a:t>
            </a:r>
            <a:r>
              <a:rPr lang="en-US" sz="2800" b="1" dirty="0" smtClean="0">
                <a:latin typeface="Arial" charset="0"/>
                <a:cs typeface="Arial" charset="0"/>
              </a:rPr>
              <a:t>KULIAH</a:t>
            </a:r>
            <a:r>
              <a:rPr lang="id-ID" sz="2800" b="1" dirty="0" smtClean="0">
                <a:latin typeface="Arial" charset="0"/>
                <a:cs typeface="Arial" charset="0"/>
              </a:rPr>
              <a:t>AN</a:t>
            </a:r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626359"/>
            <a:ext cx="8153400" cy="446964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Toleransi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keterlambatan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terlambat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diperkenankan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RFID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kecurangan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titip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menitipkan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dititipkan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terlambat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mengumpulkan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dikurangi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8635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6382" y="762000"/>
            <a:ext cx="8229600" cy="544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absensi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75%,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diperkenankan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mengikuti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UAS.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apapun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make up class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disepakati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2425" indent="-352425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terlambat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hadir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3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PENILAIAN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802642"/>
            <a:ext cx="29690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Kelas Reguler:</a:t>
            </a:r>
          </a:p>
          <a:p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Absensi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	: 10% 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          :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UTS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		: 30%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UAS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		: 40%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802642"/>
            <a:ext cx="36051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latin typeface="Times New Roman" pitchFamily="18" charset="0"/>
                <a:cs typeface="Times New Roman" pitchFamily="18" charset="0"/>
              </a:rPr>
              <a:t>Kelas Paralel:</a:t>
            </a:r>
          </a:p>
          <a:p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Kuis online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         : 20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% 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Tugas Online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	: 20%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UTS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         :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30%</a:t>
            </a:r>
          </a:p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UAS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         :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165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726810" y="1876368"/>
            <a:ext cx="7807590" cy="3206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/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398744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982663"/>
            <a:r>
              <a:rPr lang="id-ID" dirty="0">
                <a:latin typeface="Times New Roman" pitchFamily="18" charset="0"/>
                <a:cs typeface="Times New Roman" pitchFamily="18" charset="0"/>
              </a:rPr>
              <a:t>Daniel,W.W, Cross.C.L. 2013.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Biostatistics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. Edisi kesembilan. Amerika: John Wiley and Sons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82663" indent="-982663"/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982663" indent="-982663"/>
            <a:r>
              <a:rPr lang="id-ID" dirty="0">
                <a:latin typeface="Times New Roman" pitchFamily="18" charset="0"/>
                <a:cs typeface="Times New Roman" pitchFamily="18" charset="0"/>
              </a:rPr>
              <a:t>Mulyono, sri. 2006.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Statistika untuk Ekonomi dan Bisnis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, Edisi ketiga. Jakarta: Lembaga Penerbit Fakultas Ekonomi Universitas Indonesia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82663" indent="-982663"/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r>
              <a:rPr lang="id-ID" dirty="0">
                <a:latin typeface="Times New Roman" pitchFamily="18" charset="0"/>
                <a:cs typeface="Times New Roman" pitchFamily="18" charset="0"/>
              </a:rPr>
              <a:t>Sugiono, Prof. DR. 2017.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Statistika untuk Penelitian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. Bandung: Alfabeta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982663" indent="-982663"/>
            <a:r>
              <a:rPr lang="id-ID" dirty="0">
                <a:latin typeface="Times New Roman" pitchFamily="18" charset="0"/>
                <a:cs typeface="Times New Roman" pitchFamily="18" charset="0"/>
              </a:rPr>
              <a:t>Supranto, J. 2008.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Statistik Teori dan Aplikasi,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Edisi ketujuh;  Jilid 1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Jakarta: Erlangga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82663" indent="-982663"/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982663" indent="-982663"/>
            <a:r>
              <a:rPr lang="id-ID" dirty="0">
                <a:latin typeface="Times New Roman" pitchFamily="18" charset="0"/>
                <a:cs typeface="Times New Roman" pitchFamily="18" charset="0"/>
              </a:rPr>
              <a:t>Supranto, J. 2009.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Statistik Teori dan Aplikasi,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Edisi ketujuh;  Jilid 2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Jakarta: Erlangga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82663" indent="-982663"/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982663" indent="-982663"/>
            <a:r>
              <a:rPr lang="id-ID" dirty="0">
                <a:latin typeface="Times New Roman" pitchFamily="18" charset="0"/>
                <a:cs typeface="Times New Roman" pitchFamily="18" charset="0"/>
              </a:rPr>
              <a:t>Walpole, Ronald E. 2017.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Pengantar Statistika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, Edisi ketiga. Jakarta: Gramedia Pustaka Utama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82663" indent="-982663"/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900113" indent="-900113"/>
            <a:r>
              <a:rPr lang="id-ID" dirty="0">
                <a:latin typeface="Times New Roman" pitchFamily="18" charset="0"/>
                <a:cs typeface="Times New Roman" pitchFamily="18" charset="0"/>
              </a:rPr>
              <a:t>Walpole.R.E, Myers.R.H, Myers.S.L, Ye.K. 2012.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Probability &amp; Statistics for Engineers and Scientists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. Ninth ed. Amerika: Pearson Education.</a:t>
            </a:r>
          </a:p>
        </p:txBody>
      </p:sp>
    </p:spTree>
    <p:extLst>
      <p:ext uri="{BB962C8B-B14F-4D97-AF65-F5344CB8AC3E}">
        <p14:creationId xmlns:p14="http://schemas.microsoft.com/office/powerpoint/2010/main" val="41396664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2800" b="1" dirty="0"/>
              <a:t>RENCANA PEMBELAJARAN SEMESTE</a:t>
            </a:r>
            <a:r>
              <a:rPr lang="en-US" sz="2800" b="1" dirty="0"/>
              <a:t>R </a:t>
            </a:r>
            <a:r>
              <a:rPr lang="id-ID" sz="2800" b="1" dirty="0" smtClean="0"/>
              <a:t>(RPS)</a:t>
            </a:r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752600"/>
            <a:ext cx="6840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Silahkan buka file RPS di ddp.esaunggul.ac.id</a:t>
            </a:r>
          </a:p>
        </p:txBody>
      </p:sp>
    </p:spTree>
    <p:extLst>
      <p:ext uri="{BB962C8B-B14F-4D97-AF65-F5344CB8AC3E}">
        <p14:creationId xmlns:p14="http://schemas.microsoft.com/office/powerpoint/2010/main" val="15580339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1292</Words>
  <Application>Microsoft Office PowerPoint</Application>
  <PresentationFormat>On-screen Show (4:3)</PresentationFormat>
  <Paragraphs>281</Paragraphs>
  <Slides>26</Slides>
  <Notes>13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ESA153 – MATERI 1</vt:lpstr>
      <vt:lpstr>PowerPoint Presentation</vt:lpstr>
      <vt:lpstr>PowerPoint Presentation</vt:lpstr>
      <vt:lpstr>PowerPoint Presentation</vt:lpstr>
      <vt:lpstr>KONTRAK PERKULIAHAN</vt:lpstr>
      <vt:lpstr>PowerPoint Presentation</vt:lpstr>
      <vt:lpstr>PENILAIAN</vt:lpstr>
      <vt:lpstr>REFERENSI</vt:lpstr>
      <vt:lpstr>RENCANA PEMBELAJARAN SEMESTER (RPS)</vt:lpstr>
      <vt:lpstr>APA ITU STATISTIK ???</vt:lpstr>
      <vt:lpstr>Definisi </vt:lpstr>
      <vt:lpstr>PERKEMBANGAN STATISTIKA</vt:lpstr>
      <vt:lpstr>PERANAN &amp; PERKEMBANGAN STATISTIKA</vt:lpstr>
      <vt:lpstr>PENGGUNA STATISTIKA</vt:lpstr>
      <vt:lpstr>PENGGUNA STATISTIKA</vt:lpstr>
      <vt:lpstr>PENGGUNA STATISTIKA</vt:lpstr>
      <vt:lpstr>TAHAPAN STATISTIKA</vt:lpstr>
      <vt:lpstr>JENIS-JENIS STATISTIKA</vt:lpstr>
      <vt:lpstr>Populasi dan Sampel</vt:lpstr>
      <vt:lpstr>Definisi DATA</vt:lpstr>
      <vt:lpstr>PEMBAGIAN DATA</vt:lpstr>
      <vt:lpstr>Sifat Data</vt:lpstr>
      <vt:lpstr>Cara Memperoleh Data</vt:lpstr>
      <vt:lpstr>Skala Pengukuran</vt:lpstr>
      <vt:lpstr>Skala Pengukuran</vt:lpstr>
      <vt:lpstr>ESA153 – MATERI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ESA153 – STATISTIK 1</dc:title>
  <dc:creator>owner</dc:creator>
  <cp:lastModifiedBy>acer</cp:lastModifiedBy>
  <cp:revision>21</cp:revision>
  <dcterms:created xsi:type="dcterms:W3CDTF">2017-09-11T10:26:06Z</dcterms:created>
  <dcterms:modified xsi:type="dcterms:W3CDTF">2019-03-04T04:57:22Z</dcterms:modified>
</cp:coreProperties>
</file>