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2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78FD-4A37-4BE3-852F-2F7EE48EFB87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AFD0-C923-44A6-B3CC-CE0EE13DD3C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78FD-4A37-4BE3-852F-2F7EE48EFB87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AFD0-C923-44A6-B3CC-CE0EE13DD3C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78FD-4A37-4BE3-852F-2F7EE48EFB87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AFD0-C923-44A6-B3CC-CE0EE13DD3C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78FD-4A37-4BE3-852F-2F7EE48EFB87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AFD0-C923-44A6-B3CC-CE0EE13DD3C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78FD-4A37-4BE3-852F-2F7EE48EFB87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AFD0-C923-44A6-B3CC-CE0EE13DD3C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78FD-4A37-4BE3-852F-2F7EE48EFB87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AFD0-C923-44A6-B3CC-CE0EE13DD3C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78FD-4A37-4BE3-852F-2F7EE48EFB87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AFD0-C923-44A6-B3CC-CE0EE13DD3C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78FD-4A37-4BE3-852F-2F7EE48EFB87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AFD0-C923-44A6-B3CC-CE0EE13DD3C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78FD-4A37-4BE3-852F-2F7EE48EFB87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AFD0-C923-44A6-B3CC-CE0EE13DD3C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78FD-4A37-4BE3-852F-2F7EE48EFB87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AFD0-C923-44A6-B3CC-CE0EE13DD3C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78FD-4A37-4BE3-852F-2F7EE48EFB87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AFD0-C923-44A6-B3CC-CE0EE13DD3C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878FD-4A37-4BE3-852F-2F7EE48EFB87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4AFD0-C923-44A6-B3CC-CE0EE13DD3C0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MODEL KOGNITIF DAN KONTEKSTUAL DALAM </a:t>
            </a:r>
            <a:r>
              <a:rPr lang="en-US" b="1" dirty="0" smtClean="0"/>
              <a:t>DESAIN</a:t>
            </a:r>
            <a:endParaRPr lang="id-ID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‘Wizard-of-Oz’ prototyping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 dirty="0"/>
              <a:t>Pengguna mengira mereka berinteraksi dengan komputer, padahal seorang pengembang memberikan output secara manual menggantikan sistem</a:t>
            </a:r>
            <a:r>
              <a:rPr lang="en-US" dirty="0"/>
              <a:t>. </a:t>
            </a:r>
            <a:endParaRPr lang="id-ID" dirty="0"/>
          </a:p>
          <a:p>
            <a:pPr lvl="0"/>
            <a:r>
              <a:rPr lang="id-ID" dirty="0"/>
              <a:t>Biasanya dilakukan di awal proses perancangan untuk memahami keinginan pengguna. </a:t>
            </a:r>
          </a:p>
          <a:p>
            <a:pPr lvl="0"/>
            <a:r>
              <a:rPr lang="en-US" dirty="0"/>
              <a:t>What is ‘wrong’ with this approach?</a:t>
            </a:r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High-fidelity prototyping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id-ID" dirty="0"/>
              <a:t>Menggunakan materi seperti produk final</a:t>
            </a:r>
            <a:r>
              <a:rPr lang="en-GB" dirty="0"/>
              <a:t>. </a:t>
            </a:r>
            <a:endParaRPr lang="id-ID" dirty="0"/>
          </a:p>
          <a:p>
            <a:pPr lvl="0"/>
            <a:r>
              <a:rPr lang="en-GB" dirty="0" err="1"/>
              <a:t>Protot</a:t>
            </a:r>
            <a:r>
              <a:rPr lang="id-ID" dirty="0"/>
              <a:t>ip lebih tampak seperti sistem final dari pada versi </a:t>
            </a:r>
            <a:r>
              <a:rPr lang="en-GB" i="1" dirty="0"/>
              <a:t>low-fidelity</a:t>
            </a:r>
            <a:endParaRPr lang="id-ID" dirty="0"/>
          </a:p>
          <a:p>
            <a:pPr lvl="0"/>
            <a:r>
              <a:rPr lang="id-ID" dirty="0"/>
              <a:t>Perangkat lunak yang sering digunakan seperti </a:t>
            </a:r>
            <a:r>
              <a:rPr lang="en-GB" dirty="0"/>
              <a:t>Macromedia Director, Visual Basic, </a:t>
            </a:r>
            <a:r>
              <a:rPr lang="id-ID" dirty="0"/>
              <a:t>dan</a:t>
            </a:r>
            <a:r>
              <a:rPr lang="en-GB" dirty="0"/>
              <a:t> Smalltalk. </a:t>
            </a:r>
            <a:endParaRPr lang="id-ID" dirty="0"/>
          </a:p>
          <a:p>
            <a:pPr lvl="0"/>
            <a:r>
              <a:rPr lang="id-ID"/>
              <a:t>Ada bahaya karena bisa mengakibatkan pengguna mengira sudah mendapatkan sistem yang sudah jadi 	 </a:t>
            </a:r>
          </a:p>
          <a:p>
            <a:endParaRPr lang="id-ID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Prototyping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d-ID" dirty="0"/>
              <a:t>Pengertian </a:t>
            </a:r>
            <a:r>
              <a:rPr lang="en-US" i="1" dirty="0"/>
              <a:t>prototype</a:t>
            </a:r>
            <a:r>
              <a:rPr lang="en-US" dirty="0"/>
              <a:t>?</a:t>
            </a:r>
            <a:endParaRPr lang="id-ID" dirty="0"/>
          </a:p>
          <a:p>
            <a:r>
              <a:rPr lang="id-ID" dirty="0"/>
              <a:t>Dalam perancangan sistem interaktif, </a:t>
            </a:r>
            <a:r>
              <a:rPr lang="id-ID" i="1" dirty="0"/>
              <a:t>protot</a:t>
            </a:r>
            <a:r>
              <a:rPr lang="en-US" i="1" dirty="0" err="1"/>
              <a:t>ype</a:t>
            </a:r>
            <a:r>
              <a:rPr lang="id-ID" dirty="0"/>
              <a:t> bisa berupa</a:t>
            </a:r>
            <a:r>
              <a:rPr lang="en-GB" dirty="0"/>
              <a:t>:</a:t>
            </a:r>
            <a:endParaRPr lang="id-ID" dirty="0"/>
          </a:p>
          <a:p>
            <a:pPr lvl="1"/>
            <a:r>
              <a:rPr lang="id-ID" dirty="0"/>
              <a:t>Serangkaian skets layar</a:t>
            </a:r>
          </a:p>
          <a:p>
            <a:pPr lvl="1"/>
            <a:r>
              <a:rPr lang="id-ID" dirty="0"/>
              <a:t>Sebuah </a:t>
            </a:r>
            <a:r>
              <a:rPr lang="en-GB" i="1" dirty="0"/>
              <a:t>storyboard</a:t>
            </a:r>
            <a:r>
              <a:rPr lang="en-GB" dirty="0"/>
              <a:t>, i.e. a </a:t>
            </a:r>
            <a:r>
              <a:rPr lang="en-GB" i="1" dirty="0"/>
              <a:t>cartoon-like series of scenes </a:t>
            </a:r>
            <a:r>
              <a:rPr lang="en-GB" i="1" dirty="0" err="1"/>
              <a:t>Powerpoint</a:t>
            </a:r>
            <a:r>
              <a:rPr lang="en-GB" i="1" dirty="0"/>
              <a:t> slide show</a:t>
            </a:r>
            <a:endParaRPr lang="id-ID" dirty="0"/>
          </a:p>
          <a:p>
            <a:pPr lvl="1"/>
            <a:r>
              <a:rPr lang="id-ID" dirty="0"/>
              <a:t>V</a:t>
            </a:r>
            <a:r>
              <a:rPr lang="en-GB" dirty="0" err="1"/>
              <a:t>ideo</a:t>
            </a:r>
            <a:r>
              <a:rPr lang="en-GB" dirty="0"/>
              <a:t> </a:t>
            </a:r>
            <a:r>
              <a:rPr lang="id-ID" dirty="0"/>
              <a:t>yang mesimulasikan penggunaan sebuah </a:t>
            </a:r>
            <a:r>
              <a:rPr lang="en-GB" i="1" dirty="0"/>
              <a:t>system </a:t>
            </a:r>
            <a:endParaRPr lang="id-ID" dirty="0"/>
          </a:p>
          <a:p>
            <a:pPr lvl="1"/>
            <a:r>
              <a:rPr lang="id-ID" dirty="0"/>
              <a:t>Model dari kayu</a:t>
            </a:r>
            <a:r>
              <a:rPr lang="en-GB" dirty="0"/>
              <a:t>(</a:t>
            </a:r>
            <a:r>
              <a:rPr lang="id-ID" dirty="0"/>
              <a:t>contoh</a:t>
            </a:r>
            <a:r>
              <a:rPr lang="en-GB" dirty="0"/>
              <a:t>. </a:t>
            </a:r>
            <a:r>
              <a:rPr lang="en-GB" dirty="0" err="1"/>
              <a:t>PalmPilot</a:t>
            </a:r>
            <a:r>
              <a:rPr lang="en-GB" dirty="0"/>
              <a:t>) </a:t>
            </a:r>
            <a:endParaRPr lang="id-ID" dirty="0"/>
          </a:p>
          <a:p>
            <a:pPr lvl="1"/>
            <a:r>
              <a:rPr lang="en-GB" i="1" dirty="0"/>
              <a:t>cardboard mock-up </a:t>
            </a:r>
            <a:endParaRPr lang="id-ID" dirty="0"/>
          </a:p>
          <a:p>
            <a:pPr lvl="1"/>
            <a:r>
              <a:rPr lang="id-ID" dirty="0"/>
              <a:t>Sebuah perangkat lunak dengan fungsionalitas terbatas yang ditulis dengan suatu bahasa pemrograman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Alasan membuat</a:t>
            </a:r>
            <a:r>
              <a:rPr lang="en-US" i="1" dirty="0"/>
              <a:t> prototype</a:t>
            </a:r>
            <a:r>
              <a:rPr lang="en-US" dirty="0"/>
              <a:t>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id-ID" dirty="0"/>
              <a:t>Evaluasi dan umpan balik sangat penting dalam perancangan </a:t>
            </a:r>
          </a:p>
          <a:p>
            <a:pPr lvl="0"/>
            <a:r>
              <a:rPr lang="id-ID" dirty="0"/>
              <a:t>Para </a:t>
            </a:r>
            <a:r>
              <a:rPr lang="en-GB" i="1" dirty="0"/>
              <a:t>Stakeholders</a:t>
            </a:r>
            <a:r>
              <a:rPr lang="en-GB" dirty="0"/>
              <a:t> </a:t>
            </a:r>
            <a:r>
              <a:rPr lang="id-ID" dirty="0"/>
              <a:t>dapat lebih mudah melihat, memegang, dan berinteraksi dengan </a:t>
            </a:r>
            <a:r>
              <a:rPr lang="id-ID" i="1" dirty="0"/>
              <a:t>protot</a:t>
            </a:r>
            <a:r>
              <a:rPr lang="en-US" i="1" dirty="0" err="1"/>
              <a:t>ype</a:t>
            </a:r>
            <a:r>
              <a:rPr lang="id-ID" dirty="0"/>
              <a:t> dari pada dengan dokumen atau gambar </a:t>
            </a:r>
          </a:p>
          <a:p>
            <a:pPr lvl="0"/>
            <a:r>
              <a:rPr lang="id-ID" dirty="0"/>
              <a:t>Anggota tim bisa berkomunikasi secara lebih efektif </a:t>
            </a:r>
          </a:p>
          <a:p>
            <a:pPr lvl="0"/>
            <a:r>
              <a:rPr lang="id-ID" dirty="0"/>
              <a:t>Lebih mudah mencoba ide-ide baru </a:t>
            </a:r>
          </a:p>
          <a:p>
            <a:pPr lvl="0"/>
            <a:r>
              <a:rPr lang="id-ID" dirty="0"/>
              <a:t>Mendorong pemikiran lebih dalam</a:t>
            </a:r>
            <a:r>
              <a:rPr lang="en-US" dirty="0"/>
              <a:t> as</a:t>
            </a:r>
            <a:r>
              <a:rPr lang="id-ID" dirty="0"/>
              <a:t>pek perancangan yang sangat penting. </a:t>
            </a:r>
          </a:p>
          <a:p>
            <a:pPr lvl="0"/>
            <a:r>
              <a:rPr lang="en-GB" i="1" dirty="0"/>
              <a:t>prototype</a:t>
            </a:r>
            <a:r>
              <a:rPr lang="id-ID" dirty="0"/>
              <a:t> mendukung perancang dalam memilih alternatif rancangan</a:t>
            </a:r>
            <a:r>
              <a:rPr lang="en-US" dirty="0"/>
              <a:t> 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Hal-hal yang </a:t>
            </a:r>
            <a:r>
              <a:rPr lang="en-US" dirty="0" err="1"/>
              <a:t>harus</a:t>
            </a:r>
            <a:r>
              <a:rPr lang="id-ID" dirty="0"/>
              <a:t> dibuat </a:t>
            </a:r>
            <a:r>
              <a:rPr lang="en-US" i="1" dirty="0"/>
              <a:t>prototype</a:t>
            </a:r>
            <a:r>
              <a:rPr lang="en-US" dirty="0"/>
              <a:t>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Technical issues</a:t>
            </a:r>
            <a:endParaRPr lang="id-ID" dirty="0"/>
          </a:p>
          <a:p>
            <a:pPr lvl="0"/>
            <a:r>
              <a:rPr lang="en-GB" dirty="0"/>
              <a:t>Work flow, task design</a:t>
            </a:r>
            <a:endParaRPr lang="id-ID" dirty="0"/>
          </a:p>
          <a:p>
            <a:pPr lvl="0"/>
            <a:r>
              <a:rPr lang="en-GB" dirty="0"/>
              <a:t>Screen layouts and information display</a:t>
            </a:r>
            <a:endParaRPr lang="id-ID" dirty="0"/>
          </a:p>
          <a:p>
            <a:pPr lvl="0"/>
            <a:r>
              <a:rPr lang="en-GB" dirty="0"/>
              <a:t>Difficult, controversial, critical areas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Dua Pendekatan dalam Pembuatan  </a:t>
            </a:r>
            <a:r>
              <a:rPr lang="en-US" i="1" dirty="0" smtClean="0"/>
              <a:t>Prototype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Evolutionary:</a:t>
            </a:r>
            <a:r>
              <a:rPr lang="en-US" dirty="0"/>
              <a:t> the prototype eventually becomes the product</a:t>
            </a:r>
            <a:endParaRPr lang="id-ID" dirty="0"/>
          </a:p>
          <a:p>
            <a:pPr lvl="0"/>
            <a:r>
              <a:rPr lang="en-US" b="1" dirty="0"/>
              <a:t>Revolutionary, or throwaway: </a:t>
            </a:r>
            <a:r>
              <a:rPr lang="en-US" dirty="0"/>
              <a:t>the prototype is used to get the specs </a:t>
            </a:r>
            <a:r>
              <a:rPr lang="en-US" dirty="0" err="1"/>
              <a:t>right,then</a:t>
            </a:r>
            <a:r>
              <a:rPr lang="en-US" dirty="0"/>
              <a:t> discarded!!</a:t>
            </a:r>
            <a:endParaRPr lang="id-ID" dirty="0"/>
          </a:p>
          <a:p>
            <a:r>
              <a:rPr lang="en-US" b="1" i="1" dirty="0"/>
              <a:t>Horizontal prototype</a:t>
            </a:r>
            <a:r>
              <a:rPr lang="en-US" i="1" dirty="0"/>
              <a:t> </a:t>
            </a:r>
            <a:r>
              <a:rPr lang="en-US" i="1" dirty="0">
                <a:sym typeface="Wingdings"/>
              </a:rPr>
              <a:t></a:t>
            </a:r>
            <a:r>
              <a:rPr lang="en-US" i="1" dirty="0"/>
              <a:t> broad but only top-level</a:t>
            </a:r>
            <a:endParaRPr lang="id-ID" dirty="0"/>
          </a:p>
          <a:p>
            <a:r>
              <a:rPr lang="en-US" b="1" i="1" dirty="0"/>
              <a:t>Vertical prototype</a:t>
            </a:r>
            <a:r>
              <a:rPr lang="en-US" i="1" dirty="0">
                <a:sym typeface="Wingdings"/>
              </a:rPr>
              <a:t></a:t>
            </a:r>
            <a:r>
              <a:rPr lang="en-US" i="1" dirty="0"/>
              <a:t> deep, but only some functions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Low-fidelity </a:t>
            </a:r>
            <a:r>
              <a:rPr lang="en-US" b="1" i="1" dirty="0" smtClean="0"/>
              <a:t>Prototyping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 dirty="0"/>
              <a:t>Menggunakan media yang tidak sama dengan media sistem final</a:t>
            </a:r>
            <a:r>
              <a:rPr lang="en-GB" dirty="0"/>
              <a:t>, </a:t>
            </a:r>
            <a:r>
              <a:rPr lang="id-ID" dirty="0"/>
              <a:t>contoh</a:t>
            </a:r>
            <a:r>
              <a:rPr lang="en-GB" dirty="0"/>
              <a:t>: paper, cardboard</a:t>
            </a:r>
            <a:endParaRPr lang="id-ID" dirty="0"/>
          </a:p>
          <a:p>
            <a:pPr lvl="0"/>
            <a:r>
              <a:rPr lang="id-ID" dirty="0"/>
              <a:t>Cepat, murah dan mudah diubah </a:t>
            </a:r>
          </a:p>
          <a:p>
            <a:pPr lvl="0"/>
            <a:r>
              <a:rPr lang="id-ID" dirty="0"/>
              <a:t>Contoh-contoh</a:t>
            </a:r>
            <a:r>
              <a:rPr lang="en-GB" dirty="0"/>
              <a:t>:</a:t>
            </a:r>
            <a:br>
              <a:rPr lang="en-GB" dirty="0"/>
            </a:br>
            <a:r>
              <a:rPr lang="en-GB" dirty="0"/>
              <a:t>	sketches of screens, task sequences, etc</a:t>
            </a:r>
            <a:endParaRPr lang="id-ID" dirty="0"/>
          </a:p>
          <a:p>
            <a:r>
              <a:rPr lang="en-GB" dirty="0"/>
              <a:t>	‘Post-it’ notes</a:t>
            </a:r>
            <a:endParaRPr lang="id-ID" dirty="0"/>
          </a:p>
          <a:p>
            <a:r>
              <a:rPr lang="en-GB" dirty="0"/>
              <a:t>	storyboards</a:t>
            </a:r>
            <a:br>
              <a:rPr lang="en-GB" dirty="0"/>
            </a:br>
            <a:r>
              <a:rPr lang="en-GB" dirty="0"/>
              <a:t>	‘Wizard-of-Oz’</a:t>
            </a:r>
            <a:r>
              <a:rPr lang="en-US" dirty="0"/>
              <a:t> 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Storyboard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id-ID" dirty="0"/>
              <a:t>Sering dibuat menurut sebuah skenario, memberikan gambaran lebih terinci. </a:t>
            </a:r>
          </a:p>
          <a:p>
            <a:pPr lvl="0"/>
            <a:r>
              <a:rPr lang="id-ID" dirty="0"/>
              <a:t>Serangkaian </a:t>
            </a:r>
            <a:r>
              <a:rPr lang="id-ID" i="1" dirty="0"/>
              <a:t>gambar/sketch</a:t>
            </a:r>
            <a:r>
              <a:rPr lang="id-ID" dirty="0"/>
              <a:t> yang memperlihatkan bagaimana pengguna bisa menjalankan aplikasi sesuai tugas </a:t>
            </a:r>
          </a:p>
          <a:p>
            <a:pPr lvl="0"/>
            <a:r>
              <a:rPr lang="id-ID" dirty="0"/>
              <a:t>Dilakukan pada awal </a:t>
            </a:r>
            <a:r>
              <a:rPr lang="en-US" dirty="0"/>
              <a:t>p</a:t>
            </a:r>
            <a:r>
              <a:rPr lang="id-ID" dirty="0"/>
              <a:t>roses perancangan </a:t>
            </a:r>
          </a:p>
          <a:p>
            <a:pPr lvl="0"/>
            <a:r>
              <a:rPr lang="en-US" dirty="0"/>
              <a:t>Storyboard = </a:t>
            </a:r>
            <a:r>
              <a:rPr lang="en-GB" dirty="0" err="1"/>
              <a:t>protot</a:t>
            </a:r>
            <a:r>
              <a:rPr lang="id-ID" dirty="0"/>
              <a:t>ip berbasis kertas</a:t>
            </a:r>
            <a:r>
              <a:rPr lang="en-US" dirty="0"/>
              <a:t> </a:t>
            </a:r>
            <a:endParaRPr lang="id-ID" dirty="0"/>
          </a:p>
          <a:p>
            <a:r>
              <a:rPr lang="id-ID" dirty="0"/>
              <a:t>Alat untuk me</a:t>
            </a:r>
            <a:r>
              <a:rPr lang="en-US" dirty="0"/>
              <a:t>n</a:t>
            </a:r>
            <a:r>
              <a:rPr lang="id-ID" dirty="0"/>
              <a:t>visualisasikan proyek anda</a:t>
            </a:r>
            <a:r>
              <a:rPr lang="en-US" dirty="0"/>
              <a:t>:</a:t>
            </a:r>
            <a:endParaRPr lang="id-ID" dirty="0"/>
          </a:p>
          <a:p>
            <a:r>
              <a:rPr lang="en-US" dirty="0"/>
              <a:t>•      </a:t>
            </a:r>
            <a:r>
              <a:rPr lang="en-US" dirty="0" err="1"/>
              <a:t>Naviga</a:t>
            </a:r>
            <a:r>
              <a:rPr lang="id-ID" dirty="0"/>
              <a:t>si </a:t>
            </a:r>
            <a:r>
              <a:rPr lang="en-US" dirty="0">
                <a:sym typeface="Wingdings"/>
              </a:rPr>
              <a:t></a:t>
            </a:r>
            <a:r>
              <a:rPr lang="id-ID" dirty="0"/>
              <a:t>tampilan visual jalur-jalur navigasi</a:t>
            </a:r>
            <a:r>
              <a:rPr lang="en-US" dirty="0"/>
              <a:t> </a:t>
            </a:r>
            <a:endParaRPr lang="id-ID" dirty="0"/>
          </a:p>
          <a:p>
            <a:pPr lvl="1"/>
            <a:r>
              <a:rPr lang="en-US" dirty="0"/>
              <a:t> </a:t>
            </a:r>
            <a:r>
              <a:rPr lang="en-US" dirty="0" err="1"/>
              <a:t>Intera</a:t>
            </a:r>
            <a:r>
              <a:rPr lang="id-ID" dirty="0"/>
              <a:t>ktifitas </a:t>
            </a:r>
            <a:r>
              <a:rPr lang="en-US" dirty="0">
                <a:sym typeface="Wingdings"/>
              </a:rPr>
              <a:t></a:t>
            </a:r>
            <a:r>
              <a:rPr lang="id-ID" dirty="0"/>
              <a:t>dalam bentuk kata-kata diatas kertas</a:t>
            </a:r>
            <a:r>
              <a:rPr lang="en-US" dirty="0"/>
              <a:t> </a:t>
            </a:r>
            <a:endParaRPr lang="id-ID" dirty="0"/>
          </a:p>
          <a:p>
            <a:r>
              <a:rPr lang="en-US" dirty="0"/>
              <a:t>•     </a:t>
            </a:r>
            <a:r>
              <a:rPr lang="id-ID" dirty="0"/>
              <a:t>rancangan layar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Layout</a:t>
            </a:r>
            <a:r>
              <a:rPr lang="id-ID" dirty="0"/>
              <a:t> dasar</a:t>
            </a:r>
            <a:r>
              <a:rPr lang="en-US" dirty="0"/>
              <a:t>, </a:t>
            </a:r>
            <a:r>
              <a:rPr lang="id-ID" dirty="0"/>
              <a:t>warna dasar</a:t>
            </a:r>
            <a:r>
              <a:rPr lang="en-US" dirty="0"/>
              <a:t> </a:t>
            </a:r>
            <a:endParaRPr lang="id-ID" dirty="0"/>
          </a:p>
          <a:p>
            <a:pPr lvl="1"/>
            <a:r>
              <a:rPr lang="id-ID" dirty="0"/>
              <a:t>Sketch kasar </a:t>
            </a:r>
            <a:r>
              <a:rPr lang="en-US" dirty="0">
                <a:sym typeface="Wingdings"/>
              </a:rPr>
              <a:t></a:t>
            </a:r>
            <a:r>
              <a:rPr lang="id-ID" dirty="0"/>
              <a:t>untuk</a:t>
            </a:r>
            <a:r>
              <a:rPr lang="en-US" dirty="0"/>
              <a:t> key frames, menus, etc.</a:t>
            </a:r>
            <a:endParaRPr lang="id-ID" dirty="0"/>
          </a:p>
          <a:p>
            <a:r>
              <a:rPr lang="id-ID" dirty="0"/>
              <a:t>St</a:t>
            </a:r>
            <a:r>
              <a:rPr lang="en-US" dirty="0" err="1"/>
              <a:t>oryboarding</a:t>
            </a:r>
            <a:r>
              <a:rPr lang="en-US" dirty="0"/>
              <a:t> is about conceptual thinking, not art. [Al Brown, Presentations magazine, 1997]</a:t>
            </a:r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Pembuatan</a:t>
            </a:r>
            <a:r>
              <a:rPr lang="en-US" b="1" dirty="0"/>
              <a:t> Sketch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id-ID" dirty="0"/>
              <a:t>Pembuatan s</a:t>
            </a:r>
            <a:r>
              <a:rPr lang="en-GB" i="1" dirty="0"/>
              <a:t>ketch</a:t>
            </a:r>
            <a:r>
              <a:rPr lang="en-GB" dirty="0"/>
              <a:t> </a:t>
            </a:r>
            <a:r>
              <a:rPr lang="id-ID" dirty="0"/>
              <a:t>sangat penting dalam pembuatan </a:t>
            </a:r>
            <a:r>
              <a:rPr lang="en-GB" i="1" dirty="0"/>
              <a:t>low-fidelity </a:t>
            </a:r>
            <a:r>
              <a:rPr lang="en-GB" i="1" dirty="0" err="1"/>
              <a:t>prototyp</a:t>
            </a:r>
            <a:r>
              <a:rPr lang="id-ID" i="1" dirty="0"/>
              <a:t>e </a:t>
            </a:r>
            <a:endParaRPr lang="id-ID" dirty="0"/>
          </a:p>
          <a:p>
            <a:pPr lvl="0"/>
            <a:r>
              <a:rPr lang="id-ID" dirty="0"/>
              <a:t>Tidak tergantung pada ketrampilan menggambar, gunakan simbol-simbol sederhana</a:t>
            </a:r>
            <a:r>
              <a:rPr lang="en-US" dirty="0"/>
              <a:t>. </a:t>
            </a:r>
            <a:endParaRPr lang="id-ID" dirty="0"/>
          </a:p>
          <a:p>
            <a:r>
              <a:rPr lang="id-ID" b="1" dirty="0"/>
              <a:t> </a:t>
            </a:r>
            <a:r>
              <a:rPr lang="en-US" b="1" i="1" dirty="0"/>
              <a:t>Prototype </a:t>
            </a:r>
            <a:r>
              <a:rPr lang="id-ID" b="1" dirty="0"/>
              <a:t>berbasis kartu</a:t>
            </a:r>
            <a:endParaRPr lang="id-ID" dirty="0"/>
          </a:p>
          <a:p>
            <a:pPr lvl="1"/>
            <a:r>
              <a:rPr lang="id-ID" dirty="0"/>
              <a:t>Kartu index</a:t>
            </a:r>
            <a:r>
              <a:rPr lang="en-GB" dirty="0"/>
              <a:t> (3 X 5 inches) </a:t>
            </a:r>
            <a:endParaRPr lang="id-ID" dirty="0"/>
          </a:p>
          <a:p>
            <a:pPr lvl="1"/>
            <a:r>
              <a:rPr lang="id-ID" dirty="0"/>
              <a:t>Setiap kartu menggambarkan satu layar atau sebagian dari layar. </a:t>
            </a:r>
          </a:p>
          <a:p>
            <a:pPr lvl="1"/>
            <a:r>
              <a:rPr lang="id-ID" dirty="0"/>
              <a:t>Sering dipakai dalam pengembangan situs web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Kartu</a:t>
            </a:r>
            <a:r>
              <a:rPr lang="en-GB" b="1" dirty="0"/>
              <a:t> Index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id-ID" dirty="0"/>
              <a:t>Umum dipakai dalam pengembangan situs web</a:t>
            </a:r>
            <a:r>
              <a:rPr lang="en-US" dirty="0"/>
              <a:t> </a:t>
            </a:r>
            <a:endParaRPr lang="id-ID" dirty="0"/>
          </a:p>
          <a:p>
            <a:pPr lvl="0"/>
            <a:r>
              <a:rPr lang="id-ID" dirty="0"/>
              <a:t>Juga berguna untuk aplikasi dengan jumlah layar yang banyak</a:t>
            </a:r>
            <a:r>
              <a:rPr lang="en-US" dirty="0"/>
              <a:t> </a:t>
            </a:r>
            <a:endParaRPr lang="id-ID" dirty="0"/>
          </a:p>
          <a:p>
            <a:pPr lvl="0"/>
            <a:r>
              <a:rPr lang="id-ID" dirty="0"/>
              <a:t>Setiap kartu mewakili sebuah layar.</a:t>
            </a:r>
            <a:r>
              <a:rPr lang="en-US" dirty="0"/>
              <a:t> </a:t>
            </a:r>
            <a:endParaRPr lang="id-ID" dirty="0"/>
          </a:p>
          <a:p>
            <a:pPr lvl="0"/>
            <a:r>
              <a:rPr lang="id-ID" dirty="0"/>
              <a:t>Sangar membantu dalam mengorganisasikan situs web. </a:t>
            </a:r>
          </a:p>
          <a:p>
            <a:pPr lvl="0"/>
            <a:r>
              <a:rPr lang="id-ID" dirty="0"/>
              <a:t>Bisa membantu dalam pembuatan arsitektur informasi</a:t>
            </a:r>
            <a:r>
              <a:rPr lang="en-US" dirty="0"/>
              <a:t> 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495</Words>
  <Application>Microsoft Office PowerPoint</Application>
  <PresentationFormat>On-screen Show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MODEL KOGNITIF DAN KONTEKSTUAL DALAM DESAIN</vt:lpstr>
      <vt:lpstr>Prototyping</vt:lpstr>
      <vt:lpstr>Alasan membuat prototype?</vt:lpstr>
      <vt:lpstr>Hal-hal yang harus dibuat prototype?</vt:lpstr>
      <vt:lpstr>Dua Pendekatan dalam Pembuatan  Prototype</vt:lpstr>
      <vt:lpstr>Low-fidelity Prototyping</vt:lpstr>
      <vt:lpstr>Storyboard</vt:lpstr>
      <vt:lpstr>Pembuatan Sketch</vt:lpstr>
      <vt:lpstr>Kartu Index</vt:lpstr>
      <vt:lpstr>‘Wizard-of-Oz’ prototyping</vt:lpstr>
      <vt:lpstr>High-fidelity prototyping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KOGNITIF DAN KONTEKSTUAL DALAM DESAIN</dc:title>
  <dc:creator>fasilkom2</dc:creator>
  <cp:lastModifiedBy>fasilkom2</cp:lastModifiedBy>
  <cp:revision>1</cp:revision>
  <dcterms:created xsi:type="dcterms:W3CDTF">2019-03-13T10:50:50Z</dcterms:created>
  <dcterms:modified xsi:type="dcterms:W3CDTF">2019-03-13T10:59:44Z</dcterms:modified>
</cp:coreProperties>
</file>