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260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/>
              <a:t>Tahapan</a:t>
            </a:r>
            <a:r>
              <a:rPr lang="en-US" sz="3600" dirty="0"/>
              <a:t> </a:t>
            </a:r>
            <a:r>
              <a:rPr lang="en-US" sz="3600" dirty="0" err="1"/>
              <a:t>Penerapan</a:t>
            </a:r>
            <a:r>
              <a:rPr lang="en-US" sz="3600" dirty="0"/>
              <a:t> Corporate Governance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         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909 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TATA KELOLA PERUSAHAAN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8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Keterangan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Penerapan GCG Merupakan Siklus yang dinamis atas pemenuhan Kepatuhan (Compliance) suatu praktek bisnis terhadap standar mutu prinsip-prinsip GCG dan perbaikan terus menerus (continuous Improvement ) atas praktek bisnis tersebut untuk mencapai standar mutu prinsip-prinsip GCG yang harus berusaha selalu kita tingkatkan.</a:t>
            </a:r>
          </a:p>
          <a:p>
            <a:pPr eaLnBrk="1" hangingPunct="1"/>
            <a:r>
              <a:rPr lang="en-US" smtClean="0"/>
              <a:t>Artinya pada tahap awal, praktek bisnis di perusahaan anda harus memenuhi kepatuhan (compliance) terhadap standar mutu awal dari prinsip-Prinsip GCG di perusahaan. (TIARF)</a:t>
            </a:r>
          </a:p>
        </p:txBody>
      </p:sp>
    </p:spTree>
    <p:extLst>
      <p:ext uri="{BB962C8B-B14F-4D97-AF65-F5344CB8AC3E}">
        <p14:creationId xmlns:p14="http://schemas.microsoft.com/office/powerpoint/2010/main" val="214391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Keterangan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Setelah siklus I tercapai, dimana proses bisnis perusahaan sudah memenuhi kepatuhan terhadap standar mutu yang dipersyaratkan dalam prinsip-prinsip  GCG tahap awal, jangan berhenti sampai di sini. Tetapi Perusahaan harus melakukan Improvement terhadap standar mutu selanjutnya dari prinsip-prinsip GCG Perusahaan.</a:t>
            </a:r>
          </a:p>
          <a:p>
            <a:pPr eaLnBrk="1" hangingPunct="1"/>
            <a:r>
              <a:rPr lang="en-US" smtClean="0"/>
              <a:t>Mulailah dengan meningkatkan standar mutu kedua dari prinsip-prinisp GCG dan Lakukan Siklus II untuk memcapai pemenuhan kepatuhan terhadap standar mutu kedua prinsip-prinisp GCG yang telah ditingkatkan.</a:t>
            </a:r>
          </a:p>
        </p:txBody>
      </p:sp>
    </p:spTree>
    <p:extLst>
      <p:ext uri="{BB962C8B-B14F-4D97-AF65-F5344CB8AC3E}">
        <p14:creationId xmlns:p14="http://schemas.microsoft.com/office/powerpoint/2010/main" val="381240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Keterangan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Begitu seterusnya, lakukan kegiatan ini secara terus menerus sebagai suatu siklus untuk Compliance-Improvement beberapa kali, dari Siklus I, II, III, IV dan seterusnya.</a:t>
            </a:r>
          </a:p>
        </p:txBody>
      </p:sp>
    </p:spTree>
    <p:extLst>
      <p:ext uri="{BB962C8B-B14F-4D97-AF65-F5344CB8AC3E}">
        <p14:creationId xmlns:p14="http://schemas.microsoft.com/office/powerpoint/2010/main" val="282951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GBCI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Langkah 1:</a:t>
            </a:r>
          </a:p>
          <a:p>
            <a:pPr lvl="1" eaLnBrk="1" hangingPunct="1"/>
            <a:r>
              <a:rPr lang="en-US" smtClean="0"/>
              <a:t>Tetapkan Governance Issues, (identifikasi praktek bisnis yang memiliki indikasi tidak sesuai dengan peraturan yang berlaku dan GCG’s Prinsiples)</a:t>
            </a:r>
          </a:p>
          <a:p>
            <a:pPr eaLnBrk="1" hangingPunct="1"/>
            <a:r>
              <a:rPr lang="en-US" smtClean="0"/>
              <a:t>Langkah 2:</a:t>
            </a:r>
          </a:p>
          <a:p>
            <a:pPr lvl="1" eaLnBrk="1" hangingPunct="1"/>
            <a:r>
              <a:rPr lang="en-US" smtClean="0"/>
              <a:t>Lakukan Compliance, (asesmen praktek bisnis, apakah sesuai dengan peraturan yang berlaku dan GCG’s Principles)</a:t>
            </a:r>
          </a:p>
          <a:p>
            <a:pPr eaLnBrk="1" hangingPunct="1"/>
            <a:r>
              <a:rPr lang="en-US" smtClean="0"/>
              <a:t>Langkah 3:</a:t>
            </a:r>
          </a:p>
          <a:p>
            <a:pPr lvl="1" eaLnBrk="1" hangingPunct="1"/>
            <a:r>
              <a:rPr lang="en-US" smtClean="0"/>
              <a:t>Lakukan Improvement, (perbaiki proses bisnis agar sesuai dengan peratuaran yang berlaku dan GCG’s principles)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903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Roda GCI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447800"/>
            <a:ext cx="6286500" cy="5124450"/>
          </a:xfrm>
        </p:spPr>
      </p:pic>
    </p:spTree>
    <p:extLst>
      <p:ext uri="{BB962C8B-B14F-4D97-AF65-F5344CB8AC3E}">
        <p14:creationId xmlns:p14="http://schemas.microsoft.com/office/powerpoint/2010/main" val="391547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Keterangan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5301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Tim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GCG. </a:t>
            </a:r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Prinsipnya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key persons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tujuh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err="1" smtClean="0"/>
              <a:t>Pemegang</a:t>
            </a:r>
            <a:r>
              <a:rPr lang="en-US" sz="1400" dirty="0" smtClean="0"/>
              <a:t> </a:t>
            </a:r>
            <a:r>
              <a:rPr lang="en-US" sz="1400" dirty="0" err="1" smtClean="0"/>
              <a:t>Saham</a:t>
            </a:r>
            <a:endParaRPr lang="en-US" sz="14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err="1" smtClean="0"/>
              <a:t>Komisaris</a:t>
            </a:r>
            <a:r>
              <a:rPr lang="en-US" sz="1400" dirty="0" smtClean="0"/>
              <a:t> / </a:t>
            </a:r>
            <a:r>
              <a:rPr lang="en-US" sz="1400" dirty="0" err="1" smtClean="0"/>
              <a:t>Dewan</a:t>
            </a:r>
            <a:r>
              <a:rPr lang="en-US" sz="1400" dirty="0" smtClean="0"/>
              <a:t> </a:t>
            </a:r>
            <a:r>
              <a:rPr lang="en-US" sz="1400" dirty="0" err="1" smtClean="0"/>
              <a:t>Pengawas</a:t>
            </a:r>
            <a:endParaRPr lang="en-US" sz="14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err="1" smtClean="0"/>
              <a:t>Direksi</a:t>
            </a:r>
            <a:endParaRPr lang="en-US" sz="14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err="1" smtClean="0"/>
              <a:t>Manajer</a:t>
            </a:r>
            <a:endParaRPr lang="en-US" sz="14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err="1" smtClean="0"/>
              <a:t>Sekretaris</a:t>
            </a:r>
            <a:r>
              <a:rPr lang="en-US" sz="1400" dirty="0" smtClean="0"/>
              <a:t> Perusahaan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err="1" smtClean="0"/>
              <a:t>Satuan</a:t>
            </a:r>
            <a:r>
              <a:rPr lang="en-US" sz="1400" dirty="0" smtClean="0"/>
              <a:t> </a:t>
            </a:r>
            <a:r>
              <a:rPr lang="en-US" sz="1400" dirty="0" err="1" smtClean="0"/>
              <a:t>Pengawasan</a:t>
            </a:r>
            <a:r>
              <a:rPr lang="en-US" sz="1400" dirty="0" smtClean="0"/>
              <a:t> Intern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smtClean="0"/>
              <a:t>Tim </a:t>
            </a:r>
            <a:r>
              <a:rPr lang="en-US" sz="1400" dirty="0" err="1" smtClean="0"/>
              <a:t>Penerapan</a:t>
            </a:r>
            <a:r>
              <a:rPr lang="en-US" sz="1400" dirty="0" smtClean="0"/>
              <a:t> GCG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7911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Diharapkan setelah menyelesaikan materi ini, mahasiswa mampu memahami 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tahapan-tahapan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CG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27088" y="2592388"/>
            <a:ext cx="77057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dirty="0">
                <a:solidFill>
                  <a:prstClr val="white"/>
                </a:solidFill>
                <a:latin typeface="Comic Sans MS" pitchFamily="66" charset="0"/>
              </a:rPr>
              <a:t>Tahapan Penerapan GCG</a:t>
            </a:r>
          </a:p>
        </p:txBody>
      </p:sp>
    </p:spTree>
    <p:extLst>
      <p:ext uri="{BB962C8B-B14F-4D97-AF65-F5344CB8AC3E}">
        <p14:creationId xmlns:p14="http://schemas.microsoft.com/office/powerpoint/2010/main" val="28060992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8568952" cy="2592288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id-I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1.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Comprehension  (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Tahap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Persiapan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id-I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id-I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2.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Consolidation  (</a:t>
            </a:r>
            <a:r>
              <a:rPr lang="id-I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Tahap Implementasi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id-I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id-I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3.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Continuous  (</a:t>
            </a:r>
            <a:r>
              <a:rPr lang="id-I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Tahap Evaluasi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id-I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650" y="836613"/>
            <a:ext cx="7345363" cy="1152525"/>
          </a:xfrm>
          <a:prstGeom prst="roundRect">
            <a:avLst>
              <a:gd name="adj" fmla="val 20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>
                <a:latin typeface="Comic Sans MS" pitchFamily="66" charset="0"/>
              </a:rPr>
              <a:t>3 tahapan penerapan GCG</a:t>
            </a:r>
            <a:r>
              <a:rPr lang="en-US" sz="3600" dirty="0"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Comic Sans MS" pitchFamily="66" charset="0"/>
              </a:rPr>
              <a:t>( BE G2C)</a:t>
            </a:r>
            <a:r>
              <a:rPr lang="id-ID" sz="3600" dirty="0">
                <a:latin typeface="Comic Sans MS" pitchFamily="66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11392129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id-ID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Tahap Persiapan</a:t>
            </a:r>
            <a:endParaRPr lang="id-ID" sz="4800" dirty="0">
              <a:solidFill>
                <a:schemeClr val="accent1">
                  <a:tint val="83000"/>
                  <a:satMod val="150000"/>
                </a:schemeClr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346392"/>
          </a:xfrm>
        </p:spPr>
        <p:txBody>
          <a:bodyPr>
            <a:normAutofit lnSpcReduction="10000"/>
          </a:bodyPr>
          <a:lstStyle/>
          <a:p>
            <a:pPr marL="448056" indent="-384048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id-ID" sz="3400" dirty="0">
                <a:effectLst>
                  <a:glow rad="228600">
                    <a:schemeClr val="tx1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  <a:t>Tahap ini terdiri atas 3 langkah </a:t>
            </a:r>
            <a:r>
              <a:rPr lang="id-ID" sz="3400" dirty="0" smtClean="0">
                <a:effectLst>
                  <a:glow rad="228600">
                    <a:schemeClr val="tx1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  <a:t>utama : </a:t>
            </a:r>
          </a:p>
          <a:p>
            <a:pPr marL="578358" indent="-51435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id-ID" sz="3400" dirty="0" smtClean="0">
                <a:effectLst>
                  <a:glow rad="228600">
                    <a:schemeClr val="tx1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  <a:t>Awareness building</a:t>
            </a:r>
          </a:p>
          <a:p>
            <a:pPr marL="578358" indent="-51435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id-ID" sz="3400" dirty="0" smtClean="0">
                <a:effectLst>
                  <a:glow rad="228600">
                    <a:schemeClr val="tx1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  <a:t>GCG assessment</a:t>
            </a:r>
          </a:p>
          <a:p>
            <a:pPr marL="578358" indent="-51435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id-ID" sz="3400" dirty="0" smtClean="0">
                <a:effectLst>
                  <a:glow rad="228600">
                    <a:schemeClr val="tx1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  <a:t>GCG manual building</a:t>
            </a:r>
          </a:p>
        </p:txBody>
      </p:sp>
    </p:spTree>
    <p:extLst>
      <p:ext uri="{BB962C8B-B14F-4D97-AF65-F5344CB8AC3E}">
        <p14:creationId xmlns:p14="http://schemas.microsoft.com/office/powerpoint/2010/main" val="244283019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id-ID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Tahap Implementasi</a:t>
            </a:r>
            <a:endParaRPr lang="id-ID" sz="4800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986352"/>
          </a:xfrm>
        </p:spPr>
        <p:txBody>
          <a:bodyPr>
            <a:normAutofit lnSpcReduction="1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3600" dirty="0">
                <a:effectLst>
                  <a:glow rad="228600">
                    <a:schemeClr val="tx1">
                      <a:lumMod val="65000"/>
                      <a:alpha val="40000"/>
                    </a:schemeClr>
                  </a:glow>
                </a:effectLst>
                <a:latin typeface="Comic Sans MS" pitchFamily="66" charset="0"/>
              </a:rPr>
              <a:t>Tahap ini terdiri atas 3 langkah </a:t>
            </a:r>
            <a:r>
              <a:rPr lang="id-ID" sz="3600" dirty="0" smtClean="0">
                <a:effectLst>
                  <a:glow rad="228600">
                    <a:schemeClr val="tx1">
                      <a:lumMod val="65000"/>
                      <a:alpha val="40000"/>
                    </a:schemeClr>
                  </a:glow>
                </a:effectLst>
                <a:latin typeface="Comic Sans MS" pitchFamily="66" charset="0"/>
              </a:rPr>
              <a:t>utama :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id-ID" sz="3600" dirty="0" smtClean="0">
                <a:effectLst>
                  <a:glow rad="228600">
                    <a:schemeClr val="tx1">
                      <a:lumMod val="65000"/>
                      <a:alpha val="40000"/>
                    </a:schemeClr>
                  </a:glow>
                </a:effectLst>
                <a:latin typeface="Comic Sans MS" pitchFamily="66" charset="0"/>
              </a:rPr>
              <a:t>Sosialisasi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id-ID" sz="3600" dirty="0" smtClean="0">
                <a:effectLst>
                  <a:glow rad="228600">
                    <a:schemeClr val="tx1">
                      <a:lumMod val="65000"/>
                      <a:alpha val="40000"/>
                    </a:schemeClr>
                  </a:glow>
                </a:effectLst>
                <a:latin typeface="Comic Sans MS" pitchFamily="66" charset="0"/>
              </a:rPr>
              <a:t>Implementasi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id-ID" sz="3600" dirty="0">
                <a:effectLst>
                  <a:glow rad="228600">
                    <a:schemeClr val="tx1">
                      <a:lumMod val="65000"/>
                      <a:alpha val="40000"/>
                    </a:schemeClr>
                  </a:glow>
                </a:effectLst>
                <a:latin typeface="Comic Sans MS" pitchFamily="66" charset="0"/>
              </a:rPr>
              <a:t>Internalisasi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d-ID" sz="3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883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id-ID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Tahap</a:t>
            </a:r>
            <a:r>
              <a:rPr lang="id-ID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 Evaluasi</a:t>
            </a:r>
            <a:endParaRPr lang="id-ID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889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d-ID" sz="3200" smtClean="0">
                <a:latin typeface="Comic Sans MS" pitchFamily="66" charset="0"/>
              </a:rPr>
              <a:t>	Tahap yang perlu dilakukan secara teratur dari waktu ke waktu untuk mengukur sejauh mana efektivitas penerapan GCG telah dilakukan dengan meminta pihak independen melakukan audit implementasi dan </a:t>
            </a:r>
            <a:r>
              <a:rPr lang="id-ID" sz="3200" i="1" smtClean="0">
                <a:latin typeface="Comic Sans MS" pitchFamily="66" charset="0"/>
              </a:rPr>
              <a:t>scoring </a:t>
            </a:r>
            <a:r>
              <a:rPr lang="id-ID" sz="3200" smtClean="0">
                <a:latin typeface="Comic Sans MS" pitchFamily="66" charset="0"/>
              </a:rPr>
              <a:t>atas</a:t>
            </a:r>
            <a:r>
              <a:rPr lang="en-US" sz="3200" smtClean="0">
                <a:latin typeface="Comic Sans MS" pitchFamily="66" charset="0"/>
              </a:rPr>
              <a:t> </a:t>
            </a:r>
            <a:r>
              <a:rPr lang="id-ID" sz="3200" smtClean="0">
                <a:latin typeface="Comic Sans MS" pitchFamily="66" charset="0"/>
              </a:rPr>
              <a:t>praktik GCG yang ada.</a:t>
            </a:r>
          </a:p>
        </p:txBody>
      </p:sp>
    </p:spTree>
    <p:extLst>
      <p:ext uri="{BB962C8B-B14F-4D97-AF65-F5344CB8AC3E}">
        <p14:creationId xmlns:p14="http://schemas.microsoft.com/office/powerpoint/2010/main" val="27923689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GBCI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smtClean="0"/>
              <a:t>Sasaran GCG adalah menjadi Perusahaan yang memiliki kompetensi dalam praktek bisnis berdasarkan prinsip-prinsip GCG atau BE G2C.</a:t>
            </a:r>
          </a:p>
          <a:p>
            <a:pPr eaLnBrk="1" hangingPunct="1"/>
            <a:r>
              <a:rPr lang="en-US" sz="3600" smtClean="0"/>
              <a:t>Indikator inilah yang harus kita kelola sebaik-baiknya secara sistematis dan terus menerus, tentunya tanpa mengabaikan indiktor-indikator yang lain.</a:t>
            </a:r>
          </a:p>
        </p:txBody>
      </p:sp>
    </p:spTree>
    <p:extLst>
      <p:ext uri="{BB962C8B-B14F-4D97-AF65-F5344CB8AC3E}">
        <p14:creationId xmlns:p14="http://schemas.microsoft.com/office/powerpoint/2010/main" val="358136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GBCI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28750"/>
            <a:ext cx="7143750" cy="4643438"/>
          </a:xfrm>
        </p:spPr>
      </p:pic>
    </p:spTree>
    <p:extLst>
      <p:ext uri="{BB962C8B-B14F-4D97-AF65-F5344CB8AC3E}">
        <p14:creationId xmlns:p14="http://schemas.microsoft.com/office/powerpoint/2010/main" val="149333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459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Tahapan Penerapan Corporate Governance</vt:lpstr>
      <vt:lpstr>KEMAMPUAN AKHIR YANG DIHARAPKAN</vt:lpstr>
      <vt:lpstr>PowerPoint Presentation</vt:lpstr>
      <vt:lpstr>PowerPoint Presentation</vt:lpstr>
      <vt:lpstr>Tahap Persiapan</vt:lpstr>
      <vt:lpstr>Tahap Implementasi</vt:lpstr>
      <vt:lpstr>Tahap Evaluasi</vt:lpstr>
      <vt:lpstr>GBCI Sebagai Suatu Sistem Perbaikan Terus Menerus</vt:lpstr>
      <vt:lpstr>GBCI</vt:lpstr>
      <vt:lpstr>Keterangan </vt:lpstr>
      <vt:lpstr>Keterangan </vt:lpstr>
      <vt:lpstr>Keterangan </vt:lpstr>
      <vt:lpstr>Tiga Langkah Perbaikan dalam GBCI</vt:lpstr>
      <vt:lpstr>Roda GCI</vt:lpstr>
      <vt:lpstr>Keterangan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18</cp:revision>
  <dcterms:created xsi:type="dcterms:W3CDTF">2017-09-09T11:34:57Z</dcterms:created>
  <dcterms:modified xsi:type="dcterms:W3CDTF">2018-09-12T04:32:05Z</dcterms:modified>
</cp:coreProperties>
</file>