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notesSlides/notesSlide2.xml" ContentType="application/vnd.openxmlformats-officedocument.presentationml.notesSlide+xml"/>
  <Override PartName="/ppt/media/image5.jpg" ContentType="image/jpg"/>
  <Override PartName="/ppt/notesSlides/notesSlide3.xml" ContentType="application/vnd.openxmlformats-officedocument.presentationml.notesSlid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notesSlides/notesSlide4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341" r:id="rId3"/>
    <p:sldId id="342" r:id="rId4"/>
    <p:sldId id="343" r:id="rId5"/>
    <p:sldId id="344" r:id="rId6"/>
    <p:sldId id="345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92" autoAdjust="0"/>
  </p:normalViewPr>
  <p:slideViewPr>
    <p:cSldViewPr>
      <p:cViewPr>
        <p:scale>
          <a:sx n="80" d="100"/>
          <a:sy n="80" d="100"/>
        </p:scale>
        <p:origin x="-990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8F23E-59A2-4F9D-85BE-2F86B06807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D23C2-EB2E-4D94-9D36-272392913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23C2-EB2E-4D94-9D36-2723929136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23C2-EB2E-4D94-9D36-2723929136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23C2-EB2E-4D94-9D36-2723929136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23C2-EB2E-4D94-9D36-2723929136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23C2-EB2E-4D94-9D36-2723929136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5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6BE722-29FA-5048-B18E-26BF6B35609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3AF067-89A6-764F-A2BD-662DAF9E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3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43654-5FB4-4E68-84E9-FB2BF4E3A202}" type="datetimeFigureOut">
              <a:rPr lang="id-ID" smtClean="0"/>
              <a:t>04/05/2020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B0CA1-D64A-44C4-B4F6-C7E9B9D35A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902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saunggul.ac.i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4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aniesandmarkets.com/r.ashx?id=41AE" TargetMode="External"/><Relationship Id="rId3" Type="http://schemas.openxmlformats.org/officeDocument/2006/relationships/hyperlink" Target="mailto:MCarroll@csir.co.za" TargetMode="External"/><Relationship Id="rId7" Type="http://schemas.openxmlformats.org/officeDocument/2006/relationships/hyperlink" Target="http://www.gartner.com/it/page.jsp?id=1389313" TargetMode="External"/><Relationship Id="rId12" Type="http://schemas.openxmlformats.org/officeDocument/2006/relationships/hyperlink" Target="http://www.gartner.com/it/initiatives/pdf/KeyInitiativeO%20verview_CloudComput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deloitte.com/" TargetMode="External"/><Relationship Id="rId11" Type="http://schemas.openxmlformats.org/officeDocument/2006/relationships/hyperlink" Target="http://itgeek.id/author/roberto-kaban/" TargetMode="External"/><Relationship Id="rId5" Type="http://schemas.openxmlformats.org/officeDocument/2006/relationships/hyperlink" Target="mailto:paula.kotze@meraka.org.za" TargetMode="External"/><Relationship Id="rId10" Type="http://schemas.openxmlformats.org/officeDocument/2006/relationships/hyperlink" Target="http://groups.google.com/group/cloud-" TargetMode="External"/><Relationship Id="rId4" Type="http://schemas.openxmlformats.org/officeDocument/2006/relationships/hyperlink" Target="mailto:alta@meraka.org" TargetMode="External"/><Relationship Id="rId9" Type="http://schemas.openxmlformats.org/officeDocument/2006/relationships/hyperlink" Target="http://www.theinstitute.ieee.org/portal/site/tionline/m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idc.com/ie/?p=730)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Syefira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Salsabila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429000"/>
            <a:ext cx="5688632" cy="432048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2200" y="1268760"/>
            <a:ext cx="6781800" cy="788640"/>
          </a:xfrm>
        </p:spPr>
        <p:txBody>
          <a:bodyPr/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Cloud Computing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0" y="3886200"/>
            <a:ext cx="5616624" cy="1367507"/>
          </a:xfrm>
        </p:spPr>
        <p:txBody>
          <a:bodyPr/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Cloud Computing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768" y="462343"/>
            <a:ext cx="30956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Sektor</a:t>
            </a:r>
            <a:r>
              <a:rPr spc="-370" dirty="0"/>
              <a:t> </a:t>
            </a:r>
            <a:r>
              <a:rPr spc="-140" dirty="0"/>
              <a:t>Proses</a:t>
            </a:r>
          </a:p>
        </p:txBody>
      </p:sp>
      <p:sp>
        <p:nvSpPr>
          <p:cNvPr id="3" name="object 3"/>
          <p:cNvSpPr/>
          <p:nvPr/>
        </p:nvSpPr>
        <p:spPr>
          <a:xfrm>
            <a:off x="104775" y="1302626"/>
            <a:ext cx="4972050" cy="148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2514600"/>
            <a:ext cx="5276850" cy="143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3996563"/>
            <a:ext cx="49149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444" y="462343"/>
            <a:ext cx="37077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Lingkungan</a:t>
            </a:r>
            <a:r>
              <a:rPr spc="-330" dirty="0"/>
              <a:t> </a:t>
            </a:r>
            <a:r>
              <a:rPr spc="-220" dirty="0"/>
              <a:t>Fisik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371600"/>
            <a:ext cx="4772025" cy="150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2187" y="2852737"/>
            <a:ext cx="4619612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4267200"/>
            <a:ext cx="5191125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8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441" y="462343"/>
            <a:ext cx="64046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Network </a:t>
            </a:r>
            <a:r>
              <a:rPr spc="-150" dirty="0"/>
              <a:t>dan</a:t>
            </a:r>
            <a:r>
              <a:rPr spc="-509" dirty="0"/>
              <a:t> </a:t>
            </a:r>
            <a:r>
              <a:rPr spc="-190" dirty="0"/>
              <a:t>administration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8" y="1509471"/>
            <a:ext cx="3361690" cy="29514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65" dirty="0">
                <a:latin typeface="Trebuchet MS"/>
                <a:cs typeface="Trebuchet MS"/>
              </a:rPr>
              <a:t>Peer </a:t>
            </a:r>
            <a:r>
              <a:rPr sz="3200" spc="-130" dirty="0">
                <a:latin typeface="Trebuchet MS"/>
                <a:cs typeface="Trebuchet MS"/>
              </a:rPr>
              <a:t>to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Peer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65" dirty="0">
                <a:latin typeface="Trebuchet MS"/>
                <a:cs typeface="Trebuchet MS"/>
              </a:rPr>
              <a:t>Email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15" dirty="0">
                <a:latin typeface="Trebuchet MS"/>
                <a:cs typeface="Trebuchet MS"/>
              </a:rPr>
              <a:t>FTP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Trebuchet MS"/>
                <a:cs typeface="Trebuchet MS"/>
              </a:rPr>
              <a:t>Wi-Fi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Trebuchet MS"/>
                <a:cs typeface="Trebuchet MS"/>
              </a:rPr>
              <a:t>Company</a:t>
            </a:r>
            <a:r>
              <a:rPr sz="3200" spc="-29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Website</a:t>
            </a:r>
            <a:endParaRPr sz="3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116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260" y="462343"/>
            <a:ext cx="75107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45" dirty="0">
                <a:latin typeface="Trebuchet MS"/>
                <a:cs typeface="Trebuchet MS"/>
              </a:rPr>
              <a:t>Menangkal </a:t>
            </a:r>
            <a:r>
              <a:rPr b="1" spc="-204" dirty="0">
                <a:latin typeface="Trebuchet MS"/>
                <a:cs typeface="Trebuchet MS"/>
              </a:rPr>
              <a:t>dan</a:t>
            </a:r>
            <a:r>
              <a:rPr b="1" spc="-505" dirty="0">
                <a:latin typeface="Trebuchet MS"/>
                <a:cs typeface="Trebuchet MS"/>
              </a:rPr>
              <a:t> </a:t>
            </a:r>
            <a:r>
              <a:rPr b="1" spc="-245" dirty="0">
                <a:latin typeface="Trebuchet MS"/>
                <a:cs typeface="Trebuchet MS"/>
              </a:rPr>
              <a:t>menghindarinya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8839"/>
            <a:ext cx="5046980" cy="36830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250" dirty="0">
                <a:latin typeface="Trebuchet MS"/>
                <a:cs typeface="Trebuchet MS"/>
              </a:rPr>
              <a:t>Kerangka </a:t>
            </a:r>
            <a:r>
              <a:rPr sz="4000" b="1" spc="-210" dirty="0">
                <a:latin typeface="Trebuchet MS"/>
                <a:cs typeface="Trebuchet MS"/>
              </a:rPr>
              <a:t>tata</a:t>
            </a:r>
            <a:r>
              <a:rPr sz="4000" b="1" spc="-375" dirty="0">
                <a:latin typeface="Trebuchet MS"/>
                <a:cs typeface="Trebuchet MS"/>
              </a:rPr>
              <a:t> </a:t>
            </a:r>
            <a:r>
              <a:rPr sz="4000" b="1" spc="-225" dirty="0">
                <a:latin typeface="Trebuchet MS"/>
                <a:cs typeface="Trebuchet MS"/>
              </a:rPr>
              <a:t>kelola</a:t>
            </a:r>
            <a:endParaRPr sz="4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220" dirty="0">
                <a:latin typeface="Trebuchet MS"/>
                <a:cs typeface="Trebuchet MS"/>
              </a:rPr>
              <a:t>Penilaian</a:t>
            </a:r>
            <a:r>
              <a:rPr sz="4000" b="1" spc="-305" dirty="0">
                <a:latin typeface="Trebuchet MS"/>
                <a:cs typeface="Trebuchet MS"/>
              </a:rPr>
              <a:t> </a:t>
            </a:r>
            <a:r>
              <a:rPr sz="4000" b="1" spc="-229" dirty="0">
                <a:latin typeface="Trebuchet MS"/>
                <a:cs typeface="Trebuchet MS"/>
              </a:rPr>
              <a:t>risiko</a:t>
            </a:r>
            <a:endParaRPr sz="4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260" dirty="0">
                <a:latin typeface="Trebuchet MS"/>
                <a:cs typeface="Trebuchet MS"/>
              </a:rPr>
              <a:t>Cybersecurity</a:t>
            </a:r>
            <a:r>
              <a:rPr sz="4000" b="1" spc="-315" dirty="0">
                <a:latin typeface="Trebuchet MS"/>
                <a:cs typeface="Trebuchet MS"/>
              </a:rPr>
              <a:t> </a:t>
            </a:r>
            <a:r>
              <a:rPr sz="4000" b="1" spc="-275" dirty="0">
                <a:latin typeface="Trebuchet MS"/>
                <a:cs typeface="Trebuchet MS"/>
              </a:rPr>
              <a:t>Training</a:t>
            </a:r>
            <a:endParaRPr sz="4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235" dirty="0">
                <a:latin typeface="Trebuchet MS"/>
                <a:cs typeface="Trebuchet MS"/>
              </a:rPr>
              <a:t>Access</a:t>
            </a:r>
            <a:r>
              <a:rPr sz="4000" b="1" spc="-315" dirty="0">
                <a:latin typeface="Trebuchet MS"/>
                <a:cs typeface="Trebuchet MS"/>
              </a:rPr>
              <a:t> </a:t>
            </a:r>
            <a:r>
              <a:rPr sz="4000" b="1" spc="-140" dirty="0">
                <a:latin typeface="Trebuchet MS"/>
                <a:cs typeface="Trebuchet MS"/>
              </a:rPr>
              <a:t>Management</a:t>
            </a:r>
            <a:endParaRPr sz="4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235" dirty="0">
                <a:latin typeface="Trebuchet MS"/>
                <a:cs typeface="Trebuchet MS"/>
              </a:rPr>
              <a:t>Vendor</a:t>
            </a:r>
            <a:r>
              <a:rPr sz="4000" b="1" spc="-330" dirty="0">
                <a:latin typeface="Trebuchet MS"/>
                <a:cs typeface="Trebuchet MS"/>
              </a:rPr>
              <a:t> </a:t>
            </a:r>
            <a:r>
              <a:rPr sz="4000" b="1" spc="-140" dirty="0">
                <a:latin typeface="Trebuchet MS"/>
                <a:cs typeface="Trebuchet MS"/>
              </a:rPr>
              <a:t>Management</a:t>
            </a:r>
            <a:endParaRPr sz="4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18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671146"/>
            <a:ext cx="8825344" cy="4429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4598" y="759206"/>
            <a:ext cx="32677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70" dirty="0">
                <a:latin typeface="Trebuchet MS"/>
                <a:cs typeface="Trebuchet MS"/>
              </a:rPr>
              <a:t>Logical</a:t>
            </a:r>
            <a:r>
              <a:rPr b="1" spc="-409" dirty="0">
                <a:latin typeface="Trebuchet MS"/>
                <a:cs typeface="Trebuchet MS"/>
              </a:rPr>
              <a:t> </a:t>
            </a:r>
            <a:r>
              <a:rPr b="1" spc="-260" dirty="0">
                <a:latin typeface="Trebuchet MS"/>
                <a:cs typeface="Trebuchet MS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42733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1996"/>
            <a:ext cx="7396480" cy="282067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4000" b="1" spc="-229" dirty="0">
                <a:latin typeface="Trebuchet MS"/>
                <a:cs typeface="Trebuchet MS"/>
              </a:rPr>
              <a:t>Resiko</a:t>
            </a:r>
            <a:r>
              <a:rPr sz="4000" b="1" spc="-310" dirty="0">
                <a:latin typeface="Trebuchet MS"/>
                <a:cs typeface="Trebuchet MS"/>
              </a:rPr>
              <a:t> </a:t>
            </a:r>
            <a:r>
              <a:rPr sz="4000" b="1" spc="-365" dirty="0">
                <a:latin typeface="Trebuchet MS"/>
                <a:cs typeface="Trebuchet MS"/>
              </a:rPr>
              <a:t>:</a:t>
            </a:r>
            <a:endParaRPr sz="4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19"/>
              </a:spcBef>
            </a:pPr>
            <a:r>
              <a:rPr sz="3200" spc="-210" dirty="0"/>
              <a:t>Koneksi </a:t>
            </a:r>
            <a:r>
              <a:rPr sz="3200" spc="-125" dirty="0"/>
              <a:t>data </a:t>
            </a:r>
            <a:r>
              <a:rPr sz="3200" spc="-175" dirty="0"/>
              <a:t>menggunakan </a:t>
            </a:r>
            <a:r>
              <a:rPr sz="3200" spc="-114" dirty="0"/>
              <a:t>jaringan </a:t>
            </a:r>
            <a:r>
              <a:rPr sz="3200" spc="-30" dirty="0"/>
              <a:t>internet  </a:t>
            </a:r>
            <a:r>
              <a:rPr sz="3200" spc="-170" dirty="0"/>
              <a:t>menyebabkan </a:t>
            </a:r>
            <a:r>
              <a:rPr sz="3200" spc="-145" dirty="0"/>
              <a:t>resiko </a:t>
            </a:r>
            <a:r>
              <a:rPr sz="3200" spc="-270" dirty="0"/>
              <a:t>akses </a:t>
            </a:r>
            <a:r>
              <a:rPr sz="3200" spc="-210" dirty="0"/>
              <a:t>yang </a:t>
            </a:r>
            <a:r>
              <a:rPr sz="3200" spc="-60" dirty="0"/>
              <a:t>tidak </a:t>
            </a:r>
            <a:r>
              <a:rPr sz="3200" spc="-200" dirty="0"/>
              <a:t>sah,  </a:t>
            </a:r>
            <a:r>
              <a:rPr sz="3200" spc="-85" dirty="0"/>
              <a:t>seperti </a:t>
            </a:r>
            <a:r>
              <a:rPr sz="3200" spc="-270" dirty="0"/>
              <a:t>akses </a:t>
            </a:r>
            <a:r>
              <a:rPr sz="3200" spc="-75" dirty="0"/>
              <a:t>administrator dari </a:t>
            </a:r>
            <a:r>
              <a:rPr sz="3200" spc="-155" dirty="0"/>
              <a:t>orang </a:t>
            </a:r>
            <a:r>
              <a:rPr sz="3200" spc="-75" dirty="0"/>
              <a:t>luar  </a:t>
            </a:r>
            <a:r>
              <a:rPr sz="3200" spc="-160" dirty="0"/>
              <a:t>perusahaan.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343400" y="3048000"/>
            <a:ext cx="4114800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2254"/>
            <a:ext cx="45497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25" dirty="0">
                <a:latin typeface="Trebuchet MS"/>
                <a:cs typeface="Trebuchet MS"/>
              </a:rPr>
              <a:t>Kontrol </a:t>
            </a:r>
            <a:r>
              <a:rPr sz="4000" b="1" spc="-185" dirty="0">
                <a:latin typeface="Trebuchet MS"/>
                <a:cs typeface="Trebuchet MS"/>
              </a:rPr>
              <a:t>dan </a:t>
            </a:r>
            <a:r>
              <a:rPr sz="4000" b="1" spc="-100" dirty="0">
                <a:latin typeface="Trebuchet MS"/>
                <a:cs typeface="Trebuchet MS"/>
              </a:rPr>
              <a:t>Mitigasi</a:t>
            </a:r>
            <a:r>
              <a:rPr sz="4000" b="1" spc="-560" dirty="0">
                <a:latin typeface="Trebuchet MS"/>
                <a:cs typeface="Trebuchet MS"/>
              </a:rPr>
              <a:t> </a:t>
            </a:r>
            <a:r>
              <a:rPr sz="4000" b="1" spc="-365" dirty="0"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88670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04" dirty="0" err="1" smtClean="0">
                <a:solidFill>
                  <a:schemeClr val="tx1"/>
                </a:solidFill>
              </a:rPr>
              <a:t>Penyedia</a:t>
            </a:r>
            <a:r>
              <a:rPr sz="2800" spc="-204" dirty="0" smtClean="0">
                <a:solidFill>
                  <a:schemeClr val="tx1"/>
                </a:solidFill>
              </a:rPr>
              <a:t> </a:t>
            </a:r>
            <a:r>
              <a:rPr sz="2800" spc="-204" dirty="0" err="1" smtClean="0">
                <a:solidFill>
                  <a:schemeClr val="tx1"/>
                </a:solidFill>
              </a:rPr>
              <a:t>jasa</a:t>
            </a:r>
            <a:r>
              <a:rPr sz="2800" spc="-204" dirty="0" smtClean="0">
                <a:solidFill>
                  <a:schemeClr val="tx1"/>
                </a:solidFill>
              </a:rPr>
              <a:t> </a:t>
            </a:r>
            <a:r>
              <a:rPr sz="2800" spc="-190" dirty="0" err="1" smtClean="0">
                <a:solidFill>
                  <a:schemeClr val="tx1"/>
                </a:solidFill>
              </a:rPr>
              <a:t>keamanan</a:t>
            </a:r>
            <a:r>
              <a:rPr sz="2800" spc="-190" dirty="0" smtClean="0">
                <a:solidFill>
                  <a:schemeClr val="tx1"/>
                </a:solidFill>
              </a:rPr>
              <a:t> </a:t>
            </a:r>
            <a:r>
              <a:rPr sz="2800" spc="-155" dirty="0" err="1" smtClean="0">
                <a:solidFill>
                  <a:schemeClr val="tx1"/>
                </a:solidFill>
              </a:rPr>
              <a:t>harus</a:t>
            </a:r>
            <a:r>
              <a:rPr sz="2800" spc="-155" dirty="0" smtClean="0">
                <a:solidFill>
                  <a:schemeClr val="tx1"/>
                </a:solidFill>
              </a:rPr>
              <a:t> </a:t>
            </a:r>
            <a:r>
              <a:rPr sz="2800" spc="-114" dirty="0" err="1" smtClean="0">
                <a:solidFill>
                  <a:schemeClr val="tx1"/>
                </a:solidFill>
              </a:rPr>
              <a:t>dapat</a:t>
            </a:r>
            <a:r>
              <a:rPr sz="2800" spc="-114" dirty="0" smtClean="0">
                <a:solidFill>
                  <a:schemeClr val="tx1"/>
                </a:solidFill>
              </a:rPr>
              <a:t>  </a:t>
            </a:r>
            <a:r>
              <a:rPr sz="2800" spc="-125" dirty="0" err="1" smtClean="0">
                <a:solidFill>
                  <a:schemeClr val="tx1"/>
                </a:solidFill>
              </a:rPr>
              <a:t>menunjukkan</a:t>
            </a:r>
            <a:r>
              <a:rPr sz="2800" spc="-125" dirty="0" smtClean="0">
                <a:solidFill>
                  <a:schemeClr val="tx1"/>
                </a:solidFill>
              </a:rPr>
              <a:t> </a:t>
            </a:r>
            <a:r>
              <a:rPr sz="2800" spc="-204" dirty="0" err="1" smtClean="0">
                <a:solidFill>
                  <a:schemeClr val="tx1"/>
                </a:solidFill>
              </a:rPr>
              <a:t>adanya</a:t>
            </a:r>
            <a:r>
              <a:rPr sz="2800" spc="-204" dirty="0" smtClean="0">
                <a:solidFill>
                  <a:schemeClr val="tx1"/>
                </a:solidFill>
              </a:rPr>
              <a:t> </a:t>
            </a:r>
            <a:r>
              <a:rPr sz="2800" spc="-60" dirty="0" smtClean="0">
                <a:solidFill>
                  <a:schemeClr val="tx1"/>
                </a:solidFill>
              </a:rPr>
              <a:t>control </a:t>
            </a:r>
            <a:r>
              <a:rPr sz="2800" spc="-190" dirty="0" err="1" smtClean="0">
                <a:solidFill>
                  <a:schemeClr val="tx1"/>
                </a:solidFill>
              </a:rPr>
              <a:t>keamanan</a:t>
            </a:r>
            <a:r>
              <a:rPr sz="2800" spc="-190" dirty="0" smtClean="0">
                <a:solidFill>
                  <a:schemeClr val="tx1"/>
                </a:solidFill>
              </a:rPr>
              <a:t> </a:t>
            </a:r>
            <a:r>
              <a:rPr sz="2800" spc="-210" dirty="0" smtClean="0">
                <a:solidFill>
                  <a:schemeClr val="tx1"/>
                </a:solidFill>
              </a:rPr>
              <a:t>yang  </a:t>
            </a:r>
            <a:r>
              <a:rPr sz="2800" spc="-100" dirty="0" err="1" smtClean="0">
                <a:solidFill>
                  <a:schemeClr val="tx1"/>
                </a:solidFill>
              </a:rPr>
              <a:t>kuat</a:t>
            </a:r>
            <a:r>
              <a:rPr sz="2800" spc="-100" dirty="0" smtClean="0">
                <a:solidFill>
                  <a:schemeClr val="tx1"/>
                </a:solidFill>
              </a:rPr>
              <a:t> </a:t>
            </a:r>
            <a:r>
              <a:rPr sz="2800" spc="-155" dirty="0" err="1" smtClean="0">
                <a:solidFill>
                  <a:schemeClr val="tx1"/>
                </a:solidFill>
              </a:rPr>
              <a:t>dan</a:t>
            </a:r>
            <a:r>
              <a:rPr sz="2800" spc="-155" dirty="0" smtClean="0">
                <a:solidFill>
                  <a:schemeClr val="tx1"/>
                </a:solidFill>
              </a:rPr>
              <a:t> </a:t>
            </a:r>
            <a:r>
              <a:rPr sz="2800" spc="-75" dirty="0" err="1" smtClean="0">
                <a:solidFill>
                  <a:schemeClr val="tx1"/>
                </a:solidFill>
              </a:rPr>
              <a:t>efektif</a:t>
            </a:r>
            <a:r>
              <a:rPr sz="2800" spc="-75" dirty="0" smtClean="0">
                <a:solidFill>
                  <a:schemeClr val="tx1"/>
                </a:solidFill>
              </a:rPr>
              <a:t>, </a:t>
            </a:r>
            <a:r>
              <a:rPr sz="2800" spc="-160" dirty="0" err="1" smtClean="0">
                <a:solidFill>
                  <a:schemeClr val="tx1"/>
                </a:solidFill>
              </a:rPr>
              <a:t>meyakinkan</a:t>
            </a:r>
            <a:r>
              <a:rPr sz="2800" spc="-160" dirty="0" smtClean="0">
                <a:solidFill>
                  <a:schemeClr val="tx1"/>
                </a:solidFill>
              </a:rPr>
              <a:t> </a:t>
            </a:r>
            <a:r>
              <a:rPr sz="2800" spc="-175" dirty="0" err="1" smtClean="0">
                <a:solidFill>
                  <a:schemeClr val="tx1"/>
                </a:solidFill>
              </a:rPr>
              <a:t>pelanggan</a:t>
            </a:r>
            <a:r>
              <a:rPr sz="2800" spc="-175" dirty="0" smtClean="0">
                <a:solidFill>
                  <a:schemeClr val="tx1"/>
                </a:solidFill>
              </a:rPr>
              <a:t> </a:t>
            </a:r>
            <a:r>
              <a:rPr sz="2800" spc="-160" dirty="0" err="1" smtClean="0">
                <a:solidFill>
                  <a:schemeClr val="tx1"/>
                </a:solidFill>
              </a:rPr>
              <a:t>bahwa</a:t>
            </a:r>
            <a:r>
              <a:rPr sz="2800" spc="-160" dirty="0" smtClean="0">
                <a:solidFill>
                  <a:schemeClr val="tx1"/>
                </a:solidFill>
              </a:rPr>
              <a:t>  </a:t>
            </a:r>
            <a:r>
              <a:rPr sz="2800" spc="-125" dirty="0" smtClean="0">
                <a:solidFill>
                  <a:schemeClr val="tx1"/>
                </a:solidFill>
              </a:rPr>
              <a:t>data </a:t>
            </a:r>
            <a:r>
              <a:rPr sz="2800" spc="-155" dirty="0" err="1" smtClean="0">
                <a:solidFill>
                  <a:schemeClr val="tx1"/>
                </a:solidFill>
              </a:rPr>
              <a:t>dan</a:t>
            </a:r>
            <a:r>
              <a:rPr sz="2800" spc="-155" dirty="0" smtClean="0">
                <a:solidFill>
                  <a:schemeClr val="tx1"/>
                </a:solidFill>
              </a:rPr>
              <a:t> </a:t>
            </a:r>
            <a:r>
              <a:rPr sz="2800" spc="-140" dirty="0" err="1" smtClean="0">
                <a:solidFill>
                  <a:schemeClr val="tx1"/>
                </a:solidFill>
              </a:rPr>
              <a:t>aplikasi</a:t>
            </a:r>
            <a:r>
              <a:rPr sz="2800" spc="-140" dirty="0" smtClean="0">
                <a:solidFill>
                  <a:schemeClr val="tx1"/>
                </a:solidFill>
              </a:rPr>
              <a:t> </a:t>
            </a:r>
            <a:r>
              <a:rPr sz="2800" spc="-135" dirty="0" err="1" smtClean="0">
                <a:solidFill>
                  <a:schemeClr val="tx1"/>
                </a:solidFill>
              </a:rPr>
              <a:t>mempunyai</a:t>
            </a:r>
            <a:r>
              <a:rPr sz="2800" spc="-135" dirty="0" smtClean="0">
                <a:solidFill>
                  <a:schemeClr val="tx1"/>
                </a:solidFill>
              </a:rPr>
              <a:t> </a:t>
            </a:r>
            <a:r>
              <a:rPr sz="2800" spc="-110" dirty="0" err="1" smtClean="0">
                <a:solidFill>
                  <a:schemeClr val="tx1"/>
                </a:solidFill>
              </a:rPr>
              <a:t>jaminan</a:t>
            </a:r>
            <a:r>
              <a:rPr sz="2800" spc="-110" dirty="0" smtClean="0">
                <a:solidFill>
                  <a:schemeClr val="tx1"/>
                </a:solidFill>
              </a:rPr>
              <a:t> </a:t>
            </a:r>
            <a:r>
              <a:rPr sz="2800" spc="-190" dirty="0" err="1" smtClean="0">
                <a:solidFill>
                  <a:schemeClr val="tx1"/>
                </a:solidFill>
              </a:rPr>
              <a:t>keamanan</a:t>
            </a:r>
            <a:r>
              <a:rPr sz="2800" spc="-190" dirty="0" smtClean="0">
                <a:solidFill>
                  <a:schemeClr val="tx1"/>
                </a:solidFill>
              </a:rPr>
              <a:t>  </a:t>
            </a:r>
            <a:r>
              <a:rPr sz="2800" spc="-105" dirty="0" err="1" smtClean="0">
                <a:solidFill>
                  <a:schemeClr val="tx1"/>
                </a:solidFill>
              </a:rPr>
              <a:t>terhadap</a:t>
            </a:r>
            <a:r>
              <a:rPr sz="2800" spc="-105" dirty="0" smtClean="0">
                <a:solidFill>
                  <a:schemeClr val="tx1"/>
                </a:solidFill>
              </a:rPr>
              <a:t> </a:t>
            </a:r>
            <a:r>
              <a:rPr sz="2800" spc="-270" dirty="0" err="1" smtClean="0">
                <a:solidFill>
                  <a:schemeClr val="tx1"/>
                </a:solidFill>
              </a:rPr>
              <a:t>akses</a:t>
            </a:r>
            <a:r>
              <a:rPr sz="2800" spc="-270" dirty="0" smtClean="0">
                <a:solidFill>
                  <a:schemeClr val="tx1"/>
                </a:solidFill>
              </a:rPr>
              <a:t> </a:t>
            </a:r>
            <a:r>
              <a:rPr sz="2800" spc="-210" dirty="0" smtClean="0">
                <a:solidFill>
                  <a:schemeClr val="tx1"/>
                </a:solidFill>
              </a:rPr>
              <a:t>yang </a:t>
            </a:r>
            <a:r>
              <a:rPr sz="2800" spc="-60" dirty="0" err="1" smtClean="0">
                <a:solidFill>
                  <a:schemeClr val="tx1"/>
                </a:solidFill>
              </a:rPr>
              <a:t>tidak</a:t>
            </a:r>
            <a:r>
              <a:rPr sz="2800" spc="-60" dirty="0" smtClean="0">
                <a:solidFill>
                  <a:schemeClr val="tx1"/>
                </a:solidFill>
              </a:rPr>
              <a:t> </a:t>
            </a:r>
            <a:r>
              <a:rPr sz="2800" spc="-200" dirty="0" err="1" smtClean="0">
                <a:solidFill>
                  <a:schemeClr val="tx1"/>
                </a:solidFill>
              </a:rPr>
              <a:t>sah</a:t>
            </a:r>
            <a:r>
              <a:rPr sz="2800" spc="-200" dirty="0" smtClean="0">
                <a:solidFill>
                  <a:schemeClr val="tx1"/>
                </a:solidFill>
              </a:rPr>
              <a:t>, </a:t>
            </a:r>
            <a:r>
              <a:rPr sz="2800" spc="-130" dirty="0" err="1" smtClean="0">
                <a:solidFill>
                  <a:schemeClr val="tx1"/>
                </a:solidFill>
              </a:rPr>
              <a:t>perubahan</a:t>
            </a:r>
            <a:r>
              <a:rPr sz="2800" spc="-130" dirty="0" smtClean="0">
                <a:solidFill>
                  <a:schemeClr val="tx1"/>
                </a:solidFill>
              </a:rPr>
              <a:t> </a:t>
            </a:r>
            <a:r>
              <a:rPr sz="2800" spc="-155" dirty="0" err="1" smtClean="0">
                <a:solidFill>
                  <a:schemeClr val="tx1"/>
                </a:solidFill>
              </a:rPr>
              <a:t>dan</a:t>
            </a:r>
            <a:r>
              <a:rPr sz="2800" spc="-155" dirty="0" smtClean="0">
                <a:solidFill>
                  <a:schemeClr val="tx1"/>
                </a:solidFill>
              </a:rPr>
              <a:t>  </a:t>
            </a:r>
            <a:r>
              <a:rPr sz="2800" spc="-155" dirty="0" err="1" smtClean="0">
                <a:solidFill>
                  <a:schemeClr val="tx1"/>
                </a:solidFill>
              </a:rPr>
              <a:t>kehilangan</a:t>
            </a:r>
            <a:r>
              <a:rPr sz="2800" spc="-145" dirty="0" smtClean="0">
                <a:solidFill>
                  <a:schemeClr val="tx1"/>
                </a:solidFill>
              </a:rPr>
              <a:t> </a:t>
            </a:r>
            <a:r>
              <a:rPr sz="2800" spc="-120" dirty="0" smtClean="0">
                <a:solidFill>
                  <a:schemeClr val="tx1"/>
                </a:solidFill>
              </a:rPr>
              <a:t>data.</a:t>
            </a:r>
            <a:endParaRPr sz="2800" spc="-12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4014049"/>
            <a:ext cx="4038600" cy="2686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8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541" y="1025906"/>
            <a:ext cx="404367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25" dirty="0">
                <a:latin typeface="Trebuchet MS"/>
                <a:cs typeface="Trebuchet MS"/>
              </a:rPr>
              <a:t>Network</a:t>
            </a:r>
            <a:r>
              <a:rPr b="1" spc="-395" dirty="0">
                <a:latin typeface="Trebuchet MS"/>
                <a:cs typeface="Trebuchet MS"/>
              </a:rPr>
              <a:t> </a:t>
            </a:r>
            <a:r>
              <a:rPr b="1" spc="-275" dirty="0">
                <a:latin typeface="Trebuchet MS"/>
                <a:cs typeface="Trebuchet MS"/>
              </a:rPr>
              <a:t>Security</a:t>
            </a:r>
          </a:p>
        </p:txBody>
      </p:sp>
      <p:sp>
        <p:nvSpPr>
          <p:cNvPr id="3" name="object 3"/>
          <p:cNvSpPr/>
          <p:nvPr/>
        </p:nvSpPr>
        <p:spPr>
          <a:xfrm>
            <a:off x="2667000" y="2133600"/>
            <a:ext cx="3886200" cy="3868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4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9195"/>
            <a:ext cx="7839075" cy="49174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b="1" spc="-175" dirty="0">
                <a:latin typeface="Trebuchet MS"/>
                <a:cs typeface="Trebuchet MS"/>
              </a:rPr>
              <a:t>Resiko</a:t>
            </a:r>
            <a:r>
              <a:rPr sz="3000" b="1" spc="-240" dirty="0">
                <a:latin typeface="Trebuchet MS"/>
                <a:cs typeface="Trebuchet MS"/>
              </a:rPr>
              <a:t> </a:t>
            </a:r>
            <a:r>
              <a:rPr sz="3000" b="1" spc="-275" dirty="0">
                <a:latin typeface="Trebuchet MS"/>
                <a:cs typeface="Trebuchet MS"/>
              </a:rPr>
              <a:t>:</a:t>
            </a:r>
            <a:endParaRPr sz="3000">
              <a:latin typeface="Trebuchet MS"/>
              <a:cs typeface="Trebuchet MS"/>
            </a:endParaRPr>
          </a:p>
          <a:p>
            <a:pPr marL="355600" marR="108585" indent="-342900">
              <a:lnSpc>
                <a:spcPts val="324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00" dirty="0">
                <a:latin typeface="Arial"/>
                <a:cs typeface="Arial"/>
              </a:rPr>
              <a:t>Ada </a:t>
            </a:r>
            <a:r>
              <a:rPr sz="3000" spc="-125" dirty="0">
                <a:latin typeface="Arial"/>
                <a:cs typeface="Arial"/>
              </a:rPr>
              <a:t>peningkatan </a:t>
            </a:r>
            <a:r>
              <a:rPr sz="3000" spc="-140" dirty="0">
                <a:latin typeface="Arial"/>
                <a:cs typeface="Arial"/>
              </a:rPr>
              <a:t>resiko </a:t>
            </a:r>
            <a:r>
              <a:rPr sz="3000" spc="-150" dirty="0">
                <a:latin typeface="Arial"/>
                <a:cs typeface="Arial"/>
              </a:rPr>
              <a:t>hacking </a:t>
            </a:r>
            <a:r>
              <a:rPr sz="3000" spc="-140" dirty="0">
                <a:latin typeface="Arial"/>
                <a:cs typeface="Arial"/>
              </a:rPr>
              <a:t>dan </a:t>
            </a:r>
            <a:r>
              <a:rPr sz="3000" spc="-45" dirty="0">
                <a:latin typeface="Arial"/>
                <a:cs typeface="Arial"/>
              </a:rPr>
              <a:t>intrusi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data  </a:t>
            </a:r>
            <a:r>
              <a:rPr sz="3000" spc="-40" dirty="0">
                <a:latin typeface="Arial"/>
                <a:cs typeface="Arial"/>
              </a:rPr>
              <a:t>di </a:t>
            </a:r>
            <a:r>
              <a:rPr sz="3000" spc="-135" dirty="0">
                <a:latin typeface="Arial"/>
                <a:cs typeface="Arial"/>
              </a:rPr>
              <a:t>lingkungan</a:t>
            </a:r>
            <a:r>
              <a:rPr sz="3000" spc="-310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cloud.</a:t>
            </a:r>
            <a:endParaRPr sz="3000">
              <a:latin typeface="Arial"/>
              <a:cs typeface="Arial"/>
            </a:endParaRPr>
          </a:p>
          <a:p>
            <a:pPr marL="355600" marR="220345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  <a:tab pos="3119755" algn="l"/>
              </a:tabLst>
            </a:pPr>
            <a:r>
              <a:rPr sz="3000" spc="-105" dirty="0">
                <a:latin typeface="Arial"/>
                <a:cs typeface="Arial"/>
              </a:rPr>
              <a:t>Perimeter </a:t>
            </a:r>
            <a:r>
              <a:rPr sz="3000" spc="-135" dirty="0">
                <a:latin typeface="Arial"/>
                <a:cs typeface="Arial"/>
              </a:rPr>
              <a:t>kebijakan </a:t>
            </a:r>
            <a:r>
              <a:rPr sz="3000" spc="-175" dirty="0">
                <a:latin typeface="Arial"/>
                <a:cs typeface="Arial"/>
              </a:rPr>
              <a:t>keamanan </a:t>
            </a:r>
            <a:r>
              <a:rPr sz="3000" spc="-40" dirty="0">
                <a:latin typeface="Arial"/>
                <a:cs typeface="Arial"/>
              </a:rPr>
              <a:t>di </a:t>
            </a:r>
            <a:r>
              <a:rPr sz="3000" spc="-135" dirty="0">
                <a:latin typeface="Arial"/>
                <a:cs typeface="Arial"/>
              </a:rPr>
              <a:t>lingkungan  </a:t>
            </a:r>
            <a:r>
              <a:rPr sz="3000" spc="-100" dirty="0">
                <a:latin typeface="Arial"/>
                <a:cs typeface="Arial"/>
              </a:rPr>
              <a:t>cloud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computing	</a:t>
            </a:r>
            <a:r>
              <a:rPr sz="3000" spc="-55" dirty="0">
                <a:latin typeface="Arial"/>
                <a:cs typeface="Arial"/>
              </a:rPr>
              <a:t>tidak </a:t>
            </a:r>
            <a:r>
              <a:rPr sz="3000" spc="-114" dirty="0">
                <a:latin typeface="Arial"/>
                <a:cs typeface="Arial"/>
              </a:rPr>
              <a:t>lagi dibawah </a:t>
            </a:r>
            <a:r>
              <a:rPr sz="3000" spc="-55" dirty="0">
                <a:latin typeface="Arial"/>
                <a:cs typeface="Arial"/>
              </a:rPr>
              <a:t>kontrol  </a:t>
            </a:r>
            <a:r>
              <a:rPr sz="3000" spc="-155" dirty="0">
                <a:latin typeface="Arial"/>
                <a:cs typeface="Arial"/>
              </a:rPr>
              <a:t>perusahaan </a:t>
            </a:r>
            <a:r>
              <a:rPr sz="3000" spc="-195" dirty="0">
                <a:latin typeface="Arial"/>
                <a:cs typeface="Arial"/>
              </a:rPr>
              <a:t>sebagai </a:t>
            </a:r>
            <a:r>
              <a:rPr sz="3000" spc="-65" dirty="0">
                <a:latin typeface="Arial"/>
                <a:cs typeface="Arial"/>
              </a:rPr>
              <a:t>pemilik </a:t>
            </a:r>
            <a:r>
              <a:rPr sz="3000" spc="-160" dirty="0">
                <a:latin typeface="Arial"/>
                <a:cs typeface="Arial"/>
              </a:rPr>
              <a:t>sumberdaya</a:t>
            </a:r>
            <a:r>
              <a:rPr sz="3000" spc="-315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tetapi  </a:t>
            </a:r>
            <a:r>
              <a:rPr sz="3000" spc="-145" dirty="0">
                <a:latin typeface="Arial"/>
                <a:cs typeface="Arial"/>
              </a:rPr>
              <a:t>berada </a:t>
            </a:r>
            <a:r>
              <a:rPr sz="3000" spc="-165" dirty="0">
                <a:latin typeface="Arial"/>
                <a:cs typeface="Arial"/>
              </a:rPr>
              <a:t>pada </a:t>
            </a:r>
            <a:r>
              <a:rPr sz="3000" spc="-135" dirty="0">
                <a:latin typeface="Arial"/>
                <a:cs typeface="Arial"/>
              </a:rPr>
              <a:t>penyedia</a:t>
            </a:r>
            <a:r>
              <a:rPr sz="3000" spc="-204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layanan.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  <a:tab pos="1706245" algn="l"/>
                <a:tab pos="2169795" algn="l"/>
                <a:tab pos="3228975" algn="l"/>
                <a:tab pos="4065270" algn="l"/>
                <a:tab pos="4538345" algn="l"/>
              </a:tabLst>
            </a:pPr>
            <a:r>
              <a:rPr sz="3000" spc="-210" dirty="0">
                <a:latin typeface="Arial"/>
                <a:cs typeface="Arial"/>
              </a:rPr>
              <a:t>Dengan	</a:t>
            </a:r>
            <a:r>
              <a:rPr sz="3000" spc="-165" dirty="0">
                <a:latin typeface="Arial"/>
                <a:cs typeface="Arial"/>
              </a:rPr>
              <a:t>menggunakan	</a:t>
            </a:r>
            <a:r>
              <a:rPr sz="3000" spc="-130" dirty="0">
                <a:latin typeface="Arial"/>
                <a:cs typeface="Arial"/>
              </a:rPr>
              <a:t>perangkat </a:t>
            </a:r>
            <a:r>
              <a:rPr sz="3000" spc="-70" dirty="0">
                <a:latin typeface="Arial"/>
                <a:cs typeface="Arial"/>
              </a:rPr>
              <a:t>mobile  </a:t>
            </a:r>
            <a:r>
              <a:rPr sz="3000" spc="-160" dirty="0">
                <a:latin typeface="Arial"/>
                <a:cs typeface="Arial"/>
              </a:rPr>
              <a:t>pengguna </a:t>
            </a:r>
            <a:r>
              <a:rPr sz="3000" spc="-100" dirty="0">
                <a:latin typeface="Arial"/>
                <a:cs typeface="Arial"/>
              </a:rPr>
              <a:t>cloud </a:t>
            </a:r>
            <a:r>
              <a:rPr sz="3000" spc="-105" dirty="0">
                <a:latin typeface="Arial"/>
                <a:cs typeface="Arial"/>
              </a:rPr>
              <a:t>dapat </a:t>
            </a:r>
            <a:r>
              <a:rPr sz="3000" spc="-210" dirty="0">
                <a:latin typeface="Arial"/>
                <a:cs typeface="Arial"/>
              </a:rPr>
              <a:t>secara </a:t>
            </a:r>
            <a:r>
              <a:rPr sz="3000" spc="-150" dirty="0">
                <a:latin typeface="Arial"/>
                <a:cs typeface="Arial"/>
              </a:rPr>
              <a:t>leluasa</a:t>
            </a:r>
            <a:r>
              <a:rPr sz="3000" spc="-290" dirty="0">
                <a:latin typeface="Arial"/>
                <a:cs typeface="Arial"/>
              </a:rPr>
              <a:t> </a:t>
            </a:r>
            <a:r>
              <a:rPr sz="3000" spc="-215" dirty="0">
                <a:latin typeface="Arial"/>
                <a:cs typeface="Arial"/>
              </a:rPr>
              <a:t>mengakses  </a:t>
            </a:r>
            <a:r>
              <a:rPr sz="3000" spc="-114" dirty="0">
                <a:latin typeface="Arial"/>
                <a:cs typeface="Arial"/>
              </a:rPr>
              <a:t>data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bisnis	</a:t>
            </a:r>
            <a:r>
              <a:rPr sz="3000" spc="-105" dirty="0">
                <a:latin typeface="Arial"/>
                <a:cs typeface="Arial"/>
              </a:rPr>
              <a:t>tanpa	</a:t>
            </a:r>
            <a:r>
              <a:rPr sz="3000" spc="-80" dirty="0">
                <a:latin typeface="Arial"/>
                <a:cs typeface="Arial"/>
              </a:rPr>
              <a:t>melalui	</a:t>
            </a:r>
            <a:r>
              <a:rPr sz="3000" spc="-110" dirty="0">
                <a:latin typeface="Arial"/>
                <a:cs typeface="Arial"/>
              </a:rPr>
              <a:t>jaringan </a:t>
            </a:r>
            <a:r>
              <a:rPr sz="3000" spc="-150" dirty="0">
                <a:latin typeface="Arial"/>
                <a:cs typeface="Arial"/>
              </a:rPr>
              <a:t>perusahaan,  </a:t>
            </a:r>
            <a:r>
              <a:rPr sz="3000" spc="-160" dirty="0">
                <a:latin typeface="Arial"/>
                <a:cs typeface="Arial"/>
              </a:rPr>
              <a:t>menyebabkan </a:t>
            </a:r>
            <a:r>
              <a:rPr sz="3000" spc="-125" dirty="0">
                <a:latin typeface="Arial"/>
                <a:cs typeface="Arial"/>
              </a:rPr>
              <a:t>kerentanan</a:t>
            </a:r>
            <a:r>
              <a:rPr sz="3000" spc="-195" dirty="0">
                <a:latin typeface="Arial"/>
                <a:cs typeface="Arial"/>
              </a:rPr>
              <a:t> </a:t>
            </a:r>
            <a:r>
              <a:rPr sz="3000" spc="-175" dirty="0">
                <a:latin typeface="Arial"/>
                <a:cs typeface="Arial"/>
              </a:rPr>
              <a:t>keamanan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4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9008"/>
            <a:ext cx="7689850" cy="529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60" dirty="0">
                <a:latin typeface="Trebuchet MS"/>
                <a:cs typeface="Trebuchet MS"/>
              </a:rPr>
              <a:t>kontrol </a:t>
            </a:r>
            <a:r>
              <a:rPr sz="2700" b="1" spc="-130" dirty="0">
                <a:latin typeface="Trebuchet MS"/>
                <a:cs typeface="Trebuchet MS"/>
              </a:rPr>
              <a:t>dan mitigasi</a:t>
            </a:r>
            <a:r>
              <a:rPr sz="2700" b="1" spc="-310" dirty="0">
                <a:latin typeface="Trebuchet MS"/>
                <a:cs typeface="Trebuchet MS"/>
              </a:rPr>
              <a:t> </a:t>
            </a:r>
            <a:r>
              <a:rPr sz="2700" b="1" spc="-250" dirty="0">
                <a:latin typeface="Trebuchet MS"/>
                <a:cs typeface="Trebuchet MS"/>
              </a:rPr>
              <a:t>:</a:t>
            </a:r>
            <a:endParaRPr sz="2700">
              <a:latin typeface="Trebuchet MS"/>
              <a:cs typeface="Trebuchet MS"/>
            </a:endParaRPr>
          </a:p>
          <a:p>
            <a:pPr marL="355600" marR="793115" indent="-342900">
              <a:lnSpc>
                <a:spcPct val="8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  <a:tab pos="2298065" algn="l"/>
                <a:tab pos="2727960" algn="l"/>
                <a:tab pos="3843020" algn="l"/>
                <a:tab pos="4777740" algn="l"/>
                <a:tab pos="6363970" algn="l"/>
              </a:tabLst>
            </a:pPr>
            <a:r>
              <a:rPr sz="2700" spc="-80" dirty="0">
                <a:latin typeface="Arial"/>
                <a:cs typeface="Arial"/>
              </a:rPr>
              <a:t>Kontrol</a:t>
            </a:r>
            <a:r>
              <a:rPr sz="2700" spc="150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jaringan	</a:t>
            </a:r>
            <a:r>
              <a:rPr sz="2700" spc="-60" dirty="0">
                <a:latin typeface="Arial"/>
                <a:cs typeface="Arial"/>
              </a:rPr>
              <a:t>tingkat	tinggi	</a:t>
            </a:r>
            <a:r>
              <a:rPr sz="2700" spc="-130" dirty="0">
                <a:latin typeface="Arial"/>
                <a:cs typeface="Arial"/>
              </a:rPr>
              <a:t>harus  </a:t>
            </a:r>
            <a:r>
              <a:rPr sz="2700" spc="-40" dirty="0">
                <a:latin typeface="Arial"/>
                <a:cs typeface="Arial"/>
              </a:rPr>
              <a:t>di</a:t>
            </a:r>
            <a:r>
              <a:rPr sz="2700" spc="10" dirty="0">
                <a:latin typeface="Arial"/>
                <a:cs typeface="Arial"/>
              </a:rPr>
              <a:t>l</a:t>
            </a:r>
            <a:r>
              <a:rPr sz="2700" spc="-210" dirty="0">
                <a:latin typeface="Arial"/>
                <a:cs typeface="Arial"/>
              </a:rPr>
              <a:t>a</a:t>
            </a:r>
            <a:r>
              <a:rPr sz="2700" spc="-150" dirty="0">
                <a:latin typeface="Arial"/>
                <a:cs typeface="Arial"/>
              </a:rPr>
              <a:t>k</a:t>
            </a:r>
            <a:r>
              <a:rPr sz="2700" spc="-295" dirty="0">
                <a:latin typeface="Arial"/>
                <a:cs typeface="Arial"/>
              </a:rPr>
              <a:t>s</a:t>
            </a:r>
            <a:r>
              <a:rPr sz="2700" spc="-210" dirty="0">
                <a:latin typeface="Arial"/>
                <a:cs typeface="Arial"/>
              </a:rPr>
              <a:t>a</a:t>
            </a:r>
            <a:r>
              <a:rPr sz="2700" spc="-95" dirty="0">
                <a:latin typeface="Arial"/>
                <a:cs typeface="Arial"/>
              </a:rPr>
              <a:t>n</a:t>
            </a:r>
            <a:r>
              <a:rPr sz="2700" spc="-180" dirty="0">
                <a:latin typeface="Arial"/>
                <a:cs typeface="Arial"/>
              </a:rPr>
              <a:t>a</a:t>
            </a:r>
            <a:r>
              <a:rPr sz="2700" spc="-215" dirty="0">
                <a:latin typeface="Arial"/>
                <a:cs typeface="Arial"/>
              </a:rPr>
              <a:t>k</a:t>
            </a:r>
            <a:r>
              <a:rPr sz="2700" spc="-155" dirty="0">
                <a:latin typeface="Arial"/>
                <a:cs typeface="Arial"/>
              </a:rPr>
              <a:t>a</a:t>
            </a:r>
            <a:r>
              <a:rPr sz="2700" spc="-150" dirty="0">
                <a:latin typeface="Arial"/>
                <a:cs typeface="Arial"/>
              </a:rPr>
              <a:t>n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90" dirty="0">
                <a:latin typeface="Arial"/>
                <a:cs typeface="Arial"/>
              </a:rPr>
              <a:t>u</a:t>
            </a:r>
            <a:r>
              <a:rPr sz="2700" spc="-114" dirty="0">
                <a:latin typeface="Arial"/>
                <a:cs typeface="Arial"/>
              </a:rPr>
              <a:t>n</a:t>
            </a:r>
            <a:r>
              <a:rPr sz="2700" spc="150" dirty="0">
                <a:latin typeface="Arial"/>
                <a:cs typeface="Arial"/>
              </a:rPr>
              <a:t>t</a:t>
            </a:r>
            <a:r>
              <a:rPr sz="2700" spc="-114" dirty="0">
                <a:latin typeface="Arial"/>
                <a:cs typeface="Arial"/>
              </a:rPr>
              <a:t>u</a:t>
            </a:r>
            <a:r>
              <a:rPr sz="2700" spc="-100" dirty="0">
                <a:latin typeface="Arial"/>
                <a:cs typeface="Arial"/>
              </a:rPr>
              <a:t>k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me</a:t>
            </a:r>
            <a:r>
              <a:rPr sz="2700" spc="-165" dirty="0">
                <a:latin typeface="Arial"/>
                <a:cs typeface="Arial"/>
              </a:rPr>
              <a:t>n</a:t>
            </a:r>
            <a:r>
              <a:rPr sz="2700" spc="-210" dirty="0">
                <a:latin typeface="Arial"/>
                <a:cs typeface="Arial"/>
              </a:rPr>
              <a:t>ga</a:t>
            </a:r>
            <a:r>
              <a:rPr sz="2700" spc="-190" dirty="0">
                <a:latin typeface="Arial"/>
                <a:cs typeface="Arial"/>
              </a:rPr>
              <a:t>m</a:t>
            </a:r>
            <a:r>
              <a:rPr sz="2700" spc="-125" dirty="0">
                <a:latin typeface="Arial"/>
                <a:cs typeface="Arial"/>
              </a:rPr>
              <a:t>a</a:t>
            </a:r>
            <a:r>
              <a:rPr sz="2700" spc="-114" dirty="0">
                <a:latin typeface="Arial"/>
                <a:cs typeface="Arial"/>
              </a:rPr>
              <a:t>n</a:t>
            </a:r>
            <a:r>
              <a:rPr sz="2700" spc="-150" dirty="0">
                <a:latin typeface="Arial"/>
                <a:cs typeface="Arial"/>
              </a:rPr>
              <a:t>k</a:t>
            </a:r>
            <a:r>
              <a:rPr sz="2700" spc="-155" dirty="0">
                <a:latin typeface="Arial"/>
                <a:cs typeface="Arial"/>
              </a:rPr>
              <a:t>a</a:t>
            </a:r>
            <a:r>
              <a:rPr sz="2700" spc="-150" dirty="0">
                <a:latin typeface="Arial"/>
                <a:cs typeface="Arial"/>
              </a:rPr>
              <a:t>n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75" dirty="0">
                <a:latin typeface="Arial"/>
                <a:cs typeface="Arial"/>
              </a:rPr>
              <a:t>si</a:t>
            </a:r>
            <a:r>
              <a:rPr sz="2700" spc="-265" dirty="0">
                <a:latin typeface="Arial"/>
                <a:cs typeface="Arial"/>
              </a:rPr>
              <a:t>s</a:t>
            </a:r>
            <a:r>
              <a:rPr sz="2700" spc="120" dirty="0">
                <a:latin typeface="Arial"/>
                <a:cs typeface="Arial"/>
              </a:rPr>
              <a:t>t</a:t>
            </a:r>
            <a:r>
              <a:rPr sz="2700" spc="-130" dirty="0">
                <a:latin typeface="Arial"/>
                <a:cs typeface="Arial"/>
              </a:rPr>
              <a:t>em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55" dirty="0">
                <a:latin typeface="Arial"/>
                <a:cs typeface="Arial"/>
              </a:rPr>
              <a:t>d</a:t>
            </a:r>
            <a:r>
              <a:rPr sz="2700" spc="-150" dirty="0">
                <a:latin typeface="Arial"/>
                <a:cs typeface="Arial"/>
              </a:rPr>
              <a:t>a</a:t>
            </a:r>
            <a:r>
              <a:rPr sz="2700" spc="-85" dirty="0">
                <a:latin typeface="Arial"/>
                <a:cs typeface="Arial"/>
              </a:rPr>
              <a:t>n</a:t>
            </a:r>
            <a:endParaRPr sz="2700">
              <a:latin typeface="Arial"/>
              <a:cs typeface="Arial"/>
            </a:endParaRPr>
          </a:p>
          <a:p>
            <a:pPr marL="356235" marR="56515" indent="-635">
              <a:lnSpc>
                <a:spcPct val="80000"/>
              </a:lnSpc>
              <a:tabLst>
                <a:tab pos="1210945" algn="l"/>
                <a:tab pos="3775710" algn="l"/>
                <a:tab pos="5365115" algn="l"/>
                <a:tab pos="6198235" algn="l"/>
              </a:tabLst>
            </a:pPr>
            <a:r>
              <a:rPr sz="2700" spc="-100" dirty="0">
                <a:latin typeface="Arial"/>
                <a:cs typeface="Arial"/>
              </a:rPr>
              <a:t>data,	</a:t>
            </a:r>
            <a:r>
              <a:rPr sz="2700" spc="-165" dirty="0">
                <a:latin typeface="Arial"/>
                <a:cs typeface="Arial"/>
              </a:rPr>
              <a:t>mencegah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-150" dirty="0">
                <a:latin typeface="Arial"/>
                <a:cs typeface="Arial"/>
              </a:rPr>
              <a:t>penggunaan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autentikasi	</a:t>
            </a:r>
            <a:r>
              <a:rPr sz="2700" spc="-175" dirty="0">
                <a:latin typeface="Arial"/>
                <a:cs typeface="Arial"/>
              </a:rPr>
              <a:t>yang</a:t>
            </a:r>
            <a:r>
              <a:rPr sz="2700" spc="-23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tidak  </a:t>
            </a:r>
            <a:r>
              <a:rPr sz="2700" spc="-170" dirty="0">
                <a:latin typeface="Arial"/>
                <a:cs typeface="Arial"/>
              </a:rPr>
              <a:t>sah, </a:t>
            </a:r>
            <a:r>
              <a:rPr sz="2700" spc="-145" dirty="0">
                <a:latin typeface="Arial"/>
                <a:cs typeface="Arial"/>
              </a:rPr>
              <a:t>pengungkapan, </a:t>
            </a:r>
            <a:r>
              <a:rPr sz="2700" spc="-150" dirty="0">
                <a:latin typeface="Arial"/>
                <a:cs typeface="Arial"/>
              </a:rPr>
              <a:t>kerusakan, </a:t>
            </a:r>
            <a:r>
              <a:rPr sz="2700" spc="-105" dirty="0">
                <a:latin typeface="Arial"/>
                <a:cs typeface="Arial"/>
              </a:rPr>
              <a:t>atau </a:t>
            </a:r>
            <a:r>
              <a:rPr sz="2700" spc="-130" dirty="0">
                <a:latin typeface="Arial"/>
                <a:cs typeface="Arial"/>
              </a:rPr>
              <a:t>kehilangan  </a:t>
            </a:r>
            <a:r>
              <a:rPr sz="2700" spc="-100" dirty="0">
                <a:latin typeface="Arial"/>
                <a:cs typeface="Arial"/>
              </a:rPr>
              <a:t>data.	</a:t>
            </a:r>
            <a:r>
              <a:rPr sz="2700" spc="-175" dirty="0">
                <a:latin typeface="Arial"/>
                <a:cs typeface="Arial"/>
              </a:rPr>
              <a:t>Penyedia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layanan	</a:t>
            </a:r>
            <a:r>
              <a:rPr sz="2700" spc="-135" dirty="0">
                <a:latin typeface="Arial"/>
                <a:cs typeface="Arial"/>
              </a:rPr>
              <a:t>juga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harus	melakukan  </a:t>
            </a:r>
            <a:r>
              <a:rPr sz="2700" spc="-105" dirty="0">
                <a:latin typeface="Arial"/>
                <a:cs typeface="Arial"/>
              </a:rPr>
              <a:t>konfigurasi </a:t>
            </a:r>
            <a:r>
              <a:rPr sz="2700" spc="-175" dirty="0">
                <a:latin typeface="Arial"/>
                <a:cs typeface="Arial"/>
              </a:rPr>
              <a:t>yang </a:t>
            </a:r>
            <a:r>
              <a:rPr sz="2700" spc="-125" dirty="0">
                <a:latin typeface="Arial"/>
                <a:cs typeface="Arial"/>
              </a:rPr>
              <a:t>memadai </a:t>
            </a:r>
            <a:r>
              <a:rPr sz="2700" spc="-130" dirty="0">
                <a:latin typeface="Arial"/>
                <a:cs typeface="Arial"/>
              </a:rPr>
              <a:t>dan </a:t>
            </a:r>
            <a:r>
              <a:rPr sz="2700" spc="-35" dirty="0">
                <a:latin typeface="Arial"/>
                <a:cs typeface="Arial"/>
              </a:rPr>
              <a:t>efektif </a:t>
            </a:r>
            <a:r>
              <a:rPr sz="2700" spc="-150" dirty="0">
                <a:latin typeface="Arial"/>
                <a:cs typeface="Arial"/>
              </a:rPr>
              <a:t>pada </a:t>
            </a:r>
            <a:r>
              <a:rPr sz="2700" spc="-40" dirty="0">
                <a:latin typeface="Arial"/>
                <a:cs typeface="Arial"/>
              </a:rPr>
              <a:t>firewall  </a:t>
            </a:r>
            <a:r>
              <a:rPr sz="2700" spc="-95" dirty="0">
                <a:latin typeface="Arial"/>
                <a:cs typeface="Arial"/>
              </a:rPr>
              <a:t>jaringan.</a:t>
            </a:r>
            <a:endParaRPr sz="2700">
              <a:latin typeface="Arial"/>
              <a:cs typeface="Arial"/>
            </a:endParaRPr>
          </a:p>
          <a:p>
            <a:pPr marL="354330" marR="213360" indent="-341630">
              <a:lnSpc>
                <a:spcPct val="8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80" dirty="0">
                <a:latin typeface="Arial"/>
                <a:cs typeface="Arial"/>
              </a:rPr>
              <a:t>Adanya </a:t>
            </a:r>
            <a:r>
              <a:rPr sz="2700" spc="-160" dirty="0">
                <a:latin typeface="Arial"/>
                <a:cs typeface="Arial"/>
              </a:rPr>
              <a:t>sebuah </a:t>
            </a:r>
            <a:r>
              <a:rPr sz="2700" spc="-125" dirty="0">
                <a:latin typeface="Arial"/>
                <a:cs typeface="Arial"/>
              </a:rPr>
              <a:t>mesin </a:t>
            </a:r>
            <a:r>
              <a:rPr sz="2700" spc="-30" dirty="0">
                <a:latin typeface="Arial"/>
                <a:cs typeface="Arial"/>
              </a:rPr>
              <a:t>virtual </a:t>
            </a:r>
            <a:r>
              <a:rPr sz="2700" spc="-180" dirty="0">
                <a:latin typeface="Arial"/>
                <a:cs typeface="Arial"/>
              </a:rPr>
              <a:t>sebagai </a:t>
            </a:r>
            <a:r>
              <a:rPr sz="2700" spc="-130" dirty="0">
                <a:latin typeface="Arial"/>
                <a:cs typeface="Arial"/>
              </a:rPr>
              <a:t>daerah  </a:t>
            </a:r>
            <a:r>
              <a:rPr sz="2700" spc="-100" dirty="0">
                <a:latin typeface="Arial"/>
                <a:cs typeface="Arial"/>
              </a:rPr>
              <a:t>pertahanan </a:t>
            </a:r>
            <a:r>
              <a:rPr sz="2700" spc="-130" dirty="0">
                <a:latin typeface="Arial"/>
                <a:cs typeface="Arial"/>
              </a:rPr>
              <a:t>dan </a:t>
            </a:r>
            <a:r>
              <a:rPr sz="2700" spc="-180" dirty="0">
                <a:latin typeface="Arial"/>
                <a:cs typeface="Arial"/>
              </a:rPr>
              <a:t>sebagai </a:t>
            </a:r>
            <a:r>
              <a:rPr sz="2700" spc="-185" dirty="0">
                <a:latin typeface="Arial"/>
                <a:cs typeface="Arial"/>
              </a:rPr>
              <a:t>zona </a:t>
            </a:r>
            <a:r>
              <a:rPr sz="2700" spc="-140" dirty="0">
                <a:latin typeface="Arial"/>
                <a:cs typeface="Arial"/>
              </a:rPr>
              <a:t>aman, </a:t>
            </a:r>
            <a:r>
              <a:rPr sz="2700" spc="-165" dirty="0">
                <a:latin typeface="Arial"/>
                <a:cs typeface="Arial"/>
              </a:rPr>
              <a:t>sehingga  </a:t>
            </a:r>
            <a:r>
              <a:rPr sz="2700" spc="-55" dirty="0">
                <a:latin typeface="Arial"/>
                <a:cs typeface="Arial"/>
              </a:rPr>
              <a:t>perimeter </a:t>
            </a:r>
            <a:r>
              <a:rPr sz="2700" spc="-160" dirty="0">
                <a:latin typeface="Arial"/>
                <a:cs typeface="Arial"/>
              </a:rPr>
              <a:t>keamanan </a:t>
            </a:r>
            <a:r>
              <a:rPr sz="2700" spc="-175" dirty="0">
                <a:latin typeface="Arial"/>
                <a:cs typeface="Arial"/>
              </a:rPr>
              <a:t>yang </a:t>
            </a:r>
            <a:r>
              <a:rPr sz="2700" spc="-35" dirty="0">
                <a:latin typeface="Arial"/>
                <a:cs typeface="Arial"/>
              </a:rPr>
              <a:t>di </a:t>
            </a:r>
            <a:r>
              <a:rPr sz="2700" spc="-65" dirty="0">
                <a:latin typeface="Arial"/>
                <a:cs typeface="Arial"/>
              </a:rPr>
              <a:t>buat </a:t>
            </a:r>
            <a:r>
              <a:rPr sz="2700" spc="-165" dirty="0">
                <a:latin typeface="Arial"/>
                <a:cs typeface="Arial"/>
              </a:rPr>
              <a:t>hanya</a:t>
            </a:r>
            <a:r>
              <a:rPr sz="2700" spc="-440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mencakup  </a:t>
            </a:r>
            <a:r>
              <a:rPr sz="2700" spc="-120" dirty="0">
                <a:latin typeface="Arial"/>
                <a:cs typeface="Arial"/>
              </a:rPr>
              <a:t>lingkungan </a:t>
            </a:r>
            <a:r>
              <a:rPr sz="2700" spc="-125" dirty="0">
                <a:latin typeface="Arial"/>
                <a:cs typeface="Arial"/>
              </a:rPr>
              <a:t>mesin </a:t>
            </a:r>
            <a:r>
              <a:rPr sz="2700" spc="-30" dirty="0">
                <a:latin typeface="Arial"/>
                <a:cs typeface="Arial"/>
              </a:rPr>
              <a:t>virtual</a:t>
            </a:r>
            <a:r>
              <a:rPr sz="2700" spc="-190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tersebut.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ts val="2915"/>
              </a:lnSpc>
              <a:buChar char="•"/>
              <a:tabLst>
                <a:tab pos="354965" algn="l"/>
                <a:tab pos="355600" algn="l"/>
                <a:tab pos="3043555" algn="l"/>
              </a:tabLst>
            </a:pPr>
            <a:r>
              <a:rPr sz="2700" spc="-80" dirty="0">
                <a:latin typeface="Arial"/>
                <a:cs typeface="Arial"/>
              </a:rPr>
              <a:t>Kontrol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keamanan	</a:t>
            </a:r>
            <a:r>
              <a:rPr sz="2700" spc="-175" dirty="0">
                <a:latin typeface="Arial"/>
                <a:cs typeface="Arial"/>
              </a:rPr>
              <a:t>yang</a:t>
            </a:r>
            <a:endParaRPr sz="2700">
              <a:latin typeface="Arial"/>
              <a:cs typeface="Arial"/>
            </a:endParaRPr>
          </a:p>
          <a:p>
            <a:pPr marL="355600" marR="5080" indent="-635">
              <a:lnSpc>
                <a:spcPct val="80000"/>
              </a:lnSpc>
              <a:spcBef>
                <a:spcPts val="325"/>
              </a:spcBef>
              <a:tabLst>
                <a:tab pos="1816100" algn="l"/>
                <a:tab pos="2746375" algn="l"/>
                <a:tab pos="4408805" algn="l"/>
              </a:tabLst>
            </a:pPr>
            <a:r>
              <a:rPr sz="2700" spc="-125" dirty="0">
                <a:latin typeface="Arial"/>
                <a:cs typeface="Arial"/>
              </a:rPr>
              <a:t>memadai	</a:t>
            </a:r>
            <a:r>
              <a:rPr sz="2700" spc="-130" dirty="0">
                <a:latin typeface="Arial"/>
                <a:cs typeface="Arial"/>
              </a:rPr>
              <a:t>harus	</a:t>
            </a:r>
            <a:r>
              <a:rPr sz="2700" spc="-120" dirty="0">
                <a:latin typeface="Arial"/>
                <a:cs typeface="Arial"/>
              </a:rPr>
              <a:t>ditegakkan	</a:t>
            </a:r>
            <a:r>
              <a:rPr sz="2700" spc="-135" dirty="0">
                <a:latin typeface="Arial"/>
                <a:cs typeface="Arial"/>
              </a:rPr>
              <a:t>antarapengguna </a:t>
            </a:r>
            <a:r>
              <a:rPr sz="2700" spc="-120" dirty="0">
                <a:latin typeface="Arial"/>
                <a:cs typeface="Arial"/>
              </a:rPr>
              <a:t>ponsel  </a:t>
            </a:r>
            <a:r>
              <a:rPr sz="2700" spc="-130" dirty="0">
                <a:latin typeface="Arial"/>
                <a:cs typeface="Arial"/>
              </a:rPr>
              <a:t>dan </a:t>
            </a:r>
            <a:r>
              <a:rPr sz="2700" spc="-125" dirty="0">
                <a:latin typeface="Arial"/>
                <a:cs typeface="Arial"/>
              </a:rPr>
              <a:t>penyedia </a:t>
            </a:r>
            <a:r>
              <a:rPr sz="2700" spc="-145" dirty="0">
                <a:latin typeface="Arial"/>
                <a:cs typeface="Arial"/>
              </a:rPr>
              <a:t>layanan </a:t>
            </a:r>
            <a:r>
              <a:rPr sz="2700" spc="-140" dirty="0">
                <a:latin typeface="Arial"/>
                <a:cs typeface="Arial"/>
              </a:rPr>
              <a:t>berbasis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cloud.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3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842" y="495871"/>
            <a:ext cx="73425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Survey </a:t>
            </a:r>
            <a:r>
              <a:rPr spc="-270" dirty="0"/>
              <a:t>Tantangan </a:t>
            </a:r>
            <a:r>
              <a:rPr spc="-220" dirty="0"/>
              <a:t>Cloud</a:t>
            </a:r>
            <a:r>
              <a:rPr spc="-155" dirty="0"/>
              <a:t> </a:t>
            </a:r>
            <a:r>
              <a:rPr spc="-165" dirty="0"/>
              <a:t>Computing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701004"/>
            <a:ext cx="6858000" cy="432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2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295400"/>
            <a:ext cx="5715000" cy="5038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4312" y="797306"/>
            <a:ext cx="353567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60" dirty="0">
                <a:latin typeface="Trebuchet MS"/>
                <a:cs typeface="Trebuchet MS"/>
              </a:rPr>
              <a:t>Physical</a:t>
            </a:r>
            <a:r>
              <a:rPr b="1" spc="-415" dirty="0">
                <a:latin typeface="Trebuchet MS"/>
                <a:cs typeface="Trebuchet MS"/>
              </a:rPr>
              <a:t> </a:t>
            </a:r>
            <a:r>
              <a:rPr b="1" spc="-260" dirty="0">
                <a:latin typeface="Trebuchet MS"/>
                <a:cs typeface="Trebuchet MS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1557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2254"/>
            <a:ext cx="1645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29" dirty="0">
                <a:latin typeface="Trebuchet MS"/>
                <a:cs typeface="Trebuchet MS"/>
              </a:rPr>
              <a:t>Resiko</a:t>
            </a:r>
            <a:r>
              <a:rPr sz="4000" b="1" spc="-385" dirty="0">
                <a:latin typeface="Trebuchet MS"/>
                <a:cs typeface="Trebuchet MS"/>
              </a:rPr>
              <a:t> </a:t>
            </a:r>
            <a:r>
              <a:rPr sz="4000" b="1" spc="-365" dirty="0"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616835" algn="l"/>
                <a:tab pos="3771265" algn="l"/>
                <a:tab pos="4959350" algn="l"/>
                <a:tab pos="5798820" algn="l"/>
                <a:tab pos="6884034" algn="l"/>
              </a:tabLst>
            </a:pPr>
            <a:r>
              <a:rPr sz="3200" spc="-120" dirty="0">
                <a:solidFill>
                  <a:schemeClr val="tx1"/>
                </a:solidFill>
              </a:rPr>
              <a:t>Menempatkan	</a:t>
            </a:r>
            <a:r>
              <a:rPr sz="3200" spc="-125" dirty="0">
                <a:solidFill>
                  <a:schemeClr val="tx1"/>
                </a:solidFill>
              </a:rPr>
              <a:t>data </a:t>
            </a:r>
            <a:r>
              <a:rPr sz="3200" spc="-145" dirty="0">
                <a:solidFill>
                  <a:schemeClr val="tx1"/>
                </a:solidFill>
              </a:rPr>
              <a:t>dalam</a:t>
            </a:r>
            <a:r>
              <a:rPr sz="3200" spc="-65" dirty="0">
                <a:solidFill>
                  <a:schemeClr val="tx1"/>
                </a:solidFill>
              </a:rPr>
              <a:t> </a:t>
            </a:r>
            <a:r>
              <a:rPr sz="3200" spc="-85" dirty="0">
                <a:solidFill>
                  <a:schemeClr val="tx1"/>
                </a:solidFill>
              </a:rPr>
              <a:t>jumlah</a:t>
            </a:r>
            <a:r>
              <a:rPr sz="3200" spc="-90" dirty="0">
                <a:solidFill>
                  <a:schemeClr val="tx1"/>
                </a:solidFill>
              </a:rPr>
              <a:t> </a:t>
            </a:r>
            <a:r>
              <a:rPr sz="3200" spc="-175" dirty="0">
                <a:solidFill>
                  <a:schemeClr val="tx1"/>
                </a:solidFill>
              </a:rPr>
              <a:t>besar	</a:t>
            </a:r>
            <a:r>
              <a:rPr sz="3200" spc="-210" dirty="0">
                <a:solidFill>
                  <a:schemeClr val="tx1"/>
                </a:solidFill>
              </a:rPr>
              <a:t>yang  </a:t>
            </a:r>
            <a:r>
              <a:rPr sz="3200" spc="-114" dirty="0">
                <a:solidFill>
                  <a:schemeClr val="tx1"/>
                </a:solidFill>
              </a:rPr>
              <a:t>dapat</a:t>
            </a:r>
            <a:r>
              <a:rPr sz="3200" spc="-15" dirty="0">
                <a:solidFill>
                  <a:schemeClr val="tx1"/>
                </a:solidFill>
              </a:rPr>
              <a:t> </a:t>
            </a:r>
            <a:r>
              <a:rPr sz="3200" spc="-204" dirty="0">
                <a:solidFill>
                  <a:schemeClr val="tx1"/>
                </a:solidFill>
              </a:rPr>
              <a:t>diakses</a:t>
            </a:r>
            <a:r>
              <a:rPr sz="3200" spc="-30" dirty="0">
                <a:solidFill>
                  <a:schemeClr val="tx1"/>
                </a:solidFill>
              </a:rPr>
              <a:t> </a:t>
            </a:r>
            <a:r>
              <a:rPr sz="3200" spc="-225" dirty="0">
                <a:solidFill>
                  <a:schemeClr val="tx1"/>
                </a:solidFill>
              </a:rPr>
              <a:t>secara	</a:t>
            </a:r>
            <a:r>
              <a:rPr sz="3200" spc="-114" dirty="0">
                <a:solidFill>
                  <a:schemeClr val="tx1"/>
                </a:solidFill>
              </a:rPr>
              <a:t>global	</a:t>
            </a:r>
            <a:r>
              <a:rPr sz="3200" spc="-245" dirty="0">
                <a:solidFill>
                  <a:schemeClr val="tx1"/>
                </a:solidFill>
              </a:rPr>
              <a:t>sama </a:t>
            </a:r>
            <a:r>
              <a:rPr sz="3200" spc="-204" dirty="0">
                <a:solidFill>
                  <a:schemeClr val="tx1"/>
                </a:solidFill>
              </a:rPr>
              <a:t>saja </a:t>
            </a:r>
            <a:r>
              <a:rPr sz="3200" spc="-185" dirty="0">
                <a:solidFill>
                  <a:schemeClr val="tx1"/>
                </a:solidFill>
              </a:rPr>
              <a:t>dengan  </a:t>
            </a:r>
            <a:r>
              <a:rPr sz="3200" spc="-155" dirty="0">
                <a:solidFill>
                  <a:schemeClr val="tx1"/>
                </a:solidFill>
              </a:rPr>
              <a:t>meninggalkan</a:t>
            </a:r>
            <a:r>
              <a:rPr sz="3200" spc="25" dirty="0">
                <a:solidFill>
                  <a:schemeClr val="tx1"/>
                </a:solidFill>
              </a:rPr>
              <a:t> </a:t>
            </a:r>
            <a:r>
              <a:rPr sz="3200" spc="-180" dirty="0">
                <a:solidFill>
                  <a:schemeClr val="tx1"/>
                </a:solidFill>
              </a:rPr>
              <a:t>oraganisasi</a:t>
            </a:r>
            <a:r>
              <a:rPr sz="3200" spc="20" dirty="0">
                <a:solidFill>
                  <a:schemeClr val="tx1"/>
                </a:solidFill>
              </a:rPr>
              <a:t> </a:t>
            </a:r>
            <a:r>
              <a:rPr sz="3200" spc="-95" dirty="0">
                <a:solidFill>
                  <a:schemeClr val="tx1"/>
                </a:solidFill>
              </a:rPr>
              <a:t>terbuka	</a:t>
            </a:r>
            <a:r>
              <a:rPr sz="3200" spc="-65" dirty="0">
                <a:solidFill>
                  <a:schemeClr val="tx1"/>
                </a:solidFill>
              </a:rPr>
              <a:t>untuk  </a:t>
            </a:r>
            <a:r>
              <a:rPr sz="3200" spc="-195" dirty="0">
                <a:solidFill>
                  <a:schemeClr val="tx1"/>
                </a:solidFill>
              </a:rPr>
              <a:t>ancaman </a:t>
            </a:r>
            <a:r>
              <a:rPr sz="3200" spc="-95" dirty="0">
                <a:solidFill>
                  <a:schemeClr val="tx1"/>
                </a:solidFill>
              </a:rPr>
              <a:t>didistribusikan </a:t>
            </a:r>
            <a:r>
              <a:rPr sz="3200" spc="-100" dirty="0">
                <a:solidFill>
                  <a:schemeClr val="tx1"/>
                </a:solidFill>
              </a:rPr>
              <a:t>jika </a:t>
            </a:r>
            <a:r>
              <a:rPr sz="3200" spc="-170" dirty="0">
                <a:solidFill>
                  <a:schemeClr val="tx1"/>
                </a:solidFill>
              </a:rPr>
              <a:t>penyerang </a:t>
            </a:r>
            <a:r>
              <a:rPr sz="3200" spc="-114" dirty="0">
                <a:solidFill>
                  <a:schemeClr val="tx1"/>
                </a:solidFill>
              </a:rPr>
              <a:t>dapat  </a:t>
            </a:r>
            <a:r>
              <a:rPr sz="3200" spc="-110" dirty="0">
                <a:solidFill>
                  <a:schemeClr val="tx1"/>
                </a:solidFill>
              </a:rPr>
              <a:t>memperoleh </a:t>
            </a:r>
            <a:r>
              <a:rPr sz="3200" spc="-270" dirty="0">
                <a:solidFill>
                  <a:schemeClr val="tx1"/>
                </a:solidFill>
              </a:rPr>
              <a:t>akses </a:t>
            </a:r>
            <a:r>
              <a:rPr sz="3200" spc="-180" dirty="0">
                <a:solidFill>
                  <a:schemeClr val="tx1"/>
                </a:solidFill>
              </a:rPr>
              <a:t>langsung pada </a:t>
            </a:r>
            <a:r>
              <a:rPr sz="3200" spc="-150" dirty="0">
                <a:solidFill>
                  <a:schemeClr val="tx1"/>
                </a:solidFill>
              </a:rPr>
              <a:t>lokasi  </a:t>
            </a:r>
            <a:r>
              <a:rPr sz="3200" spc="-140" dirty="0">
                <a:solidFill>
                  <a:schemeClr val="tx1"/>
                </a:solidFill>
              </a:rPr>
              <a:t>penyimpanan</a:t>
            </a:r>
            <a:r>
              <a:rPr sz="3200" spc="-135" dirty="0">
                <a:solidFill>
                  <a:schemeClr val="tx1"/>
                </a:solidFill>
              </a:rPr>
              <a:t> </a:t>
            </a:r>
            <a:r>
              <a:rPr sz="3200" spc="-120" dirty="0">
                <a:solidFill>
                  <a:schemeClr val="tx1"/>
                </a:solidFill>
              </a:rPr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29096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1996"/>
            <a:ext cx="7842250" cy="184531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4000" b="1" spc="-225" dirty="0">
                <a:latin typeface="Trebuchet MS"/>
                <a:cs typeface="Trebuchet MS"/>
              </a:rPr>
              <a:t>Kontrol </a:t>
            </a:r>
            <a:r>
              <a:rPr sz="4000" b="1" spc="-185" dirty="0">
                <a:latin typeface="Trebuchet MS"/>
                <a:cs typeface="Trebuchet MS"/>
              </a:rPr>
              <a:t>dan </a:t>
            </a:r>
            <a:r>
              <a:rPr sz="4000" b="1" spc="-100" dirty="0">
                <a:latin typeface="Trebuchet MS"/>
                <a:cs typeface="Trebuchet MS"/>
              </a:rPr>
              <a:t>Mitigasi</a:t>
            </a:r>
            <a:r>
              <a:rPr sz="4000" b="1" spc="-500" dirty="0">
                <a:latin typeface="Trebuchet MS"/>
                <a:cs typeface="Trebuchet MS"/>
              </a:rPr>
              <a:t> </a:t>
            </a:r>
            <a:r>
              <a:rPr sz="4000" b="1" spc="-365" dirty="0"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19"/>
              </a:spcBef>
            </a:pPr>
            <a:r>
              <a:rPr sz="3200" spc="-225" dirty="0"/>
              <a:t>Keamanan </a:t>
            </a:r>
            <a:r>
              <a:rPr sz="3200" spc="-114" dirty="0"/>
              <a:t>jaringan </a:t>
            </a:r>
            <a:r>
              <a:rPr sz="3200" spc="-210" dirty="0"/>
              <a:t>yang </a:t>
            </a:r>
            <a:r>
              <a:rPr sz="3200" spc="-75" dirty="0"/>
              <a:t>bertingkat </a:t>
            </a:r>
            <a:r>
              <a:rPr sz="3200" spc="-155" dirty="0"/>
              <a:t>dan </a:t>
            </a:r>
            <a:r>
              <a:rPr sz="3200" spc="-60" dirty="0"/>
              <a:t>kontrol  </a:t>
            </a:r>
            <a:r>
              <a:rPr sz="3200" spc="-105" dirty="0"/>
              <a:t>enkripsi</a:t>
            </a:r>
            <a:r>
              <a:rPr sz="3200" spc="-150" dirty="0"/>
              <a:t> </a:t>
            </a:r>
            <a:r>
              <a:rPr sz="3200" spc="-120" dirty="0"/>
              <a:t>data.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2531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381000"/>
            <a:ext cx="27393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4" dirty="0">
                <a:latin typeface="Trebuchet MS"/>
                <a:cs typeface="Trebuchet MS"/>
              </a:rPr>
              <a:t>Compliance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143000"/>
            <a:ext cx="6553200" cy="471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4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315" y="671231"/>
            <a:ext cx="7859395" cy="3147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65"/>
              </a:spcBef>
            </a:pPr>
            <a:r>
              <a:rPr sz="3200" b="1" spc="-185" dirty="0">
                <a:latin typeface="Trebuchet MS"/>
                <a:cs typeface="Trebuchet MS"/>
              </a:rPr>
              <a:t>Resiko</a:t>
            </a:r>
            <a:r>
              <a:rPr sz="3200" b="1" spc="-235" dirty="0">
                <a:latin typeface="Trebuchet MS"/>
                <a:cs typeface="Trebuchet MS"/>
              </a:rPr>
              <a:t> </a:t>
            </a:r>
            <a:r>
              <a:rPr sz="3200" b="1" spc="-295" dirty="0"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  <a:p>
            <a:pPr marL="12700" marR="5080" indent="1270">
              <a:lnSpc>
                <a:spcPct val="100000"/>
              </a:lnSpc>
              <a:spcBef>
                <a:spcPts val="770"/>
              </a:spcBef>
              <a:tabLst>
                <a:tab pos="2639695" algn="l"/>
                <a:tab pos="5779770" algn="l"/>
              </a:tabLst>
            </a:pPr>
            <a:r>
              <a:rPr sz="3200" spc="-215" dirty="0">
                <a:latin typeface="Arial"/>
                <a:cs typeface="Arial"/>
              </a:rPr>
              <a:t>Perusahaan </a:t>
            </a:r>
            <a:r>
              <a:rPr sz="3200" spc="-155" dirty="0">
                <a:latin typeface="Arial"/>
                <a:cs typeface="Arial"/>
              </a:rPr>
              <a:t>harus </a:t>
            </a:r>
            <a:r>
              <a:rPr sz="3200" spc="-114" dirty="0">
                <a:latin typeface="Arial"/>
                <a:cs typeface="Arial"/>
              </a:rPr>
              <a:t>memenuhi </a:t>
            </a:r>
            <a:r>
              <a:rPr sz="3200" spc="-150" dirty="0">
                <a:latin typeface="Arial"/>
                <a:cs typeface="Arial"/>
              </a:rPr>
              <a:t>persyaratan, </a:t>
            </a:r>
            <a:r>
              <a:rPr sz="3200" spc="-210" dirty="0">
                <a:latin typeface="Arial"/>
                <a:cs typeface="Arial"/>
              </a:rPr>
              <a:t>yang  </a:t>
            </a:r>
            <a:r>
              <a:rPr sz="3200" spc="-95" dirty="0">
                <a:latin typeface="Arial"/>
                <a:cs typeface="Arial"/>
              </a:rPr>
              <a:t>ditetapkan oleh </a:t>
            </a:r>
            <a:r>
              <a:rPr sz="3200" spc="-170" dirty="0">
                <a:latin typeface="Arial"/>
                <a:cs typeface="Arial"/>
              </a:rPr>
              <a:t>organisasi </a:t>
            </a:r>
            <a:r>
              <a:rPr sz="3200" spc="-160" dirty="0">
                <a:latin typeface="Arial"/>
                <a:cs typeface="Arial"/>
              </a:rPr>
              <a:t>mereka </a:t>
            </a:r>
            <a:r>
              <a:rPr sz="3200" spc="-100" dirty="0">
                <a:latin typeface="Arial"/>
                <a:cs typeface="Arial"/>
              </a:rPr>
              <a:t>sendiri </a:t>
            </a:r>
            <a:r>
              <a:rPr sz="3200" spc="-125" dirty="0">
                <a:latin typeface="Arial"/>
                <a:cs typeface="Arial"/>
              </a:rPr>
              <a:t>atau  </a:t>
            </a:r>
            <a:r>
              <a:rPr sz="3200" spc="-95" dirty="0">
                <a:latin typeface="Arial"/>
                <a:cs typeface="Arial"/>
              </a:rPr>
              <a:t>oleh </a:t>
            </a:r>
            <a:r>
              <a:rPr sz="3200" spc="-165" dirty="0">
                <a:latin typeface="Arial"/>
                <a:cs typeface="Arial"/>
              </a:rPr>
              <a:t>badan </a:t>
            </a:r>
            <a:r>
              <a:rPr sz="3200" spc="-55" dirty="0">
                <a:latin typeface="Arial"/>
                <a:cs typeface="Arial"/>
              </a:rPr>
              <a:t>industri </a:t>
            </a:r>
            <a:r>
              <a:rPr sz="3200" spc="-125" dirty="0">
                <a:latin typeface="Arial"/>
                <a:cs typeface="Arial"/>
              </a:rPr>
              <a:t>atau </a:t>
            </a:r>
            <a:r>
              <a:rPr sz="3200" spc="-90" dirty="0">
                <a:latin typeface="Arial"/>
                <a:cs typeface="Arial"/>
              </a:rPr>
              <a:t>pemerintah, </a:t>
            </a:r>
            <a:r>
              <a:rPr sz="3200" spc="-65" dirty="0">
                <a:latin typeface="Arial"/>
                <a:cs typeface="Arial"/>
              </a:rPr>
              <a:t>untuk  </a:t>
            </a:r>
            <a:r>
              <a:rPr sz="3200" spc="-185" dirty="0">
                <a:latin typeface="Arial"/>
                <a:cs typeface="Arial"/>
              </a:rPr>
              <a:t>mengamankan	</a:t>
            </a:r>
            <a:r>
              <a:rPr sz="3200" spc="-140" dirty="0">
                <a:latin typeface="Arial"/>
                <a:cs typeface="Arial"/>
              </a:rPr>
              <a:t>aplikasi </a:t>
            </a:r>
            <a:r>
              <a:rPr sz="3200" spc="-155" dirty="0">
                <a:latin typeface="Arial"/>
                <a:cs typeface="Arial"/>
              </a:rPr>
              <a:t>dan</a:t>
            </a:r>
            <a:r>
              <a:rPr sz="3200" spc="-125" dirty="0">
                <a:latin typeface="Arial"/>
                <a:cs typeface="Arial"/>
              </a:rPr>
              <a:t> data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,	</a:t>
            </a:r>
            <a:r>
              <a:rPr sz="3200" spc="-125" dirty="0">
                <a:latin typeface="Arial"/>
                <a:cs typeface="Arial"/>
              </a:rPr>
              <a:t>baik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79550" algn="l"/>
              </a:tabLst>
            </a:pPr>
            <a:r>
              <a:rPr sz="3200" spc="-60" dirty="0">
                <a:latin typeface="Arial"/>
                <a:cs typeface="Arial"/>
              </a:rPr>
              <a:t>internal	</a:t>
            </a:r>
            <a:r>
              <a:rPr sz="3200" spc="-130" dirty="0">
                <a:latin typeface="Arial"/>
                <a:cs typeface="Arial"/>
              </a:rPr>
              <a:t>maupun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eksternal.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0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1231"/>
            <a:ext cx="8059420" cy="50984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185" dirty="0">
                <a:latin typeface="Trebuchet MS"/>
                <a:cs typeface="Trebuchet MS"/>
              </a:rPr>
              <a:t>Kontrol </a:t>
            </a:r>
            <a:r>
              <a:rPr sz="3200" b="1" spc="-150" dirty="0">
                <a:latin typeface="Trebuchet MS"/>
                <a:cs typeface="Trebuchet MS"/>
              </a:rPr>
              <a:t>dan mitigasi</a:t>
            </a:r>
            <a:r>
              <a:rPr sz="3200" b="1" spc="-395" dirty="0">
                <a:latin typeface="Trebuchet MS"/>
                <a:cs typeface="Trebuchet MS"/>
              </a:rPr>
              <a:t> </a:t>
            </a:r>
            <a:r>
              <a:rPr sz="3200" b="1" spc="-295" dirty="0"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5956935" algn="l"/>
              </a:tabLst>
            </a:pPr>
            <a:r>
              <a:rPr sz="3200" spc="-195" dirty="0">
                <a:latin typeface="Arial"/>
                <a:cs typeface="Arial"/>
              </a:rPr>
              <a:t>Pastikan </a:t>
            </a:r>
            <a:r>
              <a:rPr sz="3200" spc="-160" dirty="0">
                <a:latin typeface="Arial"/>
                <a:cs typeface="Arial"/>
              </a:rPr>
              <a:t>bahwa </a:t>
            </a:r>
            <a:r>
              <a:rPr sz="3200" spc="-150" dirty="0">
                <a:latin typeface="Arial"/>
                <a:cs typeface="Arial"/>
              </a:rPr>
              <a:t>penyedia </a:t>
            </a:r>
            <a:r>
              <a:rPr sz="3200" spc="-175" dirty="0">
                <a:latin typeface="Arial"/>
                <a:cs typeface="Arial"/>
              </a:rPr>
              <a:t>layanan </a:t>
            </a:r>
            <a:r>
              <a:rPr sz="3200" spc="-110" dirty="0">
                <a:latin typeface="Arial"/>
                <a:cs typeface="Arial"/>
              </a:rPr>
              <a:t>cloud </a:t>
            </a:r>
            <a:r>
              <a:rPr sz="3200" spc="-150" dirty="0">
                <a:latin typeface="Arial"/>
                <a:cs typeface="Arial"/>
              </a:rPr>
              <a:t>bersedia  </a:t>
            </a:r>
            <a:r>
              <a:rPr sz="3200" spc="-65" dirty="0">
                <a:latin typeface="Arial"/>
                <a:cs typeface="Arial"/>
              </a:rPr>
              <a:t>untuk </a:t>
            </a:r>
            <a:r>
              <a:rPr sz="3200" spc="-105" dirty="0">
                <a:latin typeface="Arial"/>
                <a:cs typeface="Arial"/>
              </a:rPr>
              <a:t>menjalani </a:t>
            </a:r>
            <a:r>
              <a:rPr sz="3200" spc="-55" dirty="0">
                <a:latin typeface="Arial"/>
                <a:cs typeface="Arial"/>
              </a:rPr>
              <a:t>audit </a:t>
            </a:r>
            <a:r>
              <a:rPr sz="3200" spc="-125" dirty="0">
                <a:latin typeface="Arial"/>
                <a:cs typeface="Arial"/>
              </a:rPr>
              <a:t>eksternal </a:t>
            </a:r>
            <a:r>
              <a:rPr sz="3200" spc="-155" dirty="0">
                <a:latin typeface="Arial"/>
                <a:cs typeface="Arial"/>
              </a:rPr>
              <a:t>dan </a:t>
            </a:r>
            <a:r>
              <a:rPr sz="3200" spc="-95" dirty="0">
                <a:latin typeface="Arial"/>
                <a:cs typeface="Arial"/>
              </a:rPr>
              <a:t>sertifikasi  </a:t>
            </a:r>
            <a:r>
              <a:rPr sz="3200" spc="-180" dirty="0">
                <a:latin typeface="Arial"/>
                <a:cs typeface="Arial"/>
              </a:rPr>
              <a:t>keamanan, </a:t>
            </a:r>
            <a:r>
              <a:rPr sz="3200" spc="-125" dirty="0">
                <a:latin typeface="Arial"/>
                <a:cs typeface="Arial"/>
              </a:rPr>
              <a:t>serta </a:t>
            </a:r>
            <a:r>
              <a:rPr sz="3200" spc="-114" dirty="0">
                <a:latin typeface="Arial"/>
                <a:cs typeface="Arial"/>
              </a:rPr>
              <a:t>dapat </a:t>
            </a:r>
            <a:r>
              <a:rPr sz="3200" spc="-145" dirty="0">
                <a:latin typeface="Arial"/>
                <a:cs typeface="Arial"/>
              </a:rPr>
              <a:t>memastikan </a:t>
            </a:r>
            <a:r>
              <a:rPr sz="3200" spc="-135" dirty="0">
                <a:latin typeface="Arial"/>
                <a:cs typeface="Arial"/>
              </a:rPr>
              <a:t>kepatuhan  </a:t>
            </a:r>
            <a:r>
              <a:rPr sz="3200" spc="-105" dirty="0">
                <a:latin typeface="Arial"/>
                <a:cs typeface="Arial"/>
              </a:rPr>
              <a:t>terhadap </a:t>
            </a:r>
            <a:r>
              <a:rPr sz="3200" spc="-130" dirty="0">
                <a:latin typeface="Arial"/>
                <a:cs typeface="Arial"/>
              </a:rPr>
              <a:t>standard. </a:t>
            </a:r>
            <a:r>
              <a:rPr sz="3200" spc="-204" dirty="0">
                <a:latin typeface="Arial"/>
                <a:cs typeface="Arial"/>
              </a:rPr>
              <a:t>Penyedia </a:t>
            </a:r>
            <a:r>
              <a:rPr sz="3200" spc="-170" dirty="0">
                <a:latin typeface="Arial"/>
                <a:cs typeface="Arial"/>
              </a:rPr>
              <a:t>layanan </a:t>
            </a:r>
            <a:r>
              <a:rPr sz="3200" spc="-110" dirty="0">
                <a:latin typeface="Arial"/>
                <a:cs typeface="Arial"/>
              </a:rPr>
              <a:t>cloud  </a:t>
            </a:r>
            <a:r>
              <a:rPr sz="3200" spc="-155" dirty="0">
                <a:latin typeface="Arial"/>
                <a:cs typeface="Arial"/>
              </a:rPr>
              <a:t>harus </a:t>
            </a:r>
            <a:r>
              <a:rPr sz="3200" spc="-105" dirty="0">
                <a:latin typeface="Arial"/>
                <a:cs typeface="Arial"/>
              </a:rPr>
              <a:t>membuktikan </a:t>
            </a:r>
            <a:r>
              <a:rPr sz="3200" spc="-160" dirty="0">
                <a:latin typeface="Arial"/>
                <a:cs typeface="Arial"/>
              </a:rPr>
              <a:t>bahwa </a:t>
            </a:r>
            <a:r>
              <a:rPr sz="3200" spc="-120" dirty="0">
                <a:latin typeface="Arial"/>
                <a:cs typeface="Arial"/>
              </a:rPr>
              <a:t>data, </a:t>
            </a:r>
            <a:r>
              <a:rPr sz="3200" spc="-125" dirty="0">
                <a:latin typeface="Arial"/>
                <a:cs typeface="Arial"/>
              </a:rPr>
              <a:t>termasuk  </a:t>
            </a:r>
            <a:r>
              <a:rPr sz="3200" spc="-204" dirty="0">
                <a:latin typeface="Arial"/>
                <a:cs typeface="Arial"/>
              </a:rPr>
              <a:t>semua </a:t>
            </a:r>
            <a:r>
              <a:rPr sz="3200" spc="-145" dirty="0">
                <a:latin typeface="Arial"/>
                <a:cs typeface="Arial"/>
              </a:rPr>
              <a:t>salinan </a:t>
            </a:r>
            <a:r>
              <a:rPr sz="3200" spc="-155" dirty="0">
                <a:latin typeface="Arial"/>
                <a:cs typeface="Arial"/>
              </a:rPr>
              <a:t>dan </a:t>
            </a:r>
            <a:r>
              <a:rPr sz="3200" spc="-145" dirty="0">
                <a:latin typeface="Arial"/>
                <a:cs typeface="Arial"/>
              </a:rPr>
              <a:t>back-up, </a:t>
            </a:r>
            <a:r>
              <a:rPr sz="3200" spc="-195" dirty="0">
                <a:latin typeface="Arial"/>
                <a:cs typeface="Arial"/>
              </a:rPr>
              <a:t>hanya </a:t>
            </a:r>
            <a:r>
              <a:rPr sz="3200" spc="-125" dirty="0">
                <a:latin typeface="Arial"/>
                <a:cs typeface="Arial"/>
              </a:rPr>
              <a:t>disimpan </a:t>
            </a:r>
            <a:r>
              <a:rPr sz="3200" spc="-45" dirty="0">
                <a:latin typeface="Arial"/>
                <a:cs typeface="Arial"/>
              </a:rPr>
              <a:t>di  </a:t>
            </a:r>
            <a:r>
              <a:rPr sz="3200" spc="-150" dirty="0">
                <a:latin typeface="Arial"/>
                <a:cs typeface="Arial"/>
              </a:rPr>
              <a:t>lokasi </a:t>
            </a:r>
            <a:r>
              <a:rPr sz="3200" spc="-160" dirty="0">
                <a:latin typeface="Arial"/>
                <a:cs typeface="Arial"/>
              </a:rPr>
              <a:t>geografis </a:t>
            </a:r>
            <a:r>
              <a:rPr sz="3200" spc="-210" dirty="0">
                <a:latin typeface="Arial"/>
                <a:cs typeface="Arial"/>
              </a:rPr>
              <a:t>yang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diizinkan </a:t>
            </a:r>
            <a:r>
              <a:rPr sz="3200" spc="-95" dirty="0">
                <a:latin typeface="Arial"/>
                <a:cs typeface="Arial"/>
              </a:rPr>
              <a:t>oleh	</a:t>
            </a:r>
            <a:r>
              <a:rPr sz="3200" spc="-105" dirty="0">
                <a:latin typeface="Arial"/>
                <a:cs typeface="Arial"/>
              </a:rPr>
              <a:t>kontrak  </a:t>
            </a:r>
            <a:r>
              <a:rPr sz="3200" spc="-70" dirty="0">
                <a:latin typeface="Arial"/>
                <a:cs typeface="Arial"/>
              </a:rPr>
              <a:t>formal, </a:t>
            </a:r>
            <a:r>
              <a:rPr sz="3200" spc="-465" dirty="0">
                <a:latin typeface="Arial"/>
                <a:cs typeface="Arial"/>
              </a:rPr>
              <a:t>SLA </a:t>
            </a:r>
            <a:r>
              <a:rPr sz="3200" spc="-125" dirty="0">
                <a:latin typeface="Arial"/>
                <a:cs typeface="Arial"/>
              </a:rPr>
              <a:t>atau </a:t>
            </a:r>
            <a:r>
              <a:rPr sz="3200" spc="-100" dirty="0">
                <a:latin typeface="Arial"/>
                <a:cs typeface="Arial"/>
              </a:rPr>
              <a:t>peraturan. </a:t>
            </a:r>
            <a:r>
              <a:rPr sz="3200" spc="-165" dirty="0">
                <a:latin typeface="Arial"/>
                <a:cs typeface="Arial"/>
              </a:rPr>
              <a:t>Kepatuhan </a:t>
            </a:r>
            <a:r>
              <a:rPr sz="3200" spc="-105" dirty="0">
                <a:latin typeface="Arial"/>
                <a:cs typeface="Arial"/>
              </a:rPr>
              <a:t>terhadap  </a:t>
            </a:r>
            <a:r>
              <a:rPr sz="3200" spc="-60" dirty="0">
                <a:latin typeface="Arial"/>
                <a:cs typeface="Arial"/>
              </a:rPr>
              <a:t>kontrol </a:t>
            </a:r>
            <a:r>
              <a:rPr sz="3200" spc="-155" dirty="0">
                <a:latin typeface="Arial"/>
                <a:cs typeface="Arial"/>
              </a:rPr>
              <a:t>harus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dipastikan.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4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46479"/>
            <a:ext cx="8308340" cy="5008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marR="332740" indent="-342900">
              <a:lnSpc>
                <a:spcPts val="1440"/>
              </a:lnSpc>
              <a:spcBef>
                <a:spcPts val="4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14" dirty="0">
                <a:latin typeface="Arial"/>
                <a:cs typeface="Arial"/>
              </a:rPr>
              <a:t>Secure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60" dirty="0">
                <a:latin typeface="Arial"/>
                <a:cs typeface="Arial"/>
              </a:rPr>
              <a:t>Computing: Benefits, </a:t>
            </a:r>
            <a:r>
              <a:rPr sz="1500" spc="-135" dirty="0">
                <a:latin typeface="Arial"/>
                <a:cs typeface="Arial"/>
              </a:rPr>
              <a:t>Risks </a:t>
            </a:r>
            <a:r>
              <a:rPr sz="1500" spc="-75" dirty="0">
                <a:latin typeface="Arial"/>
                <a:cs typeface="Arial"/>
              </a:rPr>
              <a:t>and </a:t>
            </a:r>
            <a:r>
              <a:rPr sz="1500" spc="-65" dirty="0">
                <a:latin typeface="Arial"/>
                <a:cs typeface="Arial"/>
              </a:rPr>
              <a:t>Controls </a:t>
            </a:r>
            <a:r>
              <a:rPr sz="1500" spc="-50" dirty="0">
                <a:latin typeface="Arial"/>
                <a:cs typeface="Arial"/>
              </a:rPr>
              <a:t>Mariana </a:t>
            </a:r>
            <a:r>
              <a:rPr sz="1500" spc="-60" dirty="0">
                <a:latin typeface="Arial"/>
                <a:cs typeface="Arial"/>
              </a:rPr>
              <a:t>Carroll, </a:t>
            </a:r>
            <a:r>
              <a:rPr sz="1500" spc="-45" dirty="0">
                <a:latin typeface="Arial"/>
                <a:cs typeface="Arial"/>
              </a:rPr>
              <a:t>Alta </a:t>
            </a:r>
            <a:r>
              <a:rPr sz="1500" spc="-90" dirty="0">
                <a:latin typeface="Arial"/>
                <a:cs typeface="Arial"/>
              </a:rPr>
              <a:t>van </a:t>
            </a:r>
            <a:r>
              <a:rPr sz="1500" spc="-45" dirty="0">
                <a:latin typeface="Arial"/>
                <a:cs typeface="Arial"/>
              </a:rPr>
              <a:t>der </a:t>
            </a:r>
            <a:r>
              <a:rPr sz="1500" spc="-35" dirty="0">
                <a:latin typeface="Arial"/>
                <a:cs typeface="Arial"/>
              </a:rPr>
              <a:t>Merwe, </a:t>
            </a:r>
            <a:r>
              <a:rPr sz="1500" spc="-229" dirty="0">
                <a:latin typeface="Arial"/>
                <a:cs typeface="Arial"/>
              </a:rPr>
              <a:t>CSIR  </a:t>
            </a:r>
            <a:r>
              <a:rPr sz="1500" spc="-70" dirty="0">
                <a:latin typeface="Arial"/>
                <a:cs typeface="Arial"/>
              </a:rPr>
              <a:t>Meraka </a:t>
            </a:r>
            <a:r>
              <a:rPr sz="1500" spc="-20" dirty="0">
                <a:latin typeface="Arial"/>
                <a:cs typeface="Arial"/>
              </a:rPr>
              <a:t>Institute </a:t>
            </a:r>
            <a:r>
              <a:rPr sz="1500" spc="-45" dirty="0">
                <a:latin typeface="Arial"/>
                <a:cs typeface="Arial"/>
              </a:rPr>
              <a:t>, </a:t>
            </a:r>
            <a:r>
              <a:rPr sz="1500" spc="-95" dirty="0">
                <a:latin typeface="Arial"/>
                <a:cs typeface="Arial"/>
              </a:rPr>
              <a:t>School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60" dirty="0">
                <a:latin typeface="Arial"/>
                <a:cs typeface="Arial"/>
              </a:rPr>
              <a:t>Computing, </a:t>
            </a:r>
            <a:r>
              <a:rPr sz="1500" spc="-50" dirty="0">
                <a:latin typeface="Arial"/>
                <a:cs typeface="Arial"/>
              </a:rPr>
              <a:t>University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75" dirty="0">
                <a:latin typeface="Arial"/>
                <a:cs typeface="Arial"/>
              </a:rPr>
              <a:t>South </a:t>
            </a:r>
            <a:r>
              <a:rPr sz="1500" spc="-55" dirty="0">
                <a:latin typeface="Arial"/>
                <a:cs typeface="Arial"/>
              </a:rPr>
              <a:t>Africa </a:t>
            </a:r>
            <a:r>
              <a:rPr sz="1500" spc="-45" dirty="0">
                <a:latin typeface="Arial"/>
                <a:cs typeface="Arial"/>
              </a:rPr>
              <a:t>, </a:t>
            </a:r>
            <a:r>
              <a:rPr sz="1500" spc="-50" dirty="0">
                <a:latin typeface="Arial"/>
                <a:cs typeface="Arial"/>
              </a:rPr>
              <a:t>Pretoria, </a:t>
            </a:r>
            <a:r>
              <a:rPr sz="1500" spc="-75" dirty="0">
                <a:latin typeface="Arial"/>
                <a:cs typeface="Arial"/>
              </a:rPr>
              <a:t>South </a:t>
            </a:r>
            <a:r>
              <a:rPr sz="1500" spc="-55" dirty="0">
                <a:latin typeface="Arial"/>
                <a:cs typeface="Arial"/>
              </a:rPr>
              <a:t>Africa,  </a:t>
            </a:r>
            <a:r>
              <a:rPr sz="1500" spc="-80" dirty="0">
                <a:latin typeface="Arial"/>
                <a:cs typeface="Arial"/>
                <a:hlinkClick r:id="rId3"/>
              </a:rPr>
              <a:t>MCarroll@csir.co.za, </a:t>
            </a:r>
            <a:r>
              <a:rPr sz="1500" spc="-70" dirty="0">
                <a:latin typeface="Arial"/>
                <a:cs typeface="Arial"/>
                <a:hlinkClick r:id="rId4"/>
              </a:rPr>
              <a:t>alta@meraka.org </a:t>
            </a:r>
            <a:r>
              <a:rPr sz="1500" spc="-75" dirty="0">
                <a:latin typeface="Arial"/>
                <a:cs typeface="Arial"/>
              </a:rPr>
              <a:t>dan </a:t>
            </a:r>
            <a:r>
              <a:rPr sz="1500" spc="-110" dirty="0">
                <a:latin typeface="Arial"/>
                <a:cs typeface="Arial"/>
              </a:rPr>
              <a:t>Paula </a:t>
            </a:r>
            <a:r>
              <a:rPr sz="1500" spc="-90" dirty="0">
                <a:latin typeface="Arial"/>
                <a:cs typeface="Arial"/>
              </a:rPr>
              <a:t>Kotzé, </a:t>
            </a:r>
            <a:r>
              <a:rPr sz="1500" spc="-229" dirty="0">
                <a:latin typeface="Arial"/>
                <a:cs typeface="Arial"/>
              </a:rPr>
              <a:t>CSIR </a:t>
            </a:r>
            <a:r>
              <a:rPr sz="1500" spc="-70" dirty="0">
                <a:latin typeface="Arial"/>
                <a:cs typeface="Arial"/>
              </a:rPr>
              <a:t>Meraka </a:t>
            </a:r>
            <a:r>
              <a:rPr sz="1500" spc="-25" dirty="0">
                <a:latin typeface="Arial"/>
                <a:cs typeface="Arial"/>
              </a:rPr>
              <a:t>Institute, </a:t>
            </a:r>
            <a:r>
              <a:rPr sz="1500" spc="-20" dirty="0">
                <a:latin typeface="Arial"/>
                <a:cs typeface="Arial"/>
              </a:rPr>
              <a:t>Institute </a:t>
            </a:r>
            <a:r>
              <a:rPr sz="1500" spc="-5" dirty="0">
                <a:latin typeface="Arial"/>
                <a:cs typeface="Arial"/>
              </a:rPr>
              <a:t>for </a:t>
            </a:r>
            <a:r>
              <a:rPr sz="1500" spc="-170" dirty="0">
                <a:latin typeface="Arial"/>
                <a:cs typeface="Arial"/>
              </a:rPr>
              <a:t>ICT  </a:t>
            </a:r>
            <a:r>
              <a:rPr sz="1500" spc="-70" dirty="0">
                <a:latin typeface="Arial"/>
                <a:cs typeface="Arial"/>
              </a:rPr>
              <a:t>Advancement, </a:t>
            </a:r>
            <a:r>
              <a:rPr sz="1500" spc="-80" dirty="0">
                <a:latin typeface="Arial"/>
                <a:cs typeface="Arial"/>
              </a:rPr>
              <a:t>Nelson </a:t>
            </a:r>
            <a:r>
              <a:rPr sz="1500" spc="-55" dirty="0">
                <a:latin typeface="Arial"/>
                <a:cs typeface="Arial"/>
              </a:rPr>
              <a:t>Mandela, </a:t>
            </a:r>
            <a:r>
              <a:rPr sz="1500" spc="-20" dirty="0">
                <a:latin typeface="Arial"/>
                <a:cs typeface="Arial"/>
              </a:rPr>
              <a:t>Metropolitan </a:t>
            </a:r>
            <a:r>
              <a:rPr sz="1500" spc="-60" dirty="0">
                <a:latin typeface="Arial"/>
                <a:cs typeface="Arial"/>
              </a:rPr>
              <a:t>University, </a:t>
            </a:r>
            <a:r>
              <a:rPr sz="1500" spc="-75" dirty="0">
                <a:latin typeface="Arial"/>
                <a:cs typeface="Arial"/>
              </a:rPr>
              <a:t>South </a:t>
            </a:r>
            <a:r>
              <a:rPr sz="1500" spc="-55" dirty="0">
                <a:latin typeface="Arial"/>
                <a:cs typeface="Arial"/>
              </a:rPr>
              <a:t>Africa,</a:t>
            </a:r>
            <a:r>
              <a:rPr sz="1500" spc="-12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5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paula.kotze@meraka.org.za</a:t>
            </a:r>
            <a:endParaRPr sz="1500">
              <a:latin typeface="Arial"/>
              <a:cs typeface="Arial"/>
            </a:endParaRPr>
          </a:p>
          <a:p>
            <a:pPr marL="355600" marR="198755" indent="-342900">
              <a:lnSpc>
                <a:spcPct val="8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35" dirty="0">
                <a:latin typeface="Arial"/>
                <a:cs typeface="Arial"/>
              </a:rPr>
              <a:t>Deloitte. </a:t>
            </a:r>
            <a:r>
              <a:rPr sz="1500" spc="-65" dirty="0">
                <a:latin typeface="Arial"/>
                <a:cs typeface="Arial"/>
              </a:rPr>
              <a:t>(2010, </a:t>
            </a:r>
            <a:r>
              <a:rPr sz="1500" spc="-75" dirty="0">
                <a:latin typeface="Arial"/>
                <a:cs typeface="Arial"/>
              </a:rPr>
              <a:t>31 </a:t>
            </a:r>
            <a:r>
              <a:rPr sz="1500" spc="-80" dirty="0">
                <a:latin typeface="Arial"/>
                <a:cs typeface="Arial"/>
              </a:rPr>
              <a:t>August </a:t>
            </a:r>
            <a:r>
              <a:rPr sz="1500" spc="-65" dirty="0">
                <a:latin typeface="Arial"/>
                <a:cs typeface="Arial"/>
              </a:rPr>
              <a:t>2010). </a:t>
            </a:r>
            <a:r>
              <a:rPr sz="1500" spc="-85" dirty="0">
                <a:latin typeface="Arial"/>
                <a:cs typeface="Arial"/>
              </a:rPr>
              <a:t>Executive </a:t>
            </a:r>
            <a:r>
              <a:rPr sz="1500" spc="-75" dirty="0">
                <a:latin typeface="Arial"/>
                <a:cs typeface="Arial"/>
              </a:rPr>
              <a:t>Forum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60" dirty="0">
                <a:latin typeface="Arial"/>
                <a:cs typeface="Arial"/>
              </a:rPr>
              <a:t>Computing: </a:t>
            </a:r>
            <a:r>
              <a:rPr sz="1500" spc="-75" dirty="0">
                <a:latin typeface="Arial"/>
                <a:cs typeface="Arial"/>
              </a:rPr>
              <a:t>risks, </a:t>
            </a:r>
            <a:r>
              <a:rPr sz="1500" spc="-25" dirty="0">
                <a:latin typeface="Arial"/>
                <a:cs typeface="Arial"/>
              </a:rPr>
              <a:t>mitigation </a:t>
            </a:r>
            <a:r>
              <a:rPr sz="1500" spc="-65" dirty="0">
                <a:latin typeface="Arial"/>
                <a:cs typeface="Arial"/>
              </a:rPr>
              <a:t>strategies, </a:t>
            </a:r>
            <a:r>
              <a:rPr sz="1500" spc="-75" dirty="0">
                <a:latin typeface="Arial"/>
                <a:cs typeface="Arial"/>
              </a:rPr>
              <a:t>and  </a:t>
            </a:r>
            <a:r>
              <a:rPr sz="1500" spc="-20" dirty="0">
                <a:latin typeface="Arial"/>
                <a:cs typeface="Arial"/>
              </a:rPr>
              <a:t>the </a:t>
            </a:r>
            <a:r>
              <a:rPr sz="1500" spc="-35" dirty="0">
                <a:latin typeface="Arial"/>
                <a:cs typeface="Arial"/>
              </a:rPr>
              <a:t>role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35" dirty="0">
                <a:latin typeface="Arial"/>
                <a:cs typeface="Arial"/>
              </a:rPr>
              <a:t>Internal Audit.</a:t>
            </a:r>
            <a:r>
              <a:rPr sz="1500" spc="-320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Available:</a:t>
            </a:r>
            <a:r>
              <a:rPr sz="15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http://www.deloitte.com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62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65" dirty="0">
                <a:latin typeface="Arial"/>
                <a:cs typeface="Arial"/>
              </a:rPr>
              <a:t>C. </a:t>
            </a:r>
            <a:r>
              <a:rPr sz="1500" spc="-70" dirty="0">
                <a:latin typeface="Arial"/>
                <a:cs typeface="Arial"/>
              </a:rPr>
              <a:t>Pettey </a:t>
            </a:r>
            <a:r>
              <a:rPr sz="1500" spc="-75" dirty="0">
                <a:latin typeface="Arial"/>
                <a:cs typeface="Arial"/>
              </a:rPr>
              <a:t>and </a:t>
            </a:r>
            <a:r>
              <a:rPr sz="1500" spc="-114" dirty="0">
                <a:latin typeface="Arial"/>
                <a:cs typeface="Arial"/>
              </a:rPr>
              <a:t>B. </a:t>
            </a:r>
            <a:r>
              <a:rPr sz="1500" spc="-100" dirty="0">
                <a:latin typeface="Arial"/>
                <a:cs typeface="Arial"/>
              </a:rPr>
              <a:t>Tudor. </a:t>
            </a:r>
            <a:r>
              <a:rPr sz="1500" spc="-65" dirty="0">
                <a:latin typeface="Arial"/>
                <a:cs typeface="Arial"/>
              </a:rPr>
              <a:t>(2010, </a:t>
            </a:r>
            <a:r>
              <a:rPr sz="1500" spc="-75" dirty="0">
                <a:latin typeface="Arial"/>
                <a:cs typeface="Arial"/>
              </a:rPr>
              <a:t>5 </a:t>
            </a:r>
            <a:r>
              <a:rPr sz="1500" spc="-80" dirty="0">
                <a:latin typeface="Arial"/>
                <a:cs typeface="Arial"/>
              </a:rPr>
              <a:t>August </a:t>
            </a:r>
            <a:r>
              <a:rPr sz="1500" spc="-65" dirty="0">
                <a:latin typeface="Arial"/>
                <a:cs typeface="Arial"/>
              </a:rPr>
              <a:t>2010). </a:t>
            </a:r>
            <a:r>
              <a:rPr sz="1500" spc="-55" dirty="0">
                <a:latin typeface="Arial"/>
                <a:cs typeface="Arial"/>
              </a:rPr>
              <a:t>Gartner </a:t>
            </a:r>
            <a:r>
              <a:rPr sz="1500" spc="-140" dirty="0">
                <a:latin typeface="Arial"/>
                <a:cs typeface="Arial"/>
              </a:rPr>
              <a:t>says </a:t>
            </a:r>
            <a:r>
              <a:rPr sz="1500" spc="-30" dirty="0">
                <a:latin typeface="Arial"/>
                <a:cs typeface="Arial"/>
              </a:rPr>
              <a:t>worldwide </a:t>
            </a:r>
            <a:r>
              <a:rPr sz="1500" spc="-50" dirty="0">
                <a:latin typeface="Arial"/>
                <a:cs typeface="Arial"/>
              </a:rPr>
              <a:t>cloud </a:t>
            </a:r>
            <a:r>
              <a:rPr sz="1500" spc="-85" dirty="0">
                <a:latin typeface="Arial"/>
                <a:cs typeface="Arial"/>
              </a:rPr>
              <a:t>services </a:t>
            </a:r>
            <a:r>
              <a:rPr sz="1500" spc="-50" dirty="0">
                <a:latin typeface="Arial"/>
                <a:cs typeface="Arial"/>
              </a:rPr>
              <a:t>market </a:t>
            </a:r>
            <a:r>
              <a:rPr sz="1500" spc="10" dirty="0">
                <a:latin typeface="Arial"/>
                <a:cs typeface="Arial"/>
              </a:rPr>
              <a:t>to</a:t>
            </a:r>
            <a:r>
              <a:rPr sz="1500" spc="-254" dirty="0">
                <a:latin typeface="Arial"/>
                <a:cs typeface="Arial"/>
              </a:rPr>
              <a:t> </a:t>
            </a:r>
            <a:r>
              <a:rPr sz="1500" spc="-100" dirty="0">
                <a:latin typeface="Arial"/>
                <a:cs typeface="Arial"/>
              </a:rPr>
              <a:t>surpass</a:t>
            </a:r>
            <a:endParaRPr sz="1500">
              <a:latin typeface="Arial"/>
              <a:cs typeface="Arial"/>
            </a:endParaRPr>
          </a:p>
          <a:p>
            <a:pPr marL="355600" marR="87630">
              <a:lnSpc>
                <a:spcPts val="1440"/>
              </a:lnSpc>
              <a:spcBef>
                <a:spcPts val="165"/>
              </a:spcBef>
            </a:pPr>
            <a:r>
              <a:rPr sz="1500" spc="-75" dirty="0">
                <a:latin typeface="Arial"/>
                <a:cs typeface="Arial"/>
              </a:rPr>
              <a:t>$68 </a:t>
            </a:r>
            <a:r>
              <a:rPr sz="1500" spc="-20" dirty="0">
                <a:latin typeface="Arial"/>
                <a:cs typeface="Arial"/>
              </a:rPr>
              <a:t>billion </a:t>
            </a:r>
            <a:r>
              <a:rPr sz="1500" spc="-25" dirty="0">
                <a:latin typeface="Arial"/>
                <a:cs typeface="Arial"/>
              </a:rPr>
              <a:t>in </a:t>
            </a:r>
            <a:r>
              <a:rPr sz="1500" spc="-75" dirty="0">
                <a:latin typeface="Arial"/>
                <a:cs typeface="Arial"/>
              </a:rPr>
              <a:t>2010 </a:t>
            </a:r>
            <a:r>
              <a:rPr sz="1500" spc="-65" dirty="0">
                <a:latin typeface="Arial"/>
                <a:cs typeface="Arial"/>
              </a:rPr>
              <a:t>Available: </a:t>
            </a:r>
            <a:r>
              <a:rPr sz="1500" spc="-40" dirty="0">
                <a:latin typeface="Arial"/>
                <a:cs typeface="Arial"/>
                <a:hlinkClick r:id="rId7"/>
              </a:rPr>
              <a:t>http://www.gartner.com/it/page.jsp?id=1389313 </a:t>
            </a:r>
            <a:r>
              <a:rPr sz="1500" dirty="0">
                <a:latin typeface="Arial"/>
                <a:cs typeface="Arial"/>
              </a:rPr>
              <a:t>[3] </a:t>
            </a:r>
            <a:r>
              <a:rPr sz="1500" spc="-130" dirty="0">
                <a:latin typeface="Arial"/>
                <a:cs typeface="Arial"/>
              </a:rPr>
              <a:t>Press </a:t>
            </a:r>
            <a:r>
              <a:rPr sz="1500" spc="-55" dirty="0">
                <a:latin typeface="Arial"/>
                <a:cs typeface="Arial"/>
              </a:rPr>
              <a:t>Office. </a:t>
            </a:r>
            <a:r>
              <a:rPr sz="1500" spc="-65" dirty="0">
                <a:latin typeface="Arial"/>
                <a:cs typeface="Arial"/>
              </a:rPr>
              <a:t>(2010,  </a:t>
            </a:r>
            <a:r>
              <a:rPr sz="1500" spc="-75" dirty="0">
                <a:latin typeface="Arial"/>
                <a:cs typeface="Arial"/>
              </a:rPr>
              <a:t>31 </a:t>
            </a:r>
            <a:r>
              <a:rPr sz="1500" spc="-80" dirty="0">
                <a:latin typeface="Arial"/>
                <a:cs typeface="Arial"/>
              </a:rPr>
              <a:t>August </a:t>
            </a:r>
            <a:r>
              <a:rPr sz="1500" spc="-65" dirty="0">
                <a:latin typeface="Arial"/>
                <a:cs typeface="Arial"/>
              </a:rPr>
              <a:t>2010).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65" dirty="0">
                <a:latin typeface="Arial"/>
                <a:cs typeface="Arial"/>
              </a:rPr>
              <a:t>Computing </a:t>
            </a:r>
            <a:r>
              <a:rPr sz="1500" spc="-105" dirty="0">
                <a:latin typeface="Arial"/>
                <a:cs typeface="Arial"/>
              </a:rPr>
              <a:t>Services </a:t>
            </a:r>
            <a:r>
              <a:rPr sz="1500" spc="-90" dirty="0">
                <a:latin typeface="Arial"/>
                <a:cs typeface="Arial"/>
              </a:rPr>
              <a:t>– </a:t>
            </a:r>
            <a:r>
              <a:rPr sz="1500" spc="-80" dirty="0">
                <a:latin typeface="Arial"/>
                <a:cs typeface="Arial"/>
              </a:rPr>
              <a:t>New </a:t>
            </a:r>
            <a:r>
              <a:rPr sz="1500" spc="-35" dirty="0">
                <a:latin typeface="Arial"/>
                <a:cs typeface="Arial"/>
              </a:rPr>
              <a:t>Market </a:t>
            </a:r>
            <a:r>
              <a:rPr sz="1500" spc="-65" dirty="0">
                <a:latin typeface="Arial"/>
                <a:cs typeface="Arial"/>
              </a:rPr>
              <a:t>Report </a:t>
            </a:r>
            <a:r>
              <a:rPr sz="1500" spc="-75" dirty="0">
                <a:latin typeface="Arial"/>
                <a:cs typeface="Arial"/>
              </a:rPr>
              <a:t>Published. </a:t>
            </a:r>
            <a:r>
              <a:rPr sz="1500" spc="-65" dirty="0">
                <a:latin typeface="Arial"/>
                <a:cs typeface="Arial"/>
              </a:rPr>
              <a:t>Available:  </a:t>
            </a:r>
            <a:r>
              <a:rPr sz="1500" spc="-60" dirty="0">
                <a:latin typeface="Arial"/>
                <a:cs typeface="Arial"/>
                <a:hlinkClick r:id="rId8"/>
              </a:rPr>
              <a:t>http://www.companiesandmarkets.com/r.ashx?id=41AE 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90" dirty="0">
                <a:latin typeface="Arial"/>
                <a:cs typeface="Arial"/>
              </a:rPr>
              <a:t>TZYHJ289173&amp;prk=ecb8413c602cb89051067456b636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c7b9</a:t>
            </a:r>
            <a:endParaRPr sz="1500">
              <a:latin typeface="Arial"/>
              <a:cs typeface="Arial"/>
            </a:endParaRPr>
          </a:p>
          <a:p>
            <a:pPr marL="355600" marR="680720" indent="-342900">
              <a:lnSpc>
                <a:spcPct val="8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40" dirty="0">
                <a:latin typeface="Arial"/>
                <a:cs typeface="Arial"/>
              </a:rPr>
              <a:t>I. </a:t>
            </a:r>
            <a:r>
              <a:rPr sz="1500" spc="-100" dirty="0">
                <a:latin typeface="Arial"/>
                <a:cs typeface="Arial"/>
              </a:rPr>
              <a:t>Berger. </a:t>
            </a:r>
            <a:r>
              <a:rPr sz="1500" spc="-65" dirty="0">
                <a:latin typeface="Arial"/>
                <a:cs typeface="Arial"/>
              </a:rPr>
              <a:t>(2010, </a:t>
            </a:r>
            <a:r>
              <a:rPr sz="1500" spc="-75" dirty="0">
                <a:latin typeface="Arial"/>
                <a:cs typeface="Arial"/>
              </a:rPr>
              <a:t>6 </a:t>
            </a:r>
            <a:r>
              <a:rPr sz="1500" spc="-65" dirty="0">
                <a:latin typeface="Arial"/>
                <a:cs typeface="Arial"/>
              </a:rPr>
              <a:t>May 2010). </a:t>
            </a:r>
            <a:r>
              <a:rPr sz="1500" spc="-95" dirty="0">
                <a:latin typeface="Arial"/>
                <a:cs typeface="Arial"/>
              </a:rPr>
              <a:t>Keeping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70" dirty="0">
                <a:latin typeface="Arial"/>
                <a:cs typeface="Arial"/>
              </a:rPr>
              <a:t>Computing’s </a:t>
            </a:r>
            <a:r>
              <a:rPr sz="1500" spc="-90" dirty="0">
                <a:latin typeface="Arial"/>
                <a:cs typeface="Arial"/>
              </a:rPr>
              <a:t>Prospects </a:t>
            </a:r>
            <a:r>
              <a:rPr sz="1500" spc="-135" dirty="0">
                <a:latin typeface="Arial"/>
                <a:cs typeface="Arial"/>
              </a:rPr>
              <a:t>Safe </a:t>
            </a:r>
            <a:r>
              <a:rPr sz="1500" spc="-75" dirty="0">
                <a:latin typeface="Arial"/>
                <a:cs typeface="Arial"/>
              </a:rPr>
              <a:t>and </a:t>
            </a:r>
            <a:r>
              <a:rPr sz="1500" spc="-120" dirty="0">
                <a:latin typeface="Arial"/>
                <a:cs typeface="Arial"/>
              </a:rPr>
              <a:t>Sunny. </a:t>
            </a:r>
            <a:r>
              <a:rPr sz="1500" spc="-65" dirty="0">
                <a:latin typeface="Arial"/>
                <a:cs typeface="Arial"/>
              </a:rPr>
              <a:t>Available: </a:t>
            </a:r>
            <a:r>
              <a:rPr sz="1500" spc="-65" dirty="0">
                <a:latin typeface="Arial"/>
                <a:cs typeface="Arial"/>
                <a:hlinkClick r:id="rId9"/>
              </a:rPr>
              <a:t> </a:t>
            </a:r>
            <a:r>
              <a:rPr sz="1500" spc="-10" dirty="0">
                <a:latin typeface="Arial"/>
                <a:cs typeface="Arial"/>
                <a:hlinkClick r:id="rId9"/>
              </a:rPr>
              <a:t>http://www.theinstitute.ieee.org/portal/site/tionline/men 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uitem.130a3558587d56e8fb2275875bac26c8/index.jsp?  </a:t>
            </a:r>
            <a:r>
              <a:rPr sz="1500" spc="-55" dirty="0">
                <a:latin typeface="Arial"/>
                <a:cs typeface="Arial"/>
              </a:rPr>
              <a:t>&amp;pName=institute_level1_article&amp;TheCat=2201&amp;articl  </a:t>
            </a:r>
            <a:r>
              <a:rPr sz="1500" spc="-45" dirty="0">
                <a:latin typeface="Arial"/>
                <a:cs typeface="Arial"/>
              </a:rPr>
              <a:t>e=tionline/legacy/inst2010/may10/featuretechnology.xm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l&amp;</a:t>
            </a:r>
            <a:endParaRPr sz="1500">
              <a:latin typeface="Arial"/>
              <a:cs typeface="Arial"/>
            </a:endParaRPr>
          </a:p>
          <a:p>
            <a:pPr marL="355600" marR="242570" indent="-342900">
              <a:lnSpc>
                <a:spcPts val="1440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229" dirty="0">
                <a:latin typeface="Arial"/>
                <a:cs typeface="Arial"/>
              </a:rPr>
              <a:t>P. </a:t>
            </a:r>
            <a:r>
              <a:rPr sz="1500" spc="-15" dirty="0">
                <a:latin typeface="Arial"/>
                <a:cs typeface="Arial"/>
              </a:rPr>
              <a:t>Mell </a:t>
            </a:r>
            <a:r>
              <a:rPr sz="1500" spc="-75" dirty="0">
                <a:latin typeface="Arial"/>
                <a:cs typeface="Arial"/>
              </a:rPr>
              <a:t>and </a:t>
            </a:r>
            <a:r>
              <a:rPr sz="1500" spc="-190" dirty="0">
                <a:latin typeface="Arial"/>
                <a:cs typeface="Arial"/>
              </a:rPr>
              <a:t>T. </a:t>
            </a:r>
            <a:r>
              <a:rPr sz="1500" spc="-95" dirty="0">
                <a:latin typeface="Arial"/>
                <a:cs typeface="Arial"/>
              </a:rPr>
              <a:t>Grance, </a:t>
            </a:r>
            <a:r>
              <a:rPr sz="1500" spc="-35" dirty="0">
                <a:latin typeface="Arial"/>
                <a:cs typeface="Arial"/>
              </a:rPr>
              <a:t>“The </a:t>
            </a:r>
            <a:r>
              <a:rPr sz="1500" spc="-170" dirty="0">
                <a:latin typeface="Arial"/>
                <a:cs typeface="Arial"/>
              </a:rPr>
              <a:t>NIST </a:t>
            </a:r>
            <a:r>
              <a:rPr sz="1500" spc="-30" dirty="0">
                <a:latin typeface="Arial"/>
                <a:cs typeface="Arial"/>
              </a:rPr>
              <a:t>Definition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55" dirty="0">
                <a:latin typeface="Arial"/>
                <a:cs typeface="Arial"/>
              </a:rPr>
              <a:t>Computing,” </a:t>
            </a:r>
            <a:r>
              <a:rPr sz="1500" spc="-45" dirty="0">
                <a:latin typeface="Arial"/>
                <a:cs typeface="Arial"/>
              </a:rPr>
              <a:t>National </a:t>
            </a:r>
            <a:r>
              <a:rPr sz="1500" spc="-20" dirty="0">
                <a:latin typeface="Arial"/>
                <a:cs typeface="Arial"/>
              </a:rPr>
              <a:t>Institute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90" dirty="0">
                <a:latin typeface="Arial"/>
                <a:cs typeface="Arial"/>
              </a:rPr>
              <a:t>Standards </a:t>
            </a:r>
            <a:r>
              <a:rPr sz="1500" spc="-75" dirty="0">
                <a:latin typeface="Arial"/>
                <a:cs typeface="Arial"/>
              </a:rPr>
              <a:t>and  </a:t>
            </a:r>
            <a:r>
              <a:rPr sz="1500" spc="-100" dirty="0">
                <a:latin typeface="Arial"/>
                <a:cs typeface="Arial"/>
              </a:rPr>
              <a:t>Technology, </a:t>
            </a:r>
            <a:r>
              <a:rPr sz="1500" spc="-30" dirty="0">
                <a:latin typeface="Arial"/>
                <a:cs typeface="Arial"/>
              </a:rPr>
              <a:t>Information </a:t>
            </a:r>
            <a:r>
              <a:rPr sz="1500" spc="-95" dirty="0">
                <a:latin typeface="Arial"/>
                <a:cs typeface="Arial"/>
              </a:rPr>
              <a:t>Technology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Laboratory2009.</a:t>
            </a:r>
            <a:endParaRPr sz="1500">
              <a:latin typeface="Arial"/>
              <a:cs typeface="Arial"/>
            </a:endParaRPr>
          </a:p>
          <a:p>
            <a:pPr marL="355600" marR="392430" indent="-342900">
              <a:lnSpc>
                <a:spcPct val="8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65" dirty="0">
                <a:latin typeface="Arial"/>
                <a:cs typeface="Arial"/>
              </a:rPr>
              <a:t>Computing </a:t>
            </a:r>
            <a:r>
              <a:rPr sz="1500" spc="-130" dirty="0">
                <a:latin typeface="Arial"/>
                <a:cs typeface="Arial"/>
              </a:rPr>
              <a:t>Use </a:t>
            </a:r>
            <a:r>
              <a:rPr sz="1500" spc="-165" dirty="0">
                <a:latin typeface="Arial"/>
                <a:cs typeface="Arial"/>
              </a:rPr>
              <a:t>Case </a:t>
            </a:r>
            <a:r>
              <a:rPr sz="1500" spc="-90" dirty="0">
                <a:latin typeface="Arial"/>
                <a:cs typeface="Arial"/>
              </a:rPr>
              <a:t>Discussion </a:t>
            </a:r>
            <a:r>
              <a:rPr sz="1500" spc="-70" dirty="0">
                <a:latin typeface="Arial"/>
                <a:cs typeface="Arial"/>
              </a:rPr>
              <a:t>Group. </a:t>
            </a:r>
            <a:r>
              <a:rPr sz="1500" spc="-65" dirty="0">
                <a:latin typeface="Arial"/>
                <a:cs typeface="Arial"/>
              </a:rPr>
              <a:t>(2010, </a:t>
            </a:r>
            <a:r>
              <a:rPr sz="1500" spc="-75" dirty="0">
                <a:latin typeface="Arial"/>
                <a:cs typeface="Arial"/>
              </a:rPr>
              <a:t>31 </a:t>
            </a:r>
            <a:r>
              <a:rPr sz="1500" spc="-55" dirty="0">
                <a:latin typeface="Arial"/>
                <a:cs typeface="Arial"/>
              </a:rPr>
              <a:t>March </a:t>
            </a:r>
            <a:r>
              <a:rPr sz="1500" spc="-65" dirty="0">
                <a:latin typeface="Arial"/>
                <a:cs typeface="Arial"/>
              </a:rPr>
              <a:t>2010).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65" dirty="0">
                <a:latin typeface="Arial"/>
                <a:cs typeface="Arial"/>
              </a:rPr>
              <a:t>Computing </a:t>
            </a:r>
            <a:r>
              <a:rPr sz="1500" spc="-130" dirty="0">
                <a:latin typeface="Arial"/>
                <a:cs typeface="Arial"/>
              </a:rPr>
              <a:t>Use </a:t>
            </a:r>
            <a:r>
              <a:rPr sz="1500" spc="-165" dirty="0">
                <a:latin typeface="Arial"/>
                <a:cs typeface="Arial"/>
              </a:rPr>
              <a:t>Cases  </a:t>
            </a:r>
            <a:r>
              <a:rPr sz="1500" spc="-85" dirty="0">
                <a:latin typeface="Arial"/>
                <a:cs typeface="Arial"/>
              </a:rPr>
              <a:t>Version </a:t>
            </a:r>
            <a:r>
              <a:rPr sz="1500" spc="-60" dirty="0">
                <a:latin typeface="Arial"/>
                <a:cs typeface="Arial"/>
              </a:rPr>
              <a:t>3.0. </a:t>
            </a:r>
            <a:r>
              <a:rPr sz="1500" spc="-65" dirty="0">
                <a:latin typeface="Arial"/>
                <a:cs typeface="Arial"/>
              </a:rPr>
              <a:t>Available: </a:t>
            </a:r>
            <a:r>
              <a:rPr sz="1500" spc="-35" dirty="0">
                <a:latin typeface="Arial"/>
                <a:cs typeface="Arial"/>
                <a:hlinkClick r:id="rId10"/>
              </a:rPr>
              <a:t>http://groups.google.com/group/cloud-</a:t>
            </a:r>
            <a:r>
              <a:rPr sz="1500" spc="-95" dirty="0">
                <a:latin typeface="Arial"/>
                <a:cs typeface="Arial"/>
                <a:hlinkClick r:id="rId10"/>
              </a:rPr>
              <a:t> </a:t>
            </a:r>
            <a:r>
              <a:rPr sz="1500" spc="-80" dirty="0">
                <a:latin typeface="Arial"/>
                <a:cs typeface="Arial"/>
              </a:rPr>
              <a:t>computing-use-cases</a:t>
            </a:r>
            <a:endParaRPr sz="1500">
              <a:latin typeface="Arial"/>
              <a:cs typeface="Arial"/>
            </a:endParaRPr>
          </a:p>
          <a:p>
            <a:pPr marL="355600" marR="77470" indent="-342900">
              <a:lnSpc>
                <a:spcPts val="1440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20" dirty="0">
                <a:latin typeface="Arial"/>
                <a:cs typeface="Arial"/>
              </a:rPr>
              <a:t>D. </a:t>
            </a:r>
            <a:r>
              <a:rPr sz="1500" spc="-80" dirty="0">
                <a:latin typeface="Arial"/>
                <a:cs typeface="Arial"/>
              </a:rPr>
              <a:t>Durkee, </a:t>
            </a:r>
            <a:r>
              <a:rPr sz="1500" spc="-30" dirty="0">
                <a:latin typeface="Arial"/>
                <a:cs typeface="Arial"/>
              </a:rPr>
              <a:t>“Why </a:t>
            </a:r>
            <a:r>
              <a:rPr sz="1500" spc="-50" dirty="0">
                <a:latin typeface="Arial"/>
                <a:cs typeface="Arial"/>
              </a:rPr>
              <a:t>cloud computing </a:t>
            </a:r>
            <a:r>
              <a:rPr sz="1500" dirty="0">
                <a:latin typeface="Arial"/>
                <a:cs typeface="Arial"/>
              </a:rPr>
              <a:t>will </a:t>
            </a:r>
            <a:r>
              <a:rPr sz="1500" spc="-65" dirty="0">
                <a:latin typeface="Arial"/>
                <a:cs typeface="Arial"/>
              </a:rPr>
              <a:t>never </a:t>
            </a:r>
            <a:r>
              <a:rPr sz="1500" spc="-70" dirty="0">
                <a:latin typeface="Arial"/>
                <a:cs typeface="Arial"/>
              </a:rPr>
              <a:t>be </a:t>
            </a:r>
            <a:r>
              <a:rPr sz="1500" spc="-30" dirty="0">
                <a:latin typeface="Arial"/>
                <a:cs typeface="Arial"/>
              </a:rPr>
              <a:t>free,” </a:t>
            </a:r>
            <a:r>
              <a:rPr sz="1500" spc="-70" dirty="0">
                <a:latin typeface="Arial"/>
                <a:cs typeface="Arial"/>
              </a:rPr>
              <a:t>Communications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20" dirty="0">
                <a:latin typeface="Arial"/>
                <a:cs typeface="Arial"/>
              </a:rPr>
              <a:t>the </a:t>
            </a:r>
            <a:r>
              <a:rPr sz="1500" spc="-114" dirty="0">
                <a:latin typeface="Arial"/>
                <a:cs typeface="Arial"/>
              </a:rPr>
              <a:t>ACM, </a:t>
            </a:r>
            <a:r>
              <a:rPr sz="1500" spc="-45" dirty="0">
                <a:latin typeface="Arial"/>
                <a:cs typeface="Arial"/>
              </a:rPr>
              <a:t>vol. </a:t>
            </a:r>
            <a:r>
              <a:rPr sz="1500" spc="-65" dirty="0">
                <a:latin typeface="Arial"/>
                <a:cs typeface="Arial"/>
              </a:rPr>
              <a:t>53, </a:t>
            </a:r>
            <a:r>
              <a:rPr sz="1500" spc="-50" dirty="0">
                <a:latin typeface="Arial"/>
                <a:cs typeface="Arial"/>
              </a:rPr>
              <a:t>pp.</a:t>
            </a:r>
            <a:r>
              <a:rPr sz="1500" spc="-290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62-69,  </a:t>
            </a:r>
            <a:r>
              <a:rPr sz="1500" spc="-70" dirty="0">
                <a:latin typeface="Arial"/>
                <a:cs typeface="Arial"/>
              </a:rPr>
              <a:t>2010.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Roberto </a:t>
            </a:r>
            <a:r>
              <a:rPr sz="15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Kaban</a:t>
            </a:r>
            <a:r>
              <a:rPr sz="1500" spc="-105" dirty="0">
                <a:latin typeface="Arial"/>
                <a:cs typeface="Arial"/>
              </a:rPr>
              <a:t>, </a:t>
            </a:r>
            <a:r>
              <a:rPr sz="1500" spc="-50" dirty="0">
                <a:latin typeface="Arial"/>
                <a:cs typeface="Arial"/>
              </a:rPr>
              <a:t>“Cloud </a:t>
            </a:r>
            <a:r>
              <a:rPr sz="1500" spc="-60" dirty="0">
                <a:latin typeface="Arial"/>
                <a:cs typeface="Arial"/>
              </a:rPr>
              <a:t>Computing, </a:t>
            </a:r>
            <a:r>
              <a:rPr sz="1500" spc="-105" dirty="0">
                <a:latin typeface="Arial"/>
                <a:cs typeface="Arial"/>
              </a:rPr>
              <a:t>Keamanan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65" dirty="0">
                <a:latin typeface="Arial"/>
                <a:cs typeface="Arial"/>
              </a:rPr>
              <a:t>Computing </a:t>
            </a:r>
            <a:r>
              <a:rPr sz="1500" spc="-20" dirty="0">
                <a:latin typeface="Arial"/>
                <a:cs typeface="Arial"/>
              </a:rPr>
              <a:t>: </a:t>
            </a:r>
            <a:r>
              <a:rPr sz="1500" spc="-45" dirty="0">
                <a:latin typeface="Arial"/>
                <a:cs typeface="Arial"/>
              </a:rPr>
              <a:t>Manfaat, </a:t>
            </a:r>
            <a:r>
              <a:rPr sz="1500" spc="-100" dirty="0">
                <a:latin typeface="Arial"/>
                <a:cs typeface="Arial"/>
              </a:rPr>
              <a:t>Risiko </a:t>
            </a:r>
            <a:r>
              <a:rPr sz="1500" spc="-75" dirty="0">
                <a:latin typeface="Arial"/>
                <a:cs typeface="Arial"/>
              </a:rPr>
              <a:t>dan</a:t>
            </a:r>
            <a:r>
              <a:rPr sz="1500" spc="-24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Kontrol”</a:t>
            </a:r>
            <a:endParaRPr sz="1500">
              <a:latin typeface="Arial"/>
              <a:cs typeface="Arial"/>
            </a:endParaRPr>
          </a:p>
          <a:p>
            <a:pPr marL="355600" marR="415925" indent="-342900">
              <a:lnSpc>
                <a:spcPts val="1440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14" dirty="0">
                <a:latin typeface="Arial"/>
                <a:cs typeface="Arial"/>
              </a:rPr>
              <a:t>B. </a:t>
            </a:r>
            <a:r>
              <a:rPr sz="1500" spc="-70" dirty="0">
                <a:latin typeface="Arial"/>
                <a:cs typeface="Arial"/>
              </a:rPr>
              <a:t>Robertson. </a:t>
            </a:r>
            <a:r>
              <a:rPr sz="1500" spc="-65" dirty="0">
                <a:latin typeface="Arial"/>
                <a:cs typeface="Arial"/>
              </a:rPr>
              <a:t>(2009, </a:t>
            </a:r>
            <a:r>
              <a:rPr sz="1500" spc="-75" dirty="0">
                <a:latin typeface="Arial"/>
                <a:cs typeface="Arial"/>
              </a:rPr>
              <a:t>1 </a:t>
            </a:r>
            <a:r>
              <a:rPr sz="1500" spc="-80" dirty="0">
                <a:latin typeface="Arial"/>
                <a:cs typeface="Arial"/>
              </a:rPr>
              <a:t>December </a:t>
            </a:r>
            <a:r>
              <a:rPr sz="1500" spc="-65" dirty="0">
                <a:latin typeface="Arial"/>
                <a:cs typeface="Arial"/>
              </a:rPr>
              <a:t>2009). </a:t>
            </a:r>
            <a:r>
              <a:rPr sz="1500" spc="-140" dirty="0">
                <a:latin typeface="Arial"/>
                <a:cs typeface="Arial"/>
              </a:rPr>
              <a:t>Top </a:t>
            </a:r>
            <a:r>
              <a:rPr sz="1500" spc="-100" dirty="0">
                <a:latin typeface="Arial"/>
                <a:cs typeface="Arial"/>
              </a:rPr>
              <a:t>Five </a:t>
            </a:r>
            <a:r>
              <a:rPr sz="1500" spc="-85" dirty="0">
                <a:latin typeface="Arial"/>
                <a:cs typeface="Arial"/>
              </a:rPr>
              <a:t>Cloud </a:t>
            </a:r>
            <a:r>
              <a:rPr sz="1500" spc="-65" dirty="0">
                <a:latin typeface="Arial"/>
                <a:cs typeface="Arial"/>
              </a:rPr>
              <a:t>Computing </a:t>
            </a:r>
            <a:r>
              <a:rPr sz="1500" spc="-40" dirty="0">
                <a:latin typeface="Arial"/>
                <a:cs typeface="Arial"/>
              </a:rPr>
              <a:t>Adoption </a:t>
            </a:r>
            <a:r>
              <a:rPr sz="1500" spc="-35" dirty="0">
                <a:latin typeface="Arial"/>
                <a:cs typeface="Arial"/>
              </a:rPr>
              <a:t>Inhibitors. </a:t>
            </a:r>
            <a:r>
              <a:rPr sz="1500" spc="-65" dirty="0">
                <a:latin typeface="Arial"/>
                <a:cs typeface="Arial"/>
              </a:rPr>
              <a:t>Available: </a:t>
            </a:r>
            <a:r>
              <a:rPr sz="15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5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http://www.gartner.com/it/initiatives/pdf/KeyInitiativeO</a:t>
            </a:r>
            <a:r>
              <a:rPr sz="15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5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verview_CloudComputing.pdf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8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2426" y="810260"/>
            <a:ext cx="4759960" cy="116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-60" dirty="0"/>
              <a:t>“The </a:t>
            </a:r>
            <a:r>
              <a:rPr sz="2800" spc="-85" dirty="0"/>
              <a:t>number </a:t>
            </a:r>
            <a:r>
              <a:rPr sz="2800" spc="-114" dirty="0"/>
              <a:t>one </a:t>
            </a:r>
            <a:r>
              <a:rPr sz="2800" spc="-125" dirty="0"/>
              <a:t>concern</a:t>
            </a:r>
            <a:r>
              <a:rPr sz="2800" spc="-340" dirty="0"/>
              <a:t> </a:t>
            </a:r>
            <a:r>
              <a:rPr sz="2800" spc="-65" dirty="0"/>
              <a:t>about  </a:t>
            </a:r>
            <a:r>
              <a:rPr sz="2800" spc="-95" dirty="0"/>
              <a:t>cloud </a:t>
            </a:r>
            <a:r>
              <a:rPr sz="2800" spc="-155" dirty="0"/>
              <a:t>services </a:t>
            </a:r>
            <a:r>
              <a:rPr sz="2800" spc="-145" dirty="0"/>
              <a:t>is</a:t>
            </a:r>
            <a:r>
              <a:rPr sz="2800" spc="-180" dirty="0"/>
              <a:t> </a:t>
            </a:r>
            <a:r>
              <a:rPr sz="2800" i="1" spc="-135" dirty="0">
                <a:latin typeface="Trebuchet MS"/>
                <a:cs typeface="Trebuchet MS"/>
              </a:rPr>
              <a:t>security</a:t>
            </a:r>
            <a:r>
              <a:rPr sz="2800" spc="-135" dirty="0"/>
              <a:t>.”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spc="-114" dirty="0"/>
              <a:t>Frank </a:t>
            </a:r>
            <a:r>
              <a:rPr sz="1800" spc="-140" dirty="0"/>
              <a:t>Gens, </a:t>
            </a:r>
            <a:r>
              <a:rPr sz="1800" spc="-160" dirty="0"/>
              <a:t>IDC, </a:t>
            </a:r>
            <a:r>
              <a:rPr sz="1800" spc="-95" dirty="0"/>
              <a:t>Senior </a:t>
            </a:r>
            <a:r>
              <a:rPr sz="1800" spc="-229" dirty="0"/>
              <a:t>VP </a:t>
            </a:r>
            <a:r>
              <a:rPr sz="1800" spc="25" dirty="0"/>
              <a:t>&amp; </a:t>
            </a:r>
            <a:r>
              <a:rPr sz="1800" spc="-95" dirty="0"/>
              <a:t>Chief</a:t>
            </a:r>
            <a:r>
              <a:rPr sz="1800" spc="-204" dirty="0"/>
              <a:t> </a:t>
            </a:r>
            <a:r>
              <a:rPr sz="1800" spc="-80" dirty="0"/>
              <a:t>Analyst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457200" y="2296236"/>
            <a:ext cx="8229600" cy="340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339" y="6001247"/>
            <a:ext cx="73863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70" dirty="0">
                <a:latin typeface="Arial"/>
                <a:cs typeface="Arial"/>
              </a:rPr>
              <a:t>Source: Source: </a:t>
            </a:r>
            <a:r>
              <a:rPr sz="1100" spc="-125" dirty="0">
                <a:latin typeface="Arial"/>
                <a:cs typeface="Arial"/>
              </a:rPr>
              <a:t>IDC </a:t>
            </a:r>
            <a:r>
              <a:rPr sz="1100" spc="-80" dirty="0">
                <a:latin typeface="Arial"/>
                <a:cs typeface="Arial"/>
              </a:rPr>
              <a:t>eXchange, </a:t>
            </a:r>
            <a:r>
              <a:rPr sz="1100" spc="-35" dirty="0">
                <a:latin typeface="Arial"/>
                <a:cs typeface="Arial"/>
              </a:rPr>
              <a:t>"New </a:t>
            </a:r>
            <a:r>
              <a:rPr sz="1100" spc="-125" dirty="0">
                <a:latin typeface="Arial"/>
                <a:cs typeface="Arial"/>
              </a:rPr>
              <a:t>IDC </a:t>
            </a:r>
            <a:r>
              <a:rPr sz="1100" spc="-90" dirty="0">
                <a:latin typeface="Arial"/>
                <a:cs typeface="Arial"/>
              </a:rPr>
              <a:t>IT </a:t>
            </a:r>
            <a:r>
              <a:rPr sz="1100" spc="-65" dirty="0">
                <a:latin typeface="Arial"/>
                <a:cs typeface="Arial"/>
              </a:rPr>
              <a:t>Cloud </a:t>
            </a:r>
            <a:r>
              <a:rPr sz="1100" spc="-80" dirty="0">
                <a:latin typeface="Arial"/>
                <a:cs typeface="Arial"/>
              </a:rPr>
              <a:t>Services </a:t>
            </a:r>
            <a:r>
              <a:rPr sz="1100" spc="-65" dirty="0">
                <a:latin typeface="Arial"/>
                <a:cs typeface="Arial"/>
              </a:rPr>
              <a:t>Survey: </a:t>
            </a:r>
            <a:r>
              <a:rPr sz="1100" spc="-70" dirty="0">
                <a:latin typeface="Arial"/>
                <a:cs typeface="Arial"/>
              </a:rPr>
              <a:t>Top </a:t>
            </a:r>
            <a:r>
              <a:rPr sz="1100" spc="-45" dirty="0">
                <a:latin typeface="Arial"/>
                <a:cs typeface="Arial"/>
              </a:rPr>
              <a:t>Benefits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Challenges,"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</a:t>
            </a:r>
            <a:r>
              <a:rPr sz="1100" spc="-25" dirty="0">
                <a:latin typeface="Arial"/>
                <a:cs typeface="Arial"/>
                <a:hlinkClick r:id="rId3"/>
              </a:rPr>
              <a:t>http://blogs.idc.com/ie/?p=730)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961" y="449834"/>
            <a:ext cx="64662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6135" marR="5080" indent="-208407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Ancaman </a:t>
            </a:r>
            <a:r>
              <a:rPr spc="-280" dirty="0"/>
              <a:t>Keamanan </a:t>
            </a:r>
            <a:r>
              <a:rPr spc="-90" dirty="0"/>
              <a:t>dari</a:t>
            </a:r>
            <a:r>
              <a:rPr spc="-200" dirty="0"/>
              <a:t> </a:t>
            </a:r>
            <a:r>
              <a:rPr spc="-220" dirty="0"/>
              <a:t>Cloud  </a:t>
            </a:r>
            <a:r>
              <a:rPr spc="-165" dirty="0"/>
              <a:t>Computing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88045"/>
            <a:ext cx="8052434" cy="43053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488950" indent="-342900">
              <a:lnSpc>
                <a:spcPct val="800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90" dirty="0">
                <a:latin typeface="Arial"/>
                <a:cs typeface="Arial"/>
              </a:rPr>
              <a:t>“Cloud </a:t>
            </a:r>
            <a:r>
              <a:rPr sz="2700" spc="-70" dirty="0">
                <a:latin typeface="Arial"/>
                <a:cs typeface="Arial"/>
              </a:rPr>
              <a:t>Computing” </a:t>
            </a:r>
            <a:r>
              <a:rPr sz="2700" spc="-135" dirty="0">
                <a:latin typeface="Arial"/>
                <a:cs typeface="Arial"/>
              </a:rPr>
              <a:t>membawa </a:t>
            </a:r>
            <a:r>
              <a:rPr sz="2700" spc="-165" dirty="0">
                <a:latin typeface="Arial"/>
                <a:cs typeface="Arial"/>
              </a:rPr>
              <a:t>ancaman </a:t>
            </a:r>
            <a:r>
              <a:rPr sz="2700" spc="-85" dirty="0">
                <a:latin typeface="Arial"/>
                <a:cs typeface="Arial"/>
              </a:rPr>
              <a:t>baru</a:t>
            </a:r>
            <a:r>
              <a:rPr sz="2700" spc="-31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untuk  </a:t>
            </a:r>
            <a:r>
              <a:rPr sz="2700" spc="-190" dirty="0">
                <a:latin typeface="Arial"/>
                <a:cs typeface="Arial"/>
              </a:rPr>
              <a:t>Keamanan</a:t>
            </a:r>
            <a:endParaRPr sz="2700">
              <a:latin typeface="Arial"/>
              <a:cs typeface="Arial"/>
            </a:endParaRPr>
          </a:p>
          <a:p>
            <a:pPr marL="355600" marR="706120" indent="-342900">
              <a:lnSpc>
                <a:spcPts val="259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45" dirty="0">
                <a:latin typeface="Arial"/>
                <a:cs typeface="Arial"/>
              </a:rPr>
              <a:t>Pada </a:t>
            </a:r>
            <a:r>
              <a:rPr sz="2700" spc="-125" dirty="0">
                <a:latin typeface="Arial"/>
                <a:cs typeface="Arial"/>
              </a:rPr>
              <a:t>sistem </a:t>
            </a:r>
            <a:r>
              <a:rPr sz="2700" spc="-160" dirty="0">
                <a:latin typeface="Arial"/>
                <a:cs typeface="Arial"/>
              </a:rPr>
              <a:t>keamanan </a:t>
            </a:r>
            <a:r>
              <a:rPr sz="2700" spc="-125" dirty="0">
                <a:latin typeface="Arial"/>
                <a:cs typeface="Arial"/>
              </a:rPr>
              <a:t>sistem </a:t>
            </a:r>
            <a:r>
              <a:rPr sz="2700" spc="-114" dirty="0">
                <a:latin typeface="Arial"/>
                <a:cs typeface="Arial"/>
              </a:rPr>
              <a:t>server </a:t>
            </a:r>
            <a:r>
              <a:rPr sz="2700" spc="-125" dirty="0">
                <a:latin typeface="Arial"/>
                <a:cs typeface="Arial"/>
              </a:rPr>
              <a:t>konvensional  </a:t>
            </a:r>
            <a:r>
              <a:rPr sz="2700" spc="-75" dirty="0">
                <a:latin typeface="Arial"/>
                <a:cs typeface="Arial"/>
              </a:rPr>
              <a:t>(tradisional), </a:t>
            </a:r>
            <a:r>
              <a:rPr sz="2700" spc="-130" dirty="0">
                <a:latin typeface="Arial"/>
                <a:cs typeface="Arial"/>
              </a:rPr>
              <a:t>umumnya </a:t>
            </a:r>
            <a:r>
              <a:rPr sz="2700" spc="-175" dirty="0">
                <a:latin typeface="Arial"/>
                <a:cs typeface="Arial"/>
              </a:rPr>
              <a:t>yang </a:t>
            </a:r>
            <a:r>
              <a:rPr sz="2700" spc="-125" dirty="0">
                <a:latin typeface="Arial"/>
                <a:cs typeface="Arial"/>
              </a:rPr>
              <a:t>dijaga </a:t>
            </a:r>
            <a:r>
              <a:rPr sz="2700" spc="-135" dirty="0">
                <a:latin typeface="Arial"/>
                <a:cs typeface="Arial"/>
              </a:rPr>
              <a:t>adalah </a:t>
            </a:r>
            <a:r>
              <a:rPr sz="2700" spc="-165" dirty="0">
                <a:latin typeface="Arial"/>
                <a:cs typeface="Arial"/>
              </a:rPr>
              <a:t>agar  </a:t>
            </a:r>
            <a:r>
              <a:rPr sz="2700" spc="-145" dirty="0">
                <a:latin typeface="Arial"/>
                <a:cs typeface="Arial"/>
              </a:rPr>
              <a:t>penyerang </a:t>
            </a:r>
            <a:r>
              <a:rPr sz="2700" spc="-50" dirty="0">
                <a:latin typeface="Arial"/>
                <a:cs typeface="Arial"/>
              </a:rPr>
              <a:t>tidak </a:t>
            </a:r>
            <a:r>
              <a:rPr sz="2700" spc="-95" dirty="0">
                <a:latin typeface="Arial"/>
                <a:cs typeface="Arial"/>
              </a:rPr>
              <a:t>dapat </a:t>
            </a:r>
            <a:r>
              <a:rPr sz="2700" spc="-165" dirty="0">
                <a:latin typeface="Arial"/>
                <a:cs typeface="Arial"/>
              </a:rPr>
              <a:t>masuk </a:t>
            </a:r>
            <a:r>
              <a:rPr sz="2700" spc="-190" dirty="0">
                <a:latin typeface="Arial"/>
                <a:cs typeface="Arial"/>
              </a:rPr>
              <a:t>ke </a:t>
            </a:r>
            <a:r>
              <a:rPr sz="2700" spc="-120" dirty="0">
                <a:latin typeface="Arial"/>
                <a:cs typeface="Arial"/>
              </a:rPr>
              <a:t>dalam</a:t>
            </a:r>
            <a:r>
              <a:rPr sz="2700" spc="-265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sistem</a:t>
            </a:r>
            <a:endParaRPr sz="2700">
              <a:latin typeface="Arial"/>
              <a:cs typeface="Arial"/>
            </a:endParaRPr>
          </a:p>
          <a:p>
            <a:pPr marL="354330" marR="5080" indent="-34163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80" dirty="0">
                <a:latin typeface="Arial"/>
                <a:cs typeface="Arial"/>
              </a:rPr>
              <a:t>Untuk </a:t>
            </a:r>
            <a:r>
              <a:rPr sz="2700" spc="25" dirty="0">
                <a:latin typeface="Arial"/>
                <a:cs typeface="Arial"/>
              </a:rPr>
              <a:t>itu </a:t>
            </a:r>
            <a:r>
              <a:rPr sz="2700" spc="-145" dirty="0">
                <a:latin typeface="Arial"/>
                <a:cs typeface="Arial"/>
              </a:rPr>
              <a:t>penyerang </a:t>
            </a:r>
            <a:r>
              <a:rPr sz="2700" spc="-100" dirty="0">
                <a:latin typeface="Arial"/>
                <a:cs typeface="Arial"/>
              </a:rPr>
              <a:t>(attacker) </a:t>
            </a:r>
            <a:r>
              <a:rPr sz="2700" spc="-130" dirty="0">
                <a:latin typeface="Arial"/>
                <a:cs typeface="Arial"/>
              </a:rPr>
              <a:t>harus </a:t>
            </a:r>
            <a:r>
              <a:rPr sz="2700" spc="-120" dirty="0">
                <a:latin typeface="Arial"/>
                <a:cs typeface="Arial"/>
              </a:rPr>
              <a:t>mampu  </a:t>
            </a:r>
            <a:r>
              <a:rPr sz="2700" spc="-140" dirty="0">
                <a:latin typeface="Arial"/>
                <a:cs typeface="Arial"/>
              </a:rPr>
              <a:t>menyusup </a:t>
            </a:r>
            <a:r>
              <a:rPr sz="2700" spc="-155" dirty="0">
                <a:latin typeface="Arial"/>
                <a:cs typeface="Arial"/>
              </a:rPr>
              <a:t>dengan </a:t>
            </a:r>
            <a:r>
              <a:rPr sz="2700" spc="-125" dirty="0">
                <a:latin typeface="Arial"/>
                <a:cs typeface="Arial"/>
              </a:rPr>
              <a:t>berbagai </a:t>
            </a:r>
            <a:r>
              <a:rPr sz="2700" spc="-170" dirty="0">
                <a:latin typeface="Arial"/>
                <a:cs typeface="Arial"/>
              </a:rPr>
              <a:t>serangan </a:t>
            </a:r>
            <a:r>
              <a:rPr sz="2700" spc="-150" dirty="0">
                <a:latin typeface="Arial"/>
                <a:cs typeface="Arial"/>
              </a:rPr>
              <a:t>pada </a:t>
            </a:r>
            <a:r>
              <a:rPr sz="2700" spc="-75" dirty="0">
                <a:latin typeface="Arial"/>
                <a:cs typeface="Arial"/>
              </a:rPr>
              <a:t>otentikasi  </a:t>
            </a:r>
            <a:r>
              <a:rPr sz="2700" spc="-105" dirty="0">
                <a:latin typeface="Arial"/>
                <a:cs typeface="Arial"/>
              </a:rPr>
              <a:t>atau </a:t>
            </a:r>
            <a:r>
              <a:rPr sz="2700" spc="-125" dirty="0">
                <a:latin typeface="Arial"/>
                <a:cs typeface="Arial"/>
              </a:rPr>
              <a:t>otorisasi/access </a:t>
            </a:r>
            <a:r>
              <a:rPr sz="2700" spc="-55" dirty="0">
                <a:latin typeface="Arial"/>
                <a:cs typeface="Arial"/>
              </a:rPr>
              <a:t>control, </a:t>
            </a:r>
            <a:r>
              <a:rPr sz="2700" spc="-105" dirty="0">
                <a:latin typeface="Arial"/>
                <a:cs typeface="Arial"/>
              </a:rPr>
              <a:t>atau </a:t>
            </a:r>
            <a:r>
              <a:rPr sz="2700" spc="-120" dirty="0">
                <a:latin typeface="Arial"/>
                <a:cs typeface="Arial"/>
              </a:rPr>
              <a:t>mendapatkan</a:t>
            </a:r>
            <a:r>
              <a:rPr sz="2700" spc="-370" dirty="0">
                <a:latin typeface="Arial"/>
                <a:cs typeface="Arial"/>
              </a:rPr>
              <a:t> </a:t>
            </a:r>
            <a:r>
              <a:rPr sz="2700" spc="-190" dirty="0">
                <a:latin typeface="Arial"/>
                <a:cs typeface="Arial"/>
              </a:rPr>
              <a:t>secara  </a:t>
            </a:r>
            <a:r>
              <a:rPr sz="2700" spc="-100" dirty="0">
                <a:latin typeface="Arial"/>
                <a:cs typeface="Arial"/>
              </a:rPr>
              <a:t>ilegal </a:t>
            </a:r>
            <a:r>
              <a:rPr sz="2700" spc="-114" dirty="0">
                <a:latin typeface="Arial"/>
                <a:cs typeface="Arial"/>
              </a:rPr>
              <a:t>account </a:t>
            </a:r>
            <a:r>
              <a:rPr sz="2700" spc="-130" dirty="0">
                <a:latin typeface="Arial"/>
                <a:cs typeface="Arial"/>
              </a:rPr>
              <a:t>user</a:t>
            </a:r>
            <a:r>
              <a:rPr sz="2700" spc="-23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lain.</a:t>
            </a:r>
            <a:endParaRPr sz="2700">
              <a:latin typeface="Arial"/>
              <a:cs typeface="Arial"/>
            </a:endParaRPr>
          </a:p>
          <a:p>
            <a:pPr marL="355600" marR="262890" indent="-342900">
              <a:lnSpc>
                <a:spcPct val="8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25" dirty="0">
                <a:latin typeface="Arial"/>
                <a:cs typeface="Arial"/>
              </a:rPr>
              <a:t>Sedang </a:t>
            </a:r>
            <a:r>
              <a:rPr sz="2700" spc="-150" dirty="0">
                <a:latin typeface="Arial"/>
                <a:cs typeface="Arial"/>
              </a:rPr>
              <a:t>pada </a:t>
            </a:r>
            <a:r>
              <a:rPr sz="2700" spc="-90" dirty="0">
                <a:latin typeface="Arial"/>
                <a:cs typeface="Arial"/>
              </a:rPr>
              <a:t>“Cloud </a:t>
            </a:r>
            <a:r>
              <a:rPr sz="2700" spc="-95" dirty="0">
                <a:latin typeface="Arial"/>
                <a:cs typeface="Arial"/>
              </a:rPr>
              <a:t>Computing”, </a:t>
            </a:r>
            <a:r>
              <a:rPr sz="2700" spc="-100" dirty="0">
                <a:latin typeface="Arial"/>
                <a:cs typeface="Arial"/>
              </a:rPr>
              <a:t>attacker </a:t>
            </a:r>
            <a:r>
              <a:rPr sz="2700" spc="-175" dirty="0">
                <a:latin typeface="Arial"/>
                <a:cs typeface="Arial"/>
              </a:rPr>
              <a:t>yang </a:t>
            </a:r>
            <a:r>
              <a:rPr sz="2700" spc="-95" dirty="0">
                <a:latin typeface="Arial"/>
                <a:cs typeface="Arial"/>
              </a:rPr>
              <a:t>dapat  </a:t>
            </a:r>
            <a:r>
              <a:rPr sz="2700" spc="-65" dirty="0">
                <a:latin typeface="Arial"/>
                <a:cs typeface="Arial"/>
              </a:rPr>
              <a:t>bertindak </a:t>
            </a:r>
            <a:r>
              <a:rPr sz="2700" spc="-180" dirty="0">
                <a:latin typeface="Arial"/>
                <a:cs typeface="Arial"/>
              </a:rPr>
              <a:t>sebagai </a:t>
            </a:r>
            <a:r>
              <a:rPr sz="2700" spc="-150" dirty="0">
                <a:latin typeface="Arial"/>
                <a:cs typeface="Arial"/>
              </a:rPr>
              <a:t>pelanggan </a:t>
            </a:r>
            <a:r>
              <a:rPr sz="2700" spc="-175" dirty="0">
                <a:latin typeface="Arial"/>
                <a:cs typeface="Arial"/>
              </a:rPr>
              <a:t>yang </a:t>
            </a:r>
            <a:r>
              <a:rPr sz="2700" spc="-135" dirty="0">
                <a:latin typeface="Arial"/>
                <a:cs typeface="Arial"/>
              </a:rPr>
              <a:t>juga </a:t>
            </a:r>
            <a:r>
              <a:rPr sz="2700" spc="-55" dirty="0">
                <a:latin typeface="Arial"/>
                <a:cs typeface="Arial"/>
              </a:rPr>
              <a:t>memiliki </a:t>
            </a:r>
            <a:r>
              <a:rPr sz="2700" spc="-140" dirty="0">
                <a:latin typeface="Arial"/>
                <a:cs typeface="Arial"/>
              </a:rPr>
              <a:t>hak  </a:t>
            </a:r>
            <a:r>
              <a:rPr sz="2700" spc="-105" dirty="0">
                <a:latin typeface="Arial"/>
                <a:cs typeface="Arial"/>
              </a:rPr>
              <a:t>atau </a:t>
            </a:r>
            <a:r>
              <a:rPr sz="2700" spc="-225" dirty="0">
                <a:latin typeface="Arial"/>
                <a:cs typeface="Arial"/>
              </a:rPr>
              <a:t>akses </a:t>
            </a:r>
            <a:r>
              <a:rPr sz="2700" spc="-190" dirty="0">
                <a:latin typeface="Arial"/>
                <a:cs typeface="Arial"/>
              </a:rPr>
              <a:t>ke </a:t>
            </a:r>
            <a:r>
              <a:rPr sz="2700" spc="-125" dirty="0">
                <a:latin typeface="Arial"/>
                <a:cs typeface="Arial"/>
              </a:rPr>
              <a:t>mesin </a:t>
            </a:r>
            <a:r>
              <a:rPr sz="2700" spc="-175" dirty="0">
                <a:latin typeface="Arial"/>
                <a:cs typeface="Arial"/>
              </a:rPr>
              <a:t>yang </a:t>
            </a:r>
            <a:r>
              <a:rPr sz="2700" spc="-204" dirty="0">
                <a:latin typeface="Arial"/>
                <a:cs typeface="Arial"/>
              </a:rPr>
              <a:t>sama </a:t>
            </a:r>
            <a:r>
              <a:rPr sz="2700" spc="-155" dirty="0">
                <a:latin typeface="Arial"/>
                <a:cs typeface="Arial"/>
              </a:rPr>
              <a:t>dengan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target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882" y="462343"/>
            <a:ext cx="74637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70" dirty="0"/>
              <a:t>Ancaman </a:t>
            </a:r>
            <a:r>
              <a:rPr sz="4400" spc="-245" dirty="0"/>
              <a:t>pada Cloud</a:t>
            </a:r>
            <a:r>
              <a:rPr sz="4400" spc="-135" dirty="0"/>
              <a:t> </a:t>
            </a:r>
            <a:r>
              <a:rPr sz="4400" spc="-185" dirty="0"/>
              <a:t>Computing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30" y="1509471"/>
            <a:ext cx="7926705" cy="43173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Permasalahan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Confidentiality</a:t>
            </a:r>
            <a:endParaRPr sz="3200">
              <a:latin typeface="Arial"/>
              <a:cs typeface="Arial"/>
            </a:endParaRPr>
          </a:p>
          <a:p>
            <a:pPr marL="354965" marR="480059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65" dirty="0">
                <a:latin typeface="Arial"/>
                <a:cs typeface="Arial"/>
              </a:rPr>
              <a:t>Perilaku/attitude </a:t>
            </a:r>
            <a:r>
              <a:rPr sz="3200" spc="-210" dirty="0">
                <a:latin typeface="Arial"/>
                <a:cs typeface="Arial"/>
              </a:rPr>
              <a:t>yang </a:t>
            </a:r>
            <a:r>
              <a:rPr sz="3200" spc="-60" dirty="0">
                <a:latin typeface="Arial"/>
                <a:cs typeface="Arial"/>
              </a:rPr>
              <a:t>tidak </a:t>
            </a:r>
            <a:r>
              <a:rPr sz="3200" spc="-125" dirty="0">
                <a:latin typeface="Arial"/>
                <a:cs typeface="Arial"/>
              </a:rPr>
              <a:t>baik </a:t>
            </a:r>
            <a:r>
              <a:rPr sz="3200" spc="-75" dirty="0">
                <a:latin typeface="Arial"/>
                <a:cs typeface="Arial"/>
              </a:rPr>
              <a:t>dari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pihak  </a:t>
            </a:r>
            <a:r>
              <a:rPr sz="3200" spc="-125" dirty="0">
                <a:latin typeface="Arial"/>
                <a:cs typeface="Arial"/>
              </a:rPr>
              <a:t>Provider</a:t>
            </a:r>
            <a:endParaRPr sz="3200">
              <a:latin typeface="Arial"/>
              <a:cs typeface="Arial"/>
            </a:endParaRPr>
          </a:p>
          <a:p>
            <a:pPr marL="354965" marR="1031240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20" dirty="0">
                <a:latin typeface="Arial"/>
                <a:cs typeface="Arial"/>
              </a:rPr>
              <a:t>Memahami </a:t>
            </a:r>
            <a:r>
              <a:rPr sz="3200" spc="-145" dirty="0">
                <a:latin typeface="Arial"/>
                <a:cs typeface="Arial"/>
              </a:rPr>
              <a:t>resiko </a:t>
            </a:r>
            <a:r>
              <a:rPr sz="3200" spc="-210" dirty="0">
                <a:latin typeface="Arial"/>
                <a:cs typeface="Arial"/>
              </a:rPr>
              <a:t>yang </a:t>
            </a:r>
            <a:r>
              <a:rPr sz="3200" spc="-204" dirty="0">
                <a:latin typeface="Arial"/>
                <a:cs typeface="Arial"/>
              </a:rPr>
              <a:t>ada </a:t>
            </a:r>
            <a:r>
              <a:rPr sz="3200" spc="-180" dirty="0">
                <a:latin typeface="Arial"/>
                <a:cs typeface="Arial"/>
              </a:rPr>
              <a:t>pada </a:t>
            </a:r>
            <a:r>
              <a:rPr sz="3200" spc="-125" dirty="0">
                <a:latin typeface="Arial"/>
                <a:cs typeface="Arial"/>
              </a:rPr>
              <a:t>setiap  </a:t>
            </a:r>
            <a:r>
              <a:rPr sz="3200" spc="-55" dirty="0">
                <a:latin typeface="Arial"/>
                <a:cs typeface="Arial"/>
              </a:rPr>
              <a:t>industri </a:t>
            </a:r>
            <a:r>
              <a:rPr sz="3200" spc="-210" dirty="0">
                <a:latin typeface="Arial"/>
                <a:cs typeface="Arial"/>
              </a:rPr>
              <a:t>yang </a:t>
            </a:r>
            <a:r>
              <a:rPr sz="3200" spc="-135" dirty="0">
                <a:latin typeface="Arial"/>
                <a:cs typeface="Arial"/>
              </a:rPr>
              <a:t>mempraktekkan </a:t>
            </a:r>
            <a:r>
              <a:rPr sz="3200" spc="-150" dirty="0">
                <a:latin typeface="Arial"/>
                <a:cs typeface="Arial"/>
              </a:rPr>
              <a:t>sistem  </a:t>
            </a:r>
            <a:r>
              <a:rPr sz="3200" spc="-125" dirty="0">
                <a:latin typeface="Arial"/>
                <a:cs typeface="Arial"/>
              </a:rPr>
              <a:t>oursourcing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Provider </a:t>
            </a:r>
            <a:r>
              <a:rPr sz="3200" spc="-155" dirty="0">
                <a:latin typeface="Arial"/>
                <a:cs typeface="Arial"/>
              </a:rPr>
              <a:t>dan </a:t>
            </a:r>
            <a:r>
              <a:rPr sz="3200" spc="-95" dirty="0">
                <a:latin typeface="Arial"/>
                <a:cs typeface="Arial"/>
              </a:rPr>
              <a:t>Instrastrukturnya </a:t>
            </a:r>
            <a:r>
              <a:rPr sz="3200" spc="-110" dirty="0">
                <a:latin typeface="Arial"/>
                <a:cs typeface="Arial"/>
              </a:rPr>
              <a:t>membutuhkan  </a:t>
            </a:r>
            <a:r>
              <a:rPr sz="3200" spc="-195" dirty="0">
                <a:latin typeface="Arial"/>
                <a:cs typeface="Arial"/>
              </a:rPr>
              <a:t>kepercayaan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2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69" rIns="0" bIns="0" rtlCol="0">
            <a:spAutoFit/>
          </a:bodyPr>
          <a:lstStyle/>
          <a:p>
            <a:pPr marL="622300" marR="5080" indent="-424815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Beberapa </a:t>
            </a:r>
            <a:r>
              <a:rPr spc="-215" dirty="0"/>
              <a:t>ancaman </a:t>
            </a:r>
            <a:r>
              <a:rPr spc="-200" dirty="0"/>
              <a:t>umum yang</a:t>
            </a:r>
            <a:r>
              <a:rPr spc="-665" dirty="0"/>
              <a:t> </a:t>
            </a:r>
            <a:r>
              <a:rPr spc="-185" dirty="0"/>
              <a:t>dapat  </a:t>
            </a:r>
            <a:r>
              <a:rPr spc="-220" dirty="0"/>
              <a:t>membahayakan </a:t>
            </a:r>
            <a:r>
              <a:rPr i="1" spc="-235" dirty="0">
                <a:latin typeface="Trebuchet MS"/>
                <a:cs typeface="Trebuchet MS"/>
              </a:rPr>
              <a:t>cloud</a:t>
            </a:r>
            <a:r>
              <a:rPr i="1" spc="-400" dirty="0">
                <a:latin typeface="Trebuchet MS"/>
                <a:cs typeface="Trebuchet MS"/>
              </a:rPr>
              <a:t> </a:t>
            </a:r>
            <a:r>
              <a:rPr i="1" spc="-229" dirty="0">
                <a:latin typeface="Trebuchet MS"/>
                <a:cs typeface="Trebuchet MS"/>
              </a:rPr>
              <a:t>computing</a:t>
            </a:r>
            <a:r>
              <a:rPr spc="-229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09" y="1936506"/>
            <a:ext cx="6265545" cy="43173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90" dirty="0">
                <a:latin typeface="Arial"/>
                <a:cs typeface="Arial"/>
              </a:rPr>
              <a:t>Kebocoran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data,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70" dirty="0">
                <a:latin typeface="Arial"/>
                <a:cs typeface="Arial"/>
              </a:rPr>
              <a:t>Pencurian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kredensial,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200" dirty="0">
                <a:latin typeface="Arial"/>
                <a:cs typeface="Arial"/>
              </a:rPr>
              <a:t>Peretasan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API,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Eksploitasi </a:t>
            </a:r>
            <a:r>
              <a:rPr sz="3200" spc="-135" dirty="0">
                <a:latin typeface="Arial"/>
                <a:cs typeface="Arial"/>
              </a:rPr>
              <a:t>kerentanan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sistem,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200" dirty="0">
                <a:latin typeface="Arial"/>
                <a:cs typeface="Arial"/>
              </a:rPr>
              <a:t>Pembajakan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akun,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70" dirty="0">
                <a:latin typeface="Arial"/>
                <a:cs typeface="Arial"/>
              </a:rPr>
              <a:t>Hilangnya </a:t>
            </a:r>
            <a:r>
              <a:rPr sz="3200" spc="-125" dirty="0">
                <a:latin typeface="Arial"/>
                <a:cs typeface="Arial"/>
              </a:rPr>
              <a:t>data </a:t>
            </a:r>
            <a:r>
              <a:rPr sz="3200" spc="-225" dirty="0">
                <a:latin typeface="Arial"/>
                <a:cs typeface="Arial"/>
              </a:rPr>
              <a:t>secara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permanen,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Penyalahgunaan </a:t>
            </a:r>
            <a:r>
              <a:rPr sz="3200" spc="-175" dirty="0">
                <a:latin typeface="Arial"/>
                <a:cs typeface="Arial"/>
              </a:rPr>
              <a:t>layanan </a:t>
            </a:r>
            <a:r>
              <a:rPr sz="3200" spc="-110" dirty="0">
                <a:latin typeface="Arial"/>
                <a:cs typeface="Arial"/>
              </a:rPr>
              <a:t>cloud,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dan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40" dirty="0">
                <a:latin typeface="Arial"/>
                <a:cs typeface="Arial"/>
              </a:rPr>
              <a:t>Serangan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465" dirty="0">
                <a:latin typeface="Arial"/>
                <a:cs typeface="Arial"/>
              </a:rPr>
              <a:t>DOS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2159876"/>
            <a:ext cx="3200400" cy="2538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3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32358"/>
            <a:ext cx="4293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95" dirty="0">
                <a:latin typeface="Trebuchet MS"/>
                <a:cs typeface="Trebuchet MS"/>
              </a:rPr>
              <a:t>Data </a:t>
            </a:r>
            <a:r>
              <a:rPr sz="4800" b="1" spc="-315" dirty="0">
                <a:latin typeface="Trebuchet MS"/>
                <a:cs typeface="Trebuchet MS"/>
              </a:rPr>
              <a:t>Lose</a:t>
            </a:r>
            <a:r>
              <a:rPr sz="4800" b="1" spc="-595" dirty="0">
                <a:latin typeface="Trebuchet MS"/>
                <a:cs typeface="Trebuchet MS"/>
              </a:rPr>
              <a:t> </a:t>
            </a:r>
            <a:r>
              <a:rPr sz="4800" b="1" spc="-305" dirty="0">
                <a:latin typeface="Trebuchet MS"/>
                <a:cs typeface="Trebuchet MS"/>
              </a:rPr>
              <a:t>Scope: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175176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pc="-260" dirty="0">
                <a:solidFill>
                  <a:schemeClr val="tx1"/>
                </a:solidFill>
              </a:rPr>
              <a:t>Pekerja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pc="-125" dirty="0">
                <a:solidFill>
                  <a:schemeClr val="tx1"/>
                </a:solidFill>
              </a:rPr>
              <a:t>Proses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pc="-170" dirty="0">
                <a:solidFill>
                  <a:schemeClr val="tx1"/>
                </a:solidFill>
              </a:rPr>
              <a:t>Lingkungan</a:t>
            </a:r>
            <a:r>
              <a:rPr spc="-315" dirty="0">
                <a:solidFill>
                  <a:schemeClr val="tx1"/>
                </a:solidFill>
              </a:rPr>
              <a:t> </a:t>
            </a:r>
            <a:r>
              <a:rPr spc="-195" dirty="0">
                <a:solidFill>
                  <a:schemeClr val="tx1"/>
                </a:solidFill>
              </a:rPr>
              <a:t>fisik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pc="-145" dirty="0">
                <a:solidFill>
                  <a:schemeClr val="tx1"/>
                </a:solidFill>
              </a:rPr>
              <a:t>Network </a:t>
            </a:r>
            <a:r>
              <a:rPr spc="-135" dirty="0">
                <a:solidFill>
                  <a:schemeClr val="tx1"/>
                </a:solidFill>
              </a:rPr>
              <a:t>and</a:t>
            </a:r>
            <a:r>
              <a:rPr spc="-495" dirty="0">
                <a:solidFill>
                  <a:schemeClr val="tx1"/>
                </a:solidFill>
              </a:rPr>
              <a:t> </a:t>
            </a:r>
            <a:r>
              <a:rPr spc="-165" dirty="0">
                <a:solidFill>
                  <a:schemeClr val="tx1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881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5800"/>
            <a:ext cx="446824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Sektor</a:t>
            </a:r>
            <a:r>
              <a:rPr spc="-365" dirty="0"/>
              <a:t> </a:t>
            </a:r>
            <a:r>
              <a:rPr spc="-290" dirty="0"/>
              <a:t>Pekerja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540"/>
            <a:ext cx="7730490" cy="42316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431165">
              <a:lnSpc>
                <a:spcPct val="80000"/>
              </a:lnSpc>
              <a:spcBef>
                <a:spcPts val="820"/>
              </a:spcBef>
            </a:pPr>
            <a:r>
              <a:rPr sz="3000" spc="-114" dirty="0">
                <a:latin typeface="Trebuchet MS"/>
                <a:cs typeface="Trebuchet MS"/>
              </a:rPr>
              <a:t>Dalam </a:t>
            </a:r>
            <a:r>
              <a:rPr sz="3000" spc="-125" dirty="0">
                <a:latin typeface="Trebuchet MS"/>
                <a:cs typeface="Trebuchet MS"/>
              </a:rPr>
              <a:t>hasil </a:t>
            </a:r>
            <a:r>
              <a:rPr sz="3000" spc="-110" dirty="0">
                <a:latin typeface="Trebuchet MS"/>
                <a:cs typeface="Trebuchet MS"/>
              </a:rPr>
              <a:t>survei </a:t>
            </a:r>
            <a:r>
              <a:rPr sz="3000" spc="-120" dirty="0">
                <a:latin typeface="Trebuchet MS"/>
                <a:cs typeface="Trebuchet MS"/>
              </a:rPr>
              <a:t>yang </a:t>
            </a:r>
            <a:r>
              <a:rPr sz="3000" spc="-135" dirty="0">
                <a:latin typeface="Trebuchet MS"/>
                <a:cs typeface="Trebuchet MS"/>
              </a:rPr>
              <a:t>diadakan </a:t>
            </a:r>
            <a:r>
              <a:rPr sz="3000" spc="-110" dirty="0">
                <a:latin typeface="Trebuchet MS"/>
                <a:cs typeface="Trebuchet MS"/>
              </a:rPr>
              <a:t>oleh </a:t>
            </a:r>
            <a:r>
              <a:rPr sz="3000" spc="-145" dirty="0">
                <a:latin typeface="Trebuchet MS"/>
                <a:cs typeface="Trebuchet MS"/>
              </a:rPr>
              <a:t>cisco  </a:t>
            </a:r>
            <a:r>
              <a:rPr sz="3000" spc="-155" dirty="0">
                <a:latin typeface="Trebuchet MS"/>
                <a:cs typeface="Trebuchet MS"/>
              </a:rPr>
              <a:t>terungkap, </a:t>
            </a:r>
            <a:r>
              <a:rPr sz="3000" spc="-140" dirty="0">
                <a:latin typeface="Trebuchet MS"/>
                <a:cs typeface="Trebuchet MS"/>
              </a:rPr>
              <a:t>ketidakpatuhan karyawan</a:t>
            </a:r>
            <a:r>
              <a:rPr sz="3000" spc="-409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seringkali  </a:t>
            </a:r>
            <a:r>
              <a:rPr sz="3000" spc="-130" dirty="0">
                <a:latin typeface="Trebuchet MS"/>
                <a:cs typeface="Trebuchet MS"/>
              </a:rPr>
              <a:t>melampaui pentingnya </a:t>
            </a:r>
            <a:r>
              <a:rPr sz="3000" spc="-135" dirty="0">
                <a:latin typeface="Trebuchet MS"/>
                <a:cs typeface="Trebuchet MS"/>
              </a:rPr>
              <a:t>kepatuhan </a:t>
            </a:r>
            <a:r>
              <a:rPr sz="3000" spc="-140" dirty="0">
                <a:latin typeface="Trebuchet MS"/>
                <a:cs typeface="Trebuchet MS"/>
              </a:rPr>
              <a:t>karyawan  </a:t>
            </a:r>
            <a:r>
              <a:rPr sz="3000" spc="-130" dirty="0">
                <a:latin typeface="Trebuchet MS"/>
                <a:cs typeface="Trebuchet MS"/>
              </a:rPr>
              <a:t>terhadap </a:t>
            </a:r>
            <a:r>
              <a:rPr sz="3000" spc="-180" dirty="0">
                <a:latin typeface="Trebuchet MS"/>
                <a:cs typeface="Trebuchet MS"/>
              </a:rPr>
              <a:t>kebijakan </a:t>
            </a:r>
            <a:r>
              <a:rPr sz="3000" spc="-130" dirty="0">
                <a:latin typeface="Trebuchet MS"/>
                <a:cs typeface="Trebuchet MS"/>
              </a:rPr>
              <a:t>keamanan</a:t>
            </a:r>
            <a:r>
              <a:rPr sz="3000" spc="-434" dirty="0">
                <a:latin typeface="Trebuchet MS"/>
                <a:cs typeface="Trebuchet MS"/>
              </a:rPr>
              <a:t> </a:t>
            </a:r>
            <a:r>
              <a:rPr sz="3000" spc="-195" dirty="0">
                <a:latin typeface="Trebuchet MS"/>
                <a:cs typeface="Trebuchet MS"/>
              </a:rPr>
              <a:t>data.</a:t>
            </a:r>
            <a:endParaRPr sz="3000" dirty="0">
              <a:latin typeface="Trebuchet MS"/>
              <a:cs typeface="Trebuchet MS"/>
            </a:endParaRPr>
          </a:p>
          <a:p>
            <a:pPr marL="12700" marR="188595">
              <a:lnSpc>
                <a:spcPct val="80000"/>
              </a:lnSpc>
              <a:spcBef>
                <a:spcPts val="720"/>
              </a:spcBef>
            </a:pPr>
            <a:r>
              <a:rPr sz="3000" spc="-185" dirty="0">
                <a:latin typeface="Trebuchet MS"/>
                <a:cs typeface="Trebuchet MS"/>
              </a:rPr>
              <a:t>Ketika </a:t>
            </a:r>
            <a:r>
              <a:rPr sz="3000" spc="-110" dirty="0">
                <a:latin typeface="Trebuchet MS"/>
                <a:cs typeface="Trebuchet MS"/>
              </a:rPr>
              <a:t>survei </a:t>
            </a:r>
            <a:r>
              <a:rPr sz="3000" spc="-135" dirty="0">
                <a:latin typeface="Trebuchet MS"/>
                <a:cs typeface="Trebuchet MS"/>
              </a:rPr>
              <a:t>tersebut </a:t>
            </a:r>
            <a:r>
              <a:rPr sz="3000" spc="-130" dirty="0">
                <a:latin typeface="Trebuchet MS"/>
                <a:cs typeface="Trebuchet MS"/>
              </a:rPr>
              <a:t>menanyakan </a:t>
            </a:r>
            <a:r>
              <a:rPr sz="3000" spc="-120" dirty="0">
                <a:latin typeface="Trebuchet MS"/>
                <a:cs typeface="Trebuchet MS"/>
              </a:rPr>
              <a:t>mengapa  </a:t>
            </a:r>
            <a:r>
              <a:rPr sz="3000" spc="-140" dirty="0">
                <a:latin typeface="Trebuchet MS"/>
                <a:cs typeface="Trebuchet MS"/>
              </a:rPr>
              <a:t>karyawan </a:t>
            </a:r>
            <a:r>
              <a:rPr sz="3000" spc="-125" dirty="0">
                <a:latin typeface="Trebuchet MS"/>
                <a:cs typeface="Trebuchet MS"/>
              </a:rPr>
              <a:t>berbagi informasi </a:t>
            </a:r>
            <a:r>
              <a:rPr sz="3000" spc="-105" dirty="0">
                <a:latin typeface="Trebuchet MS"/>
                <a:cs typeface="Trebuchet MS"/>
              </a:rPr>
              <a:t>perusahaan </a:t>
            </a:r>
            <a:r>
              <a:rPr sz="3000" spc="-120" dirty="0">
                <a:latin typeface="Trebuchet MS"/>
                <a:cs typeface="Trebuchet MS"/>
              </a:rPr>
              <a:t>yang  </a:t>
            </a:r>
            <a:r>
              <a:rPr sz="3000" spc="-175" dirty="0">
                <a:latin typeface="Trebuchet MS"/>
                <a:cs typeface="Trebuchet MS"/>
              </a:rPr>
              <a:t>sensitif, </a:t>
            </a:r>
            <a:r>
              <a:rPr sz="3000" spc="-160" dirty="0">
                <a:latin typeface="Trebuchet MS"/>
                <a:cs typeface="Trebuchet MS"/>
              </a:rPr>
              <a:t>misalnya, </a:t>
            </a:r>
            <a:r>
              <a:rPr sz="3000" spc="75" dirty="0">
                <a:latin typeface="Trebuchet MS"/>
                <a:cs typeface="Trebuchet MS"/>
              </a:rPr>
              <a:t>44%</a:t>
            </a:r>
            <a:r>
              <a:rPr sz="3000" spc="-565" dirty="0">
                <a:latin typeface="Trebuchet MS"/>
                <a:cs typeface="Trebuchet MS"/>
              </a:rPr>
              <a:t> </a:t>
            </a:r>
            <a:r>
              <a:rPr sz="3000" spc="-155" dirty="0">
                <a:latin typeface="Trebuchet MS"/>
                <a:cs typeface="Trebuchet MS"/>
              </a:rPr>
              <a:t>menjawab </a:t>
            </a:r>
            <a:r>
              <a:rPr sz="3000" spc="-120" dirty="0">
                <a:latin typeface="Trebuchet MS"/>
                <a:cs typeface="Trebuchet MS"/>
              </a:rPr>
              <a:t>bahwa </a:t>
            </a:r>
            <a:r>
              <a:rPr sz="3000" spc="-150" dirty="0">
                <a:latin typeface="Trebuchet MS"/>
                <a:cs typeface="Trebuchet MS"/>
              </a:rPr>
              <a:t>mereka  </a:t>
            </a:r>
            <a:r>
              <a:rPr sz="3000" spc="-130" dirty="0">
                <a:latin typeface="Trebuchet MS"/>
                <a:cs typeface="Trebuchet MS"/>
              </a:rPr>
              <a:t>perlu </a:t>
            </a:r>
            <a:r>
              <a:rPr sz="3000" spc="-95" dirty="0">
                <a:latin typeface="Trebuchet MS"/>
                <a:cs typeface="Trebuchet MS"/>
              </a:rPr>
              <a:t>"memunculkan </a:t>
            </a:r>
            <a:r>
              <a:rPr sz="3000" spc="-120" dirty="0">
                <a:latin typeface="Trebuchet MS"/>
                <a:cs typeface="Trebuchet MS"/>
              </a:rPr>
              <a:t>gagasan </a:t>
            </a:r>
            <a:r>
              <a:rPr sz="3000" spc="-135" dirty="0">
                <a:latin typeface="Trebuchet MS"/>
                <a:cs typeface="Trebuchet MS"/>
              </a:rPr>
              <a:t>dari </a:t>
            </a:r>
            <a:r>
              <a:rPr sz="3000" spc="-105" dirty="0">
                <a:latin typeface="Trebuchet MS"/>
                <a:cs typeface="Trebuchet MS"/>
              </a:rPr>
              <a:t>orang</a:t>
            </a:r>
            <a:r>
              <a:rPr sz="3000" spc="-700" dirty="0">
                <a:latin typeface="Trebuchet MS"/>
                <a:cs typeface="Trebuchet MS"/>
              </a:rPr>
              <a:t> </a:t>
            </a:r>
            <a:r>
              <a:rPr sz="3000" spc="-265" dirty="0">
                <a:latin typeface="Trebuchet MS"/>
                <a:cs typeface="Trebuchet MS"/>
              </a:rPr>
              <a:t>lain“.</a:t>
            </a:r>
            <a:endParaRPr sz="3000" dirty="0">
              <a:latin typeface="Trebuchet MS"/>
              <a:cs typeface="Trebuchet MS"/>
            </a:endParaRPr>
          </a:p>
          <a:p>
            <a:pPr marL="12700" marR="5080">
              <a:lnSpc>
                <a:spcPct val="80000"/>
              </a:lnSpc>
            </a:pPr>
            <a:r>
              <a:rPr sz="3000" spc="-105" dirty="0">
                <a:latin typeface="Trebuchet MS"/>
                <a:cs typeface="Trebuchet MS"/>
              </a:rPr>
              <a:t>Alasan </a:t>
            </a:r>
            <a:r>
              <a:rPr sz="3000" spc="-110" dirty="0">
                <a:latin typeface="Trebuchet MS"/>
                <a:cs typeface="Trebuchet MS"/>
              </a:rPr>
              <a:t>populer </a:t>
            </a:r>
            <a:r>
              <a:rPr sz="3000" spc="-145" dirty="0">
                <a:latin typeface="Trebuchet MS"/>
                <a:cs typeface="Trebuchet MS"/>
              </a:rPr>
              <a:t>lainnya ialah </a:t>
            </a:r>
            <a:r>
              <a:rPr sz="3000" spc="-75" dirty="0">
                <a:latin typeface="Trebuchet MS"/>
                <a:cs typeface="Trebuchet MS"/>
              </a:rPr>
              <a:t>"Saya </a:t>
            </a:r>
            <a:r>
              <a:rPr sz="3000" spc="-130" dirty="0">
                <a:latin typeface="Trebuchet MS"/>
                <a:cs typeface="Trebuchet MS"/>
              </a:rPr>
              <a:t>perlu </a:t>
            </a:r>
            <a:r>
              <a:rPr sz="3000" spc="-120" dirty="0">
                <a:latin typeface="Trebuchet MS"/>
                <a:cs typeface="Trebuchet MS"/>
              </a:rPr>
              <a:t>curhat,"  </a:t>
            </a:r>
            <a:r>
              <a:rPr sz="3000" spc="-35" dirty="0">
                <a:latin typeface="Trebuchet MS"/>
                <a:cs typeface="Trebuchet MS"/>
              </a:rPr>
              <a:t>(30%)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dan</a:t>
            </a:r>
            <a:r>
              <a:rPr sz="3000" spc="-229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"Saya</a:t>
            </a:r>
            <a:r>
              <a:rPr sz="3000" spc="-220" dirty="0">
                <a:latin typeface="Trebuchet MS"/>
                <a:cs typeface="Trebuchet MS"/>
              </a:rPr>
              <a:t> </a:t>
            </a:r>
            <a:r>
              <a:rPr sz="3000" spc="-150" dirty="0">
                <a:latin typeface="Trebuchet MS"/>
                <a:cs typeface="Trebuchet MS"/>
              </a:rPr>
              <a:t>tidak</a:t>
            </a:r>
            <a:r>
              <a:rPr sz="3000" spc="-240" dirty="0">
                <a:latin typeface="Trebuchet MS"/>
                <a:cs typeface="Trebuchet MS"/>
              </a:rPr>
              <a:t> </a:t>
            </a:r>
            <a:r>
              <a:rPr sz="3000" spc="-160" dirty="0">
                <a:latin typeface="Trebuchet MS"/>
                <a:cs typeface="Trebuchet MS"/>
              </a:rPr>
              <a:t>lihat</a:t>
            </a:r>
            <a:r>
              <a:rPr sz="3000" spc="-235" dirty="0">
                <a:latin typeface="Trebuchet MS"/>
                <a:cs typeface="Trebuchet MS"/>
              </a:rPr>
              <a:t> </a:t>
            </a:r>
            <a:r>
              <a:rPr sz="3000" spc="-125" dirty="0">
                <a:latin typeface="Trebuchet MS"/>
                <a:cs typeface="Trebuchet MS"/>
              </a:rPr>
              <a:t>ada</a:t>
            </a:r>
            <a:r>
              <a:rPr sz="3000" spc="-23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yang</a:t>
            </a:r>
            <a:r>
              <a:rPr sz="3000" spc="-22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salah</a:t>
            </a:r>
            <a:r>
              <a:rPr sz="3000" spc="-240" dirty="0">
                <a:latin typeface="Trebuchet MS"/>
                <a:cs typeface="Trebuchet MS"/>
              </a:rPr>
              <a:t> </a:t>
            </a:r>
            <a:r>
              <a:rPr sz="3000" spc="-114" dirty="0">
                <a:latin typeface="Trebuchet MS"/>
                <a:cs typeface="Trebuchet MS"/>
              </a:rPr>
              <a:t>dengan  </a:t>
            </a:r>
            <a:r>
              <a:rPr sz="3000" spc="-195" dirty="0">
                <a:latin typeface="Trebuchet MS"/>
                <a:cs typeface="Trebuchet MS"/>
              </a:rPr>
              <a:t>itu,</a:t>
            </a:r>
            <a:r>
              <a:rPr sz="3000" spc="-245" dirty="0">
                <a:latin typeface="Trebuchet MS"/>
                <a:cs typeface="Trebuchet MS"/>
              </a:rPr>
              <a:t> </a:t>
            </a:r>
            <a:r>
              <a:rPr sz="3000" spc="-45" dirty="0">
                <a:latin typeface="Trebuchet MS"/>
                <a:cs typeface="Trebuchet MS"/>
              </a:rPr>
              <a:t>"(29%).</a:t>
            </a:r>
            <a:endParaRPr sz="3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61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3791" y="2106929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552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3791" y="2753867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31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3791" y="3529584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317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3791" y="4305300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33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3791" y="5081015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3791" y="5857494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0729" y="2106929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552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0729" y="2753867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31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0729" y="3529584"/>
            <a:ext cx="0" cy="2456815"/>
          </a:xfrm>
          <a:custGeom>
            <a:avLst/>
            <a:gdLst/>
            <a:ahLst/>
            <a:cxnLst/>
            <a:rect l="l" t="t" r="r" b="b"/>
            <a:pathLst>
              <a:path h="2456815">
                <a:moveTo>
                  <a:pt x="0" y="0"/>
                </a:moveTo>
                <a:lnTo>
                  <a:pt x="0" y="2456687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8429" y="2106929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552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8429" y="2753867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31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8429" y="3529584"/>
            <a:ext cx="0" cy="2456815"/>
          </a:xfrm>
          <a:custGeom>
            <a:avLst/>
            <a:gdLst/>
            <a:ahLst/>
            <a:cxnLst/>
            <a:rect l="l" t="t" r="r" b="b"/>
            <a:pathLst>
              <a:path h="2456815">
                <a:moveTo>
                  <a:pt x="0" y="0"/>
                </a:moveTo>
                <a:lnTo>
                  <a:pt x="0" y="2456687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6130" y="2106929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552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6130" y="2753867"/>
            <a:ext cx="0" cy="3232785"/>
          </a:xfrm>
          <a:custGeom>
            <a:avLst/>
            <a:gdLst/>
            <a:ahLst/>
            <a:cxnLst/>
            <a:rect l="l" t="t" r="r" b="b"/>
            <a:pathLst>
              <a:path h="3232785">
                <a:moveTo>
                  <a:pt x="0" y="0"/>
                </a:moveTo>
                <a:lnTo>
                  <a:pt x="0" y="323240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3830" y="2106929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552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3830" y="2753867"/>
            <a:ext cx="0" cy="3232785"/>
          </a:xfrm>
          <a:custGeom>
            <a:avLst/>
            <a:gdLst/>
            <a:ahLst/>
            <a:cxnLst/>
            <a:rect l="l" t="t" r="r" b="b"/>
            <a:pathLst>
              <a:path h="3232785">
                <a:moveTo>
                  <a:pt x="0" y="0"/>
                </a:moveTo>
                <a:lnTo>
                  <a:pt x="0" y="323240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31530" y="2106929"/>
            <a:ext cx="0" cy="3879850"/>
          </a:xfrm>
          <a:custGeom>
            <a:avLst/>
            <a:gdLst/>
            <a:ahLst/>
            <a:cxnLst/>
            <a:rect l="l" t="t" r="r" b="b"/>
            <a:pathLst>
              <a:path h="3879850">
                <a:moveTo>
                  <a:pt x="0" y="0"/>
                </a:moveTo>
                <a:lnTo>
                  <a:pt x="0" y="3879341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6091" y="2236482"/>
            <a:ext cx="3367404" cy="517525"/>
          </a:xfrm>
          <a:custGeom>
            <a:avLst/>
            <a:gdLst/>
            <a:ahLst/>
            <a:cxnLst/>
            <a:rect l="l" t="t" r="r" b="b"/>
            <a:pathLst>
              <a:path w="3367404" h="517525">
                <a:moveTo>
                  <a:pt x="3367277" y="0"/>
                </a:moveTo>
                <a:lnTo>
                  <a:pt x="0" y="0"/>
                </a:lnTo>
                <a:lnTo>
                  <a:pt x="0" y="517385"/>
                </a:lnTo>
                <a:lnTo>
                  <a:pt x="3367277" y="517385"/>
                </a:lnTo>
                <a:lnTo>
                  <a:pt x="336727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6091" y="3012185"/>
            <a:ext cx="2266315" cy="517525"/>
          </a:xfrm>
          <a:custGeom>
            <a:avLst/>
            <a:gdLst/>
            <a:ahLst/>
            <a:cxnLst/>
            <a:rect l="l" t="t" r="r" b="b"/>
            <a:pathLst>
              <a:path w="2266315" h="517525">
                <a:moveTo>
                  <a:pt x="2266188" y="0"/>
                </a:moveTo>
                <a:lnTo>
                  <a:pt x="0" y="0"/>
                </a:lnTo>
                <a:lnTo>
                  <a:pt x="0" y="517398"/>
                </a:lnTo>
                <a:lnTo>
                  <a:pt x="2266188" y="517398"/>
                </a:lnTo>
                <a:lnTo>
                  <a:pt x="226618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46091" y="3787902"/>
            <a:ext cx="1229995" cy="517525"/>
          </a:xfrm>
          <a:custGeom>
            <a:avLst/>
            <a:gdLst/>
            <a:ahLst/>
            <a:cxnLst/>
            <a:rect l="l" t="t" r="r" b="b"/>
            <a:pathLst>
              <a:path w="1229995" h="517525">
                <a:moveTo>
                  <a:pt x="1229867" y="0"/>
                </a:moveTo>
                <a:lnTo>
                  <a:pt x="0" y="0"/>
                </a:lnTo>
                <a:lnTo>
                  <a:pt x="0" y="517398"/>
                </a:lnTo>
                <a:lnTo>
                  <a:pt x="1229867" y="517398"/>
                </a:lnTo>
                <a:lnTo>
                  <a:pt x="122986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46091" y="4563630"/>
            <a:ext cx="1035685" cy="517525"/>
          </a:xfrm>
          <a:custGeom>
            <a:avLst/>
            <a:gdLst/>
            <a:ahLst/>
            <a:cxnLst/>
            <a:rect l="l" t="t" r="r" b="b"/>
            <a:pathLst>
              <a:path w="1035685" h="517525">
                <a:moveTo>
                  <a:pt x="1035558" y="0"/>
                </a:moveTo>
                <a:lnTo>
                  <a:pt x="0" y="0"/>
                </a:lnTo>
                <a:lnTo>
                  <a:pt x="0" y="517385"/>
                </a:lnTo>
                <a:lnTo>
                  <a:pt x="1035558" y="517385"/>
                </a:lnTo>
                <a:lnTo>
                  <a:pt x="103555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6091" y="5340096"/>
            <a:ext cx="970915" cy="517525"/>
          </a:xfrm>
          <a:custGeom>
            <a:avLst/>
            <a:gdLst/>
            <a:ahLst/>
            <a:cxnLst/>
            <a:rect l="l" t="t" r="r" b="b"/>
            <a:pathLst>
              <a:path w="970914" h="517525">
                <a:moveTo>
                  <a:pt x="970800" y="0"/>
                </a:moveTo>
                <a:lnTo>
                  <a:pt x="0" y="0"/>
                </a:lnTo>
                <a:lnTo>
                  <a:pt x="0" y="517397"/>
                </a:lnTo>
                <a:lnTo>
                  <a:pt x="970800" y="517397"/>
                </a:lnTo>
                <a:lnTo>
                  <a:pt x="9708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6091" y="2106929"/>
            <a:ext cx="3885565" cy="0"/>
          </a:xfrm>
          <a:custGeom>
            <a:avLst/>
            <a:gdLst/>
            <a:ahLst/>
            <a:cxnLst/>
            <a:rect l="l" t="t" r="r" b="b"/>
            <a:pathLst>
              <a:path w="3885565">
                <a:moveTo>
                  <a:pt x="0" y="0"/>
                </a:moveTo>
                <a:lnTo>
                  <a:pt x="388543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46091" y="203453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3791" y="203453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40729" y="203453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8429" y="203453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6130" y="203453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83830" y="203453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31530" y="203453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6091" y="2106929"/>
            <a:ext cx="0" cy="3879850"/>
          </a:xfrm>
          <a:custGeom>
            <a:avLst/>
            <a:gdLst/>
            <a:ahLst/>
            <a:cxnLst/>
            <a:rect l="l" t="t" r="r" b="b"/>
            <a:pathLst>
              <a:path h="3879850">
                <a:moveTo>
                  <a:pt x="0" y="0"/>
                </a:moveTo>
                <a:lnTo>
                  <a:pt x="0" y="3879341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2940" y="2106929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2940" y="2882645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2940" y="365912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2940" y="443484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72940" y="5210555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2940" y="598627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145444" y="449834"/>
            <a:ext cx="6852920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7465" marR="5080" indent="-1295400">
              <a:lnSpc>
                <a:spcPct val="100000"/>
              </a:lnSpc>
              <a:spcBef>
                <a:spcPts val="100"/>
              </a:spcBef>
            </a:pPr>
            <a:r>
              <a:rPr sz="4000" spc="-140" dirty="0"/>
              <a:t>Alasan </a:t>
            </a:r>
            <a:r>
              <a:rPr sz="4000" spc="-185" dirty="0"/>
              <a:t>karyawan </a:t>
            </a:r>
            <a:r>
              <a:rPr sz="4000" spc="-200" dirty="0"/>
              <a:t>tidak</a:t>
            </a:r>
            <a:r>
              <a:rPr sz="4000" spc="-705" dirty="0"/>
              <a:t> </a:t>
            </a:r>
            <a:r>
              <a:rPr sz="4000" spc="-165" dirty="0"/>
              <a:t>mematuhi  </a:t>
            </a:r>
            <a:r>
              <a:rPr sz="4000" spc="-235" dirty="0"/>
              <a:t>Kebijakan</a:t>
            </a:r>
            <a:r>
              <a:rPr sz="4000" spc="-330" dirty="0"/>
              <a:t> </a:t>
            </a:r>
            <a:r>
              <a:rPr sz="4000" spc="-175" dirty="0"/>
              <a:t>keamanan</a:t>
            </a:r>
            <a:endParaRPr sz="4000"/>
          </a:p>
          <a:p>
            <a:pPr marL="3342004">
              <a:lnSpc>
                <a:spcPts val="1885"/>
              </a:lnSpc>
              <a:tabLst>
                <a:tab pos="3931920" algn="l"/>
                <a:tab pos="4578985" algn="l"/>
                <a:tab pos="5226685" algn="l"/>
                <a:tab pos="5874385" algn="l"/>
                <a:tab pos="6522084" algn="l"/>
              </a:tabLst>
            </a:pPr>
            <a:r>
              <a:rPr sz="1800" spc="-35" dirty="0"/>
              <a:t>0	10	20	30	40	50</a:t>
            </a:r>
            <a:endParaRPr sz="1800"/>
          </a:p>
        </p:txBody>
      </p:sp>
      <p:sp>
        <p:nvSpPr>
          <p:cNvPr id="40" name="object 40"/>
          <p:cNvSpPr txBox="1"/>
          <p:nvPr/>
        </p:nvSpPr>
        <p:spPr>
          <a:xfrm>
            <a:off x="8302891" y="1634147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60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519" y="2179815"/>
            <a:ext cx="3977004" cy="35433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0850" marR="5080">
              <a:lnSpc>
                <a:spcPct val="101699"/>
              </a:lnSpc>
              <a:spcBef>
                <a:spcPts val="60"/>
              </a:spcBef>
            </a:pPr>
            <a:r>
              <a:rPr sz="1800" spc="-80" dirty="0">
                <a:latin typeface="Trebuchet MS"/>
                <a:cs typeface="Trebuchet MS"/>
              </a:rPr>
              <a:t>Karena </a:t>
            </a:r>
            <a:r>
              <a:rPr sz="1800" spc="-70" dirty="0">
                <a:latin typeface="Trebuchet MS"/>
                <a:cs typeface="Trebuchet MS"/>
              </a:rPr>
              <a:t>saya ingin </a:t>
            </a:r>
            <a:r>
              <a:rPr sz="1800" spc="-65" dirty="0">
                <a:latin typeface="Trebuchet MS"/>
                <a:cs typeface="Trebuchet MS"/>
              </a:rPr>
              <a:t>mengakses </a:t>
            </a:r>
            <a:r>
              <a:rPr sz="1800" spc="-70" dirty="0">
                <a:latin typeface="Trebuchet MS"/>
                <a:cs typeface="Trebuchet MS"/>
              </a:rPr>
              <a:t>web  </a:t>
            </a:r>
            <a:r>
              <a:rPr sz="1800" spc="-80" dirty="0">
                <a:latin typeface="Trebuchet MS"/>
                <a:cs typeface="Trebuchet MS"/>
              </a:rPr>
              <a:t>tersebut </a:t>
            </a:r>
            <a:r>
              <a:rPr sz="1800" spc="-60" dirty="0">
                <a:latin typeface="Trebuchet MS"/>
                <a:cs typeface="Trebuchet MS"/>
              </a:rPr>
              <a:t>dan </a:t>
            </a:r>
            <a:r>
              <a:rPr sz="1800" spc="-90" dirty="0">
                <a:latin typeface="Trebuchet MS"/>
                <a:cs typeface="Trebuchet MS"/>
              </a:rPr>
              <a:t>tidak </a:t>
            </a:r>
            <a:r>
              <a:rPr sz="1800" spc="-80" dirty="0">
                <a:latin typeface="Trebuchet MS"/>
                <a:cs typeface="Trebuchet MS"/>
              </a:rPr>
              <a:t>perduli</a:t>
            </a:r>
            <a:r>
              <a:rPr sz="1800" spc="-32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kebijakan…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61290">
              <a:lnSpc>
                <a:spcPct val="101699"/>
              </a:lnSpc>
            </a:pPr>
            <a:r>
              <a:rPr sz="1800" spc="-60" dirty="0">
                <a:latin typeface="Trebuchet MS"/>
                <a:cs typeface="Trebuchet MS"/>
              </a:rPr>
              <a:t>Bukan </a:t>
            </a:r>
            <a:r>
              <a:rPr sz="1800" spc="-55" dirty="0">
                <a:latin typeface="Trebuchet MS"/>
                <a:cs typeface="Trebuchet MS"/>
              </a:rPr>
              <a:t>urusan </a:t>
            </a:r>
            <a:r>
              <a:rPr sz="1800" spc="-80" dirty="0">
                <a:latin typeface="Trebuchet MS"/>
                <a:cs typeface="Trebuchet MS"/>
              </a:rPr>
              <a:t>perusahaan, </a:t>
            </a:r>
            <a:r>
              <a:rPr sz="1800" spc="-85" dirty="0">
                <a:latin typeface="Trebuchet MS"/>
                <a:cs typeface="Trebuchet MS"/>
              </a:rPr>
              <a:t>mereka</a:t>
            </a:r>
            <a:r>
              <a:rPr sz="1800" spc="-35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harus  </a:t>
            </a:r>
            <a:r>
              <a:rPr sz="1800" spc="-70" dirty="0">
                <a:latin typeface="Trebuchet MS"/>
                <a:cs typeface="Trebuchet MS"/>
              </a:rPr>
              <a:t>menghargai </a:t>
            </a:r>
            <a:r>
              <a:rPr sz="1800" spc="-75" dirty="0">
                <a:latin typeface="Trebuchet MS"/>
                <a:cs typeface="Trebuchet MS"/>
              </a:rPr>
              <a:t>privasi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karyawan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377825" marR="161925">
              <a:lnSpc>
                <a:spcPct val="101699"/>
              </a:lnSpc>
            </a:pPr>
            <a:r>
              <a:rPr sz="1800" spc="-105" dirty="0">
                <a:latin typeface="Trebuchet MS"/>
                <a:cs typeface="Trebuchet MS"/>
              </a:rPr>
              <a:t>Tidak </a:t>
            </a:r>
            <a:r>
              <a:rPr sz="1800" spc="-80" dirty="0">
                <a:latin typeface="Trebuchet MS"/>
                <a:cs typeface="Trebuchet MS"/>
              </a:rPr>
              <a:t>akan ada </a:t>
            </a:r>
            <a:r>
              <a:rPr sz="1800" spc="-65" dirty="0">
                <a:latin typeface="Trebuchet MS"/>
                <a:cs typeface="Trebuchet MS"/>
              </a:rPr>
              <a:t>yang </a:t>
            </a:r>
            <a:r>
              <a:rPr sz="1800" spc="-70" dirty="0">
                <a:latin typeface="Trebuchet MS"/>
                <a:cs typeface="Trebuchet MS"/>
              </a:rPr>
              <a:t>tahu</a:t>
            </a:r>
            <a:r>
              <a:rPr sz="1800" spc="-409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ketika </a:t>
            </a:r>
            <a:r>
              <a:rPr sz="1800" spc="-70" dirty="0">
                <a:latin typeface="Trebuchet MS"/>
                <a:cs typeface="Trebuchet MS"/>
              </a:rPr>
              <a:t>saya  </a:t>
            </a:r>
            <a:r>
              <a:rPr sz="1800" spc="-80" dirty="0">
                <a:latin typeface="Trebuchet MS"/>
                <a:cs typeface="Trebuchet MS"/>
              </a:rPr>
              <a:t>melakukan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itu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36525" marR="161925">
              <a:lnSpc>
                <a:spcPct val="101699"/>
              </a:lnSpc>
            </a:pPr>
            <a:r>
              <a:rPr sz="1800" spc="-75" dirty="0">
                <a:latin typeface="Trebuchet MS"/>
                <a:cs typeface="Trebuchet MS"/>
              </a:rPr>
              <a:t>Karyawan </a:t>
            </a:r>
            <a:r>
              <a:rPr sz="1800" spc="-90" dirty="0">
                <a:latin typeface="Trebuchet MS"/>
                <a:cs typeface="Trebuchet MS"/>
              </a:rPr>
              <a:t>lain </a:t>
            </a:r>
            <a:r>
              <a:rPr sz="1800" spc="-65" dirty="0">
                <a:latin typeface="Trebuchet MS"/>
                <a:cs typeface="Trebuchet MS"/>
              </a:rPr>
              <a:t>mungkin </a:t>
            </a:r>
            <a:r>
              <a:rPr sz="1800" spc="-105" dirty="0">
                <a:latin typeface="Trebuchet MS"/>
                <a:cs typeface="Trebuchet MS"/>
              </a:rPr>
              <a:t>juga</a:t>
            </a:r>
            <a:r>
              <a:rPr sz="1800" spc="-36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melakukan  </a:t>
            </a:r>
            <a:r>
              <a:rPr sz="1800" spc="-85" dirty="0">
                <a:latin typeface="Trebuchet MS"/>
                <a:cs typeface="Trebuchet MS"/>
              </a:rPr>
              <a:t>hal </a:t>
            </a:r>
            <a:r>
              <a:rPr sz="1800" spc="-65" dirty="0">
                <a:latin typeface="Trebuchet MS"/>
                <a:cs typeface="Trebuchet MS"/>
              </a:rPr>
              <a:t>yang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sama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R="161290" algn="r">
              <a:lnSpc>
                <a:spcPct val="100000"/>
              </a:lnSpc>
            </a:pPr>
            <a:r>
              <a:rPr sz="1800" spc="-160" dirty="0">
                <a:latin typeface="Trebuchet MS"/>
                <a:cs typeface="Trebuchet MS"/>
              </a:rPr>
              <a:t>L</a:t>
            </a:r>
            <a:r>
              <a:rPr sz="1800" spc="-70" dirty="0">
                <a:latin typeface="Trebuchet MS"/>
                <a:cs typeface="Trebuchet MS"/>
              </a:rPr>
              <a:t>ai</a:t>
            </a:r>
            <a:r>
              <a:rPr sz="1800" spc="-95" dirty="0">
                <a:latin typeface="Trebuchet MS"/>
                <a:cs typeface="Trebuchet MS"/>
              </a:rPr>
              <a:t>n</a:t>
            </a:r>
            <a:r>
              <a:rPr sz="1800" spc="-40" dirty="0">
                <a:latin typeface="Trebuchet MS"/>
                <a:cs typeface="Trebuchet MS"/>
              </a:rPr>
              <a:t>n</a:t>
            </a:r>
            <a:r>
              <a:rPr sz="1800" spc="-75" dirty="0">
                <a:latin typeface="Trebuchet MS"/>
                <a:cs typeface="Trebuchet MS"/>
              </a:rPr>
              <a:t>y</a:t>
            </a:r>
            <a:r>
              <a:rPr sz="1800" spc="-8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134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-Blanko-PPT-sesi-1 Baru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0-Blanko-PPT-sesi-1 Baru (3)</Template>
  <TotalTime>625</TotalTime>
  <Words>866</Words>
  <Application>Microsoft Office PowerPoint</Application>
  <PresentationFormat>On-screen Show (4:3)</PresentationFormat>
  <Paragraphs>104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0-Blanko-PPT-sesi-1 Baru (3)</vt:lpstr>
      <vt:lpstr>Syefira Salsabila </vt:lpstr>
      <vt:lpstr>Survey Tantangan Cloud Computing</vt:lpstr>
      <vt:lpstr>“The number one concern about  cloud services is security.” Frank Gens, IDC, Senior VP &amp; Chief Analyst</vt:lpstr>
      <vt:lpstr>Ancaman Keamanan dari Cloud  Computing</vt:lpstr>
      <vt:lpstr>Ancaman pada Cloud Computing</vt:lpstr>
      <vt:lpstr>Beberapa ancaman umum yang dapat  membahayakan cloud computing:</vt:lpstr>
      <vt:lpstr>Data Lose Scope:</vt:lpstr>
      <vt:lpstr>Sektor Pekerja</vt:lpstr>
      <vt:lpstr>Alasan karyawan tidak mematuhi  Kebijakan keamanan 0 10 20 30 40 50</vt:lpstr>
      <vt:lpstr>Sektor Proses</vt:lpstr>
      <vt:lpstr>Lingkungan Fisik</vt:lpstr>
      <vt:lpstr>Network dan administration</vt:lpstr>
      <vt:lpstr>Menangkal dan menghindarinya</vt:lpstr>
      <vt:lpstr>Logical Access</vt:lpstr>
      <vt:lpstr>Resiko : Koneksi data menggunakan jaringan internet  menyebabkan resiko akses yang tidak sah,  seperti akses administrator dari orang luar  perusahaan.</vt:lpstr>
      <vt:lpstr>Kontrol dan Mitigasi :</vt:lpstr>
      <vt:lpstr>Network Security</vt:lpstr>
      <vt:lpstr>PowerPoint Presentation</vt:lpstr>
      <vt:lpstr>PowerPoint Presentation</vt:lpstr>
      <vt:lpstr>Physical Access</vt:lpstr>
      <vt:lpstr>Resiko :</vt:lpstr>
      <vt:lpstr>Kontrol dan Mitigasi : Keamanan jaringan yang bertingkat dan kontrol  enkripsi data.</vt:lpstr>
      <vt:lpstr>Compliance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CHAIRUL</cp:lastModifiedBy>
  <cp:revision>50</cp:revision>
  <dcterms:created xsi:type="dcterms:W3CDTF">2019-09-17T08:27:08Z</dcterms:created>
  <dcterms:modified xsi:type="dcterms:W3CDTF">2020-05-04T12:43:23Z</dcterms:modified>
</cp:coreProperties>
</file>