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62" r:id="rId2"/>
    <p:sldId id="260"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6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Perancangan Tata Letak Fasilitas</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TKT306 #1</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6623 - Taufiqur Rachman</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78E0C8-D6F1-45C4-8FA2-83D64C7E92C5}" type="slidenum">
              <a:rPr lang="en-US" smtClean="0"/>
              <a:pPr/>
              <a:t>‹#›</a:t>
            </a:fld>
            <a:endParaRPr lang="en-US"/>
          </a:p>
        </p:txBody>
      </p:sp>
    </p:spTree>
    <p:extLst>
      <p:ext uri="{BB962C8B-B14F-4D97-AF65-F5344CB8AC3E}">
        <p14:creationId xmlns:p14="http://schemas.microsoft.com/office/powerpoint/2010/main" val="324187272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Perancangan Tata Letak Fasilitas</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TKT306 #1</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6623 - Taufiqur Rachman</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3BBC5-86DA-4C3E-9088-2E3D24833681}" type="slidenum">
              <a:rPr lang="en-US" smtClean="0"/>
              <a:pPr/>
              <a:t>‹#›</a:t>
            </a:fld>
            <a:endParaRPr lang="en-US"/>
          </a:p>
        </p:txBody>
      </p:sp>
    </p:spTree>
    <p:extLst>
      <p:ext uri="{BB962C8B-B14F-4D97-AF65-F5344CB8AC3E}">
        <p14:creationId xmlns:p14="http://schemas.microsoft.com/office/powerpoint/2010/main" val="69160740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descr="C:\Users\arsil\Desktop\Smartcreative.jpg"/>
          <p:cNvPicPr>
            <a:picLocks noChangeAspect="1" noChangeArrowheads="1"/>
          </p:cNvPicPr>
          <p:nvPr userDrawn="1"/>
        </p:nvPicPr>
        <p:blipFill>
          <a:blip r:embed="rId2">
            <a:extLst>
              <a:ext uri="{28A0092B-C50C-407E-A947-70E740481C1C}">
                <a14:useLocalDpi xmlns:a14="http://schemas.microsoft.com/office/drawing/2010/main" val="0"/>
              </a:ext>
            </a:extLst>
          </a:blip>
          <a:srcRect l="1051" r="800" b="504"/>
          <a:stretch>
            <a:fillRect/>
          </a:stretch>
        </p:blipFill>
        <p:spPr bwMode="auto">
          <a:xfrm>
            <a:off x="0" y="8731"/>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3048000" y="5029200"/>
            <a:ext cx="5943600" cy="1694329"/>
          </a:xfrm>
        </p:spPr>
        <p:txBody>
          <a:bodyPr anchor="b"/>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152400" y="5029200"/>
            <a:ext cx="2590800" cy="1692275"/>
          </a:xfrm>
        </p:spPr>
        <p:txBody>
          <a:bodyPr anchor="b"/>
          <a:lstStyle>
            <a:lvl1pPr algn="ctr">
              <a:defRPr sz="2000" b="1">
                <a:solidFill>
                  <a:schemeClr val="tx1"/>
                </a:solidFill>
                <a:effectLst>
                  <a:outerShdw blurRad="38100" dist="38100" dir="2700000" algn="tl">
                    <a:srgbClr val="000000">
                      <a:alpha val="43137"/>
                    </a:srgbClr>
                  </a:outerShdw>
                </a:effectLst>
              </a:defRPr>
            </a:lvl1pPr>
          </a:lstStyle>
          <a:p>
            <a:r>
              <a:rPr lang="en-US" smtClean="0"/>
              <a:t>TKT306 - Perancangan Tata Letak Fasilitas</a:t>
            </a:r>
            <a:endParaRPr lang="en-US" sz="1800" dirty="0"/>
          </a:p>
        </p:txBody>
      </p:sp>
      <p:sp>
        <p:nvSpPr>
          <p:cNvPr id="2" name="Title 1"/>
          <p:cNvSpPr>
            <a:spLocks noGrp="1"/>
          </p:cNvSpPr>
          <p:nvPr>
            <p:ph type="ctrTitle"/>
          </p:nvPr>
        </p:nvSpPr>
        <p:spPr>
          <a:xfrm>
            <a:off x="3048000" y="1219200"/>
            <a:ext cx="5943600" cy="3581400"/>
          </a:xfrm>
        </p:spPr>
        <p:txBody>
          <a:bodyPr anchor="b"/>
          <a:lstStyle>
            <a:lvl1pPr>
              <a:defRPr>
                <a:solidFill>
                  <a:schemeClr val="bg1"/>
                </a:solidFill>
              </a:defRPr>
            </a:lvl1pPr>
          </a:lstStyle>
          <a:p>
            <a:r>
              <a:rPr lang="en-US" smtClean="0"/>
              <a:t>Click to edit Master title style</a:t>
            </a:r>
            <a:endParaRPr lang="en-US"/>
          </a:p>
        </p:txBody>
      </p:sp>
    </p:spTree>
    <p:extLst>
      <p:ext uri="{BB962C8B-B14F-4D97-AF65-F5344CB8AC3E}">
        <p14:creationId xmlns:p14="http://schemas.microsoft.com/office/powerpoint/2010/main" val="819219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92743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4030347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37515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16" descr="SUB#LIST copy.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 y="1"/>
            <a:ext cx="9143999"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124200" y="2362200"/>
            <a:ext cx="3505200" cy="7524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3657600" y="3200400"/>
            <a:ext cx="5303520" cy="3505200"/>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152400"/>
            <a:ext cx="3657600" cy="365125"/>
          </a:xfrm>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a:xfrm>
            <a:off x="4419600" y="152400"/>
            <a:ext cx="2895600" cy="365125"/>
          </a:xfrm>
        </p:spPr>
        <p:txBody>
          <a:bodyPr/>
          <a:lstStyle/>
          <a:p>
            <a:r>
              <a:rPr lang="en-US" dirty="0" smtClean="0"/>
              <a:t>6623 - </a:t>
            </a:r>
            <a:r>
              <a:rPr lang="en-US" dirty="0" err="1" smtClean="0"/>
              <a:t>Taufiqur</a:t>
            </a:r>
            <a:r>
              <a:rPr lang="en-US" dirty="0" smtClean="0"/>
              <a:t> </a:t>
            </a:r>
            <a:r>
              <a:rPr lang="en-US" dirty="0" err="1" smtClean="0"/>
              <a:t>Rachman</a:t>
            </a:r>
            <a:endParaRPr lang="en-US" dirty="0"/>
          </a:p>
        </p:txBody>
      </p:sp>
      <p:sp>
        <p:nvSpPr>
          <p:cNvPr id="6" name="Slide Number Placeholder 5"/>
          <p:cNvSpPr>
            <a:spLocks noGrp="1"/>
          </p:cNvSpPr>
          <p:nvPr>
            <p:ph type="sldNum" sz="quarter" idx="12"/>
          </p:nvPr>
        </p:nvSpPr>
        <p:spPr>
          <a:xfrm>
            <a:off x="7696200" y="152400"/>
            <a:ext cx="990600" cy="365125"/>
          </a:xfrm>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104389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12831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TKT306 - Perancangan Tata Letak Fasilitas</a:t>
            </a:r>
            <a:endParaRPr lang="en-US"/>
          </a:p>
        </p:txBody>
      </p:sp>
      <p:sp>
        <p:nvSpPr>
          <p:cNvPr id="8" name="Footer Placeholder 7"/>
          <p:cNvSpPr>
            <a:spLocks noGrp="1"/>
          </p:cNvSpPr>
          <p:nvPr>
            <p:ph type="ftr" sz="quarter" idx="11"/>
          </p:nvPr>
        </p:nvSpPr>
        <p:spPr/>
        <p:txBody>
          <a:bodyPr/>
          <a:lstStyle/>
          <a:p>
            <a:r>
              <a:rPr lang="en-US" smtClean="0"/>
              <a:t>6623 - Taufiqur Rachman</a:t>
            </a:r>
            <a:endParaRPr lang="en-US"/>
          </a:p>
        </p:txBody>
      </p:sp>
      <p:sp>
        <p:nvSpPr>
          <p:cNvPr id="9" name="Slide Number Placeholder 8"/>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61695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TKT306 - Perancangan Tata Letak Fasilitas</a:t>
            </a:r>
            <a:endParaRPr lang="en-US"/>
          </a:p>
        </p:txBody>
      </p:sp>
      <p:sp>
        <p:nvSpPr>
          <p:cNvPr id="4" name="Footer Placeholder 3"/>
          <p:cNvSpPr>
            <a:spLocks noGrp="1"/>
          </p:cNvSpPr>
          <p:nvPr>
            <p:ph type="ftr" sz="quarter" idx="11"/>
          </p:nvPr>
        </p:nvSpPr>
        <p:spPr/>
        <p:txBody>
          <a:bodyPr/>
          <a:lstStyle/>
          <a:p>
            <a:r>
              <a:rPr lang="en-US" smtClean="0"/>
              <a:t>6623 - Taufiqur Rachman</a:t>
            </a:r>
            <a:endParaRPr lang="en-US"/>
          </a:p>
        </p:txBody>
      </p:sp>
      <p:sp>
        <p:nvSpPr>
          <p:cNvPr id="5" name="Slide Number Placeholder 4"/>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9397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TKT306 - Perancangan Tata Letak Fasilitas</a:t>
            </a:r>
            <a:endParaRPr lang="en-US"/>
          </a:p>
        </p:txBody>
      </p:sp>
      <p:sp>
        <p:nvSpPr>
          <p:cNvPr id="3" name="Footer Placeholder 2"/>
          <p:cNvSpPr>
            <a:spLocks noGrp="1"/>
          </p:cNvSpPr>
          <p:nvPr>
            <p:ph type="ftr" sz="quarter" idx="11"/>
          </p:nvPr>
        </p:nvSpPr>
        <p:spPr/>
        <p:txBody>
          <a:bodyPr/>
          <a:lstStyle/>
          <a:p>
            <a:r>
              <a:rPr lang="en-US" smtClean="0"/>
              <a:t>6623 - Taufiqur Rachman</a:t>
            </a:r>
            <a:endParaRPr lang="en-US"/>
          </a:p>
        </p:txBody>
      </p:sp>
      <p:sp>
        <p:nvSpPr>
          <p:cNvPr id="4" name="Slide Number Placeholder 3"/>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8660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889087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42295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C:\Users\arsil\Desktop\Smartcreative2.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609600"/>
            <a:ext cx="8229600" cy="914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72243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3474720" cy="365125"/>
          </a:xfrm>
          <a:prstGeom prst="rect">
            <a:avLst/>
          </a:prstGeom>
        </p:spPr>
        <p:txBody>
          <a:bodyPr vert="horz" lIns="91440" tIns="45720" rIns="91440" bIns="45720" rtlCol="0" anchor="ctr"/>
          <a:lstStyle>
            <a:lvl1pPr algn="l">
              <a:defRPr sz="1200">
                <a:solidFill>
                  <a:schemeClr val="bg1"/>
                </a:solidFill>
              </a:defRPr>
            </a:lvl1pPr>
          </a:lstStyle>
          <a:p>
            <a:r>
              <a:rPr lang="en-US" smtClean="0"/>
              <a:t>TKT306 - Perancangan Tata Letak Fasilitas</a:t>
            </a:r>
            <a:endParaRPr lang="en-US" dirty="0"/>
          </a:p>
        </p:txBody>
      </p:sp>
      <p:sp>
        <p:nvSpPr>
          <p:cNvPr id="5" name="Footer Placeholder 4"/>
          <p:cNvSpPr>
            <a:spLocks noGrp="1"/>
          </p:cNvSpPr>
          <p:nvPr>
            <p:ph type="ftr" sz="quarter" idx="3"/>
          </p:nvPr>
        </p:nvSpPr>
        <p:spPr>
          <a:xfrm>
            <a:off x="43434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t>6623 - </a:t>
            </a:r>
            <a:r>
              <a:rPr lang="en-US" dirty="0" err="1" smtClean="0"/>
              <a:t>Taufiqur</a:t>
            </a:r>
            <a:r>
              <a:rPr lang="en-US" dirty="0" smtClean="0"/>
              <a:t> </a:t>
            </a:r>
            <a:r>
              <a:rPr lang="en-US" dirty="0" err="1" smtClean="0"/>
              <a:t>Rachman</a:t>
            </a:r>
            <a:endParaRPr lang="en-US" dirty="0"/>
          </a:p>
        </p:txBody>
      </p:sp>
      <p:sp>
        <p:nvSpPr>
          <p:cNvPr id="6" name="Slide Number Placeholder 5"/>
          <p:cNvSpPr>
            <a:spLocks noGrp="1"/>
          </p:cNvSpPr>
          <p:nvPr>
            <p:ph type="sldNum" sz="quarter" idx="4"/>
          </p:nvPr>
        </p:nvSpPr>
        <p:spPr>
          <a:xfrm>
            <a:off x="7620000" y="6356350"/>
            <a:ext cx="1066800" cy="365125"/>
          </a:xfrm>
          <a:prstGeom prst="rect">
            <a:avLst/>
          </a:prstGeom>
        </p:spPr>
        <p:txBody>
          <a:bodyPr vert="horz" lIns="91440" tIns="45720" rIns="91440" bIns="45720" rtlCol="0" anchor="ctr"/>
          <a:lstStyle>
            <a:lvl1pPr algn="r">
              <a:defRPr sz="1200">
                <a:solidFill>
                  <a:schemeClr val="bg1"/>
                </a:solidFill>
              </a:defRPr>
            </a:lvl1pPr>
          </a:lstStyle>
          <a:p>
            <a:fld id="{0A156141-EE72-4F1F-A749-B7E82EFB5B5F}" type="slidenum">
              <a:rPr lang="en-US" smtClean="0"/>
              <a:pPr/>
              <a:t>‹#›</a:t>
            </a:fld>
            <a:endParaRPr lang="en-US" dirty="0"/>
          </a:p>
        </p:txBody>
      </p:sp>
    </p:spTree>
    <p:extLst>
      <p:ext uri="{BB962C8B-B14F-4D97-AF65-F5344CB8AC3E}">
        <p14:creationId xmlns:p14="http://schemas.microsoft.com/office/powerpoint/2010/main" val="4072005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1219200"/>
            <a:ext cx="5943600" cy="2133600"/>
          </a:xfrm>
        </p:spPr>
        <p:txBody>
          <a:bodyPr anchor="ctr">
            <a:noAutofit/>
          </a:bodyPr>
          <a:lstStyle/>
          <a:p>
            <a:r>
              <a:rPr lang="en-US" sz="3600" b="1" dirty="0"/>
              <a:t>PUSAT LABA</a:t>
            </a:r>
            <a:endParaRPr lang="en-US" sz="36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3048000" y="5029199"/>
            <a:ext cx="5943600" cy="1677528"/>
          </a:xfrm>
        </p:spPr>
        <p:txBody>
          <a:bodyPr>
            <a:normAutofit/>
          </a:bodyPr>
          <a:lstStyle/>
          <a:p>
            <a:r>
              <a:rPr lang="en-US" sz="1800" b="1" dirty="0" smtClean="0">
                <a:solidFill>
                  <a:schemeClr val="bg1"/>
                </a:solidFill>
                <a:effectLst>
                  <a:outerShdw blurRad="38100" dist="38100" dir="2700000" algn="tl">
                    <a:srgbClr val="000000">
                      <a:alpha val="43137"/>
                    </a:srgbClr>
                  </a:outerShdw>
                </a:effectLst>
              </a:rPr>
              <a:t>FAKULTAS EKONOMI DAN BISNIS  </a:t>
            </a:r>
          </a:p>
          <a:p>
            <a:r>
              <a:rPr lang="en-US" sz="1800" b="1" dirty="0" smtClean="0">
                <a:solidFill>
                  <a:schemeClr val="bg1"/>
                </a:solidFill>
                <a:effectLst>
                  <a:outerShdw blurRad="38100" dist="38100" dir="2700000" algn="tl">
                    <a:srgbClr val="000000">
                      <a:alpha val="43137"/>
                    </a:srgbClr>
                  </a:outerShdw>
                </a:effectLst>
              </a:rPr>
              <a:t>UNIVERSITAS ESA UNGGUL</a:t>
            </a:r>
            <a:endParaRPr lang="en-US" sz="1800" b="1" dirty="0">
              <a:solidFill>
                <a:schemeClr val="bg1"/>
              </a:solidFill>
              <a:effectLst>
                <a:outerShdw blurRad="38100" dist="38100" dir="2700000" algn="tl">
                  <a:srgbClr val="000000">
                    <a:alpha val="43137"/>
                  </a:srgbClr>
                </a:outerShdw>
              </a:effectLst>
            </a:endParaRPr>
          </a:p>
        </p:txBody>
      </p:sp>
      <p:sp>
        <p:nvSpPr>
          <p:cNvPr id="7" name="Date Placeholder 3"/>
          <p:cNvSpPr txBox="1">
            <a:spLocks/>
          </p:cNvSpPr>
          <p:nvPr/>
        </p:nvSpPr>
        <p:spPr>
          <a:xfrm>
            <a:off x="152400" y="5014452"/>
            <a:ext cx="2590800" cy="1692275"/>
          </a:xfrm>
          <a:prstGeom prst="rect">
            <a:avLst/>
          </a:prstGeom>
        </p:spPr>
        <p:txBody>
          <a:bodyPr vert="horz" lIns="91440" tIns="45720" rIns="91440" bIns="45720" rtlCol="0" anchor="b"/>
          <a:lstStyle>
            <a:defPPr>
              <a:defRPr lang="en-US"/>
            </a:defPPr>
            <a:lvl1pPr marL="0" algn="ctr" defTabSz="914400" rtl="0" eaLnBrk="1" latinLnBrk="0" hangingPunct="1">
              <a:defRPr sz="2800" b="1" kern="1200">
                <a:solidFill>
                  <a:schemeClr val="tx1"/>
                </a:solidFill>
                <a:effectLst>
                  <a:outerShdw blurRad="38100" dist="38100" dir="2700000" algn="tl">
                    <a:srgbClr val="000000">
                      <a:alpha val="43137"/>
                    </a:srgbClr>
                  </a:outerShdw>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t>EBA 504</a:t>
            </a:r>
          </a:p>
          <a:p>
            <a:endParaRPr lang="id-ID" sz="2000" dirty="0" smtClean="0"/>
          </a:p>
          <a:p>
            <a:endParaRPr lang="id-ID" sz="2000" dirty="0"/>
          </a:p>
          <a:p>
            <a:r>
              <a:rPr lang="en-US" sz="2000" dirty="0" smtClean="0"/>
              <a:t>SPM</a:t>
            </a:r>
          </a:p>
        </p:txBody>
      </p:sp>
      <p:sp>
        <p:nvSpPr>
          <p:cNvPr id="5" name="Title 1"/>
          <p:cNvSpPr txBox="1">
            <a:spLocks/>
          </p:cNvSpPr>
          <p:nvPr/>
        </p:nvSpPr>
        <p:spPr>
          <a:xfrm>
            <a:off x="3048000" y="3429000"/>
            <a:ext cx="5943600" cy="1371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b="1" dirty="0" smtClean="0">
                <a:effectLst>
                  <a:outerShdw blurRad="38100" dist="38100" dir="2700000" algn="tl">
                    <a:srgbClr val="000000">
                      <a:alpha val="43137"/>
                    </a:srgbClr>
                  </a:outerShdw>
                </a:effectLst>
              </a:rPr>
              <a:t>PERTEMUAN #5</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980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1625"/>
            <a:ext cx="7772400" cy="1055688"/>
          </a:xfrm>
        </p:spPr>
        <p:txBody>
          <a:bodyPr>
            <a:normAutofit fontScale="90000"/>
          </a:bodyPr>
          <a:lstStyle/>
          <a:p>
            <a:pPr>
              <a:defRPr/>
            </a:pPr>
            <a:r>
              <a:rPr lang="en-US" sz="3200" dirty="0" err="1" smtClean="0">
                <a:solidFill>
                  <a:schemeClr val="accent4">
                    <a:lumMod val="60000"/>
                    <a:lumOff val="40000"/>
                  </a:schemeClr>
                </a:solidFill>
              </a:rPr>
              <a:t>Pusat</a:t>
            </a:r>
            <a:r>
              <a:rPr lang="en-US" sz="3200" dirty="0" smtClean="0">
                <a:solidFill>
                  <a:schemeClr val="accent4">
                    <a:lumMod val="60000"/>
                    <a:lumOff val="40000"/>
                  </a:schemeClr>
                </a:solidFill>
              </a:rPr>
              <a:t> </a:t>
            </a:r>
            <a:r>
              <a:rPr lang="en-US" sz="3200" dirty="0" err="1" smtClean="0">
                <a:solidFill>
                  <a:schemeClr val="accent4">
                    <a:lumMod val="60000"/>
                    <a:lumOff val="40000"/>
                  </a:schemeClr>
                </a:solidFill>
              </a:rPr>
              <a:t>Laba</a:t>
            </a:r>
            <a:r>
              <a:rPr lang="en-US" sz="3200" dirty="0" smtClean="0">
                <a:solidFill>
                  <a:schemeClr val="accent4">
                    <a:lumMod val="60000"/>
                    <a:lumOff val="40000"/>
                  </a:schemeClr>
                </a:solidFill>
              </a:rPr>
              <a:t> </a:t>
            </a:r>
            <a:r>
              <a:rPr lang="en-US" sz="3200" dirty="0" err="1" smtClean="0">
                <a:solidFill>
                  <a:schemeClr val="accent4">
                    <a:lumMod val="60000"/>
                    <a:lumOff val="40000"/>
                  </a:schemeClr>
                </a:solidFill>
              </a:rPr>
              <a:t>Lainnya</a:t>
            </a:r>
            <a:r>
              <a:rPr lang="en-US" sz="3200" dirty="0" smtClean="0">
                <a:solidFill>
                  <a:schemeClr val="accent4">
                    <a:lumMod val="60000"/>
                    <a:lumOff val="40000"/>
                  </a:schemeClr>
                </a:solidFill>
              </a:rPr>
              <a:t/>
            </a:r>
            <a:br>
              <a:rPr lang="en-US" sz="3200" dirty="0" smtClean="0">
                <a:solidFill>
                  <a:schemeClr val="accent4">
                    <a:lumMod val="60000"/>
                    <a:lumOff val="40000"/>
                  </a:schemeClr>
                </a:solidFill>
              </a:rPr>
            </a:br>
            <a:endParaRPr lang="en-US" sz="3200" dirty="0">
              <a:solidFill>
                <a:schemeClr val="accent4">
                  <a:lumMod val="60000"/>
                  <a:lumOff val="40000"/>
                </a:schemeClr>
              </a:solidFill>
            </a:endParaRPr>
          </a:p>
        </p:txBody>
      </p:sp>
      <p:sp>
        <p:nvSpPr>
          <p:cNvPr id="3" name="Content Placeholder 2"/>
          <p:cNvSpPr>
            <a:spLocks noGrp="1"/>
          </p:cNvSpPr>
          <p:nvPr>
            <p:ph idx="1"/>
          </p:nvPr>
        </p:nvSpPr>
        <p:spPr>
          <a:xfrm>
            <a:off x="685800" y="1285875"/>
            <a:ext cx="7772400" cy="4810125"/>
          </a:xfrm>
        </p:spPr>
        <p:txBody>
          <a:bodyPr/>
          <a:lstStyle/>
          <a:p>
            <a:pPr>
              <a:defRPr/>
            </a:pPr>
            <a:r>
              <a:rPr lang="en-US" sz="2000" b="1" i="1" u="sng" dirty="0" smtClean="0"/>
              <a:t>Unit </a:t>
            </a:r>
            <a:r>
              <a:rPr lang="en-US" sz="2000" b="1" i="1" u="sng" dirty="0" err="1" smtClean="0"/>
              <a:t>Fungsional</a:t>
            </a:r>
            <a:endParaRPr lang="en-US" sz="2000" b="1" i="1" u="sng" dirty="0" smtClean="0"/>
          </a:p>
          <a:p>
            <a:pPr lvl="1">
              <a:defRPr/>
            </a:pPr>
            <a:r>
              <a:rPr lang="en-US" sz="2000" dirty="0" err="1" smtClean="0">
                <a:ea typeface="+mn-ea"/>
                <a:cs typeface="+mn-cs"/>
              </a:rPr>
              <a:t>Pemasaran</a:t>
            </a:r>
            <a:endParaRPr lang="en-US" sz="2000" dirty="0" smtClean="0"/>
          </a:p>
          <a:p>
            <a:pPr lvl="1">
              <a:defRPr/>
            </a:pPr>
            <a:r>
              <a:rPr lang="en-US" sz="2000" dirty="0" err="1" smtClean="0"/>
              <a:t>manufaktur</a:t>
            </a:r>
            <a:endParaRPr lang="en-US" sz="2000" dirty="0" smtClean="0"/>
          </a:p>
          <a:p>
            <a:pPr lvl="1">
              <a:defRPr/>
            </a:pPr>
            <a:r>
              <a:rPr lang="en-US" sz="2000" dirty="0" smtClean="0"/>
              <a:t>unit </a:t>
            </a:r>
            <a:r>
              <a:rPr lang="en-US" sz="2000" dirty="0" err="1" smtClean="0"/>
              <a:t>pendukung</a:t>
            </a:r>
            <a:endParaRPr lang="en-US" sz="2000" dirty="0" smtClean="0"/>
          </a:p>
          <a:p>
            <a:pPr lvl="1">
              <a:defRPr/>
            </a:pPr>
            <a:endParaRPr lang="en-US" sz="2000" dirty="0" smtClean="0"/>
          </a:p>
          <a:p>
            <a:pPr>
              <a:defRPr/>
            </a:pPr>
            <a:r>
              <a:rPr lang="en-US" sz="2000" b="1" i="1" u="sng" dirty="0" err="1" smtClean="0"/>
              <a:t>Organisasi</a:t>
            </a:r>
            <a:r>
              <a:rPr lang="en-US" sz="2000" b="1" i="1" u="sng" dirty="0" smtClean="0"/>
              <a:t> </a:t>
            </a:r>
            <a:r>
              <a:rPr lang="en-US" sz="2000" b="1" i="1" u="sng" dirty="0" err="1" smtClean="0"/>
              <a:t>lainnya</a:t>
            </a:r>
            <a:endParaRPr lang="en-US" sz="2000" b="1" i="1" u="sng" dirty="0" smtClean="0"/>
          </a:p>
          <a:p>
            <a:pPr>
              <a:buFontTx/>
              <a:buNone/>
              <a:defRPr/>
            </a:pPr>
            <a:r>
              <a:rPr lang="en-US" sz="2000" dirty="0" smtClean="0"/>
              <a:t>	</a:t>
            </a:r>
            <a:r>
              <a:rPr lang="en-US" sz="2000" dirty="0" err="1" smtClean="0"/>
              <a:t>Suatu</a:t>
            </a:r>
            <a:r>
              <a:rPr lang="en-US" sz="2000" dirty="0" smtClean="0"/>
              <a:t> </a:t>
            </a:r>
            <a:r>
              <a:rPr lang="en-US" sz="2000" dirty="0" err="1" smtClean="0"/>
              <a:t>perusahaan</a:t>
            </a:r>
            <a:r>
              <a:rPr lang="en-US" sz="2000" dirty="0" smtClean="0"/>
              <a:t> </a:t>
            </a:r>
            <a:r>
              <a:rPr lang="en-US" sz="2000" dirty="0" err="1" smtClean="0"/>
              <a:t>dengan</a:t>
            </a:r>
            <a:r>
              <a:rPr lang="en-US" sz="2000" dirty="0" smtClean="0"/>
              <a:t> </a:t>
            </a:r>
            <a:r>
              <a:rPr lang="en-US" sz="2000" dirty="0" err="1" smtClean="0"/>
              <a:t>operasi</a:t>
            </a:r>
            <a:r>
              <a:rPr lang="en-US" sz="2000" dirty="0" smtClean="0"/>
              <a:t> </a:t>
            </a:r>
            <a:r>
              <a:rPr lang="en-US" sz="2000" dirty="0" err="1" smtClean="0"/>
              <a:t>cabang</a:t>
            </a:r>
            <a:r>
              <a:rPr lang="en-US" sz="2000" dirty="0" smtClean="0"/>
              <a:t> yang </a:t>
            </a:r>
            <a:r>
              <a:rPr lang="en-US" sz="2000" dirty="0" err="1" smtClean="0"/>
              <a:t>bertanggung</a:t>
            </a:r>
            <a:r>
              <a:rPr lang="en-US" sz="2000" dirty="0" smtClean="0"/>
              <a:t> </a:t>
            </a:r>
            <a:r>
              <a:rPr lang="en-US" sz="2000" dirty="0" err="1" smtClean="0"/>
              <a:t>jawab</a:t>
            </a:r>
            <a:r>
              <a:rPr lang="en-US" sz="2000" dirty="0" smtClean="0"/>
              <a:t> </a:t>
            </a:r>
            <a:r>
              <a:rPr lang="en-US" sz="2000" dirty="0" err="1" smtClean="0"/>
              <a:t>atas</a:t>
            </a:r>
            <a:r>
              <a:rPr lang="en-US" sz="2000" dirty="0" smtClean="0"/>
              <a:t> </a:t>
            </a:r>
            <a:r>
              <a:rPr lang="en-US" sz="2000" dirty="0" err="1" smtClean="0"/>
              <a:t>pemasaran</a:t>
            </a:r>
            <a:r>
              <a:rPr lang="en-US" sz="2000" dirty="0" smtClean="0"/>
              <a:t> </a:t>
            </a:r>
            <a:r>
              <a:rPr lang="en-US" sz="2000" dirty="0" err="1" smtClean="0"/>
              <a:t>produk</a:t>
            </a:r>
            <a:r>
              <a:rPr lang="en-US" sz="2000" dirty="0" smtClean="0"/>
              <a:t> </a:t>
            </a:r>
            <a:r>
              <a:rPr lang="en-US" sz="2000" dirty="0" err="1" smtClean="0"/>
              <a:t>perusahaan</a:t>
            </a:r>
            <a:r>
              <a:rPr lang="en-US" sz="2000" dirty="0" smtClean="0"/>
              <a:t> </a:t>
            </a:r>
            <a:r>
              <a:rPr lang="en-US" sz="2000" dirty="0" err="1" smtClean="0"/>
              <a:t>di</a:t>
            </a:r>
            <a:r>
              <a:rPr lang="en-US" sz="2000" dirty="0" smtClean="0"/>
              <a:t> </a:t>
            </a:r>
            <a:r>
              <a:rPr lang="en-US" sz="2000" dirty="0" err="1" smtClean="0"/>
              <a:t>wilayah</a:t>
            </a:r>
            <a:r>
              <a:rPr lang="en-US" sz="2000" dirty="0" smtClean="0"/>
              <a:t> </a:t>
            </a:r>
            <a:r>
              <a:rPr lang="en-US" sz="2000" dirty="0" err="1" smtClean="0"/>
              <a:t>geografis</a:t>
            </a:r>
            <a:r>
              <a:rPr lang="en-US" sz="2000" dirty="0" smtClean="0"/>
              <a:t> </a:t>
            </a:r>
            <a:r>
              <a:rPr lang="en-US" sz="2000" dirty="0" err="1" smtClean="0"/>
              <a:t>tertentu</a:t>
            </a:r>
            <a:r>
              <a:rPr lang="en-US" sz="2000" dirty="0" smtClean="0"/>
              <a:t> </a:t>
            </a:r>
            <a:r>
              <a:rPr lang="en-US" sz="2000" dirty="0" err="1" smtClean="0"/>
              <a:t>sering</a:t>
            </a:r>
            <a:r>
              <a:rPr lang="en-US" sz="2000" dirty="0" smtClean="0"/>
              <a:t> kali </a:t>
            </a:r>
            <a:r>
              <a:rPr lang="en-US" sz="2000" dirty="0" err="1" smtClean="0"/>
              <a:t>menjadi</a:t>
            </a:r>
            <a:r>
              <a:rPr lang="en-US" sz="2000" dirty="0" smtClean="0"/>
              <a:t> </a:t>
            </a:r>
            <a:r>
              <a:rPr lang="en-US" sz="2000" dirty="0" err="1" smtClean="0"/>
              <a:t>pusat</a:t>
            </a:r>
            <a:r>
              <a:rPr lang="en-US" sz="2000" dirty="0" smtClean="0"/>
              <a:t> </a:t>
            </a:r>
            <a:r>
              <a:rPr lang="en-US" sz="2000" dirty="0" err="1" smtClean="0"/>
              <a:t>laba</a:t>
            </a:r>
            <a:r>
              <a:rPr lang="en-US" sz="2000" dirty="0" smtClean="0"/>
              <a:t> </a:t>
            </a:r>
            <a:r>
              <a:rPr lang="en-US" sz="2000" dirty="0" err="1" smtClean="0"/>
              <a:t>secara</a:t>
            </a:r>
            <a:r>
              <a:rPr lang="en-US" sz="2000" dirty="0" smtClean="0"/>
              <a:t> </a:t>
            </a:r>
            <a:r>
              <a:rPr lang="en-US" sz="2000" dirty="0" err="1" smtClean="0"/>
              <a:t>alamiah</a:t>
            </a:r>
            <a:r>
              <a:rPr lang="en-US" sz="2000" dirty="0" smtClean="0"/>
              <a:t>. </a:t>
            </a:r>
            <a:r>
              <a:rPr lang="en-US" sz="2000" dirty="0" err="1" smtClean="0"/>
              <a:t>Meskipun</a:t>
            </a:r>
            <a:r>
              <a:rPr lang="en-US" sz="2000" dirty="0" smtClean="0"/>
              <a:t> </a:t>
            </a:r>
            <a:r>
              <a:rPr lang="en-US" sz="2000" dirty="0" err="1" smtClean="0"/>
              <a:t>para</a:t>
            </a:r>
            <a:r>
              <a:rPr lang="en-US" sz="2000" dirty="0" smtClean="0"/>
              <a:t> </a:t>
            </a:r>
            <a:r>
              <a:rPr lang="en-US" sz="2000" dirty="0" err="1" smtClean="0"/>
              <a:t>manajer</a:t>
            </a:r>
            <a:r>
              <a:rPr lang="en-US" sz="2000" dirty="0" smtClean="0"/>
              <a:t> </a:t>
            </a:r>
            <a:r>
              <a:rPr lang="en-US" sz="2000" dirty="0" err="1" smtClean="0"/>
              <a:t>cabang</a:t>
            </a:r>
            <a:r>
              <a:rPr lang="en-US" sz="2000" dirty="0" smtClean="0"/>
              <a:t> </a:t>
            </a:r>
            <a:r>
              <a:rPr lang="en-US" sz="2000" dirty="0" err="1" smtClean="0"/>
              <a:t>tidak</a:t>
            </a:r>
            <a:r>
              <a:rPr lang="en-US" sz="2000" dirty="0" smtClean="0"/>
              <a:t> </a:t>
            </a:r>
            <a:r>
              <a:rPr lang="en-US" sz="2000" dirty="0" err="1" smtClean="0"/>
              <a:t>memiliki</a:t>
            </a:r>
            <a:r>
              <a:rPr lang="en-US" sz="2000" dirty="0" smtClean="0"/>
              <a:t> </a:t>
            </a:r>
            <a:r>
              <a:rPr lang="en-US" sz="2000" dirty="0" err="1" smtClean="0"/>
              <a:t>tanggung</a:t>
            </a:r>
            <a:r>
              <a:rPr lang="en-US" sz="2000" dirty="0" smtClean="0"/>
              <a:t> </a:t>
            </a:r>
            <a:r>
              <a:rPr lang="en-US" sz="2000" dirty="0" err="1" smtClean="0"/>
              <a:t>jawab</a:t>
            </a:r>
            <a:r>
              <a:rPr lang="en-US" sz="2000" dirty="0" smtClean="0"/>
              <a:t> </a:t>
            </a:r>
            <a:r>
              <a:rPr lang="en-US" sz="2000" dirty="0" err="1" smtClean="0"/>
              <a:t>manufaktur</a:t>
            </a:r>
            <a:r>
              <a:rPr lang="en-US" sz="2000" dirty="0" smtClean="0"/>
              <a:t> </a:t>
            </a:r>
            <a:r>
              <a:rPr lang="en-US" sz="2000" dirty="0" err="1" smtClean="0"/>
              <a:t>atas</a:t>
            </a:r>
            <a:r>
              <a:rPr lang="en-US" sz="2000" dirty="0" smtClean="0"/>
              <a:t> </a:t>
            </a:r>
            <a:r>
              <a:rPr lang="en-US" sz="2000" dirty="0" err="1" smtClean="0"/>
              <a:t>pembelian</a:t>
            </a:r>
            <a:r>
              <a:rPr lang="en-US" sz="2000" dirty="0" smtClean="0"/>
              <a:t>, </a:t>
            </a:r>
            <a:r>
              <a:rPr lang="en-US" sz="2000" dirty="0" err="1" smtClean="0"/>
              <a:t>profitabilitasnya</a:t>
            </a:r>
            <a:r>
              <a:rPr lang="en-US" sz="2000" dirty="0" smtClean="0"/>
              <a:t> </a:t>
            </a:r>
            <a:r>
              <a:rPr lang="en-US" sz="2000" dirty="0" err="1" smtClean="0"/>
              <a:t>seringkali</a:t>
            </a:r>
            <a:r>
              <a:rPr lang="en-US" sz="2000" dirty="0" smtClean="0"/>
              <a:t> </a:t>
            </a:r>
            <a:r>
              <a:rPr lang="en-US" sz="2000" dirty="0" err="1" smtClean="0"/>
              <a:t>merupakan</a:t>
            </a:r>
            <a:r>
              <a:rPr lang="en-US" sz="2000" dirty="0" smtClean="0"/>
              <a:t> </a:t>
            </a:r>
            <a:r>
              <a:rPr lang="en-US" sz="2000" dirty="0" err="1" smtClean="0"/>
              <a:t>satu-satunya</a:t>
            </a:r>
            <a:r>
              <a:rPr lang="en-US" sz="2000" dirty="0" smtClean="0"/>
              <a:t> </a:t>
            </a:r>
            <a:r>
              <a:rPr lang="en-US" sz="2000" dirty="0" err="1" smtClean="0"/>
              <a:t>unuran</a:t>
            </a:r>
            <a:r>
              <a:rPr lang="en-US" sz="2000" dirty="0" smtClean="0"/>
              <a:t> </a:t>
            </a:r>
            <a:r>
              <a:rPr lang="en-US" sz="2000" dirty="0" err="1" smtClean="0"/>
              <a:t>kinerja</a:t>
            </a:r>
            <a:r>
              <a:rPr lang="en-US" sz="2000" dirty="0" smtClean="0"/>
              <a:t> yang paling </a:t>
            </a:r>
            <a:r>
              <a:rPr lang="en-US" sz="2000" dirty="0" err="1" smtClean="0"/>
              <a:t>baik</a:t>
            </a:r>
            <a:r>
              <a:rPr lang="en-US" sz="2000" dirty="0" smtClean="0"/>
              <a:t>.</a:t>
            </a:r>
          </a:p>
          <a:p>
            <a:pPr lvl="1">
              <a:buFontTx/>
              <a:buNone/>
              <a:defRPr/>
            </a:pPr>
            <a:endParaRPr lang="en-US" sz="2000" dirty="0" smtClean="0"/>
          </a:p>
          <a:p>
            <a:pPr>
              <a:defRPr/>
            </a:pP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z="3600" smtClean="0">
                <a:solidFill>
                  <a:schemeClr val="tx1"/>
                </a:solidFill>
              </a:rPr>
              <a:t>pemasaran</a:t>
            </a:r>
            <a:endParaRPr lang="en-US" sz="3600" smtClean="0"/>
          </a:p>
        </p:txBody>
      </p:sp>
      <p:sp>
        <p:nvSpPr>
          <p:cNvPr id="12291" name="Content Placeholder 2"/>
          <p:cNvSpPr>
            <a:spLocks noGrp="1"/>
          </p:cNvSpPr>
          <p:nvPr>
            <p:ph idx="1"/>
          </p:nvPr>
        </p:nvSpPr>
        <p:spPr>
          <a:xfrm>
            <a:off x="685800" y="1714500"/>
            <a:ext cx="7772400" cy="4381500"/>
          </a:xfrm>
        </p:spPr>
        <p:txBody>
          <a:bodyPr/>
          <a:lstStyle/>
          <a:p>
            <a:endParaRPr lang="en-US" sz="2000" smtClean="0"/>
          </a:p>
          <a:p>
            <a:pPr lvl="1"/>
            <a:r>
              <a:rPr lang="en-US" sz="2000" smtClean="0"/>
              <a:t>aktivitas pemasaran dapat dijadikan sebagai pusat laba dengan membebankan biaya dari produk yang terjual. Harga transfer ini memberikan informasi yang relevan bagi manajer pemasaran dalam membuat trade off pendapatan/ pengeluaran yang optimal dan praktik standar untuk mengukur manajer pusat laba berdasarkan profitabilitasnya akan memberikan evaluasi terhadap trade off yang dibuat</a:t>
            </a:r>
          </a:p>
          <a:p>
            <a:endParaRPr lang="en-US" sz="20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fontScale="90000"/>
          </a:bodyPr>
          <a:lstStyle/>
          <a:p>
            <a:pPr marL="342900" indent="-342900"/>
            <a:r>
              <a:rPr lang="en-US" sz="3600" smtClean="0">
                <a:solidFill>
                  <a:schemeClr val="tx1"/>
                </a:solidFill>
              </a:rPr>
              <a:t>manufaktur</a:t>
            </a:r>
            <a:br>
              <a:rPr lang="en-US" sz="3600" smtClean="0">
                <a:solidFill>
                  <a:schemeClr val="tx1"/>
                </a:solidFill>
              </a:rPr>
            </a:br>
            <a:endParaRPr lang="en-US" sz="3600" smtClean="0"/>
          </a:p>
        </p:txBody>
      </p:sp>
      <p:sp>
        <p:nvSpPr>
          <p:cNvPr id="13315" name="Content Placeholder 2"/>
          <p:cNvSpPr>
            <a:spLocks noGrp="1"/>
          </p:cNvSpPr>
          <p:nvPr>
            <p:ph idx="1"/>
          </p:nvPr>
        </p:nvSpPr>
        <p:spPr>
          <a:xfrm>
            <a:off x="714375" y="1428750"/>
            <a:ext cx="7772400" cy="4857750"/>
          </a:xfrm>
        </p:spPr>
        <p:txBody>
          <a:bodyPr/>
          <a:lstStyle/>
          <a:p>
            <a:endParaRPr lang="en-US" sz="2000" smtClean="0"/>
          </a:p>
          <a:p>
            <a:r>
              <a:rPr lang="en-US" sz="2000" smtClean="0"/>
              <a:t>aktivitas manufaktur biasanya merupakan pusat beban, dimana manajemen dinilai berdasarkan kinerja versus biaya standar dan anggaran biaya overhead. Tetapi ukuran ini dapat menimbulkan masalah, karena ukuran tersebut tidak mengindikasikan sejauh mana kinerja manajemen atas seluruh aspek dari pekerjaannya.</a:t>
            </a:r>
          </a:p>
          <a:p>
            <a:pPr>
              <a:buFontTx/>
              <a:buNone/>
            </a:pPr>
            <a:endParaRPr lang="en-US" sz="2000" smtClean="0"/>
          </a:p>
          <a:p>
            <a:r>
              <a:rPr lang="en-US" sz="2000" smtClean="0"/>
              <a:t>Oleh karena itu, dimana kinerja proses pmanufaktur diukur terhadap biaya standar, dianjurkan untuk membuat evaluasi yang terpisah atas aktivitas seperti pengendalian mutu, penjadwalan produk, dan keputusan buat atau beli</a:t>
            </a:r>
          </a:p>
          <a:p>
            <a:endParaRPr lang="en-US" sz="20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301625"/>
            <a:ext cx="7772400" cy="1198563"/>
          </a:xfrm>
        </p:spPr>
        <p:txBody>
          <a:bodyPr/>
          <a:lstStyle/>
          <a:p>
            <a:pPr marL="342900" indent="-342900"/>
            <a:r>
              <a:rPr lang="en-US" sz="3600" smtClean="0">
                <a:solidFill>
                  <a:schemeClr val="tx1"/>
                </a:solidFill>
              </a:rPr>
              <a:t>unit pendukung</a:t>
            </a:r>
            <a:br>
              <a:rPr lang="en-US" sz="3600" smtClean="0">
                <a:solidFill>
                  <a:schemeClr val="tx1"/>
                </a:solidFill>
              </a:rPr>
            </a:br>
            <a:endParaRPr lang="en-US" sz="3600" smtClean="0"/>
          </a:p>
        </p:txBody>
      </p:sp>
      <p:sp>
        <p:nvSpPr>
          <p:cNvPr id="14339" name="Content Placeholder 2"/>
          <p:cNvSpPr>
            <a:spLocks noGrp="1"/>
          </p:cNvSpPr>
          <p:nvPr>
            <p:ph idx="1"/>
          </p:nvPr>
        </p:nvSpPr>
        <p:spPr>
          <a:xfrm>
            <a:off x="685800" y="1428750"/>
            <a:ext cx="7772400" cy="4667250"/>
          </a:xfrm>
        </p:spPr>
        <p:txBody>
          <a:bodyPr/>
          <a:lstStyle/>
          <a:p>
            <a:endParaRPr lang="en-US" sz="2000" smtClean="0"/>
          </a:p>
          <a:p>
            <a:r>
              <a:rPr lang="en-US" sz="2000" smtClean="0"/>
              <a:t>unit pemeliharaan, teknologi informasi, transportasi, teknik, konsultasi, layanan konsumen, dan aktivitas pendukung sejenis dapat dijadikan sebagai pusat laba. Hal ini dapat dioperasikan kantor pusat dan divisi pelayanan perusahaan atau dapat dipenuhi di dalam unit bisnis itu sendiri. Unit bisnis tersebut membebankan biaya pelayanan yang diberikan dengan tujuan finansial untuk menghasilkan bisnis yang mecukupi sehingga pendapatan setara dengan pengeluaran.</a:t>
            </a:r>
          </a:p>
          <a:p>
            <a:endParaRPr lang="en-US" sz="20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fontScale="90000"/>
          </a:bodyPr>
          <a:lstStyle/>
          <a:p>
            <a:r>
              <a:rPr lang="en-US" sz="3200" smtClean="0">
                <a:solidFill>
                  <a:schemeClr val="tx1"/>
                </a:solidFill>
              </a:rPr>
              <a:t>Mengukur Profitabilitas</a:t>
            </a:r>
            <a:br>
              <a:rPr lang="en-US" sz="3200" smtClean="0">
                <a:solidFill>
                  <a:schemeClr val="tx1"/>
                </a:solidFill>
              </a:rPr>
            </a:br>
            <a:endParaRPr lang="en-US" sz="3200" smtClean="0"/>
          </a:p>
        </p:txBody>
      </p:sp>
      <p:sp>
        <p:nvSpPr>
          <p:cNvPr id="3" name="Content Placeholder 2"/>
          <p:cNvSpPr>
            <a:spLocks noGrp="1"/>
          </p:cNvSpPr>
          <p:nvPr>
            <p:ph idx="1"/>
          </p:nvPr>
        </p:nvSpPr>
        <p:spPr>
          <a:xfrm>
            <a:off x="685800" y="1357313"/>
            <a:ext cx="7772400" cy="4738687"/>
          </a:xfrm>
        </p:spPr>
        <p:txBody>
          <a:bodyPr/>
          <a:lstStyle/>
          <a:p>
            <a:pPr>
              <a:defRPr/>
            </a:pPr>
            <a:endParaRPr lang="en-US" sz="1600" dirty="0" smtClean="0"/>
          </a:p>
          <a:p>
            <a:pPr>
              <a:defRPr/>
            </a:pPr>
            <a:r>
              <a:rPr lang="en-US" sz="1600" dirty="0" err="1" smtClean="0"/>
              <a:t>Terdapat</a:t>
            </a:r>
            <a:r>
              <a:rPr lang="en-US" sz="1600" dirty="0" smtClean="0"/>
              <a:t> </a:t>
            </a:r>
            <a:r>
              <a:rPr lang="en-US" sz="1600" dirty="0" err="1" smtClean="0"/>
              <a:t>dua</a:t>
            </a:r>
            <a:r>
              <a:rPr lang="en-US" sz="1600" dirty="0" smtClean="0"/>
              <a:t> </a:t>
            </a:r>
            <a:r>
              <a:rPr lang="en-US" sz="1600" dirty="0" err="1" smtClean="0"/>
              <a:t>jenis</a:t>
            </a:r>
            <a:r>
              <a:rPr lang="en-US" sz="1600" dirty="0" smtClean="0"/>
              <a:t> </a:t>
            </a:r>
            <a:r>
              <a:rPr lang="en-US" sz="1600" dirty="0" err="1" smtClean="0"/>
              <a:t>pengukuran</a:t>
            </a:r>
            <a:r>
              <a:rPr lang="en-US" sz="1600" dirty="0" smtClean="0"/>
              <a:t> </a:t>
            </a:r>
            <a:r>
              <a:rPr lang="en-US" sz="1600" dirty="0" err="1" smtClean="0"/>
              <a:t>profitabilitas</a:t>
            </a:r>
            <a:r>
              <a:rPr lang="en-US" sz="1600" dirty="0" smtClean="0"/>
              <a:t> yang </a:t>
            </a:r>
            <a:r>
              <a:rPr lang="en-US" sz="1600" dirty="0" err="1" smtClean="0"/>
              <a:t>digunakan</a:t>
            </a:r>
            <a:r>
              <a:rPr lang="en-US" sz="1600" dirty="0" smtClean="0"/>
              <a:t> </a:t>
            </a:r>
            <a:r>
              <a:rPr lang="en-US" sz="1600" dirty="0" err="1" smtClean="0"/>
              <a:t>untuk</a:t>
            </a:r>
            <a:r>
              <a:rPr lang="en-US" sz="1600" dirty="0" smtClean="0"/>
              <a:t> </a:t>
            </a:r>
            <a:r>
              <a:rPr lang="en-US" sz="1600" dirty="0" err="1" smtClean="0"/>
              <a:t>mengevaluasi</a:t>
            </a:r>
            <a:r>
              <a:rPr lang="en-US" sz="1600" dirty="0" smtClean="0"/>
              <a:t> </a:t>
            </a:r>
            <a:r>
              <a:rPr lang="en-US" sz="1600" dirty="0" err="1" smtClean="0"/>
              <a:t>suatu</a:t>
            </a:r>
            <a:r>
              <a:rPr lang="en-US" sz="1600" dirty="0" smtClean="0"/>
              <a:t> </a:t>
            </a:r>
            <a:r>
              <a:rPr lang="en-US" sz="1600" dirty="0" err="1" smtClean="0"/>
              <a:t>pusat</a:t>
            </a:r>
            <a:r>
              <a:rPr lang="en-US" sz="1600" dirty="0" smtClean="0"/>
              <a:t> </a:t>
            </a:r>
            <a:r>
              <a:rPr lang="en-US" sz="1600" dirty="0" err="1" smtClean="0"/>
              <a:t>laba</a:t>
            </a:r>
            <a:r>
              <a:rPr lang="en-US" sz="1600" dirty="0" smtClean="0"/>
              <a:t> :</a:t>
            </a:r>
          </a:p>
          <a:p>
            <a:pPr lvl="1">
              <a:defRPr/>
            </a:pPr>
            <a:r>
              <a:rPr lang="en-US" sz="1600" dirty="0" err="1" smtClean="0">
                <a:ea typeface="+mn-ea"/>
                <a:cs typeface="+mn-cs"/>
              </a:rPr>
              <a:t>pengukuran</a:t>
            </a:r>
            <a:r>
              <a:rPr lang="en-US" sz="1600" dirty="0" smtClean="0">
                <a:ea typeface="+mn-ea"/>
                <a:cs typeface="+mn-cs"/>
              </a:rPr>
              <a:t> </a:t>
            </a:r>
            <a:r>
              <a:rPr lang="en-US" sz="1600" dirty="0" err="1" smtClean="0">
                <a:ea typeface="+mn-ea"/>
                <a:cs typeface="+mn-cs"/>
              </a:rPr>
              <a:t>kinerja</a:t>
            </a:r>
            <a:r>
              <a:rPr lang="en-US" sz="1600" dirty="0" smtClean="0">
                <a:ea typeface="+mn-ea"/>
                <a:cs typeface="+mn-cs"/>
              </a:rPr>
              <a:t> </a:t>
            </a:r>
            <a:r>
              <a:rPr lang="en-US" sz="1600" dirty="0" err="1" smtClean="0">
                <a:ea typeface="+mn-ea"/>
                <a:cs typeface="+mn-cs"/>
              </a:rPr>
              <a:t>manajemen</a:t>
            </a:r>
            <a:r>
              <a:rPr lang="en-US" sz="1600" dirty="0" smtClean="0">
                <a:ea typeface="+mn-ea"/>
                <a:cs typeface="+mn-cs"/>
              </a:rPr>
              <a:t>, yang </a:t>
            </a:r>
            <a:r>
              <a:rPr lang="en-US" sz="1600" dirty="0" err="1" smtClean="0">
                <a:ea typeface="+mn-ea"/>
                <a:cs typeface="+mn-cs"/>
              </a:rPr>
              <a:t>memiliki</a:t>
            </a:r>
            <a:r>
              <a:rPr lang="en-US" sz="1600" dirty="0" smtClean="0">
                <a:ea typeface="+mn-ea"/>
                <a:cs typeface="+mn-cs"/>
              </a:rPr>
              <a:t> </a:t>
            </a:r>
            <a:r>
              <a:rPr lang="en-US" sz="1600" dirty="0" err="1" smtClean="0">
                <a:ea typeface="+mn-ea"/>
                <a:cs typeface="+mn-cs"/>
              </a:rPr>
              <a:t>fokus</a:t>
            </a:r>
            <a:r>
              <a:rPr lang="en-US" sz="1600" dirty="0" smtClean="0">
                <a:ea typeface="+mn-ea"/>
                <a:cs typeface="+mn-cs"/>
              </a:rPr>
              <a:t> </a:t>
            </a:r>
            <a:r>
              <a:rPr lang="en-US" sz="1600" dirty="0" err="1" smtClean="0">
                <a:ea typeface="+mn-ea"/>
                <a:cs typeface="+mn-cs"/>
              </a:rPr>
              <a:t>pada</a:t>
            </a:r>
            <a:r>
              <a:rPr lang="en-US" sz="1600" dirty="0" smtClean="0">
                <a:ea typeface="+mn-ea"/>
                <a:cs typeface="+mn-cs"/>
              </a:rPr>
              <a:t> </a:t>
            </a:r>
            <a:r>
              <a:rPr lang="en-US" sz="1600" dirty="0" err="1" smtClean="0">
                <a:ea typeface="+mn-ea"/>
                <a:cs typeface="+mn-cs"/>
              </a:rPr>
              <a:t>bagaimana</a:t>
            </a:r>
            <a:r>
              <a:rPr lang="en-US" sz="1600" dirty="0" smtClean="0">
                <a:ea typeface="+mn-ea"/>
                <a:cs typeface="+mn-cs"/>
              </a:rPr>
              <a:t> </a:t>
            </a:r>
            <a:r>
              <a:rPr lang="en-US" sz="1600" dirty="0" err="1" smtClean="0">
                <a:ea typeface="+mn-ea"/>
                <a:cs typeface="+mn-cs"/>
              </a:rPr>
              <a:t>hasil</a:t>
            </a:r>
            <a:r>
              <a:rPr lang="en-US" sz="1600" dirty="0" smtClean="0">
                <a:ea typeface="+mn-ea"/>
                <a:cs typeface="+mn-cs"/>
              </a:rPr>
              <a:t> </a:t>
            </a:r>
            <a:r>
              <a:rPr lang="en-US" sz="1600" dirty="0" err="1" smtClean="0">
                <a:ea typeface="+mn-ea"/>
                <a:cs typeface="+mn-cs"/>
              </a:rPr>
              <a:t>kerja</a:t>
            </a:r>
            <a:r>
              <a:rPr lang="en-US" sz="1600" dirty="0" smtClean="0">
                <a:ea typeface="+mn-ea"/>
                <a:cs typeface="+mn-cs"/>
              </a:rPr>
              <a:t> </a:t>
            </a:r>
            <a:r>
              <a:rPr lang="en-US" sz="1600" dirty="0" err="1" smtClean="0">
                <a:ea typeface="+mn-ea"/>
                <a:cs typeface="+mn-cs"/>
              </a:rPr>
              <a:t>para</a:t>
            </a:r>
            <a:r>
              <a:rPr lang="en-US" sz="1600" dirty="0" smtClean="0">
                <a:ea typeface="+mn-ea"/>
                <a:cs typeface="+mn-cs"/>
              </a:rPr>
              <a:t> </a:t>
            </a:r>
            <a:r>
              <a:rPr lang="en-US" sz="1600" dirty="0" err="1" smtClean="0">
                <a:ea typeface="+mn-ea"/>
                <a:cs typeface="+mn-cs"/>
              </a:rPr>
              <a:t>manajer</a:t>
            </a:r>
            <a:endParaRPr lang="en-US" sz="1600" dirty="0" smtClean="0">
              <a:ea typeface="+mn-ea"/>
              <a:cs typeface="+mn-cs"/>
            </a:endParaRPr>
          </a:p>
          <a:p>
            <a:pPr lvl="1">
              <a:defRPr/>
            </a:pPr>
            <a:endParaRPr lang="en-US" sz="1600" dirty="0" smtClean="0">
              <a:ea typeface="+mn-ea"/>
              <a:cs typeface="+mn-cs"/>
            </a:endParaRPr>
          </a:p>
          <a:p>
            <a:pPr lvl="1">
              <a:defRPr/>
            </a:pPr>
            <a:r>
              <a:rPr lang="en-US" sz="1600" dirty="0" err="1" smtClean="0">
                <a:ea typeface="+mn-ea"/>
                <a:cs typeface="+mn-cs"/>
              </a:rPr>
              <a:t>unuran</a:t>
            </a:r>
            <a:r>
              <a:rPr lang="en-US" sz="1600" dirty="0" smtClean="0">
                <a:ea typeface="+mn-ea"/>
                <a:cs typeface="+mn-cs"/>
              </a:rPr>
              <a:t> </a:t>
            </a:r>
            <a:r>
              <a:rPr lang="en-US" sz="1600" dirty="0" err="1" smtClean="0">
                <a:ea typeface="+mn-ea"/>
                <a:cs typeface="+mn-cs"/>
              </a:rPr>
              <a:t>kinerja</a:t>
            </a:r>
            <a:r>
              <a:rPr lang="en-US" sz="1600" dirty="0" smtClean="0">
                <a:ea typeface="+mn-ea"/>
                <a:cs typeface="+mn-cs"/>
              </a:rPr>
              <a:t> </a:t>
            </a:r>
            <a:r>
              <a:rPr lang="en-US" sz="1600" dirty="0" err="1" smtClean="0">
                <a:ea typeface="+mn-ea"/>
                <a:cs typeface="+mn-cs"/>
              </a:rPr>
              <a:t>ekonomis</a:t>
            </a:r>
            <a:r>
              <a:rPr lang="en-US" sz="1600" dirty="0" smtClean="0">
                <a:ea typeface="+mn-ea"/>
                <a:cs typeface="+mn-cs"/>
              </a:rPr>
              <a:t>, yang </a:t>
            </a:r>
            <a:r>
              <a:rPr lang="en-US" sz="1600" dirty="0" err="1" smtClean="0">
                <a:ea typeface="+mn-ea"/>
                <a:cs typeface="+mn-cs"/>
              </a:rPr>
              <a:t>memiliki</a:t>
            </a:r>
            <a:r>
              <a:rPr lang="en-US" sz="1600" dirty="0" smtClean="0">
                <a:ea typeface="+mn-ea"/>
                <a:cs typeface="+mn-cs"/>
              </a:rPr>
              <a:t> </a:t>
            </a:r>
            <a:r>
              <a:rPr lang="en-US" sz="1600" dirty="0" err="1" smtClean="0">
                <a:ea typeface="+mn-ea"/>
                <a:cs typeface="+mn-cs"/>
              </a:rPr>
              <a:t>fokus</a:t>
            </a:r>
            <a:r>
              <a:rPr lang="en-US" sz="1600" dirty="0" smtClean="0">
                <a:ea typeface="+mn-ea"/>
                <a:cs typeface="+mn-cs"/>
              </a:rPr>
              <a:t> </a:t>
            </a:r>
            <a:r>
              <a:rPr lang="en-US" sz="1600" dirty="0" err="1" smtClean="0">
                <a:ea typeface="+mn-ea"/>
                <a:cs typeface="+mn-cs"/>
              </a:rPr>
              <a:t>pada</a:t>
            </a:r>
            <a:r>
              <a:rPr lang="en-US" sz="1600" dirty="0" smtClean="0">
                <a:ea typeface="+mn-ea"/>
                <a:cs typeface="+mn-cs"/>
              </a:rPr>
              <a:t> </a:t>
            </a:r>
            <a:r>
              <a:rPr lang="en-US" sz="1600" dirty="0" err="1" smtClean="0">
                <a:ea typeface="+mn-ea"/>
                <a:cs typeface="+mn-cs"/>
              </a:rPr>
              <a:t>bagaimana</a:t>
            </a:r>
            <a:r>
              <a:rPr lang="en-US" sz="1600" dirty="0" smtClean="0">
                <a:ea typeface="+mn-ea"/>
                <a:cs typeface="+mn-cs"/>
              </a:rPr>
              <a:t> </a:t>
            </a:r>
            <a:r>
              <a:rPr lang="en-US" sz="1600" dirty="0" err="1" smtClean="0">
                <a:ea typeface="+mn-ea"/>
                <a:cs typeface="+mn-cs"/>
              </a:rPr>
              <a:t>kinerja</a:t>
            </a:r>
            <a:r>
              <a:rPr lang="en-US" sz="1600" dirty="0" smtClean="0">
                <a:ea typeface="+mn-ea"/>
                <a:cs typeface="+mn-cs"/>
              </a:rPr>
              <a:t> </a:t>
            </a:r>
            <a:r>
              <a:rPr lang="en-US" sz="1600" dirty="0" err="1" smtClean="0">
                <a:ea typeface="+mn-ea"/>
                <a:cs typeface="+mn-cs"/>
              </a:rPr>
              <a:t>pusat</a:t>
            </a:r>
            <a:r>
              <a:rPr lang="en-US" sz="1600" dirty="0" smtClean="0">
                <a:ea typeface="+mn-ea"/>
                <a:cs typeface="+mn-cs"/>
              </a:rPr>
              <a:t> </a:t>
            </a:r>
            <a:r>
              <a:rPr lang="en-US" sz="1600" dirty="0" err="1" smtClean="0">
                <a:ea typeface="+mn-ea"/>
                <a:cs typeface="+mn-cs"/>
              </a:rPr>
              <a:t>laba</a:t>
            </a:r>
            <a:r>
              <a:rPr lang="en-US" sz="1600" dirty="0" smtClean="0">
                <a:ea typeface="+mn-ea"/>
                <a:cs typeface="+mn-cs"/>
              </a:rPr>
              <a:t> </a:t>
            </a:r>
            <a:r>
              <a:rPr lang="en-US" sz="1600" dirty="0" err="1" smtClean="0">
                <a:ea typeface="+mn-ea"/>
                <a:cs typeface="+mn-cs"/>
              </a:rPr>
              <a:t>sebagai</a:t>
            </a:r>
            <a:r>
              <a:rPr lang="en-US" sz="1600" dirty="0" smtClean="0">
                <a:ea typeface="+mn-ea"/>
                <a:cs typeface="+mn-cs"/>
              </a:rPr>
              <a:t> </a:t>
            </a:r>
            <a:r>
              <a:rPr lang="en-US" sz="1600" dirty="0" err="1" smtClean="0">
                <a:ea typeface="+mn-ea"/>
                <a:cs typeface="+mn-cs"/>
              </a:rPr>
              <a:t>suatu</a:t>
            </a:r>
            <a:r>
              <a:rPr lang="en-US" sz="1600" dirty="0" smtClean="0">
                <a:ea typeface="+mn-ea"/>
                <a:cs typeface="+mn-cs"/>
              </a:rPr>
              <a:t> </a:t>
            </a:r>
            <a:r>
              <a:rPr lang="en-US" sz="1600" dirty="0" err="1" smtClean="0">
                <a:ea typeface="+mn-ea"/>
                <a:cs typeface="+mn-cs"/>
              </a:rPr>
              <a:t>entitas</a:t>
            </a:r>
            <a:r>
              <a:rPr lang="en-US" sz="1600" dirty="0" smtClean="0">
                <a:ea typeface="+mn-ea"/>
                <a:cs typeface="+mn-cs"/>
              </a:rPr>
              <a:t> </a:t>
            </a:r>
            <a:r>
              <a:rPr lang="en-US" sz="1600" dirty="0" err="1" smtClean="0">
                <a:ea typeface="+mn-ea"/>
                <a:cs typeface="+mn-cs"/>
              </a:rPr>
              <a:t>ekonomi</a:t>
            </a:r>
            <a:endParaRPr lang="en-US" sz="1600" dirty="0" smtClean="0">
              <a:ea typeface="+mn-ea"/>
              <a:cs typeface="+mn-cs"/>
            </a:endParaRPr>
          </a:p>
          <a:p>
            <a:pPr lvl="1">
              <a:buFontTx/>
              <a:buNone/>
              <a:defRPr/>
            </a:pPr>
            <a:endParaRPr lang="en-US" sz="1600" dirty="0" smtClean="0">
              <a:ea typeface="+mn-ea"/>
              <a:cs typeface="+mn-cs"/>
            </a:endParaRPr>
          </a:p>
          <a:p>
            <a:pPr lvl="1">
              <a:defRPr/>
            </a:pPr>
            <a:r>
              <a:rPr lang="en-US" sz="1600" dirty="0" smtClean="0">
                <a:ea typeface="+mn-ea"/>
                <a:cs typeface="+mn-cs"/>
              </a:rPr>
              <a:t>margin </a:t>
            </a:r>
            <a:r>
              <a:rPr lang="en-US" sz="1600" dirty="0" err="1" smtClean="0">
                <a:ea typeface="+mn-ea"/>
                <a:cs typeface="+mn-cs"/>
              </a:rPr>
              <a:t>kontribusi</a:t>
            </a:r>
            <a:endParaRPr lang="en-US" sz="1600" dirty="0" smtClean="0">
              <a:ea typeface="+mn-ea"/>
              <a:cs typeface="+mn-cs"/>
            </a:endParaRPr>
          </a:p>
          <a:p>
            <a:pPr>
              <a:buFontTx/>
              <a:buNone/>
              <a:defRPr/>
            </a:pPr>
            <a:r>
              <a:rPr lang="en-US" sz="1600" dirty="0" smtClean="0"/>
              <a:t>		margin </a:t>
            </a:r>
            <a:r>
              <a:rPr lang="en-US" sz="1600" dirty="0" err="1" smtClean="0"/>
              <a:t>kontribusi</a:t>
            </a:r>
            <a:r>
              <a:rPr lang="en-US" sz="1600" dirty="0" smtClean="0"/>
              <a:t> </a:t>
            </a:r>
            <a:r>
              <a:rPr lang="en-US" sz="1600" dirty="0" err="1" smtClean="0"/>
              <a:t>menunjukkan</a:t>
            </a:r>
            <a:r>
              <a:rPr lang="en-US" sz="1600" dirty="0" smtClean="0"/>
              <a:t> </a:t>
            </a:r>
            <a:r>
              <a:rPr lang="en-US" sz="1600" dirty="0" err="1" smtClean="0"/>
              <a:t>rentang</a:t>
            </a:r>
            <a:r>
              <a:rPr lang="en-US" sz="1600" dirty="0" smtClean="0"/>
              <a:t> </a:t>
            </a:r>
            <a:r>
              <a:rPr lang="en-US" sz="1600" dirty="0" err="1" smtClean="0"/>
              <a:t>antara</a:t>
            </a:r>
            <a:r>
              <a:rPr lang="en-US" sz="1600" dirty="0" smtClean="0"/>
              <a:t> </a:t>
            </a:r>
            <a:r>
              <a:rPr lang="en-US" sz="1600" dirty="0" err="1" smtClean="0"/>
              <a:t>pendapatan</a:t>
            </a:r>
            <a:r>
              <a:rPr lang="en-US" sz="1600" dirty="0" smtClean="0"/>
              <a:t> 	</a:t>
            </a:r>
            <a:r>
              <a:rPr lang="en-US" sz="1600" dirty="0" err="1" smtClean="0"/>
              <a:t>dengan</a:t>
            </a:r>
            <a:r>
              <a:rPr lang="en-US" sz="1600" dirty="0" smtClean="0"/>
              <a:t> </a:t>
            </a:r>
            <a:r>
              <a:rPr lang="en-US" sz="1600" dirty="0" err="1" smtClean="0"/>
              <a:t>beban</a:t>
            </a:r>
            <a:r>
              <a:rPr lang="en-US" sz="1600" dirty="0" smtClean="0"/>
              <a:t> </a:t>
            </a:r>
            <a:r>
              <a:rPr lang="en-US" sz="1600" dirty="0" err="1" smtClean="0"/>
              <a:t>variabel</a:t>
            </a:r>
            <a:r>
              <a:rPr lang="en-US" sz="1600" dirty="0" smtClean="0"/>
              <a:t>. </a:t>
            </a:r>
            <a:r>
              <a:rPr lang="en-US" sz="1600" dirty="0" err="1" smtClean="0"/>
              <a:t>Alasan</a:t>
            </a:r>
            <a:r>
              <a:rPr lang="en-US" sz="1600" dirty="0" smtClean="0"/>
              <a:t> </a:t>
            </a:r>
            <a:r>
              <a:rPr lang="en-US" sz="1600" dirty="0" err="1" smtClean="0"/>
              <a:t>utama</a:t>
            </a:r>
            <a:r>
              <a:rPr lang="en-US" sz="1600" dirty="0" smtClean="0"/>
              <a:t> </a:t>
            </a:r>
            <a:r>
              <a:rPr lang="en-US" sz="1600" dirty="0" err="1" smtClean="0"/>
              <a:t>mengapa</a:t>
            </a:r>
            <a:r>
              <a:rPr lang="en-US" sz="1600" dirty="0" smtClean="0"/>
              <a:t> </a:t>
            </a:r>
            <a:r>
              <a:rPr lang="en-US" sz="1600" dirty="0" err="1" smtClean="0"/>
              <a:t>ini</a:t>
            </a:r>
            <a:r>
              <a:rPr lang="en-US" sz="1600" dirty="0" smtClean="0"/>
              <a:t> 	</a:t>
            </a:r>
            <a:r>
              <a:rPr lang="en-US" sz="1600" dirty="0" err="1" smtClean="0"/>
              <a:t>digunakan</a:t>
            </a:r>
            <a:r>
              <a:rPr lang="en-US" sz="1600" dirty="0" smtClean="0"/>
              <a:t> </a:t>
            </a:r>
            <a:r>
              <a:rPr lang="en-US" sz="1600" dirty="0" err="1" smtClean="0"/>
              <a:t>sebagai</a:t>
            </a:r>
            <a:r>
              <a:rPr lang="en-US" sz="1600" dirty="0" smtClean="0"/>
              <a:t> </a:t>
            </a:r>
            <a:r>
              <a:rPr lang="en-US" sz="1600" dirty="0" err="1" smtClean="0"/>
              <a:t>alat</a:t>
            </a:r>
            <a:r>
              <a:rPr lang="en-US" sz="1600" dirty="0" smtClean="0"/>
              <a:t> </a:t>
            </a:r>
            <a:r>
              <a:rPr lang="en-US" sz="1600" dirty="0" err="1" smtClean="0"/>
              <a:t>ukur</a:t>
            </a:r>
            <a:r>
              <a:rPr lang="en-US" sz="1600" dirty="0" smtClean="0"/>
              <a:t> </a:t>
            </a:r>
            <a:r>
              <a:rPr lang="en-US" sz="1600" dirty="0" err="1" smtClean="0"/>
              <a:t>kinerja</a:t>
            </a:r>
            <a:r>
              <a:rPr lang="en-US" sz="1600" dirty="0" smtClean="0"/>
              <a:t> </a:t>
            </a:r>
            <a:r>
              <a:rPr lang="en-US" sz="1600" dirty="0" err="1" smtClean="0"/>
              <a:t>manajer</a:t>
            </a:r>
            <a:r>
              <a:rPr lang="en-US" sz="1600" dirty="0" smtClean="0"/>
              <a:t> </a:t>
            </a:r>
            <a:r>
              <a:rPr lang="en-US" sz="1600" dirty="0" err="1" smtClean="0"/>
              <a:t>pusat</a:t>
            </a:r>
            <a:r>
              <a:rPr lang="en-US" sz="1600" dirty="0" smtClean="0"/>
              <a:t> </a:t>
            </a:r>
            <a:r>
              <a:rPr lang="en-US" sz="1600" dirty="0" err="1" smtClean="0"/>
              <a:t>laba</a:t>
            </a:r>
            <a:r>
              <a:rPr lang="en-US" sz="1600" dirty="0" smtClean="0"/>
              <a:t> 	</a:t>
            </a:r>
            <a:r>
              <a:rPr lang="en-US" sz="1600" dirty="0" err="1" smtClean="0"/>
              <a:t>adalah</a:t>
            </a:r>
            <a:r>
              <a:rPr lang="en-US" sz="1600" dirty="0" smtClean="0"/>
              <a:t> </a:t>
            </a:r>
            <a:r>
              <a:rPr lang="en-US" sz="1600" dirty="0" err="1" smtClean="0"/>
              <a:t>bahwa</a:t>
            </a:r>
            <a:r>
              <a:rPr lang="en-US" sz="1600" dirty="0" smtClean="0"/>
              <a:t> </a:t>
            </a:r>
            <a:r>
              <a:rPr lang="en-US" sz="1600" dirty="0" err="1" smtClean="0"/>
              <a:t>karena</a:t>
            </a:r>
            <a:r>
              <a:rPr lang="en-US" sz="1600" dirty="0" smtClean="0"/>
              <a:t> </a:t>
            </a:r>
            <a:r>
              <a:rPr lang="en-US" sz="1600" dirty="0" err="1" smtClean="0"/>
              <a:t>beban</a:t>
            </a:r>
            <a:r>
              <a:rPr lang="en-US" sz="1600" dirty="0" smtClean="0"/>
              <a:t> </a:t>
            </a:r>
            <a:r>
              <a:rPr lang="en-US" sz="1600" dirty="0" err="1" smtClean="0"/>
              <a:t>tetap</a:t>
            </a:r>
            <a:r>
              <a:rPr lang="en-US" sz="1600" dirty="0" smtClean="0"/>
              <a:t> </a:t>
            </a:r>
            <a:r>
              <a:rPr lang="en-US" sz="1600" dirty="0" err="1" smtClean="0"/>
              <a:t>berada</a:t>
            </a:r>
            <a:r>
              <a:rPr lang="en-US" sz="1600" dirty="0" smtClean="0"/>
              <a:t> </a:t>
            </a:r>
            <a:r>
              <a:rPr lang="en-US" sz="1600" dirty="0" err="1" smtClean="0"/>
              <a:t>di</a:t>
            </a:r>
            <a:r>
              <a:rPr lang="en-US" sz="1600" dirty="0" smtClean="0"/>
              <a:t> </a:t>
            </a:r>
            <a:r>
              <a:rPr lang="en-US" sz="1600" dirty="0" err="1" smtClean="0"/>
              <a:t>luar</a:t>
            </a:r>
            <a:r>
              <a:rPr lang="en-US" sz="1600" dirty="0" smtClean="0"/>
              <a:t> </a:t>
            </a:r>
            <a:r>
              <a:rPr lang="en-US" sz="1600" dirty="0" err="1" smtClean="0"/>
              <a:t>kendali</a:t>
            </a:r>
            <a:r>
              <a:rPr lang="en-US" sz="1600" dirty="0" smtClean="0"/>
              <a:t> 	</a:t>
            </a:r>
            <a:r>
              <a:rPr lang="en-US" sz="1600" dirty="0" err="1" smtClean="0"/>
              <a:t>manajer</a:t>
            </a:r>
            <a:r>
              <a:rPr lang="en-US" sz="1600" dirty="0" smtClean="0"/>
              <a:t> </a:t>
            </a:r>
            <a:r>
              <a:rPr lang="en-US" sz="1600" dirty="0" err="1" smtClean="0"/>
              <a:t>tersebut</a:t>
            </a:r>
            <a:r>
              <a:rPr lang="en-US" sz="1600" dirty="0" smtClean="0"/>
              <a:t>, </a:t>
            </a:r>
            <a:r>
              <a:rPr lang="en-US" sz="1600" dirty="0" err="1" smtClean="0"/>
              <a:t>sehingga</a:t>
            </a:r>
            <a:r>
              <a:rPr lang="en-US" sz="1600" dirty="0" smtClean="0"/>
              <a:t> </a:t>
            </a:r>
            <a:r>
              <a:rPr lang="en-US" sz="1600" dirty="0" err="1" smtClean="0"/>
              <a:t>para</a:t>
            </a:r>
            <a:r>
              <a:rPr lang="en-US" sz="1600" dirty="0" smtClean="0"/>
              <a:t> </a:t>
            </a:r>
            <a:r>
              <a:rPr lang="en-US" sz="1600" dirty="0" err="1" smtClean="0"/>
              <a:t>manajer</a:t>
            </a:r>
            <a:r>
              <a:rPr lang="en-US" sz="1600" dirty="0" smtClean="0"/>
              <a:t> </a:t>
            </a:r>
            <a:r>
              <a:rPr lang="en-US" sz="1600" dirty="0" err="1" smtClean="0"/>
              <a:t>harus</a:t>
            </a:r>
            <a:r>
              <a:rPr lang="en-US" sz="1600" dirty="0" smtClean="0"/>
              <a:t> 	</a:t>
            </a:r>
            <a:r>
              <a:rPr lang="en-US" sz="1600" dirty="0" err="1" smtClean="0"/>
              <a:t>memusatkan</a:t>
            </a:r>
            <a:r>
              <a:rPr lang="en-US" sz="1600" dirty="0" smtClean="0"/>
              <a:t> </a:t>
            </a:r>
            <a:r>
              <a:rPr lang="en-US" sz="1600" dirty="0" err="1" smtClean="0"/>
              <a:t>perhatian</a:t>
            </a:r>
            <a:r>
              <a:rPr lang="en-US" sz="1600" dirty="0" smtClean="0"/>
              <a:t> </a:t>
            </a:r>
            <a:r>
              <a:rPr lang="en-US" sz="1600" dirty="0" err="1" smtClean="0"/>
              <a:t>untuk</a:t>
            </a:r>
            <a:r>
              <a:rPr lang="en-US" sz="1600" dirty="0" smtClean="0"/>
              <a:t> </a:t>
            </a:r>
            <a:r>
              <a:rPr lang="en-US" sz="1600" dirty="0" err="1" smtClean="0"/>
              <a:t>memaksimalkan</a:t>
            </a:r>
            <a:r>
              <a:rPr lang="en-US" sz="1600" dirty="0" smtClean="0"/>
              <a:t> margin 	</a:t>
            </a:r>
            <a:r>
              <a:rPr lang="en-US" sz="1600" dirty="0" err="1" smtClean="0"/>
              <a:t>kontribusi</a:t>
            </a:r>
            <a:r>
              <a:rPr lang="en-US" sz="1600" dirty="0" smtClean="0"/>
              <a:t>.</a:t>
            </a:r>
          </a:p>
          <a:p>
            <a:pPr>
              <a:defRPr/>
            </a:pPr>
            <a:endParaRPr 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1625"/>
            <a:ext cx="7772400" cy="1055688"/>
          </a:xfrm>
        </p:spPr>
        <p:txBody>
          <a:bodyPr>
            <a:normAutofit fontScale="90000"/>
          </a:bodyPr>
          <a:lstStyle/>
          <a:p>
            <a:pPr>
              <a:defRPr/>
            </a:pPr>
            <a:r>
              <a:rPr lang="en-US" sz="3200" dirty="0" err="1" smtClean="0">
                <a:solidFill>
                  <a:schemeClr val="accent4">
                    <a:lumMod val="60000"/>
                    <a:lumOff val="40000"/>
                  </a:schemeClr>
                </a:solidFill>
              </a:rPr>
              <a:t>Jenis-jenis</a:t>
            </a:r>
            <a:r>
              <a:rPr lang="en-US" sz="3200" dirty="0" smtClean="0">
                <a:solidFill>
                  <a:schemeClr val="accent4">
                    <a:lumMod val="60000"/>
                    <a:lumOff val="40000"/>
                  </a:schemeClr>
                </a:solidFill>
              </a:rPr>
              <a:t> </a:t>
            </a:r>
            <a:r>
              <a:rPr lang="en-US" sz="3200" dirty="0" err="1" smtClean="0">
                <a:solidFill>
                  <a:schemeClr val="accent4">
                    <a:lumMod val="60000"/>
                    <a:lumOff val="40000"/>
                  </a:schemeClr>
                </a:solidFill>
              </a:rPr>
              <a:t>Ukuran</a:t>
            </a:r>
            <a:r>
              <a:rPr lang="en-US" sz="3200" dirty="0" smtClean="0">
                <a:solidFill>
                  <a:schemeClr val="accent4">
                    <a:lumMod val="60000"/>
                    <a:lumOff val="40000"/>
                  </a:schemeClr>
                </a:solidFill>
              </a:rPr>
              <a:t> </a:t>
            </a:r>
            <a:r>
              <a:rPr lang="en-US" sz="3200" dirty="0" err="1" smtClean="0">
                <a:solidFill>
                  <a:schemeClr val="accent4">
                    <a:lumMod val="60000"/>
                    <a:lumOff val="40000"/>
                  </a:schemeClr>
                </a:solidFill>
              </a:rPr>
              <a:t>kinerja</a:t>
            </a:r>
            <a:r>
              <a:rPr lang="en-US" sz="3200" dirty="0" smtClean="0">
                <a:solidFill>
                  <a:schemeClr val="accent4">
                    <a:lumMod val="60000"/>
                    <a:lumOff val="40000"/>
                  </a:schemeClr>
                </a:solidFill>
              </a:rPr>
              <a:t> :</a:t>
            </a:r>
            <a:br>
              <a:rPr lang="en-US" sz="3200" dirty="0" smtClean="0">
                <a:solidFill>
                  <a:schemeClr val="accent4">
                    <a:lumMod val="60000"/>
                    <a:lumOff val="40000"/>
                  </a:schemeClr>
                </a:solidFill>
              </a:rPr>
            </a:br>
            <a:endParaRPr lang="en-US" sz="3200" dirty="0">
              <a:solidFill>
                <a:schemeClr val="accent4">
                  <a:lumMod val="60000"/>
                  <a:lumOff val="40000"/>
                </a:schemeClr>
              </a:solidFill>
            </a:endParaRPr>
          </a:p>
        </p:txBody>
      </p:sp>
      <p:sp>
        <p:nvSpPr>
          <p:cNvPr id="16387" name="Content Placeholder 2"/>
          <p:cNvSpPr>
            <a:spLocks noGrp="1"/>
          </p:cNvSpPr>
          <p:nvPr>
            <p:ph idx="1"/>
          </p:nvPr>
        </p:nvSpPr>
        <p:spPr>
          <a:xfrm>
            <a:off x="685800" y="1357313"/>
            <a:ext cx="7772400" cy="4738687"/>
          </a:xfrm>
        </p:spPr>
        <p:txBody>
          <a:bodyPr/>
          <a:lstStyle/>
          <a:p>
            <a:endParaRPr lang="en-US" sz="1800" smtClean="0"/>
          </a:p>
          <a:p>
            <a:r>
              <a:rPr lang="en-US" sz="1800" smtClean="0"/>
              <a:t>laba langsung</a:t>
            </a:r>
          </a:p>
          <a:p>
            <a:pPr>
              <a:buFontTx/>
              <a:buNone/>
            </a:pPr>
            <a:r>
              <a:rPr lang="es-ES" sz="1800" smtClean="0"/>
              <a:t>	laba langsung mencerminkan kontribusi pusat laba terhadap overhead umum dan laba perusahaan. Ukuran ini menggabungkan seluruh pengeluaran pusat laba, yang dikeluarkan oleh atau dapat ditelusuri langsung ke pusat laba tersebut tanpa mempedulikan apakan pos-pos dalam kendali manajer pusat laba atau tidak.</a:t>
            </a:r>
          </a:p>
          <a:p>
            <a:pPr>
              <a:buFontTx/>
              <a:buNone/>
            </a:pPr>
            <a:endParaRPr lang="en-US" sz="1800" smtClean="0"/>
          </a:p>
          <a:p>
            <a:r>
              <a:rPr lang="es-ES" sz="1800" smtClean="0"/>
              <a:t>Laba yang dikendalikan</a:t>
            </a:r>
            <a:endParaRPr lang="en-US" sz="1800" smtClean="0"/>
          </a:p>
          <a:p>
            <a:pPr>
              <a:buFontTx/>
              <a:buNone/>
            </a:pPr>
            <a:r>
              <a:rPr lang="en-US" sz="1800" smtClean="0"/>
              <a:t>	Pengeluaran kantor pusat dapat dikelompokkan menjadi dua kategori :</a:t>
            </a:r>
          </a:p>
          <a:p>
            <a:pPr lvl="1"/>
            <a:r>
              <a:rPr lang="en-US" sz="1800" smtClean="0"/>
              <a:t>dapat dikendalikan</a:t>
            </a:r>
          </a:p>
          <a:p>
            <a:pPr lvl="1"/>
            <a:r>
              <a:rPr lang="en-US" sz="1800" smtClean="0"/>
              <a:t>tidak dapat dikendalikan</a:t>
            </a:r>
          </a:p>
          <a:p>
            <a:endParaRPr lang="en-US" sz="18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200" dirty="0" err="1" smtClean="0">
                <a:solidFill>
                  <a:schemeClr val="accent4">
                    <a:lumMod val="60000"/>
                    <a:lumOff val="40000"/>
                  </a:schemeClr>
                </a:solidFill>
              </a:rPr>
              <a:t>Jenis-jenis</a:t>
            </a:r>
            <a:r>
              <a:rPr lang="en-US" sz="3200" dirty="0" smtClean="0">
                <a:solidFill>
                  <a:schemeClr val="accent4">
                    <a:lumMod val="60000"/>
                    <a:lumOff val="40000"/>
                  </a:schemeClr>
                </a:solidFill>
              </a:rPr>
              <a:t> </a:t>
            </a:r>
            <a:r>
              <a:rPr lang="en-US" sz="3200" dirty="0" err="1" smtClean="0">
                <a:solidFill>
                  <a:schemeClr val="accent4">
                    <a:lumMod val="60000"/>
                    <a:lumOff val="40000"/>
                  </a:schemeClr>
                </a:solidFill>
              </a:rPr>
              <a:t>Ukuran</a:t>
            </a:r>
            <a:r>
              <a:rPr lang="en-US" sz="3200" dirty="0" smtClean="0">
                <a:solidFill>
                  <a:schemeClr val="accent4">
                    <a:lumMod val="60000"/>
                    <a:lumOff val="40000"/>
                  </a:schemeClr>
                </a:solidFill>
              </a:rPr>
              <a:t> </a:t>
            </a:r>
            <a:r>
              <a:rPr lang="en-US" sz="3200" dirty="0" err="1" smtClean="0">
                <a:solidFill>
                  <a:schemeClr val="accent4">
                    <a:lumMod val="60000"/>
                    <a:lumOff val="40000"/>
                  </a:schemeClr>
                </a:solidFill>
              </a:rPr>
              <a:t>kinerja</a:t>
            </a:r>
            <a:endParaRPr lang="en-US" sz="3200" dirty="0"/>
          </a:p>
        </p:txBody>
      </p:sp>
      <p:sp>
        <p:nvSpPr>
          <p:cNvPr id="17411" name="Content Placeholder 2"/>
          <p:cNvSpPr>
            <a:spLocks noGrp="1"/>
          </p:cNvSpPr>
          <p:nvPr>
            <p:ph idx="1"/>
          </p:nvPr>
        </p:nvSpPr>
        <p:spPr>
          <a:xfrm>
            <a:off x="685800" y="1643063"/>
            <a:ext cx="7772400" cy="4452937"/>
          </a:xfrm>
        </p:spPr>
        <p:txBody>
          <a:bodyPr/>
          <a:lstStyle/>
          <a:p>
            <a:r>
              <a:rPr lang="en-US" sz="1800" smtClean="0"/>
              <a:t>Laba sebelum pajak</a:t>
            </a:r>
          </a:p>
          <a:p>
            <a:pPr>
              <a:buFontTx/>
              <a:buNone/>
            </a:pPr>
            <a:r>
              <a:rPr lang="en-US" sz="1800" smtClean="0"/>
              <a:t>	Dalam ukuran ini, seluruh overhead korporat dialokasikan ke pusat laba berdasarkan jumlah relatif dari beban yang dikeluarkan oleh pusat laba. Hal ini diyakini karena unit jasa korporat memiliki kecenderungan untuk meningkatkan dasar kekuatan dan untuk memperluas keunggulannya tanpa memperhatikan dampaknya terhadap perusahaan secara keseluruhan. </a:t>
            </a:r>
          </a:p>
          <a:p>
            <a:pPr>
              <a:buFontTx/>
              <a:buNone/>
            </a:pPr>
            <a:endParaRPr lang="en-US" sz="1800" smtClean="0"/>
          </a:p>
          <a:p>
            <a:r>
              <a:rPr lang="en-US" sz="1800" smtClean="0"/>
              <a:t>Laba bersih</a:t>
            </a:r>
          </a:p>
          <a:p>
            <a:pPr>
              <a:buFontTx/>
              <a:buNone/>
            </a:pPr>
            <a:r>
              <a:rPr lang="en-US" sz="1800" smtClean="0"/>
              <a:t>	Disini perusahaan mengukur kinerja pusat laba domestik berdasarkan laba bersih yaitu jumlah laba bersih setel;ah pajak. </a:t>
            </a:r>
          </a:p>
          <a:p>
            <a:endParaRPr lang="en-US" sz="1800" smtClean="0"/>
          </a:p>
          <a:p>
            <a:endParaRPr lang="en-US" sz="18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609600"/>
            <a:ext cx="8229600" cy="5715000"/>
          </a:xfrm>
        </p:spPr>
        <p:txBody>
          <a:bodyPr>
            <a:normAutofit/>
          </a:bodyPr>
          <a:lstStyle/>
          <a:p>
            <a:pPr>
              <a:lnSpc>
                <a:spcPct val="150000"/>
              </a:lnSpc>
            </a:pP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SEKIAN</a:t>
            </a:r>
            <a:b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DAN</a:t>
            </a:r>
            <a:b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TERIMA KASIH</a:t>
            </a:r>
            <a:endPar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Slide Number Placeholder 5"/>
          <p:cNvSpPr>
            <a:spLocks noGrp="1"/>
          </p:cNvSpPr>
          <p:nvPr>
            <p:ph type="sldNum" sz="quarter" idx="12"/>
          </p:nvPr>
        </p:nvSpPr>
        <p:spPr/>
        <p:txBody>
          <a:bodyPr/>
          <a:lstStyle/>
          <a:p>
            <a:fld id="{0A156141-EE72-4F1F-A749-B7E82EFB5B5F}" type="slidenum">
              <a:rPr lang="en-US" smtClean="0"/>
              <a:pPr/>
              <a:t>17</a:t>
            </a:fld>
            <a:endParaRPr lang="en-US"/>
          </a:p>
        </p:txBody>
      </p:sp>
    </p:spTree>
    <p:extLst>
      <p:ext uri="{BB962C8B-B14F-4D97-AF65-F5344CB8AC3E}">
        <p14:creationId xmlns:p14="http://schemas.microsoft.com/office/powerpoint/2010/main" val="3858992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2800" b="1" dirty="0" smtClean="0"/>
              <a:t>KEMAMPUAN AKHIR YANG DIHARAPKAN</a:t>
            </a:r>
            <a:endParaRPr lang="en-US" sz="2800" b="1" dirty="0"/>
          </a:p>
        </p:txBody>
      </p:sp>
      <p:sp>
        <p:nvSpPr>
          <p:cNvPr id="8" name="Content Placeholder 7"/>
          <p:cNvSpPr>
            <a:spLocks noGrp="1"/>
          </p:cNvSpPr>
          <p:nvPr>
            <p:ph idx="1"/>
          </p:nvPr>
        </p:nvSpPr>
        <p:spPr/>
        <p:txBody>
          <a:bodyPr/>
          <a:lstStyle/>
          <a:p>
            <a:r>
              <a:rPr lang="en-US" dirty="0" err="1"/>
              <a:t>Mampu</a:t>
            </a:r>
            <a:r>
              <a:rPr lang="en-US" dirty="0"/>
              <a:t> </a:t>
            </a:r>
            <a:r>
              <a:rPr lang="en-US" dirty="0" err="1"/>
              <a:t>menjelaskan</a:t>
            </a:r>
            <a:r>
              <a:rPr lang="en-US" dirty="0"/>
              <a:t> </a:t>
            </a:r>
            <a:r>
              <a:rPr lang="en-US" dirty="0" err="1"/>
              <a:t>pusat</a:t>
            </a:r>
            <a:r>
              <a:rPr lang="en-US" dirty="0"/>
              <a:t> </a:t>
            </a:r>
            <a:r>
              <a:rPr lang="en-US" dirty="0" err="1"/>
              <a:t>pertanggungjawaban</a:t>
            </a:r>
            <a:r>
              <a:rPr lang="en-US" dirty="0"/>
              <a:t> </a:t>
            </a:r>
            <a:r>
              <a:rPr lang="en-US" dirty="0" err="1"/>
              <a:t>investasi</a:t>
            </a:r>
            <a:r>
              <a:rPr lang="en-US" dirty="0"/>
              <a:t> &amp; </a:t>
            </a:r>
            <a:r>
              <a:rPr lang="en-US" dirty="0" err="1"/>
              <a:t>laba</a:t>
            </a:r>
            <a:r>
              <a:rPr lang="en-US" dirty="0"/>
              <a:t>, </a:t>
            </a:r>
            <a:r>
              <a:rPr lang="en-US" dirty="0" err="1"/>
              <a:t>serta</a:t>
            </a:r>
            <a:r>
              <a:rPr lang="en-US" dirty="0"/>
              <a:t> </a:t>
            </a:r>
            <a:r>
              <a:rPr lang="en-US" dirty="0" err="1"/>
              <a:t>bagaimana</a:t>
            </a:r>
            <a:r>
              <a:rPr lang="en-US" dirty="0"/>
              <a:t> </a:t>
            </a:r>
            <a:r>
              <a:rPr lang="en-US" dirty="0" err="1"/>
              <a:t>mengukur</a:t>
            </a:r>
            <a:r>
              <a:rPr lang="en-US" dirty="0"/>
              <a:t> </a:t>
            </a:r>
            <a:r>
              <a:rPr lang="en-US" dirty="0" err="1"/>
              <a:t>kinerja</a:t>
            </a:r>
            <a:r>
              <a:rPr lang="en-US" dirty="0"/>
              <a:t> </a:t>
            </a:r>
            <a:r>
              <a:rPr lang="en-US" dirty="0" err="1"/>
              <a:t>Pusat</a:t>
            </a:r>
            <a:r>
              <a:rPr lang="en-US" dirty="0"/>
              <a:t> </a:t>
            </a:r>
            <a:r>
              <a:rPr lang="en-US" dirty="0" err="1"/>
              <a:t>Laba</a:t>
            </a:r>
            <a:r>
              <a:rPr lang="en-US" dirty="0"/>
              <a:t> </a:t>
            </a:r>
            <a:r>
              <a:rPr lang="en-US" dirty="0" err="1"/>
              <a:t>dan</a:t>
            </a:r>
            <a:r>
              <a:rPr lang="en-US" dirty="0"/>
              <a:t> </a:t>
            </a:r>
            <a:r>
              <a:rPr lang="en-US" dirty="0" err="1"/>
              <a:t>Pusat</a:t>
            </a:r>
            <a:r>
              <a:rPr lang="en-US" dirty="0"/>
              <a:t> </a:t>
            </a:r>
            <a:r>
              <a:rPr lang="en-US" dirty="0" err="1"/>
              <a:t>Investasi</a:t>
            </a:r>
            <a:endParaRPr lang="en-US" dirty="0"/>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2</a:t>
            </a:fld>
            <a:endParaRPr lang="en-US"/>
          </a:p>
        </p:txBody>
      </p:sp>
    </p:spTree>
    <p:extLst>
      <p:ext uri="{BB962C8B-B14F-4D97-AF65-F5344CB8AC3E}">
        <p14:creationId xmlns:p14="http://schemas.microsoft.com/office/powerpoint/2010/main" val="3743941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endParaRPr lang="en-US" dirty="0" smtClean="0"/>
          </a:p>
        </p:txBody>
      </p:sp>
      <p:sp>
        <p:nvSpPr>
          <p:cNvPr id="4099" name="Content Placeholder 2"/>
          <p:cNvSpPr>
            <a:spLocks noGrp="1"/>
          </p:cNvSpPr>
          <p:nvPr>
            <p:ph idx="1"/>
          </p:nvPr>
        </p:nvSpPr>
        <p:spPr/>
        <p:txBody>
          <a:bodyPr/>
          <a:lstStyle/>
          <a:p>
            <a:r>
              <a:rPr lang="en-US" sz="1600" dirty="0" err="1" smtClean="0"/>
              <a:t>Suatu</a:t>
            </a:r>
            <a:r>
              <a:rPr lang="en-US" sz="1600" dirty="0" smtClean="0"/>
              <a:t> </a:t>
            </a:r>
            <a:r>
              <a:rPr lang="en-US" sz="1600" dirty="0" err="1" smtClean="0"/>
              <a:t>organisasi</a:t>
            </a:r>
            <a:r>
              <a:rPr lang="en-US" sz="1600" dirty="0" smtClean="0"/>
              <a:t> </a:t>
            </a:r>
            <a:r>
              <a:rPr lang="en-US" sz="1600" dirty="0" err="1" smtClean="0"/>
              <a:t>dimana</a:t>
            </a:r>
            <a:r>
              <a:rPr lang="en-US" sz="1600" dirty="0" smtClean="0"/>
              <a:t> </a:t>
            </a:r>
            <a:r>
              <a:rPr lang="en-US" sz="1600" dirty="0" err="1" smtClean="0"/>
              <a:t>fungsi</a:t>
            </a:r>
            <a:r>
              <a:rPr lang="en-US" sz="1600" dirty="0" smtClean="0"/>
              <a:t> </a:t>
            </a:r>
            <a:r>
              <a:rPr lang="en-US" sz="1600" dirty="0" err="1" smtClean="0"/>
              <a:t>produksi</a:t>
            </a:r>
            <a:r>
              <a:rPr lang="en-US" sz="1600" dirty="0" smtClean="0"/>
              <a:t> </a:t>
            </a:r>
            <a:r>
              <a:rPr lang="en-US" sz="1600" dirty="0" err="1" smtClean="0"/>
              <a:t>atau</a:t>
            </a:r>
            <a:r>
              <a:rPr lang="en-US" sz="1600" dirty="0" smtClean="0"/>
              <a:t> </a:t>
            </a:r>
            <a:r>
              <a:rPr lang="en-US" sz="1600" dirty="0" err="1" smtClean="0"/>
              <a:t>pemasaran</a:t>
            </a:r>
            <a:r>
              <a:rPr lang="en-US" sz="1600" dirty="0" smtClean="0"/>
              <a:t> </a:t>
            </a:r>
            <a:r>
              <a:rPr lang="en-US" sz="1600" dirty="0" err="1" smtClean="0"/>
              <a:t>utama</a:t>
            </a:r>
            <a:r>
              <a:rPr lang="en-US" sz="1600" dirty="0" smtClean="0"/>
              <a:t> </a:t>
            </a:r>
            <a:r>
              <a:rPr lang="en-US" sz="1600" dirty="0" err="1" smtClean="0"/>
              <a:t>dilakukan</a:t>
            </a:r>
            <a:r>
              <a:rPr lang="en-US" sz="1600" dirty="0" smtClean="0"/>
              <a:t> </a:t>
            </a:r>
            <a:r>
              <a:rPr lang="en-US" sz="1600" dirty="0" err="1" smtClean="0"/>
              <a:t>oleh</a:t>
            </a:r>
            <a:r>
              <a:rPr lang="en-US" sz="1600" dirty="0" smtClean="0"/>
              <a:t> unit </a:t>
            </a:r>
            <a:r>
              <a:rPr lang="en-US" sz="1600" dirty="0" err="1" smtClean="0"/>
              <a:t>organisasi</a:t>
            </a:r>
            <a:r>
              <a:rPr lang="en-US" sz="1600" dirty="0" smtClean="0"/>
              <a:t> yang </a:t>
            </a:r>
            <a:r>
              <a:rPr lang="en-US" sz="1600" dirty="0" err="1" smtClean="0"/>
              <a:t>terpisah</a:t>
            </a:r>
            <a:r>
              <a:rPr lang="en-US" sz="1600" dirty="0" smtClean="0"/>
              <a:t>. </a:t>
            </a:r>
            <a:r>
              <a:rPr lang="en-US" sz="1600" dirty="0" err="1" smtClean="0"/>
              <a:t>Ketika</a:t>
            </a:r>
            <a:r>
              <a:rPr lang="en-US" sz="1600" dirty="0" smtClean="0"/>
              <a:t> </a:t>
            </a:r>
            <a:r>
              <a:rPr lang="en-US" sz="1600" dirty="0" err="1" smtClean="0"/>
              <a:t>organisasi</a:t>
            </a:r>
            <a:r>
              <a:rPr lang="en-US" sz="1600" dirty="0" smtClean="0"/>
              <a:t> </a:t>
            </a:r>
            <a:r>
              <a:rPr lang="en-US" sz="1600" dirty="0" err="1" smtClean="0"/>
              <a:t>diubah</a:t>
            </a:r>
            <a:r>
              <a:rPr lang="en-US" sz="1600" dirty="0" smtClean="0"/>
              <a:t> </a:t>
            </a:r>
            <a:r>
              <a:rPr lang="en-US" sz="1600" dirty="0" err="1" smtClean="0"/>
              <a:t>menjadi</a:t>
            </a:r>
            <a:r>
              <a:rPr lang="en-US" sz="1600" dirty="0" smtClean="0"/>
              <a:t> </a:t>
            </a:r>
            <a:r>
              <a:rPr lang="en-US" sz="1600" dirty="0" err="1" smtClean="0"/>
              <a:t>organisasi</a:t>
            </a:r>
            <a:r>
              <a:rPr lang="en-US" sz="1600" dirty="0" smtClean="0"/>
              <a:t> </a:t>
            </a:r>
            <a:r>
              <a:rPr lang="en-US" sz="1600" dirty="0" err="1" smtClean="0"/>
              <a:t>dimana</a:t>
            </a:r>
            <a:r>
              <a:rPr lang="en-US" sz="1600" dirty="0" smtClean="0"/>
              <a:t> </a:t>
            </a:r>
            <a:r>
              <a:rPr lang="en-US" sz="1600" dirty="0" err="1" smtClean="0"/>
              <a:t>setiap</a:t>
            </a:r>
            <a:r>
              <a:rPr lang="en-US" sz="1600" dirty="0" smtClean="0"/>
              <a:t> unit </a:t>
            </a:r>
            <a:r>
              <a:rPr lang="en-US" sz="1600" dirty="0" err="1" smtClean="0"/>
              <a:t>bertanggungjawab</a:t>
            </a:r>
            <a:r>
              <a:rPr lang="en-US" sz="1600" dirty="0" smtClean="0"/>
              <a:t> </a:t>
            </a:r>
            <a:r>
              <a:rPr lang="en-US" sz="1600" dirty="0" err="1" smtClean="0"/>
              <a:t>baik</a:t>
            </a:r>
            <a:r>
              <a:rPr lang="en-US" sz="1600" dirty="0" smtClean="0"/>
              <a:t> </a:t>
            </a:r>
            <a:r>
              <a:rPr lang="en-US" sz="1600" dirty="0" err="1" smtClean="0"/>
              <a:t>atas</a:t>
            </a:r>
            <a:r>
              <a:rPr lang="en-US" sz="1600" dirty="0" smtClean="0"/>
              <a:t> </a:t>
            </a:r>
            <a:r>
              <a:rPr lang="en-US" sz="1600" dirty="0" err="1" smtClean="0"/>
              <a:t>produksi</a:t>
            </a:r>
            <a:r>
              <a:rPr lang="en-US" sz="1600" dirty="0" smtClean="0"/>
              <a:t> </a:t>
            </a:r>
            <a:r>
              <a:rPr lang="en-US" sz="1600" dirty="0" err="1" smtClean="0"/>
              <a:t>maupun</a:t>
            </a:r>
            <a:r>
              <a:rPr lang="en-US" sz="1600" dirty="0" smtClean="0"/>
              <a:t> </a:t>
            </a:r>
            <a:r>
              <a:rPr lang="en-US" sz="1600" dirty="0" err="1" smtClean="0"/>
              <a:t>pemasaran</a:t>
            </a:r>
            <a:r>
              <a:rPr lang="en-US" sz="1600" dirty="0" smtClean="0"/>
              <a:t>, </a:t>
            </a:r>
            <a:r>
              <a:rPr lang="en-US" sz="1600" dirty="0" err="1" smtClean="0"/>
              <a:t>maka</a:t>
            </a:r>
            <a:r>
              <a:rPr lang="en-US" sz="1600" dirty="0" smtClean="0"/>
              <a:t> proses </a:t>
            </a:r>
            <a:r>
              <a:rPr lang="en-US" sz="1600" dirty="0" err="1" smtClean="0"/>
              <a:t>ini</a:t>
            </a:r>
            <a:r>
              <a:rPr lang="en-US" sz="1600" dirty="0" smtClean="0"/>
              <a:t> </a:t>
            </a:r>
            <a:r>
              <a:rPr lang="en-US" sz="1600" dirty="0" err="1" smtClean="0"/>
              <a:t>disebut</a:t>
            </a:r>
            <a:r>
              <a:rPr lang="en-US" sz="1600" dirty="0" smtClean="0"/>
              <a:t> </a:t>
            </a:r>
            <a:r>
              <a:rPr lang="en-US" sz="1600" dirty="0" err="1" smtClean="0"/>
              <a:t>dengan</a:t>
            </a:r>
            <a:r>
              <a:rPr lang="en-US" sz="1600" dirty="0" smtClean="0"/>
              <a:t> </a:t>
            </a:r>
            <a:r>
              <a:rPr lang="en-US" sz="1600" dirty="0" err="1" smtClean="0"/>
              <a:t>istilah</a:t>
            </a:r>
            <a:r>
              <a:rPr lang="en-US" sz="1600" dirty="0" smtClean="0"/>
              <a:t> divisional.</a:t>
            </a:r>
          </a:p>
          <a:p>
            <a:r>
              <a:rPr lang="en-US" sz="1600" dirty="0" err="1" smtClean="0"/>
              <a:t>Adapun</a:t>
            </a:r>
            <a:r>
              <a:rPr lang="en-US" sz="1600" dirty="0" smtClean="0"/>
              <a:t> </a:t>
            </a:r>
            <a:r>
              <a:rPr lang="en-US" sz="1600" dirty="0" err="1" smtClean="0"/>
              <a:t>kondisi</a:t>
            </a:r>
            <a:r>
              <a:rPr lang="en-US" sz="1600" dirty="0" smtClean="0"/>
              <a:t> </a:t>
            </a:r>
            <a:r>
              <a:rPr lang="en-US" sz="1600" dirty="0" err="1" smtClean="0"/>
              <a:t>dalam</a:t>
            </a:r>
            <a:r>
              <a:rPr lang="en-US" sz="1600" dirty="0" smtClean="0"/>
              <a:t> </a:t>
            </a:r>
            <a:r>
              <a:rPr lang="en-US" sz="1600" dirty="0" err="1" smtClean="0"/>
              <a:t>mendelegasikan</a:t>
            </a:r>
            <a:r>
              <a:rPr lang="en-US" sz="1600" dirty="0" smtClean="0"/>
              <a:t> </a:t>
            </a:r>
            <a:r>
              <a:rPr lang="en-US" sz="1600" dirty="0" err="1" smtClean="0"/>
              <a:t>tanggung</a:t>
            </a:r>
            <a:r>
              <a:rPr lang="en-US" sz="1600" dirty="0" smtClean="0"/>
              <a:t> </a:t>
            </a:r>
            <a:r>
              <a:rPr lang="en-US" sz="1600" dirty="0" err="1" smtClean="0"/>
              <a:t>jawab</a:t>
            </a:r>
            <a:r>
              <a:rPr lang="en-US" sz="1600" dirty="0" smtClean="0"/>
              <a:t> </a:t>
            </a:r>
            <a:r>
              <a:rPr lang="en-US" sz="1600" dirty="0" err="1" smtClean="0"/>
              <a:t>laba</a:t>
            </a:r>
            <a:r>
              <a:rPr lang="en-US" sz="1600" dirty="0" smtClean="0"/>
              <a:t> </a:t>
            </a:r>
            <a:r>
              <a:rPr lang="en-US" sz="1600" dirty="0" err="1" smtClean="0"/>
              <a:t>adalah</a:t>
            </a:r>
            <a:r>
              <a:rPr lang="en-US" sz="1600" dirty="0" smtClean="0"/>
              <a:t> :</a:t>
            </a:r>
          </a:p>
          <a:p>
            <a:r>
              <a:rPr lang="en-US" sz="1600" dirty="0" err="1" smtClean="0"/>
              <a:t>manajer</a:t>
            </a:r>
            <a:r>
              <a:rPr lang="en-US" sz="1600" dirty="0" smtClean="0"/>
              <a:t> </a:t>
            </a:r>
            <a:r>
              <a:rPr lang="en-US" sz="1600" dirty="0" err="1" smtClean="0"/>
              <a:t>harus</a:t>
            </a:r>
            <a:r>
              <a:rPr lang="en-US" sz="1600" dirty="0" smtClean="0"/>
              <a:t> </a:t>
            </a:r>
            <a:r>
              <a:rPr lang="en-US" sz="1600" dirty="0" err="1" smtClean="0"/>
              <a:t>memiliki</a:t>
            </a:r>
            <a:r>
              <a:rPr lang="en-US" sz="1600" dirty="0" smtClean="0"/>
              <a:t> </a:t>
            </a:r>
            <a:r>
              <a:rPr lang="en-US" sz="1600" dirty="0" err="1" smtClean="0"/>
              <a:t>akses</a:t>
            </a:r>
            <a:r>
              <a:rPr lang="en-US" sz="1600" dirty="0" smtClean="0"/>
              <a:t> </a:t>
            </a:r>
            <a:r>
              <a:rPr lang="en-US" sz="1600" dirty="0" err="1" smtClean="0"/>
              <a:t>ke</a:t>
            </a:r>
            <a:r>
              <a:rPr lang="en-US" sz="1600" dirty="0" smtClean="0"/>
              <a:t> </a:t>
            </a:r>
            <a:r>
              <a:rPr lang="en-US" sz="1600" dirty="0" err="1" smtClean="0"/>
              <a:t>informasi</a:t>
            </a:r>
            <a:r>
              <a:rPr lang="en-US" sz="1600" dirty="0" smtClean="0"/>
              <a:t> </a:t>
            </a:r>
            <a:r>
              <a:rPr lang="en-US" sz="1600" dirty="0" err="1" smtClean="0"/>
              <a:t>relevan</a:t>
            </a:r>
            <a:r>
              <a:rPr lang="en-US" sz="1600" dirty="0" smtClean="0"/>
              <a:t> yang </a:t>
            </a:r>
            <a:r>
              <a:rPr lang="en-US" sz="1600" dirty="0" err="1" smtClean="0"/>
              <a:t>dibutuhkan</a:t>
            </a:r>
            <a:r>
              <a:rPr lang="en-US" sz="1600" dirty="0" smtClean="0"/>
              <a:t> </a:t>
            </a:r>
            <a:r>
              <a:rPr lang="en-US" sz="1600" dirty="0" err="1" smtClean="0"/>
              <a:t>dalam</a:t>
            </a:r>
            <a:r>
              <a:rPr lang="en-US" sz="1600" dirty="0" smtClean="0"/>
              <a:t> </a:t>
            </a:r>
            <a:r>
              <a:rPr lang="en-US" sz="1600" dirty="0" err="1" smtClean="0"/>
              <a:t>membuat</a:t>
            </a:r>
            <a:r>
              <a:rPr lang="en-US" sz="1600" dirty="0" smtClean="0"/>
              <a:t> </a:t>
            </a:r>
            <a:r>
              <a:rPr lang="en-US" sz="1600" dirty="0" err="1" smtClean="0"/>
              <a:t>keputusan</a:t>
            </a:r>
            <a:r>
              <a:rPr lang="en-US" sz="1600" dirty="0" smtClean="0"/>
              <a:t> </a:t>
            </a:r>
            <a:r>
              <a:rPr lang="en-US" sz="1600" dirty="0" err="1" smtClean="0"/>
              <a:t>serupa</a:t>
            </a:r>
            <a:r>
              <a:rPr lang="en-US" sz="1600" dirty="0" smtClean="0"/>
              <a:t>.</a:t>
            </a:r>
          </a:p>
          <a:p>
            <a:r>
              <a:rPr lang="en-US" sz="1600" dirty="0" err="1" smtClean="0"/>
              <a:t>harus</a:t>
            </a:r>
            <a:r>
              <a:rPr lang="en-US" sz="1600" dirty="0" smtClean="0"/>
              <a:t> </a:t>
            </a:r>
            <a:r>
              <a:rPr lang="en-US" sz="1600" dirty="0" err="1" smtClean="0"/>
              <a:t>ada</a:t>
            </a:r>
            <a:r>
              <a:rPr lang="en-US" sz="1600" dirty="0" smtClean="0"/>
              <a:t> </a:t>
            </a:r>
            <a:r>
              <a:rPr lang="en-US" sz="1600" dirty="0" err="1" smtClean="0"/>
              <a:t>semacam</a:t>
            </a:r>
            <a:r>
              <a:rPr lang="en-US" sz="1600" dirty="0" smtClean="0"/>
              <a:t> </a:t>
            </a:r>
            <a:r>
              <a:rPr lang="en-US" sz="1600" dirty="0" err="1" smtClean="0"/>
              <a:t>cara</a:t>
            </a:r>
            <a:r>
              <a:rPr lang="en-US" sz="1600" dirty="0" smtClean="0"/>
              <a:t> </a:t>
            </a:r>
            <a:r>
              <a:rPr lang="en-US" sz="1600" dirty="0" err="1" smtClean="0"/>
              <a:t>untuk</a:t>
            </a:r>
            <a:r>
              <a:rPr lang="en-US" sz="1600" dirty="0" smtClean="0"/>
              <a:t> </a:t>
            </a:r>
            <a:r>
              <a:rPr lang="en-US" sz="1600" dirty="0" err="1" smtClean="0"/>
              <a:t>mengukur</a:t>
            </a:r>
            <a:r>
              <a:rPr lang="en-US" sz="1600" dirty="0" smtClean="0"/>
              <a:t> </a:t>
            </a:r>
            <a:r>
              <a:rPr lang="en-US" sz="1600" dirty="0" err="1" smtClean="0"/>
              <a:t>efektifitas</a:t>
            </a:r>
            <a:r>
              <a:rPr lang="en-US" sz="1600" dirty="0" smtClean="0"/>
              <a:t> </a:t>
            </a:r>
            <a:r>
              <a:rPr lang="en-US" sz="1600" dirty="0" err="1" smtClean="0"/>
              <a:t>suatu</a:t>
            </a:r>
            <a:r>
              <a:rPr lang="en-US" sz="1600" dirty="0" smtClean="0"/>
              <a:t> trade off yang </a:t>
            </a:r>
            <a:r>
              <a:rPr lang="en-US" sz="1600" dirty="0" err="1" smtClean="0"/>
              <a:t>dibuat</a:t>
            </a:r>
            <a:r>
              <a:rPr lang="en-US" sz="1600" dirty="0" smtClean="0"/>
              <a:t> </a:t>
            </a:r>
            <a:r>
              <a:rPr lang="en-US" sz="1600" dirty="0" err="1" smtClean="0"/>
              <a:t>oleh</a:t>
            </a:r>
            <a:r>
              <a:rPr lang="en-US" sz="1600" dirty="0" smtClean="0"/>
              <a:t> </a:t>
            </a:r>
            <a:r>
              <a:rPr lang="en-US" sz="1600" dirty="0" err="1" smtClean="0"/>
              <a:t>manajer</a:t>
            </a:r>
            <a:r>
              <a:rPr lang="en-US" sz="1600" dirty="0" smtClean="0"/>
              <a:t>.</a:t>
            </a:r>
          </a:p>
          <a:p>
            <a:r>
              <a:rPr lang="en-US" sz="1600" dirty="0" err="1" smtClean="0"/>
              <a:t>Langakh</a:t>
            </a:r>
            <a:r>
              <a:rPr lang="en-US" sz="1600" dirty="0" smtClean="0"/>
              <a:t> </a:t>
            </a:r>
            <a:r>
              <a:rPr lang="en-US" sz="1600" dirty="0" err="1" smtClean="0"/>
              <a:t>utama</a:t>
            </a:r>
            <a:r>
              <a:rPr lang="en-US" sz="1600" dirty="0" smtClean="0"/>
              <a:t> </a:t>
            </a:r>
            <a:r>
              <a:rPr lang="en-US" sz="1600" dirty="0" err="1" smtClean="0"/>
              <a:t>dalam</a:t>
            </a:r>
            <a:r>
              <a:rPr lang="en-US" sz="1600" dirty="0" smtClean="0"/>
              <a:t> </a:t>
            </a:r>
            <a:r>
              <a:rPr lang="en-US" sz="1600" dirty="0" err="1" smtClean="0"/>
              <a:t>membuat</a:t>
            </a:r>
            <a:r>
              <a:rPr lang="en-US" sz="1600" dirty="0" smtClean="0"/>
              <a:t> </a:t>
            </a:r>
            <a:r>
              <a:rPr lang="en-US" sz="1600" dirty="0" err="1" smtClean="0"/>
              <a:t>pusat</a:t>
            </a:r>
            <a:r>
              <a:rPr lang="en-US" sz="1600" dirty="0" smtClean="0"/>
              <a:t> </a:t>
            </a:r>
            <a:r>
              <a:rPr lang="en-US" sz="1600" dirty="0" err="1" smtClean="0"/>
              <a:t>laba</a:t>
            </a:r>
            <a:r>
              <a:rPr lang="en-US" sz="1600" dirty="0" smtClean="0"/>
              <a:t> </a:t>
            </a:r>
            <a:r>
              <a:rPr lang="en-US" sz="1600" dirty="0" err="1" smtClean="0"/>
              <a:t>adalah</a:t>
            </a:r>
            <a:r>
              <a:rPr lang="en-US" sz="1600" dirty="0" smtClean="0"/>
              <a:t> </a:t>
            </a:r>
            <a:r>
              <a:rPr lang="en-US" sz="1600" dirty="0" err="1" smtClean="0"/>
              <a:t>menentuukan</a:t>
            </a:r>
            <a:r>
              <a:rPr lang="en-US" sz="1600" dirty="0" smtClean="0"/>
              <a:t> </a:t>
            </a:r>
            <a:r>
              <a:rPr lang="en-US" sz="1600" dirty="0" err="1" smtClean="0"/>
              <a:t>titik</a:t>
            </a:r>
            <a:r>
              <a:rPr lang="en-US" sz="1600" dirty="0" smtClean="0"/>
              <a:t> </a:t>
            </a:r>
            <a:r>
              <a:rPr lang="en-US" sz="1600" dirty="0" err="1" smtClean="0"/>
              <a:t>terendah</a:t>
            </a:r>
            <a:r>
              <a:rPr lang="en-US" sz="1600" dirty="0" smtClean="0"/>
              <a:t> </a:t>
            </a:r>
            <a:r>
              <a:rPr lang="en-US" sz="1600" dirty="0" err="1" smtClean="0"/>
              <a:t>dalam</a:t>
            </a:r>
            <a:r>
              <a:rPr lang="en-US" sz="1600" dirty="0" smtClean="0"/>
              <a:t> </a:t>
            </a:r>
            <a:r>
              <a:rPr lang="en-US" sz="1600" dirty="0" err="1" smtClean="0"/>
              <a:t>organisasi</a:t>
            </a:r>
            <a:r>
              <a:rPr lang="en-US" sz="1600" dirty="0" smtClean="0"/>
              <a:t> </a:t>
            </a:r>
            <a:r>
              <a:rPr lang="en-US" sz="1600" dirty="0" err="1" smtClean="0"/>
              <a:t>dimana</a:t>
            </a:r>
            <a:r>
              <a:rPr lang="en-US" sz="1600" dirty="0" smtClean="0"/>
              <a:t> </a:t>
            </a:r>
            <a:r>
              <a:rPr lang="en-US" sz="1600" dirty="0" err="1" smtClean="0"/>
              <a:t>jedua</a:t>
            </a:r>
            <a:r>
              <a:rPr lang="en-US" sz="1600" dirty="0" smtClean="0"/>
              <a:t> </a:t>
            </a:r>
            <a:r>
              <a:rPr lang="en-US" sz="1600" dirty="0" err="1" smtClean="0"/>
              <a:t>kondisi</a:t>
            </a:r>
            <a:r>
              <a:rPr lang="en-US" sz="1600" dirty="0" smtClean="0"/>
              <a:t> di </a:t>
            </a:r>
            <a:r>
              <a:rPr lang="en-US" sz="1600" dirty="0" err="1" smtClean="0"/>
              <a:t>atas</a:t>
            </a:r>
            <a:r>
              <a:rPr lang="en-US" sz="1600" dirty="0" smtClean="0"/>
              <a:t> </a:t>
            </a:r>
            <a:r>
              <a:rPr lang="en-US" sz="1600" dirty="0" err="1" smtClean="0"/>
              <a:t>terpenuhi</a:t>
            </a:r>
            <a:r>
              <a:rPr lang="en-US" sz="1600" dirty="0" smtClean="0"/>
              <a:t>.</a:t>
            </a:r>
          </a:p>
          <a:p>
            <a:endParaRPr lang="en-US" sz="1600" dirty="0" smtClean="0"/>
          </a:p>
          <a:p>
            <a:endParaRPr lang="en-US" sz="1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1625"/>
            <a:ext cx="7772400" cy="769938"/>
          </a:xfrm>
        </p:spPr>
        <p:txBody>
          <a:bodyPr>
            <a:normAutofit fontScale="90000"/>
          </a:bodyPr>
          <a:lstStyle/>
          <a:p>
            <a:r>
              <a:rPr lang="en-US" sz="3200" smtClean="0">
                <a:solidFill>
                  <a:schemeClr val="tx1"/>
                </a:solidFill>
              </a:rPr>
              <a:t>Manfaat Pusat Laba</a:t>
            </a:r>
            <a:br>
              <a:rPr lang="en-US" sz="3200" smtClean="0">
                <a:solidFill>
                  <a:schemeClr val="tx1"/>
                </a:solidFill>
              </a:rPr>
            </a:br>
            <a:endParaRPr lang="en-US" sz="3200" smtClean="0"/>
          </a:p>
        </p:txBody>
      </p:sp>
      <p:sp>
        <p:nvSpPr>
          <p:cNvPr id="5123" name="Content Placeholder 2"/>
          <p:cNvSpPr>
            <a:spLocks noGrp="1"/>
          </p:cNvSpPr>
          <p:nvPr>
            <p:ph idx="1"/>
          </p:nvPr>
        </p:nvSpPr>
        <p:spPr>
          <a:xfrm>
            <a:off x="642938" y="1071563"/>
            <a:ext cx="7772400" cy="5072062"/>
          </a:xfrm>
        </p:spPr>
        <p:txBody>
          <a:bodyPr/>
          <a:lstStyle/>
          <a:p>
            <a:r>
              <a:rPr lang="en-US" sz="1200" smtClean="0"/>
              <a:t>kualitas keputusan dapat meningkat karena keputusan tersebut dibuat oleh para manajer yang paling dekat dengan titik keputusannya</a:t>
            </a:r>
          </a:p>
          <a:p>
            <a:endParaRPr lang="en-US" sz="1200" smtClean="0"/>
          </a:p>
          <a:p>
            <a:r>
              <a:rPr lang="en-US" sz="1200" smtClean="0"/>
              <a:t>kecepatan dari pengambilan keputusan operasional dapat meningkat karena tidak perlu mendapat persetujuan terlebih dahulu dari kantor pusat.</a:t>
            </a:r>
          </a:p>
          <a:p>
            <a:endParaRPr lang="en-US" sz="1200" smtClean="0"/>
          </a:p>
          <a:p>
            <a:r>
              <a:rPr lang="en-US" sz="1200" smtClean="0"/>
              <a:t>manajemen kantor pusat bebas dari pengambilan keputusan harian sehingga dapat berkonsentrasi pada hal yang lebih luas</a:t>
            </a:r>
          </a:p>
          <a:p>
            <a:pPr>
              <a:buFontTx/>
              <a:buNone/>
            </a:pPr>
            <a:endParaRPr lang="en-US" sz="1200" smtClean="0"/>
          </a:p>
          <a:p>
            <a:r>
              <a:rPr lang="en-US" sz="1200" smtClean="0"/>
              <a:t>manajer karena tunduk pada hanya sedikit batasan dari korporat, lebih bebas untuk menggunakan imajinasi dan inisiatifnya</a:t>
            </a:r>
          </a:p>
          <a:p>
            <a:pPr>
              <a:buFontTx/>
              <a:buNone/>
            </a:pPr>
            <a:endParaRPr lang="en-US" sz="1200" smtClean="0"/>
          </a:p>
          <a:p>
            <a:r>
              <a:rPr lang="en-US" sz="1200" smtClean="0"/>
              <a:t>karena pusat laba serupa dengan perusahaan yang independen, maka pusat laba memberikan tempat pelatihan yang sempurna bagi manajemen umum</a:t>
            </a:r>
          </a:p>
          <a:p>
            <a:pPr>
              <a:buFontTx/>
              <a:buNone/>
            </a:pPr>
            <a:endParaRPr lang="en-US" sz="1200" smtClean="0"/>
          </a:p>
          <a:p>
            <a:r>
              <a:rPr lang="en-US" sz="1200" smtClean="0"/>
              <a:t>kesadaran laba dapat ditingkatkan karena para manajer yang bertanggung jawab atas laba akan selalu mencari cara untuk meningkatkan laba</a:t>
            </a:r>
          </a:p>
          <a:p>
            <a:pPr>
              <a:buFontTx/>
              <a:buNone/>
            </a:pPr>
            <a:endParaRPr lang="en-US" sz="1200" smtClean="0"/>
          </a:p>
          <a:p>
            <a:r>
              <a:rPr lang="en-US" sz="1200" smtClean="0"/>
              <a:t>pusat laba memberikan informasi yang siap pakai bagi manajemen puncak mengenai profitabilitas dari komponen individual perusahaan</a:t>
            </a:r>
          </a:p>
          <a:p>
            <a:r>
              <a:rPr lang="en-US" sz="1200" smtClean="0"/>
              <a:t>karena keluaran yang dihasilkan telah siap pakai maka pusat laba sangat responsif terhadap tekanan untuk meningkatkan kinerja kompetitifnya.</a:t>
            </a:r>
          </a:p>
          <a:p>
            <a:r>
              <a:rPr lang="en-US" sz="1200" smtClean="0"/>
              <a:t> </a:t>
            </a:r>
          </a:p>
          <a:p>
            <a:endParaRPr lang="en-US" sz="12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42938" y="428625"/>
            <a:ext cx="7772400" cy="841375"/>
          </a:xfrm>
        </p:spPr>
        <p:txBody>
          <a:bodyPr>
            <a:normAutofit fontScale="90000"/>
          </a:bodyPr>
          <a:lstStyle/>
          <a:p>
            <a:r>
              <a:rPr lang="en-US" sz="3200" smtClean="0">
                <a:solidFill>
                  <a:schemeClr val="tx1"/>
                </a:solidFill>
              </a:rPr>
              <a:t>Kesulitan dengan pusat laba</a:t>
            </a:r>
            <a:br>
              <a:rPr lang="en-US" sz="3200" smtClean="0">
                <a:solidFill>
                  <a:schemeClr val="tx1"/>
                </a:solidFill>
              </a:rPr>
            </a:br>
            <a:endParaRPr lang="en-US" sz="3200" smtClean="0"/>
          </a:p>
        </p:txBody>
      </p:sp>
      <p:sp>
        <p:nvSpPr>
          <p:cNvPr id="6147" name="Content Placeholder 2"/>
          <p:cNvSpPr>
            <a:spLocks noGrp="1"/>
          </p:cNvSpPr>
          <p:nvPr>
            <p:ph idx="1"/>
          </p:nvPr>
        </p:nvSpPr>
        <p:spPr>
          <a:xfrm>
            <a:off x="685800" y="1143000"/>
            <a:ext cx="7772400" cy="4953000"/>
          </a:xfrm>
        </p:spPr>
        <p:txBody>
          <a:bodyPr/>
          <a:lstStyle/>
          <a:p>
            <a:r>
              <a:rPr lang="en-US" sz="1600" smtClean="0"/>
              <a:t>pengambilan keputusan yang terdesentralisasi akan memaksa manajemen puncak untuk lebih mengandalkan laporan pengendalian manajemen dan bukan wawasan pribadinya atas suatu </a:t>
            </a:r>
          </a:p>
          <a:p>
            <a:endParaRPr lang="en-US" sz="1600" smtClean="0"/>
          </a:p>
          <a:p>
            <a:r>
              <a:rPr lang="en-US" sz="1600" smtClean="0"/>
              <a:t>Jika manajemen kantor pusat lebih mampu dan memiliki informasi yang lebih baik daripada manajer pusat laba pada umumnya, maka kualitas keputusan yang diambil pada tingkat unit akan berkurang</a:t>
            </a:r>
          </a:p>
          <a:p>
            <a:endParaRPr lang="en-US" sz="1600" smtClean="0"/>
          </a:p>
          <a:p>
            <a:r>
              <a:rPr lang="en-US" sz="1600" smtClean="0"/>
              <a:t>perselisihan yang dapat meningkat karena adanya argumen mengenai harga transfer yang sesuai, pengalokasian biaya umum yang tepat, dan kredit untuk pendapatan yang sebelumnya dihasilkan secara bersama-sama oleh dua atau lebih unit bisnis</a:t>
            </a:r>
          </a:p>
          <a:p>
            <a:pPr>
              <a:buFontTx/>
              <a:buNone/>
            </a:pPr>
            <a:endParaRPr lang="en-US" sz="1600" smtClean="0"/>
          </a:p>
          <a:p>
            <a:r>
              <a:rPr lang="fi-FI" sz="1600" smtClean="0"/>
              <a:t>unit-unit organisasi yang pernah bekerja sama sebagai unit fungsional akan saling berkompetisi satu sama lain</a:t>
            </a:r>
            <a:endParaRPr lang="en-US" sz="1600" smtClean="0"/>
          </a:p>
          <a:p>
            <a:endParaRPr lang="en-US" sz="16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301625"/>
            <a:ext cx="7772400" cy="984250"/>
          </a:xfrm>
        </p:spPr>
        <p:txBody>
          <a:bodyPr>
            <a:normAutofit fontScale="90000"/>
          </a:bodyPr>
          <a:lstStyle/>
          <a:p>
            <a:r>
              <a:rPr lang="en-US" sz="3200" smtClean="0">
                <a:solidFill>
                  <a:schemeClr val="tx1"/>
                </a:solidFill>
              </a:rPr>
              <a:t>Kesulitan dengan pusat laba</a:t>
            </a:r>
            <a:br>
              <a:rPr lang="en-US" sz="3200" smtClean="0">
                <a:solidFill>
                  <a:schemeClr val="tx1"/>
                </a:solidFill>
              </a:rPr>
            </a:br>
            <a:endParaRPr lang="en-US" sz="3200" smtClean="0"/>
          </a:p>
        </p:txBody>
      </p:sp>
      <p:sp>
        <p:nvSpPr>
          <p:cNvPr id="7171" name="Content Placeholder 2"/>
          <p:cNvSpPr>
            <a:spLocks noGrp="1"/>
          </p:cNvSpPr>
          <p:nvPr>
            <p:ph idx="1"/>
          </p:nvPr>
        </p:nvSpPr>
        <p:spPr>
          <a:xfrm>
            <a:off x="685800" y="1357313"/>
            <a:ext cx="7772400" cy="4738687"/>
          </a:xfrm>
        </p:spPr>
        <p:txBody>
          <a:bodyPr/>
          <a:lstStyle/>
          <a:p>
            <a:r>
              <a:rPr lang="fi-FI" sz="1600" smtClean="0"/>
              <a:t>divisionalisasi dapat mengakibatkan biaya tambahan karena adanya tambahan manajemen, pegawai, dan pembukuan yang dibutuhkan dan mungkin menimbulkan duplikasi jabatan</a:t>
            </a:r>
          </a:p>
          <a:p>
            <a:endParaRPr lang="en-US" sz="1600" smtClean="0"/>
          </a:p>
          <a:p>
            <a:r>
              <a:rPr lang="fi-FI" sz="1600" smtClean="0"/>
              <a:t>tidak ada kesempatan untuk mengembangkan kompetensi bagi para manajer umum</a:t>
            </a:r>
          </a:p>
          <a:p>
            <a:endParaRPr lang="en-US" sz="1600" smtClean="0"/>
          </a:p>
          <a:p>
            <a:r>
              <a:rPr lang="fi-FI" sz="1600" smtClean="0"/>
              <a:t>ada terlalu banyak tekanan atas profitabilitas jangka pendek dengan mengorbankan profitabilitas jangka panjang.</a:t>
            </a:r>
          </a:p>
          <a:p>
            <a:pPr>
              <a:buFontTx/>
              <a:buNone/>
            </a:pPr>
            <a:endParaRPr lang="en-US" sz="1600" smtClean="0"/>
          </a:p>
          <a:p>
            <a:r>
              <a:rPr lang="fi-FI" sz="1600" smtClean="0"/>
              <a:t>tidak ada sistem yang sangat memuaskan untuk memastikan bahwa optimalisasi laba dari masing-masing pusat laba akan mengoptimalkan laba perusahaan secara keseluruhan.</a:t>
            </a:r>
            <a:endParaRPr lang="en-US" sz="1600" smtClean="0"/>
          </a:p>
          <a:p>
            <a:endParaRPr lang="en-US" sz="16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fi-FI" sz="3200" dirty="0" smtClean="0">
                <a:solidFill>
                  <a:schemeClr val="accent4">
                    <a:lumMod val="60000"/>
                    <a:lumOff val="40000"/>
                  </a:schemeClr>
                </a:solidFill>
              </a:rPr>
              <a:t>Unit Bisnis sebagai Pusat Laba</a:t>
            </a:r>
            <a:r>
              <a:rPr lang="en-US" sz="3200" dirty="0" smtClean="0">
                <a:solidFill>
                  <a:schemeClr val="accent4">
                    <a:lumMod val="60000"/>
                    <a:lumOff val="40000"/>
                  </a:schemeClr>
                </a:solidFill>
              </a:rPr>
              <a:t/>
            </a:r>
            <a:br>
              <a:rPr lang="en-US" sz="3200" dirty="0" smtClean="0">
                <a:solidFill>
                  <a:schemeClr val="accent4">
                    <a:lumMod val="60000"/>
                    <a:lumOff val="40000"/>
                  </a:schemeClr>
                </a:solidFill>
              </a:rPr>
            </a:br>
            <a:endParaRPr lang="en-US" sz="3200" dirty="0">
              <a:solidFill>
                <a:schemeClr val="accent4">
                  <a:lumMod val="60000"/>
                  <a:lumOff val="40000"/>
                </a:schemeClr>
              </a:solidFill>
            </a:endParaRPr>
          </a:p>
        </p:txBody>
      </p:sp>
      <p:sp>
        <p:nvSpPr>
          <p:cNvPr id="8195" name="Content Placeholder 2"/>
          <p:cNvSpPr>
            <a:spLocks noGrp="1"/>
          </p:cNvSpPr>
          <p:nvPr>
            <p:ph idx="1"/>
          </p:nvPr>
        </p:nvSpPr>
        <p:spPr>
          <a:xfrm>
            <a:off x="685800" y="1571625"/>
            <a:ext cx="7772400" cy="4524375"/>
          </a:xfrm>
        </p:spPr>
        <p:txBody>
          <a:bodyPr/>
          <a:lstStyle/>
          <a:p>
            <a:pPr algn="r">
              <a:buFontTx/>
              <a:buNone/>
            </a:pPr>
            <a:endParaRPr lang="fi-FI" sz="2400" smtClean="0"/>
          </a:p>
          <a:p>
            <a:pPr algn="r">
              <a:buFontTx/>
              <a:buNone/>
            </a:pPr>
            <a:r>
              <a:rPr lang="fi-FI" sz="2400" smtClean="0"/>
              <a:t>Hampir semua unit bisnis diciptakan sebagai pusat laba karena manajer yang bertanggung jawab atas unit tersebut memiliki kendali atas pengembangan produk, proses produksi dan pemasaran. Para manajer tersebut berperan untuk mempengaruhi pendapatan dan beban sedemikian rupa sehingga dapat dianggap bertanggung jawab atas laba </a:t>
            </a:r>
            <a:endParaRPr lang="en-US" sz="2400" smtClean="0"/>
          </a:p>
          <a:p>
            <a:pPr algn="r"/>
            <a:endParaRPr lang="en-US" sz="2400" smtClean="0"/>
          </a:p>
          <a:p>
            <a:pPr algn="r"/>
            <a:endParaRPr lang="en-US" sz="24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1625"/>
            <a:ext cx="7772400" cy="984250"/>
          </a:xfrm>
        </p:spPr>
        <p:txBody>
          <a:bodyPr/>
          <a:lstStyle/>
          <a:p>
            <a:pPr>
              <a:defRPr/>
            </a:pPr>
            <a:r>
              <a:rPr lang="fi-FI" sz="2800" dirty="0" smtClean="0">
                <a:solidFill>
                  <a:schemeClr val="accent4">
                    <a:lumMod val="60000"/>
                    <a:lumOff val="40000"/>
                  </a:schemeClr>
                </a:solidFill>
              </a:rPr>
              <a:t>Batasan atas wewenang unit bisnis</a:t>
            </a:r>
            <a:r>
              <a:rPr lang="en-US" sz="2800" dirty="0" smtClean="0">
                <a:solidFill>
                  <a:schemeClr val="accent4">
                    <a:lumMod val="60000"/>
                    <a:lumOff val="40000"/>
                  </a:schemeClr>
                </a:solidFill>
              </a:rPr>
              <a:t/>
            </a:r>
            <a:br>
              <a:rPr lang="en-US" sz="2800" dirty="0" smtClean="0">
                <a:solidFill>
                  <a:schemeClr val="accent4">
                    <a:lumMod val="60000"/>
                    <a:lumOff val="40000"/>
                  </a:schemeClr>
                </a:solidFill>
              </a:rPr>
            </a:br>
            <a:endParaRPr lang="en-US" sz="2800" dirty="0">
              <a:solidFill>
                <a:schemeClr val="accent4">
                  <a:lumMod val="60000"/>
                  <a:lumOff val="40000"/>
                </a:schemeClr>
              </a:solidFill>
            </a:endParaRPr>
          </a:p>
        </p:txBody>
      </p:sp>
      <p:sp>
        <p:nvSpPr>
          <p:cNvPr id="9219" name="Content Placeholder 2"/>
          <p:cNvSpPr>
            <a:spLocks noGrp="1"/>
          </p:cNvSpPr>
          <p:nvPr>
            <p:ph idx="1"/>
          </p:nvPr>
        </p:nvSpPr>
        <p:spPr>
          <a:xfrm>
            <a:off x="714375" y="1428750"/>
            <a:ext cx="7772400" cy="4714875"/>
          </a:xfrm>
        </p:spPr>
        <p:txBody>
          <a:bodyPr/>
          <a:lstStyle/>
          <a:p>
            <a:r>
              <a:rPr lang="fi-FI" sz="1400" smtClean="0"/>
              <a:t>Manajer unit bisnis akan memiliki otonomi seperti presiden dalam suatu perusahaan independen. </a:t>
            </a:r>
            <a:r>
              <a:rPr lang="en-US" sz="1400" smtClean="0"/>
              <a:t>Struktur unit bisnis mencerminkan trade off antara otonomi unit bisnis dan batasan perusahaan. </a:t>
            </a:r>
          </a:p>
          <a:p>
            <a:endParaRPr lang="en-US" sz="1400" smtClean="0"/>
          </a:p>
          <a:p>
            <a:r>
              <a:rPr lang="en-US" sz="1400" smtClean="0"/>
              <a:t>batasan dari unit bisnis lain</a:t>
            </a:r>
          </a:p>
          <a:p>
            <a:pPr>
              <a:buFontTx/>
              <a:buNone/>
            </a:pPr>
            <a:r>
              <a:rPr lang="en-US" sz="1400" smtClean="0"/>
              <a:t>	Dalam hal pengendalian ada tiga jenis keputusan :</a:t>
            </a:r>
          </a:p>
          <a:p>
            <a:pPr lvl="1"/>
            <a:r>
              <a:rPr lang="en-US" sz="1400" smtClean="0"/>
              <a:t>keputusan produk</a:t>
            </a:r>
          </a:p>
          <a:p>
            <a:pPr lvl="1"/>
            <a:r>
              <a:rPr lang="en-US" sz="1400" smtClean="0"/>
              <a:t>keputusan pemasaran</a:t>
            </a:r>
          </a:p>
          <a:p>
            <a:pPr lvl="1"/>
            <a:r>
              <a:rPr lang="en-US" sz="1400" smtClean="0"/>
              <a:t>keputusan perolehan, bagaimana mendapatkan atau memproduksi barang dan jasa.</a:t>
            </a:r>
          </a:p>
          <a:p>
            <a:pPr lvl="1">
              <a:buFontTx/>
              <a:buNone/>
            </a:pPr>
            <a:endParaRPr lang="en-US" sz="1400" smtClean="0"/>
          </a:p>
          <a:p>
            <a:r>
              <a:rPr lang="en-US" sz="1400" smtClean="0"/>
              <a:t>Batasan dari manajemen korporat</a:t>
            </a:r>
          </a:p>
          <a:p>
            <a:pPr>
              <a:buFontTx/>
              <a:buNone/>
            </a:pPr>
            <a:r>
              <a:rPr lang="en-US" sz="1400" smtClean="0"/>
              <a:t>	Batasan yang dikenakan oleh manajemen korporat dikelompokkan menjadi :</a:t>
            </a:r>
          </a:p>
          <a:p>
            <a:pPr lvl="1"/>
            <a:r>
              <a:rPr lang="en-US" sz="1400" smtClean="0"/>
              <a:t>batasan yang timbul dari pertimbangan strategis</a:t>
            </a:r>
          </a:p>
          <a:p>
            <a:pPr lvl="1"/>
            <a:r>
              <a:rPr lang="en-US" sz="1400" smtClean="0"/>
              <a:t>batasan yang timbul karena adanya keseragaman yang diperlukan</a:t>
            </a:r>
          </a:p>
          <a:p>
            <a:pPr lvl="1"/>
            <a:r>
              <a:rPr lang="en-US" sz="1400" smtClean="0"/>
              <a:t>batasan yang timbul dari nilai ekonomis sentralisasi</a:t>
            </a:r>
          </a:p>
          <a:p>
            <a:endParaRPr lang="en-US" sz="1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714375" y="1785938"/>
            <a:ext cx="7772400" cy="2857500"/>
          </a:xfrm>
        </p:spPr>
        <p:txBody>
          <a:bodyPr/>
          <a:lstStyle/>
          <a:p>
            <a:r>
              <a:rPr lang="en-US" sz="2400" smtClean="0"/>
              <a:t>Setiap unit bisnis memiliki suatu perjanjian yang menyatakan aktivits pemasaran dan atau produksi yang boleh dilaksanakan dan unit bisnis tersebut harus menjaga untuk tidak beroperasi di luar perjanjian tersebut, meskipun jika unit bisnis tersebut melihat kesempatan laba dengan melakukan hal itu. </a:t>
            </a:r>
          </a:p>
          <a:p>
            <a:endParaRPr lang="en-US" sz="2400" smtClean="0"/>
          </a:p>
          <a:p>
            <a:endParaRPr lang="en-US" sz="2400" smtClean="0"/>
          </a:p>
        </p:txBody>
      </p:sp>
      <p:sp>
        <p:nvSpPr>
          <p:cNvPr id="4" name="Title 1"/>
          <p:cNvSpPr>
            <a:spLocks noGrp="1"/>
          </p:cNvSpPr>
          <p:nvPr>
            <p:ph type="title"/>
          </p:nvPr>
        </p:nvSpPr>
        <p:spPr>
          <a:xfrm>
            <a:off x="685800" y="301625"/>
            <a:ext cx="7772400" cy="984250"/>
          </a:xfrm>
        </p:spPr>
        <p:txBody>
          <a:bodyPr/>
          <a:lstStyle/>
          <a:p>
            <a:pPr>
              <a:defRPr/>
            </a:pPr>
            <a:r>
              <a:rPr lang="fi-FI" sz="2800" dirty="0" smtClean="0">
                <a:solidFill>
                  <a:schemeClr val="accent4">
                    <a:lumMod val="60000"/>
                    <a:lumOff val="40000"/>
                  </a:schemeClr>
                </a:solidFill>
              </a:rPr>
              <a:t>Batasan atas wewenang unit bisnis</a:t>
            </a:r>
            <a:r>
              <a:rPr lang="en-US" sz="2800" dirty="0" smtClean="0">
                <a:solidFill>
                  <a:schemeClr val="accent4">
                    <a:lumMod val="60000"/>
                    <a:lumOff val="40000"/>
                  </a:schemeClr>
                </a:solidFill>
              </a:rPr>
              <a:t/>
            </a:r>
            <a:br>
              <a:rPr lang="en-US" sz="2800" dirty="0" smtClean="0">
                <a:solidFill>
                  <a:schemeClr val="accent4">
                    <a:lumMod val="60000"/>
                    <a:lumOff val="40000"/>
                  </a:schemeClr>
                </a:solidFill>
              </a:rPr>
            </a:br>
            <a:endParaRPr lang="en-US" sz="2800" dirty="0">
              <a:solidFill>
                <a:schemeClr val="accent4">
                  <a:lumMod val="60000"/>
                  <a:lumOff val="40000"/>
                </a:schemeClr>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864</Words>
  <Application>Microsoft Office PowerPoint</Application>
  <PresentationFormat>On-screen Show (4:3)</PresentationFormat>
  <Paragraphs>114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PUSAT LABA</vt:lpstr>
      <vt:lpstr>KEMAMPUAN AKHIR YANG DIHARAPKAN</vt:lpstr>
      <vt:lpstr>PowerPoint Presentation</vt:lpstr>
      <vt:lpstr>Manfaat Pusat Laba </vt:lpstr>
      <vt:lpstr>Kesulitan dengan pusat laba </vt:lpstr>
      <vt:lpstr>Kesulitan dengan pusat laba </vt:lpstr>
      <vt:lpstr>Unit Bisnis sebagai Pusat Laba </vt:lpstr>
      <vt:lpstr>Batasan atas wewenang unit bisnis </vt:lpstr>
      <vt:lpstr>Batasan atas wewenang unit bisnis </vt:lpstr>
      <vt:lpstr>Pusat Laba Lainnya </vt:lpstr>
      <vt:lpstr>pemasaran</vt:lpstr>
      <vt:lpstr>manufaktur </vt:lpstr>
      <vt:lpstr>unit pendukung </vt:lpstr>
      <vt:lpstr>Mengukur Profitabilitas </vt:lpstr>
      <vt:lpstr>Jenis-jenis Ukuran kinerja : </vt:lpstr>
      <vt:lpstr>Jenis-jenis Ukuran kinerja</vt:lpstr>
      <vt:lpstr>SEKIAN DAN 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root</cp:lastModifiedBy>
  <cp:revision>18</cp:revision>
  <dcterms:created xsi:type="dcterms:W3CDTF">2017-09-09T11:34:57Z</dcterms:created>
  <dcterms:modified xsi:type="dcterms:W3CDTF">2017-09-19T22:32:35Z</dcterms:modified>
</cp:coreProperties>
</file>