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76" r:id="rId2"/>
    <p:sldId id="277" r:id="rId3"/>
    <p:sldId id="258" r:id="rId4"/>
    <p:sldId id="260" r:id="rId5"/>
    <p:sldId id="278" r:id="rId6"/>
    <p:sldId id="292" r:id="rId7"/>
    <p:sldId id="294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930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336557-2816-4BEF-9B90-E4C68FAE60E7}" type="datetimeFigureOut">
              <a:rPr lang="id-ID" smtClean="0"/>
              <a:pPr/>
              <a:t>15/10/2018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42E79F-0F05-4DA2-BD85-09378723179A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88538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976D2EC-A1D9-4E99-91AF-17F2F74A08EA}" type="slidenum">
              <a:rPr lang="id-ID" smtClean="0"/>
              <a:pPr>
                <a:defRPr/>
              </a:pPr>
              <a:t>2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272FDDC-563C-4E1C-99FA-29C9C4A151D1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4EABDB6-9148-4014-AC14-C6E38B2F4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il\Desktop\Smartcreative.jpg"/>
          <p:cNvPicPr>
            <a:picLocks noChangeAspect="1" noChangeArrowheads="1"/>
          </p:cNvPicPr>
          <p:nvPr/>
        </p:nvPicPr>
        <p:blipFill>
          <a:blip r:embed="rId2"/>
          <a:srcRect l="1051" r="800" b="504"/>
          <a:stretch>
            <a:fillRect/>
          </a:stretch>
        </p:blipFill>
        <p:spPr bwMode="auto">
          <a:xfrm>
            <a:off x="28788" y="476670"/>
            <a:ext cx="9144000" cy="6601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3222625" y="3573016"/>
            <a:ext cx="5638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P</a:t>
            </a:r>
            <a:r>
              <a:rPr lang="id-ID" sz="2000" b="1" dirty="0">
                <a:solidFill>
                  <a:schemeClr val="bg1"/>
                </a:solidFill>
              </a:rPr>
              <a:t>ertemuan </a:t>
            </a:r>
            <a:r>
              <a:rPr lang="en-US" sz="2000" b="1" dirty="0" smtClean="0">
                <a:solidFill>
                  <a:schemeClr val="bg1"/>
                </a:solidFill>
              </a:rPr>
              <a:t>8</a:t>
            </a:r>
          </a:p>
          <a:p>
            <a:pPr algn="ctr"/>
            <a:r>
              <a:rPr lang="en-US" sz="2000" b="1" dirty="0"/>
              <a:t>PENIMBANGAN </a:t>
            </a:r>
            <a:r>
              <a:rPr lang="en-US" sz="2000" b="1" dirty="0" smtClean="0"/>
              <a:t>KARYA / PERFORMANCE APPRAISAL </a:t>
            </a:r>
            <a:endParaRPr lang="en-US" sz="2000" b="1" dirty="0">
              <a:solidFill>
                <a:schemeClr val="bg1"/>
              </a:solidFill>
            </a:endParaRPr>
          </a:p>
          <a:p>
            <a:pPr algn="ctr"/>
            <a:r>
              <a:rPr lang="en-US" sz="2000" b="1" dirty="0" err="1" smtClean="0">
                <a:solidFill>
                  <a:schemeClr val="bg1"/>
                </a:solidFill>
              </a:rPr>
              <a:t>Dra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id-ID" sz="2000" b="1" dirty="0" smtClean="0">
                <a:solidFill>
                  <a:schemeClr val="bg1"/>
                </a:solidFill>
              </a:rPr>
              <a:t>S</a:t>
            </a:r>
            <a:r>
              <a:rPr lang="en-US" sz="2000" b="1" dirty="0" err="1" smtClean="0">
                <a:solidFill>
                  <a:schemeClr val="bg1"/>
                </a:solidFill>
              </a:rPr>
              <a:t>afitri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M.Msi</a:t>
            </a:r>
            <a:endParaRPr lang="en-US" sz="2000" b="1" dirty="0">
              <a:solidFill>
                <a:schemeClr val="bg1"/>
              </a:solidFill>
            </a:endParaRPr>
          </a:p>
          <a:p>
            <a:pPr algn="ctr"/>
            <a:r>
              <a:rPr lang="en-US" sz="2000" b="1" dirty="0" err="1" smtClean="0">
                <a:solidFill>
                  <a:schemeClr val="bg1"/>
                </a:solidFill>
              </a:rPr>
              <a:t>Teknik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Industri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Fakultas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Teknik</a:t>
            </a:r>
            <a:endParaRPr lang="en-US" sz="2000" b="1" dirty="0">
              <a:solidFill>
                <a:schemeClr val="bg1"/>
              </a:solidFill>
            </a:endParaRPr>
          </a:p>
          <a:p>
            <a:pPr algn="ctr"/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" name="AutoShape 2" descr="Image result for training"/>
          <p:cNvSpPr>
            <a:spLocks noChangeAspect="1" noChangeArrowheads="1"/>
          </p:cNvSpPr>
          <p:nvPr/>
        </p:nvSpPr>
        <p:spPr bwMode="auto">
          <a:xfrm>
            <a:off x="155575" y="-1600200"/>
            <a:ext cx="438150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88" y="1556792"/>
            <a:ext cx="3103052" cy="2264668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1296144"/>
          </a:xfrm>
        </p:spPr>
        <p:txBody>
          <a:bodyPr/>
          <a:lstStyle/>
          <a:p>
            <a:pPr lvl="0"/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effectLst/>
              </a:rPr>
              <a:t>Tujuan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Penimbangan</a:t>
            </a:r>
            <a:r>
              <a:rPr lang="en-US" dirty="0">
                <a:effectLst/>
              </a:rPr>
              <a:t> </a:t>
            </a:r>
            <a:r>
              <a:rPr lang="en-US" dirty="0" err="1" smtClean="0">
                <a:effectLst/>
              </a:rPr>
              <a:t>Karya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910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75656" y="2060848"/>
            <a:ext cx="5184576" cy="3456384"/>
          </a:xfrm>
        </p:spPr>
        <p:txBody>
          <a:bodyPr/>
          <a:lstStyle/>
          <a:p>
            <a:pPr marL="109728" lvl="0" indent="0">
              <a:buNone/>
            </a:pPr>
            <a:r>
              <a:rPr lang="en-US" dirty="0" smtClean="0"/>
              <a:t>1. </a:t>
            </a:r>
            <a:r>
              <a:rPr lang="en-US" dirty="0" err="1" smtClean="0"/>
              <a:t>Atasan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endParaRPr lang="en-US" dirty="0" smtClean="0"/>
          </a:p>
          <a:p>
            <a:pPr marL="109728" lv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Rekan</a:t>
            </a:r>
            <a:r>
              <a:rPr lang="en-US" dirty="0" smtClean="0"/>
              <a:t> </a:t>
            </a:r>
            <a:r>
              <a:rPr lang="en-US" dirty="0" err="1"/>
              <a:t>kerja</a:t>
            </a:r>
            <a:endParaRPr lang="en-US" dirty="0"/>
          </a:p>
          <a:p>
            <a:pPr marL="109728" lvl="0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Bawahan</a:t>
            </a:r>
            <a:endParaRPr lang="en-US" dirty="0"/>
          </a:p>
          <a:p>
            <a:pPr marL="109728" lvl="0" indent="0">
              <a:buNone/>
            </a:pPr>
            <a:r>
              <a:rPr lang="en-US" dirty="0" smtClean="0"/>
              <a:t>4. </a:t>
            </a:r>
            <a:r>
              <a:rPr lang="en-US" dirty="0" err="1" smtClean="0"/>
              <a:t>Swa-penimbangan</a:t>
            </a:r>
            <a:endParaRPr lang="en-US" dirty="0"/>
          </a:p>
          <a:p>
            <a:pPr marL="109728" lvl="0" indent="0">
              <a:buNone/>
            </a:pPr>
            <a:r>
              <a:rPr lang="en-US" dirty="0" smtClean="0"/>
              <a:t>5. </a:t>
            </a:r>
            <a:r>
              <a:rPr lang="en-US" dirty="0" err="1" smtClean="0"/>
              <a:t>Langganan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en-US" dirty="0" err="1">
                <a:effectLst/>
              </a:rPr>
              <a:t>Tenaga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Kerja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Penimbang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5099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844825"/>
            <a:ext cx="8229600" cy="2160240"/>
          </a:xfrm>
        </p:spPr>
        <p:txBody>
          <a:bodyPr/>
          <a:lstStyle/>
          <a:p>
            <a:pPr lvl="0"/>
            <a:r>
              <a:rPr lang="en-US" dirty="0" err="1"/>
              <a:t>Kesalahan</a:t>
            </a:r>
            <a:r>
              <a:rPr lang="en-US" dirty="0"/>
              <a:t> </a:t>
            </a:r>
            <a:r>
              <a:rPr lang="en-US" dirty="0" err="1"/>
              <a:t>Konstan</a:t>
            </a:r>
            <a:r>
              <a:rPr lang="en-US" dirty="0"/>
              <a:t>/</a:t>
            </a:r>
            <a:r>
              <a:rPr lang="en-US" dirty="0" err="1"/>
              <a:t>Pendistribusian</a:t>
            </a:r>
            <a:endParaRPr lang="en-US" dirty="0"/>
          </a:p>
          <a:p>
            <a:pPr lvl="0"/>
            <a:r>
              <a:rPr lang="en-US" dirty="0" err="1"/>
              <a:t>Kesalahan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Dominan</a:t>
            </a:r>
            <a:endParaRPr lang="en-US" dirty="0"/>
          </a:p>
          <a:p>
            <a:pPr lvl="0"/>
            <a:r>
              <a:rPr lang="en-US" dirty="0" err="1"/>
              <a:t>Kesalahan</a:t>
            </a:r>
            <a:r>
              <a:rPr lang="en-US" dirty="0"/>
              <a:t> </a:t>
            </a:r>
            <a:r>
              <a:rPr lang="en-US" dirty="0" err="1"/>
              <a:t>Egosentrik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>
                <a:effectLst/>
              </a:rPr>
              <a:t>Kesalahan-keselahan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dari</a:t>
            </a:r>
            <a:r>
              <a:rPr lang="en-US" sz="3200" dirty="0">
                <a:effectLst/>
              </a:rPr>
              <a:t> </a:t>
            </a:r>
            <a:r>
              <a:rPr lang="en-US" sz="3200" dirty="0" err="1" smtClean="0">
                <a:effectLst/>
              </a:rPr>
              <a:t>Penimbang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61035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penimbangan</a:t>
            </a:r>
            <a:r>
              <a:rPr lang="en-US" dirty="0"/>
              <a:t> agar :</a:t>
            </a:r>
          </a:p>
          <a:p>
            <a:pPr lvl="0"/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berkomunikasi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bawahan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unjuk-kerja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. </a:t>
            </a:r>
            <a:endParaRPr lang="en-US" dirty="0" smtClean="0"/>
          </a:p>
          <a:p>
            <a:pPr lvl="0"/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/>
              <a:t>pelatihan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 smtClean="0"/>
              <a:t>wawancara</a:t>
            </a:r>
            <a:r>
              <a:rPr lang="en-US" dirty="0" smtClean="0"/>
              <a:t> </a:t>
            </a:r>
            <a:r>
              <a:rPr lang="en-US" dirty="0" err="1"/>
              <a:t>penimbangan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 smtClean="0"/>
              <a:t>.</a:t>
            </a:r>
            <a:endParaRPr lang="en-US" dirty="0"/>
          </a:p>
          <a:p>
            <a:pPr lvl="0"/>
            <a:r>
              <a:rPr lang="en-US" dirty="0" err="1"/>
              <a:t>Merencakan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ancangan</a:t>
            </a:r>
            <a:r>
              <a:rPr lang="en-US" dirty="0"/>
              <a:t> </a:t>
            </a:r>
            <a:r>
              <a:rPr lang="en-US" dirty="0" err="1"/>
              <a:t>pemecahan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ancangan</a:t>
            </a:r>
            <a:r>
              <a:rPr lang="en-US" dirty="0"/>
              <a:t> “</a:t>
            </a:r>
            <a:r>
              <a:rPr lang="en-US" dirty="0" err="1"/>
              <a:t>katakan-dan-jual</a:t>
            </a:r>
            <a:r>
              <a:rPr lang="en-US" dirty="0"/>
              <a:t>” (</a:t>
            </a:r>
            <a:r>
              <a:rPr lang="en-US" i="1" dirty="0"/>
              <a:t>tell-and-sell</a:t>
            </a:r>
            <a:r>
              <a:rPr lang="en-US" dirty="0"/>
              <a:t>), </a:t>
            </a:r>
            <a:endParaRPr lang="en-US" dirty="0" smtClean="0"/>
          </a:p>
          <a:p>
            <a:pPr lvl="0"/>
            <a:r>
              <a:rPr lang="en-US" dirty="0" err="1"/>
              <a:t>Mendorong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menunjang</a:t>
            </a:r>
            <a:r>
              <a:rPr lang="en-US" dirty="0"/>
              <a:t> </a:t>
            </a:r>
            <a:r>
              <a:rPr lang="en-US" dirty="0" err="1"/>
              <a:t>bawahan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mempersiapkan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wawancara</a:t>
            </a:r>
            <a:r>
              <a:rPr lang="en-US" dirty="0"/>
              <a:t> </a:t>
            </a:r>
            <a:r>
              <a:rPr lang="en-US" dirty="0" err="1"/>
              <a:t>penimbangan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Peningkatan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Efektivitas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Penimbang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960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wawancara</a:t>
            </a:r>
            <a:r>
              <a:rPr lang="en-US" dirty="0"/>
              <a:t> </a:t>
            </a:r>
            <a:r>
              <a:rPr lang="en-US" dirty="0" err="1"/>
              <a:t>penimbangan</a:t>
            </a:r>
            <a:r>
              <a:rPr lang="en-US" dirty="0"/>
              <a:t> </a:t>
            </a:r>
            <a:r>
              <a:rPr lang="en-US" dirty="0" smtClean="0"/>
              <a:t>agar: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err="1"/>
              <a:t>M</a:t>
            </a:r>
            <a:r>
              <a:rPr lang="en-US" dirty="0" err="1" smtClean="0"/>
              <a:t>endorong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menunjang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bawahan</a:t>
            </a:r>
            <a:r>
              <a:rPr lang="en-US" dirty="0"/>
              <a:t>. </a:t>
            </a:r>
            <a:endParaRPr lang="en-US" dirty="0" smtClean="0"/>
          </a:p>
          <a:p>
            <a:pPr lvl="0"/>
            <a:r>
              <a:rPr lang="en-US" dirty="0" err="1" smtClean="0"/>
              <a:t>Menimbang</a:t>
            </a:r>
            <a:r>
              <a:rPr lang="en-US" dirty="0" smtClean="0"/>
              <a:t> </a:t>
            </a:r>
            <a:r>
              <a:rPr lang="en-US" dirty="0" err="1"/>
              <a:t>unjuk-kerja</a:t>
            </a:r>
            <a:r>
              <a:rPr lang="en-US" dirty="0"/>
              <a:t>, </a:t>
            </a:r>
            <a:r>
              <a:rPr lang="en-US" dirty="0" err="1"/>
              <a:t>perilakunya</a:t>
            </a:r>
            <a:r>
              <a:rPr lang="en-US" dirty="0"/>
              <a:t>,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kepribadiannya</a:t>
            </a:r>
            <a:r>
              <a:rPr lang="en-US" dirty="0"/>
              <a:t>. </a:t>
            </a:r>
          </a:p>
          <a:p>
            <a:pPr lvl="0"/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/>
              <a:t>bersikap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konkret</a:t>
            </a:r>
            <a:r>
              <a:rPr lang="en-US" dirty="0"/>
              <a:t>,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samar</a:t>
            </a:r>
            <a:r>
              <a:rPr lang="en-US" dirty="0"/>
              <a:t>. </a:t>
            </a:r>
            <a:endParaRPr lang="en-US" dirty="0" smtClean="0"/>
          </a:p>
          <a:p>
            <a:pPr lvl="0"/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pendengar</a:t>
            </a:r>
            <a:r>
              <a:rPr lang="en-US" dirty="0"/>
              <a:t> yang </a:t>
            </a:r>
            <a:r>
              <a:rPr lang="en-US" dirty="0" err="1" smtClean="0"/>
              <a:t>aktif</a:t>
            </a:r>
            <a:endParaRPr lang="en-US" dirty="0" smtClean="0"/>
          </a:p>
          <a:p>
            <a:pPr lvl="0"/>
            <a:r>
              <a:rPr lang="en-US" dirty="0" err="1"/>
              <a:t>Tetapkan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–</a:t>
            </a:r>
            <a:r>
              <a:rPr lang="en-US" dirty="0" err="1"/>
              <a:t>tujuan</a:t>
            </a:r>
            <a:r>
              <a:rPr lang="en-US" dirty="0"/>
              <a:t> yang </a:t>
            </a:r>
            <a:r>
              <a:rPr lang="en-US" dirty="0" err="1"/>
              <a:t>disetujui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perbaikan-perbaikan</a:t>
            </a:r>
            <a:r>
              <a:rPr lang="en-US" dirty="0"/>
              <a:t> di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mendatang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>
                <a:effectLst/>
              </a:rPr>
              <a:t>Peningkatan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Efektivitas</a:t>
            </a:r>
            <a:r>
              <a:rPr lang="en-US" sz="3200" dirty="0">
                <a:effectLst/>
              </a:rPr>
              <a:t> </a:t>
            </a:r>
            <a:r>
              <a:rPr lang="en-US" sz="3200" dirty="0" err="1" smtClean="0">
                <a:effectLst/>
              </a:rPr>
              <a:t>Penimbang</a:t>
            </a:r>
            <a:r>
              <a:rPr lang="en-US" sz="3200" dirty="0" smtClean="0">
                <a:effectLst/>
              </a:rPr>
              <a:t> (1)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86859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Sesudah</a:t>
            </a:r>
            <a:r>
              <a:rPr lang="en-US" dirty="0"/>
              <a:t> </a:t>
            </a:r>
            <a:r>
              <a:rPr lang="en-US" dirty="0" err="1"/>
              <a:t>penimbangan</a:t>
            </a:r>
            <a:r>
              <a:rPr lang="en-US" dirty="0"/>
              <a:t> agar </a:t>
            </a:r>
            <a:r>
              <a:rPr lang="en-US" dirty="0" smtClean="0"/>
              <a:t>: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berkomunikasi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bawahan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unjuk-kerjanya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/>
              <a:t>Menilai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 smtClean="0"/>
              <a:t>periodik</a:t>
            </a:r>
            <a:r>
              <a:rPr lang="en-US" dirty="0" smtClean="0"/>
              <a:t> </a:t>
            </a:r>
            <a:r>
              <a:rPr lang="en-US" dirty="0" err="1" smtClean="0"/>
              <a:t>kemajuan</a:t>
            </a:r>
            <a:r>
              <a:rPr lang="en-US" dirty="0" smtClean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 smtClean="0"/>
              <a:t>tujuan</a:t>
            </a:r>
            <a:endParaRPr lang="en-US" dirty="0" smtClean="0"/>
          </a:p>
          <a:p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ganjaran-ganjaran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unjuk-kerja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>
                <a:effectLst/>
              </a:rPr>
              <a:t>Peningkatan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Efektivitas</a:t>
            </a:r>
            <a:r>
              <a:rPr lang="en-US" sz="3200" dirty="0">
                <a:effectLst/>
              </a:rPr>
              <a:t> </a:t>
            </a:r>
            <a:r>
              <a:rPr lang="en-US" sz="3200" dirty="0" err="1" smtClean="0">
                <a:effectLst/>
              </a:rPr>
              <a:t>Penimbang</a:t>
            </a:r>
            <a:r>
              <a:rPr lang="en-US" sz="3200" dirty="0" smtClean="0">
                <a:effectLst/>
              </a:rPr>
              <a:t> (3)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773880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digolongkan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smtClean="0"/>
              <a:t>:</a:t>
            </a:r>
          </a:p>
          <a:p>
            <a:pPr marL="109728" indent="0">
              <a:buNone/>
            </a:pPr>
            <a:endParaRPr lang="en-US" dirty="0"/>
          </a:p>
          <a:p>
            <a:pPr marL="109728" lvl="0" indent="0">
              <a:buNone/>
            </a:pPr>
            <a:r>
              <a:rPr lang="en-US" dirty="0" smtClean="0"/>
              <a:t>1.Teknik-teknik </a:t>
            </a:r>
            <a:r>
              <a:rPr lang="en-US" dirty="0" err="1"/>
              <a:t>relatif</a:t>
            </a:r>
            <a:r>
              <a:rPr lang="en-US" dirty="0"/>
              <a:t>/</a:t>
            </a:r>
            <a:r>
              <a:rPr lang="en-US" dirty="0" err="1"/>
              <a:t>nisbi</a:t>
            </a:r>
            <a:r>
              <a:rPr lang="en-US" dirty="0"/>
              <a:t> yang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</a:p>
          <a:p>
            <a:pPr lvl="0"/>
            <a:r>
              <a:rPr lang="en-US" dirty="0" err="1"/>
              <a:t>Pemeringkatan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</a:p>
          <a:p>
            <a:pPr marL="109728" indent="0">
              <a:buNone/>
            </a:pPr>
            <a:r>
              <a:rPr lang="en-US" dirty="0" smtClean="0"/>
              <a:t>   (</a:t>
            </a:r>
            <a:r>
              <a:rPr lang="en-US" i="1" dirty="0"/>
              <a:t>Group Order Ranking</a:t>
            </a:r>
            <a:r>
              <a:rPr lang="en-US" dirty="0"/>
              <a:t>),</a:t>
            </a:r>
          </a:p>
          <a:p>
            <a:pPr lvl="0"/>
            <a:r>
              <a:rPr lang="en-US" dirty="0" err="1"/>
              <a:t>Pemeringkatan</a:t>
            </a:r>
            <a:r>
              <a:rPr lang="en-US" dirty="0"/>
              <a:t> </a:t>
            </a:r>
            <a:r>
              <a:rPr lang="en-US" dirty="0" err="1"/>
              <a:t>perorangan</a:t>
            </a:r>
            <a:r>
              <a:rPr lang="en-US" dirty="0"/>
              <a:t> </a:t>
            </a:r>
          </a:p>
          <a:p>
            <a:pPr marL="109728" indent="0">
              <a:buNone/>
            </a:pPr>
            <a:r>
              <a:rPr lang="en-US" dirty="0" smtClean="0"/>
              <a:t>   (</a:t>
            </a:r>
            <a:r>
              <a:rPr lang="en-US" i="1" dirty="0"/>
              <a:t>Individual Ranking</a:t>
            </a:r>
            <a:r>
              <a:rPr lang="en-US" dirty="0"/>
              <a:t>),</a:t>
            </a:r>
          </a:p>
          <a:p>
            <a:pPr lvl="0"/>
            <a:r>
              <a:rPr lang="en-US" dirty="0" err="1"/>
              <a:t>Pembandingan</a:t>
            </a:r>
            <a:r>
              <a:rPr lang="en-US" dirty="0"/>
              <a:t> </a:t>
            </a:r>
            <a:r>
              <a:rPr lang="en-US" dirty="0" err="1"/>
              <a:t>berpasangan</a:t>
            </a:r>
            <a:endParaRPr lang="en-US" dirty="0"/>
          </a:p>
          <a:p>
            <a:pPr marL="109728" indent="0">
              <a:buNone/>
            </a:pPr>
            <a:r>
              <a:rPr lang="en-US" dirty="0" smtClean="0"/>
              <a:t>   (</a:t>
            </a:r>
            <a:r>
              <a:rPr lang="en-US" i="1" dirty="0"/>
              <a:t>Paired Comparison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Teknik-Teknik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Penimbangan</a:t>
            </a:r>
            <a:r>
              <a:rPr lang="en-US" dirty="0">
                <a:effectLst/>
              </a:rPr>
              <a:t> </a:t>
            </a:r>
            <a:r>
              <a:rPr lang="en-US" dirty="0" err="1" smtClean="0">
                <a:effectLst/>
              </a:rPr>
              <a:t>Karya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865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09728" lv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Teknik-teknik</a:t>
            </a:r>
            <a:r>
              <a:rPr lang="en-US" dirty="0" smtClean="0"/>
              <a:t> </a:t>
            </a:r>
            <a:r>
              <a:rPr lang="en-US" dirty="0"/>
              <a:t>absolute yang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</a:p>
          <a:p>
            <a:pPr lvl="0"/>
            <a:r>
              <a:rPr lang="en-US" dirty="0" err="1"/>
              <a:t>Penimbangan</a:t>
            </a:r>
            <a:r>
              <a:rPr lang="en-US" dirty="0"/>
              <a:t> </a:t>
            </a:r>
            <a:r>
              <a:rPr lang="en-US" dirty="0" err="1"/>
              <a:t>Karangan</a:t>
            </a:r>
            <a:endParaRPr lang="en-US" dirty="0"/>
          </a:p>
          <a:p>
            <a:pPr marL="109728" indent="0">
              <a:buNone/>
            </a:pPr>
            <a:r>
              <a:rPr lang="en-US" dirty="0" smtClean="0"/>
              <a:t>  (</a:t>
            </a:r>
            <a:r>
              <a:rPr lang="en-US" i="1" dirty="0"/>
              <a:t>Essay Appraisal</a:t>
            </a:r>
            <a:r>
              <a:rPr lang="en-US" dirty="0"/>
              <a:t>)</a:t>
            </a:r>
          </a:p>
          <a:p>
            <a:pPr lvl="0"/>
            <a:r>
              <a:rPr lang="en-US" dirty="0" err="1"/>
              <a:t>Penimbangan</a:t>
            </a:r>
            <a:r>
              <a:rPr lang="en-US" dirty="0"/>
              <a:t> </a:t>
            </a:r>
            <a:r>
              <a:rPr lang="en-US" dirty="0" err="1"/>
              <a:t>Peristiwa</a:t>
            </a:r>
            <a:r>
              <a:rPr lang="en-US" dirty="0"/>
              <a:t> </a:t>
            </a:r>
            <a:r>
              <a:rPr lang="en-US" dirty="0" err="1"/>
              <a:t>Genting</a:t>
            </a:r>
            <a:endParaRPr lang="en-US" dirty="0"/>
          </a:p>
          <a:p>
            <a:pPr marL="109728" indent="0">
              <a:buNone/>
            </a:pPr>
            <a:r>
              <a:rPr lang="en-US" dirty="0" smtClean="0"/>
              <a:t>   (</a:t>
            </a:r>
            <a:r>
              <a:rPr lang="en-US" i="1" dirty="0"/>
              <a:t>Critical Incident Appraisal</a:t>
            </a:r>
            <a:r>
              <a:rPr lang="en-US" dirty="0"/>
              <a:t>)</a:t>
            </a:r>
          </a:p>
          <a:p>
            <a:pPr lvl="0"/>
            <a:r>
              <a:rPr lang="en-US" dirty="0" err="1"/>
              <a:t>Skala</a:t>
            </a:r>
            <a:r>
              <a:rPr lang="en-US" dirty="0"/>
              <a:t> </a:t>
            </a:r>
            <a:r>
              <a:rPr lang="en-US" dirty="0" err="1"/>
              <a:t>Pengharkatan</a:t>
            </a:r>
            <a:r>
              <a:rPr lang="en-US" dirty="0"/>
              <a:t> </a:t>
            </a:r>
            <a:r>
              <a:rPr lang="en-US" dirty="0" err="1"/>
              <a:t>Grafis</a:t>
            </a:r>
            <a:endParaRPr lang="en-US" dirty="0"/>
          </a:p>
          <a:p>
            <a:pPr marL="109728" indent="0">
              <a:buNone/>
            </a:pPr>
            <a:r>
              <a:rPr lang="en-US" dirty="0" smtClean="0"/>
              <a:t>   (</a:t>
            </a:r>
            <a:r>
              <a:rPr lang="en-US" i="1" dirty="0"/>
              <a:t>Graphic Rating Scales</a:t>
            </a:r>
            <a:r>
              <a:rPr lang="en-US" dirty="0"/>
              <a:t>)</a:t>
            </a:r>
          </a:p>
          <a:p>
            <a:pPr lvl="0"/>
            <a:r>
              <a:rPr lang="en-US" dirty="0" err="1"/>
              <a:t>Skala</a:t>
            </a:r>
            <a:r>
              <a:rPr lang="en-US" dirty="0"/>
              <a:t> </a:t>
            </a:r>
            <a:r>
              <a:rPr lang="en-US" dirty="0" err="1"/>
              <a:t>Pengharkatan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yang </a:t>
            </a:r>
            <a:r>
              <a:rPr lang="en-US" dirty="0" err="1"/>
              <a:t>dijangkarkan</a:t>
            </a:r>
            <a:endParaRPr lang="en-US" dirty="0"/>
          </a:p>
          <a:p>
            <a:pPr marL="109728" indent="0">
              <a:buNone/>
            </a:pPr>
            <a:r>
              <a:rPr lang="en-US" dirty="0" smtClean="0"/>
              <a:t>   (</a:t>
            </a:r>
            <a:r>
              <a:rPr lang="en-US" i="1" dirty="0"/>
              <a:t>Behaviorally Anchored Rating Scale</a:t>
            </a:r>
            <a:r>
              <a:rPr lang="en-US" dirty="0"/>
              <a:t>)</a:t>
            </a:r>
          </a:p>
          <a:p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berorientasi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keluaran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>
                <a:effectLst/>
              </a:rPr>
              <a:t>Teknik-Teknik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Penimbangan</a:t>
            </a:r>
            <a:r>
              <a:rPr lang="en-US" sz="3200" dirty="0">
                <a:effectLst/>
              </a:rPr>
              <a:t> </a:t>
            </a:r>
            <a:r>
              <a:rPr lang="en-US" sz="3200" dirty="0" err="1" smtClean="0">
                <a:effectLst/>
              </a:rPr>
              <a:t>Karya</a:t>
            </a:r>
            <a:r>
              <a:rPr lang="en-US" sz="3200" dirty="0" smtClean="0">
                <a:effectLst/>
              </a:rPr>
              <a:t>(2)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517239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2309713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en-US" dirty="0"/>
          </a:p>
          <a:p>
            <a:pPr lvl="0"/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birokratis</a:t>
            </a:r>
            <a:r>
              <a:rPr lang="en-US" dirty="0"/>
              <a:t> yang </a:t>
            </a:r>
            <a:r>
              <a:rPr lang="en-US" dirty="0" err="1"/>
              <a:t>kaku</a:t>
            </a:r>
            <a:r>
              <a:rPr lang="en-US" dirty="0"/>
              <a:t> </a:t>
            </a:r>
            <a:endParaRPr lang="en-US" dirty="0" smtClean="0"/>
          </a:p>
          <a:p>
            <a:pPr lvl="0"/>
            <a:r>
              <a:rPr lang="en-US" dirty="0" err="1" smtClean="0"/>
              <a:t>Pemerolehan</a:t>
            </a:r>
            <a:r>
              <a:rPr lang="en-US" dirty="0" smtClean="0"/>
              <a:t> </a:t>
            </a:r>
            <a:r>
              <a:rPr lang="en-US" dirty="0"/>
              <a:t>data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absah</a:t>
            </a:r>
            <a:r>
              <a:rPr lang="en-US" dirty="0"/>
              <a:t> </a:t>
            </a:r>
            <a:endParaRPr lang="en-US" dirty="0" smtClean="0"/>
          </a:p>
          <a:p>
            <a:pPr lvl="0"/>
            <a:r>
              <a:rPr lang="en-US" dirty="0" err="1" smtClean="0"/>
              <a:t>Penolakan</a:t>
            </a:r>
            <a:r>
              <a:rPr lang="en-US" dirty="0" smtClean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penimbagan</a:t>
            </a:r>
            <a:r>
              <a:rPr lang="en-US" dirty="0"/>
              <a:t> </a:t>
            </a:r>
            <a:r>
              <a:rPr lang="en-US" dirty="0" err="1" smtClean="0"/>
              <a:t>karya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5841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/>
              <a:t>Lawler (1976), </a:t>
            </a:r>
            <a:r>
              <a:rPr lang="en-US" dirty="0" err="1"/>
              <a:t>penimbangan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: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5859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lvl="0" indent="0">
              <a:buNone/>
            </a:pPr>
            <a:r>
              <a:rPr lang="en-US" dirty="0" smtClean="0"/>
              <a:t>1. </a:t>
            </a:r>
            <a:r>
              <a:rPr lang="en-US" dirty="0" err="1" smtClean="0"/>
              <a:t>Ukuran-ukuran</a:t>
            </a:r>
            <a:r>
              <a:rPr lang="en-US" dirty="0" smtClean="0"/>
              <a:t> </a:t>
            </a:r>
            <a:r>
              <a:rPr lang="en-US" dirty="0" err="1"/>
              <a:t>keberhasilan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pPr marL="109728" lvl="0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 smtClean="0"/>
              <a:t>tepat</a:t>
            </a:r>
            <a:endParaRPr lang="en-US" dirty="0"/>
          </a:p>
          <a:p>
            <a:pPr marL="109728" lv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lengkap</a:t>
            </a:r>
            <a:r>
              <a:rPr lang="en-US" dirty="0" smtClean="0"/>
              <a:t>,</a:t>
            </a:r>
          </a:p>
          <a:p>
            <a:pPr marL="109728" lv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 smtClean="0"/>
              <a:t>oleh</a:t>
            </a:r>
            <a:endParaRPr lang="en-US" dirty="0"/>
          </a:p>
          <a:p>
            <a:pPr marL="109728" lv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smtClean="0"/>
              <a:t>yang</a:t>
            </a:r>
          </a:p>
          <a:p>
            <a:pPr marL="109728" lv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/>
              <a:t>akal</a:t>
            </a:r>
            <a:r>
              <a:rPr lang="en-US" dirty="0"/>
              <a:t> </a:t>
            </a:r>
            <a:endParaRPr lang="en-US" dirty="0" smtClean="0"/>
          </a:p>
          <a:p>
            <a:pPr marL="109728" lvl="0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Atasan</a:t>
            </a:r>
            <a:r>
              <a:rPr lang="en-US" dirty="0" smtClean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smtClean="0"/>
              <a:t>yang     </a:t>
            </a:r>
          </a:p>
          <a:p>
            <a:pPr marL="109728" lvl="0" indent="0">
              <a:buNone/>
            </a:pPr>
            <a:r>
              <a:rPr lang="en-US" dirty="0" smtClean="0"/>
              <a:t>    </a:t>
            </a:r>
            <a:r>
              <a:rPr lang="en-US" dirty="0" err="1"/>
              <a:t>ditimbang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 smtClean="0"/>
              <a:t>menjadi</a:t>
            </a:r>
            <a:endParaRPr lang="en-US" dirty="0" smtClean="0"/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/>
              <a:t>penimbang</a:t>
            </a:r>
            <a:r>
              <a:rPr lang="en-US" dirty="0"/>
              <a:t>.</a:t>
            </a:r>
          </a:p>
          <a:p>
            <a:pPr marL="109728" lv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Penimbangan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Karya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Efektif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87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800" smtClean="0">
                <a:solidFill>
                  <a:srgbClr val="FF0000"/>
                </a:solidFill>
                <a:latin typeface="Berlin Sans FB" pitchFamily="34" charset="0"/>
                <a:cs typeface="Arial" charset="0"/>
              </a:rPr>
              <a:t>KEMAMPUAN AKHIR YANG DIHARAPKAN</a:t>
            </a:r>
          </a:p>
        </p:txBody>
      </p:sp>
      <p:sp>
        <p:nvSpPr>
          <p:cNvPr id="3076" name="Content Placeholder 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id-ID" sz="2400" dirty="0" smtClean="0">
                <a:latin typeface="Berlin Sans FB" pitchFamily="34" charset="0"/>
                <a:cs typeface="Arial" charset="0"/>
              </a:rPr>
              <a:t>	Setelah mengikuti materi perkuliahan ini mahasiswa diharapkan mampu :</a:t>
            </a:r>
          </a:p>
          <a:p>
            <a:pPr marL="566928" indent="-457200">
              <a:buFont typeface="+mj-lt"/>
              <a:buAutoNum type="arabicPeriod"/>
            </a:pPr>
            <a:r>
              <a:rPr lang="id-ID" sz="2400" dirty="0" smtClean="0">
                <a:latin typeface="Berlin Sans FB" pitchFamily="34" charset="0"/>
              </a:rPr>
              <a:t>Mempu menyebutkan langkah-langkah pengembangan </a:t>
            </a:r>
            <a:r>
              <a:rPr lang="en-US" sz="2400" dirty="0" err="1" smtClean="0">
                <a:latin typeface="Berlin Sans FB" pitchFamily="34" charset="0"/>
              </a:rPr>
              <a:t>karya</a:t>
            </a:r>
            <a:endParaRPr lang="id-ID" sz="2400" dirty="0" smtClean="0">
              <a:latin typeface="Berlin Sans FB" pitchFamily="34" charset="0"/>
            </a:endParaRPr>
          </a:p>
          <a:p>
            <a:pPr marL="566928" indent="-457200">
              <a:buFont typeface="+mj-lt"/>
              <a:buAutoNum type="arabicPeriod"/>
            </a:pPr>
            <a:r>
              <a:rPr lang="id-ID" sz="2400" dirty="0" smtClean="0">
                <a:latin typeface="Berlin Sans FB" pitchFamily="34" charset="0"/>
              </a:rPr>
              <a:t>Mendiskusikan bagaimana me</a:t>
            </a:r>
            <a:r>
              <a:rPr lang="en-US" sz="2400" dirty="0" err="1" smtClean="0">
                <a:latin typeface="Berlin Sans FB" pitchFamily="34" charset="0"/>
              </a:rPr>
              <a:t>lakukan</a:t>
            </a:r>
            <a:r>
              <a:rPr lang="en-US" sz="2400" dirty="0" smtClean="0">
                <a:latin typeface="Berlin Sans FB" pitchFamily="34" charset="0"/>
              </a:rPr>
              <a:t> </a:t>
            </a:r>
            <a:r>
              <a:rPr lang="en-US" sz="2400" dirty="0" err="1" smtClean="0">
                <a:latin typeface="Berlin Sans FB" pitchFamily="34" charset="0"/>
              </a:rPr>
              <a:t>pengembangan</a:t>
            </a:r>
            <a:r>
              <a:rPr lang="en-US" sz="2400" dirty="0" smtClean="0">
                <a:latin typeface="Berlin Sans FB" pitchFamily="34" charset="0"/>
              </a:rPr>
              <a:t> </a:t>
            </a:r>
            <a:r>
              <a:rPr lang="en-US" sz="2400" dirty="0" err="1" smtClean="0">
                <a:latin typeface="Berlin Sans FB" pitchFamily="34" charset="0"/>
              </a:rPr>
              <a:t>karya</a:t>
            </a:r>
            <a:endParaRPr lang="en-US" sz="2400" dirty="0" smtClean="0">
              <a:latin typeface="Berlin Sans FB" pitchFamily="34" charset="0"/>
            </a:endParaRPr>
          </a:p>
          <a:p>
            <a:pPr>
              <a:buFont typeface="Arial" charset="0"/>
              <a:buNone/>
              <a:defRPr/>
            </a:pPr>
            <a:endParaRPr lang="id-ID" sz="2400" dirty="0" smtClean="0">
              <a:latin typeface="Berlin Sans FB" pitchFamily="34" charset="0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lvl="0" indent="0">
              <a:buNone/>
            </a:pPr>
            <a:r>
              <a:rPr lang="en-US" dirty="0" smtClean="0"/>
              <a:t>4. </a:t>
            </a: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/>
              <a:t>PK </a:t>
            </a:r>
            <a:r>
              <a:rPr lang="en-US" sz="2400" dirty="0" err="1"/>
              <a:t>didiskusikan</a:t>
            </a:r>
            <a:r>
              <a:rPr lang="en-US" sz="2400" dirty="0"/>
              <a:t> </a:t>
            </a:r>
            <a:r>
              <a:rPr lang="en-US" sz="2400" dirty="0" err="1"/>
              <a:t>bersama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dirty="0" err="1" smtClean="0"/>
              <a:t>atasan</a:t>
            </a:r>
            <a:endParaRPr lang="en-US" sz="2400" dirty="0"/>
          </a:p>
          <a:p>
            <a:pPr marL="109728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 err="1" smtClean="0"/>
              <a:t>langsung</a:t>
            </a:r>
            <a:r>
              <a:rPr lang="en-US" sz="2400" dirty="0" smtClean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tenaga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setelah</a:t>
            </a:r>
            <a:r>
              <a:rPr lang="en-US" sz="2400" dirty="0"/>
              <a:t> </a:t>
            </a:r>
            <a:endParaRPr lang="en-US" sz="2400" dirty="0" smtClean="0"/>
          </a:p>
          <a:p>
            <a:pPr marL="109728" indent="0">
              <a:buNone/>
            </a:pPr>
            <a:r>
              <a:rPr lang="en-US" sz="2400" dirty="0" smtClean="0"/>
              <a:t>    </a:t>
            </a:r>
            <a:r>
              <a:rPr lang="en-US" sz="2400" dirty="0" err="1"/>
              <a:t>tercapai</a:t>
            </a:r>
            <a:r>
              <a:rPr lang="en-US" sz="2400" dirty="0"/>
              <a:t> </a:t>
            </a:r>
            <a:r>
              <a:rPr lang="en-US" sz="2400" dirty="0" err="1"/>
              <a:t>kesepakatan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 smtClean="0"/>
              <a:t>diskusinya</a:t>
            </a:r>
            <a:endParaRPr lang="en-US" sz="2400" dirty="0" smtClean="0"/>
          </a:p>
          <a:p>
            <a:pPr marL="109728" indent="0">
              <a:buNone/>
            </a:pPr>
            <a:r>
              <a:rPr lang="en-US" sz="2400" dirty="0" smtClean="0"/>
              <a:t>    </a:t>
            </a:r>
            <a:r>
              <a:rPr lang="en-US" sz="2400" dirty="0" err="1"/>
              <a:t>disampaikan</a:t>
            </a:r>
            <a:r>
              <a:rPr lang="en-US" sz="2400" dirty="0"/>
              <a:t>  </a:t>
            </a:r>
            <a:r>
              <a:rPr lang="en-US" sz="2400" dirty="0" err="1" smtClean="0"/>
              <a:t>kebagian</a:t>
            </a:r>
            <a:r>
              <a:rPr lang="en-US" sz="2400" dirty="0"/>
              <a:t> </a:t>
            </a:r>
            <a:r>
              <a:rPr lang="en-US" sz="2400" dirty="0" err="1" smtClean="0"/>
              <a:t>personalia</a:t>
            </a:r>
            <a:r>
              <a:rPr lang="en-US" sz="2400" dirty="0" smtClean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disahkan</a:t>
            </a:r>
            <a:r>
              <a:rPr lang="en-US" sz="2400" dirty="0"/>
              <a:t> </a:t>
            </a:r>
            <a:endParaRPr lang="en-US" sz="2400" dirty="0" smtClean="0"/>
          </a:p>
          <a:p>
            <a:pPr marL="109728" indent="0">
              <a:buNone/>
            </a:pPr>
            <a:r>
              <a:rPr lang="en-US" sz="2400" dirty="0" smtClean="0"/>
              <a:t>   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dilaksanakan</a:t>
            </a:r>
            <a:r>
              <a:rPr lang="en-US" sz="2400" dirty="0" smtClean="0"/>
              <a:t>.</a:t>
            </a:r>
            <a:endParaRPr lang="en-US" sz="2400" dirty="0"/>
          </a:p>
          <a:p>
            <a:pPr marL="109728" indent="0">
              <a:buNone/>
            </a:pPr>
            <a:r>
              <a:rPr lang="en-US" sz="2400" dirty="0" smtClean="0"/>
              <a:t>5. </a:t>
            </a:r>
            <a:r>
              <a:rPr lang="en-US" sz="2400" dirty="0" err="1" smtClean="0"/>
              <a:t>Tenaga</a:t>
            </a:r>
            <a:r>
              <a:rPr lang="en-US" sz="2400" dirty="0" smtClean="0"/>
              <a:t> </a:t>
            </a:r>
            <a:r>
              <a:rPr lang="en-US" sz="2400" dirty="0" err="1"/>
              <a:t>kerja</a:t>
            </a:r>
            <a:r>
              <a:rPr lang="en-US" sz="2400" dirty="0"/>
              <a:t> </a:t>
            </a:r>
            <a:r>
              <a:rPr lang="en-US" sz="2400" dirty="0" err="1"/>
              <a:t>dimotivasi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 smtClean="0"/>
              <a:t>memberi</a:t>
            </a:r>
            <a:endParaRPr lang="en-US" sz="2400" dirty="0" smtClean="0"/>
          </a:p>
          <a:p>
            <a:pPr marL="109728" indent="0">
              <a:buNone/>
            </a:pPr>
            <a:r>
              <a:rPr lang="en-US" sz="2400" dirty="0" smtClean="0"/>
              <a:t>    </a:t>
            </a:r>
            <a:r>
              <a:rPr lang="en-US" sz="2400" dirty="0" err="1" smtClean="0"/>
              <a:t>ganjaran</a:t>
            </a:r>
            <a:endParaRPr lang="en-US" sz="2400" dirty="0" smtClean="0"/>
          </a:p>
          <a:p>
            <a:pPr marL="109728" indent="0">
              <a:buNone/>
            </a:pPr>
            <a:r>
              <a:rPr lang="en-US" sz="2400" dirty="0" smtClean="0"/>
              <a:t>6. </a:t>
            </a:r>
            <a:r>
              <a:rPr lang="en-US" sz="2400" dirty="0" err="1" smtClean="0"/>
              <a:t>Tujuan</a:t>
            </a:r>
            <a:r>
              <a:rPr lang="en-US" sz="2400" dirty="0" smtClean="0"/>
              <a:t> </a:t>
            </a:r>
            <a:r>
              <a:rPr lang="en-US" sz="2400" dirty="0" err="1"/>
              <a:t>keseluruhan</a:t>
            </a:r>
            <a:r>
              <a:rPr lang="en-US" sz="2400" dirty="0"/>
              <a:t> </a:t>
            </a:r>
            <a:r>
              <a:rPr lang="en-US" sz="2400" dirty="0" err="1"/>
              <a:t>perusahaan</a:t>
            </a:r>
            <a:r>
              <a:rPr lang="en-US" sz="2400" dirty="0"/>
              <a:t>, </a:t>
            </a:r>
            <a:r>
              <a:rPr lang="en-US" sz="2400" dirty="0" err="1"/>
              <a:t>tujuan</a:t>
            </a:r>
            <a:r>
              <a:rPr lang="en-US" sz="2400" dirty="0"/>
              <a:t> </a:t>
            </a:r>
            <a:r>
              <a:rPr lang="en-US" sz="2400" dirty="0" err="1" smtClean="0"/>
              <a:t>satuan</a:t>
            </a:r>
            <a:endParaRPr lang="en-US" sz="2400" dirty="0" smtClean="0"/>
          </a:p>
          <a:p>
            <a:pPr marL="109728" indent="0">
              <a:buNone/>
            </a:pPr>
            <a:r>
              <a:rPr lang="en-US" sz="2400" dirty="0" smtClean="0"/>
              <a:t>     </a:t>
            </a:r>
            <a:r>
              <a:rPr lang="en-US" sz="2400" dirty="0" err="1"/>
              <a:t>kerjanya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harapan</a:t>
            </a:r>
            <a:r>
              <a:rPr lang="en-US" sz="2400" dirty="0"/>
              <a:t> </a:t>
            </a:r>
            <a:r>
              <a:rPr lang="en-US" sz="2400" dirty="0" err="1"/>
              <a:t>atasannya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 smtClean="0"/>
              <a:t>tenaga</a:t>
            </a:r>
            <a:r>
              <a:rPr lang="en-US" sz="2400" dirty="0" smtClean="0"/>
              <a:t>   </a:t>
            </a:r>
          </a:p>
          <a:p>
            <a:pPr marL="109728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</a:t>
            </a:r>
            <a:r>
              <a:rPr lang="en-US" sz="2400" dirty="0" err="1"/>
              <a:t>kerja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 smtClean="0"/>
              <a:t>jelas</a:t>
            </a:r>
            <a:r>
              <a:rPr lang="en-US" sz="2400" dirty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/>
              <a:t>diterima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tenaga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 </a:t>
            </a:r>
            <a:endParaRPr lang="en-US" sz="2400" dirty="0" smtClean="0"/>
          </a:p>
          <a:p>
            <a:pPr marL="109728" indent="0">
              <a:buNone/>
            </a:pPr>
            <a:r>
              <a:rPr lang="en-US" sz="2400" dirty="0" smtClean="0"/>
              <a:t>7. </a:t>
            </a:r>
            <a:r>
              <a:rPr lang="en-US" sz="2400" dirty="0" err="1" smtClean="0"/>
              <a:t>Tenaga</a:t>
            </a:r>
            <a:r>
              <a:rPr lang="en-US" sz="2400" dirty="0" smtClean="0"/>
              <a:t> </a:t>
            </a:r>
            <a:r>
              <a:rPr lang="en-US" sz="2400" dirty="0" err="1"/>
              <a:t>kerja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kontrak</a:t>
            </a:r>
            <a:r>
              <a:rPr lang="en-US" sz="2400" dirty="0"/>
              <a:t> </a:t>
            </a:r>
            <a:r>
              <a:rPr lang="en-US" sz="2400" dirty="0" err="1"/>
              <a:t>psiko</a:t>
            </a:r>
            <a:r>
              <a:rPr lang="en-US" sz="2400" dirty="0"/>
              <a:t> </a:t>
            </a:r>
            <a:r>
              <a:rPr lang="en-US" sz="2400" dirty="0" err="1"/>
              <a:t>logis</a:t>
            </a:r>
            <a:r>
              <a:rPr lang="en-US" sz="2400" dirty="0"/>
              <a:t>,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err="1" smtClean="0">
                <a:effectLst/>
              </a:rPr>
              <a:t>Penimbangan</a:t>
            </a:r>
            <a:r>
              <a:rPr lang="en-US" dirty="0" smtClean="0">
                <a:effectLst/>
              </a:rPr>
              <a:t> </a:t>
            </a:r>
            <a:r>
              <a:rPr lang="en-US" dirty="0" err="1">
                <a:effectLst/>
              </a:rPr>
              <a:t>Karya</a:t>
            </a:r>
            <a:r>
              <a:rPr lang="en-US" dirty="0">
                <a:effectLst/>
              </a:rPr>
              <a:t> </a:t>
            </a:r>
            <a:r>
              <a:rPr lang="en-US" dirty="0" err="1" smtClean="0">
                <a:effectLst/>
              </a:rPr>
              <a:t>Efektif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4397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 err="1"/>
              <a:t>Hasil</a:t>
            </a:r>
            <a:r>
              <a:rPr lang="en-US" dirty="0"/>
              <a:t> PK </a:t>
            </a:r>
            <a:r>
              <a:rPr lang="en-US" dirty="0" err="1"/>
              <a:t>didiskusikan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atasan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tercapai</a:t>
            </a:r>
            <a:r>
              <a:rPr lang="en-US" dirty="0"/>
              <a:t> </a:t>
            </a:r>
            <a:r>
              <a:rPr lang="en-US" dirty="0" err="1"/>
              <a:t>kesepakatan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diskusinya</a:t>
            </a:r>
            <a:r>
              <a:rPr lang="en-US" dirty="0"/>
              <a:t> </a:t>
            </a:r>
            <a:r>
              <a:rPr lang="en-US" dirty="0" err="1"/>
              <a:t>disampaikan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personalia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disahkan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dimotivasi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ganjaran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ganjaran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hukuman</a:t>
            </a:r>
            <a:r>
              <a:rPr lang="en-US" dirty="0"/>
              <a:t> </a:t>
            </a:r>
            <a:r>
              <a:rPr lang="en-US" dirty="0" err="1"/>
              <a:t>kepadanya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keseluruhan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,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 </a:t>
            </a:r>
            <a:r>
              <a:rPr lang="en-US" dirty="0" err="1"/>
              <a:t>kerjanya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harapan</a:t>
            </a:r>
            <a:r>
              <a:rPr lang="en-US" dirty="0"/>
              <a:t> </a:t>
            </a:r>
            <a:r>
              <a:rPr lang="en-US" dirty="0" err="1"/>
              <a:t>atasannya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yang </a:t>
            </a:r>
            <a:r>
              <a:rPr lang="en-US" dirty="0" err="1"/>
              <a:t>bersangkutan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psiko</a:t>
            </a:r>
            <a:r>
              <a:rPr lang="en-US" dirty="0"/>
              <a:t> </a:t>
            </a:r>
            <a:r>
              <a:rPr lang="en-US" dirty="0" err="1"/>
              <a:t>logis</a:t>
            </a:r>
            <a:r>
              <a:rPr lang="en-US" dirty="0"/>
              <a:t>, </a:t>
            </a:r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sadar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harapan</a:t>
            </a:r>
            <a:r>
              <a:rPr lang="en-US" dirty="0"/>
              <a:t> per </a:t>
            </a:r>
            <a:r>
              <a:rPr lang="en-US" dirty="0" err="1"/>
              <a:t>usahaan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dirinya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sebalik</a:t>
            </a:r>
            <a:r>
              <a:rPr lang="en-US" dirty="0"/>
              <a:t> </a:t>
            </a:r>
            <a:r>
              <a:rPr lang="en-US" dirty="0" err="1"/>
              <a:t>nya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percaya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harapannya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effectLst/>
              </a:rPr>
              <a:t>Penimbangan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Karya</a:t>
            </a:r>
            <a:r>
              <a:rPr lang="en-US" dirty="0">
                <a:effectLst/>
              </a:rPr>
              <a:t> </a:t>
            </a:r>
            <a:r>
              <a:rPr lang="en-US" dirty="0" err="1" smtClean="0">
                <a:effectLst/>
              </a:rPr>
              <a:t>Efektif</a:t>
            </a:r>
            <a:r>
              <a:rPr lang="en-US" dirty="0" smtClean="0">
                <a:effectLst/>
              </a:rPr>
              <a:t>(2)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879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8" y="2060848"/>
            <a:ext cx="8229600" cy="1570496"/>
          </a:xfrm>
          <a:ln w="381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id-ID" sz="2800" dirty="0" smtClean="0">
                <a:latin typeface="Berlin Sans FB" pitchFamily="34" charset="0"/>
              </a:rPr>
              <a:t>Menurut Anda, mengapa </a:t>
            </a:r>
            <a:r>
              <a:rPr lang="en-US" sz="2800" dirty="0" err="1" smtClean="0">
                <a:latin typeface="Berlin Sans FB" pitchFamily="34" charset="0"/>
              </a:rPr>
              <a:t>penimbangan</a:t>
            </a:r>
            <a:r>
              <a:rPr lang="en-US" sz="2800" dirty="0" smtClean="0">
                <a:latin typeface="Berlin Sans FB" pitchFamily="34" charset="0"/>
              </a:rPr>
              <a:t> </a:t>
            </a:r>
            <a:r>
              <a:rPr lang="en-US" sz="2800" dirty="0" err="1" smtClean="0">
                <a:latin typeface="Berlin Sans FB" pitchFamily="34" charset="0"/>
              </a:rPr>
              <a:t>karya</a:t>
            </a:r>
            <a:r>
              <a:rPr lang="en-US" sz="2800" dirty="0" smtClean="0">
                <a:latin typeface="Berlin Sans FB" pitchFamily="34" charset="0"/>
              </a:rPr>
              <a:t> </a:t>
            </a:r>
            <a:r>
              <a:rPr lang="en-US" sz="2800" dirty="0" err="1" smtClean="0">
                <a:latin typeface="Berlin Sans FB" pitchFamily="34" charset="0"/>
              </a:rPr>
              <a:t>diperlukan</a:t>
            </a:r>
            <a:r>
              <a:rPr lang="en-US" sz="2800" dirty="0" smtClean="0">
                <a:latin typeface="Berlin Sans FB" pitchFamily="34" charset="0"/>
              </a:rPr>
              <a:t>?</a:t>
            </a:r>
            <a:r>
              <a:rPr lang="id-ID" sz="2800" dirty="0" smtClean="0">
                <a:latin typeface="Berlin Sans FB" pitchFamily="34" charset="0"/>
              </a:rPr>
              <a:t> </a:t>
            </a:r>
          </a:p>
          <a:p>
            <a:pPr marL="109728" indent="0">
              <a:buNone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85818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id-ID" sz="3200" b="0" dirty="0" smtClean="0">
                <a:solidFill>
                  <a:srgbClr val="FF0000"/>
                </a:solidFill>
                <a:effectLst/>
                <a:latin typeface="Berlin Sans FB" pitchFamily="34" charset="0"/>
              </a:rPr>
              <a:t>DISKUSI</a:t>
            </a:r>
            <a:endParaRPr lang="en-US" sz="3200" b="0" dirty="0">
              <a:solidFill>
                <a:srgbClr val="FF0000"/>
              </a:solidFill>
              <a:effectLst/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442280" y="3433356"/>
            <a:ext cx="230864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KEPUASAN KERJA  :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Tinggi</a:t>
            </a:r>
            <a:endParaRPr lang="en-US" dirty="0" smtClean="0"/>
          </a:p>
          <a:p>
            <a:r>
              <a:rPr lang="en-US" dirty="0" smtClean="0"/>
              <a:t>- </a:t>
            </a:r>
            <a:r>
              <a:rPr lang="en-US" dirty="0" err="1" smtClean="0"/>
              <a:t>Rendah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141724" y="3433244"/>
            <a:ext cx="159051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MOTIVASI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964853" y="1702549"/>
            <a:ext cx="119295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IMBALAN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499992" y="1721611"/>
            <a:ext cx="255550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PENIMBANGAN KERJA</a:t>
            </a:r>
          </a:p>
          <a:p>
            <a:endParaRPr lang="en-US" dirty="0"/>
          </a:p>
        </p:txBody>
      </p:sp>
      <p:sp>
        <p:nvSpPr>
          <p:cNvPr id="11" name="Left Arrow 10"/>
          <p:cNvSpPr/>
          <p:nvPr/>
        </p:nvSpPr>
        <p:spPr>
          <a:xfrm>
            <a:off x="3261720" y="1890612"/>
            <a:ext cx="1166263" cy="2423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2561330" y="2348880"/>
            <a:ext cx="263054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3750925" y="3710355"/>
            <a:ext cx="1181115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85778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000" dirty="0" err="1"/>
              <a:t>Penimbangan</a:t>
            </a:r>
            <a:r>
              <a:rPr lang="en-US" sz="2000" dirty="0"/>
              <a:t> </a:t>
            </a:r>
            <a:r>
              <a:rPr lang="en-US" sz="2000" dirty="0" err="1"/>
              <a:t>Karya</a:t>
            </a:r>
            <a:r>
              <a:rPr lang="en-US" sz="2000" dirty="0"/>
              <a:t> (</a:t>
            </a:r>
            <a:r>
              <a:rPr lang="en-US" sz="2000" i="1" dirty="0"/>
              <a:t>Performance </a:t>
            </a:r>
            <a:r>
              <a:rPr lang="en-US" sz="2000" i="1" dirty="0" err="1"/>
              <a:t>Apprasial</a:t>
            </a:r>
            <a:r>
              <a:rPr lang="en-US" sz="2000" dirty="0"/>
              <a:t>) = </a:t>
            </a:r>
            <a:r>
              <a:rPr lang="en-US" sz="2000" dirty="0" err="1"/>
              <a:t>Penilaian</a:t>
            </a:r>
            <a:r>
              <a:rPr lang="en-US" sz="2000" dirty="0"/>
              <a:t> </a:t>
            </a:r>
            <a:r>
              <a:rPr lang="en-US" sz="2000" dirty="0" err="1"/>
              <a:t>Prestasi</a:t>
            </a:r>
            <a:r>
              <a:rPr lang="en-US" sz="2000" dirty="0"/>
              <a:t> (</a:t>
            </a:r>
            <a:r>
              <a:rPr lang="en-US" sz="2000" dirty="0" err="1"/>
              <a:t>kerja</a:t>
            </a:r>
            <a:r>
              <a:rPr lang="en-US" sz="2000" dirty="0"/>
              <a:t>) = </a:t>
            </a:r>
            <a:r>
              <a:rPr lang="en-US" sz="2000" dirty="0" err="1"/>
              <a:t>Penilaian</a:t>
            </a:r>
            <a:r>
              <a:rPr lang="en-US" sz="2000" dirty="0"/>
              <a:t> </a:t>
            </a:r>
            <a:r>
              <a:rPr lang="en-US" sz="2000" dirty="0" err="1"/>
              <a:t>Karya</a:t>
            </a:r>
            <a:r>
              <a:rPr lang="en-US" sz="2000" dirty="0"/>
              <a:t> = </a:t>
            </a:r>
            <a:r>
              <a:rPr lang="en-US" sz="2000" dirty="0" err="1"/>
              <a:t>Penimbangan</a:t>
            </a:r>
            <a:r>
              <a:rPr lang="en-US" sz="2000" dirty="0"/>
              <a:t> </a:t>
            </a:r>
            <a:r>
              <a:rPr lang="en-US" sz="2000" dirty="0" err="1"/>
              <a:t>Unjuk</a:t>
            </a:r>
            <a:r>
              <a:rPr lang="en-US" sz="2000" dirty="0"/>
              <a:t> </a:t>
            </a:r>
            <a:r>
              <a:rPr lang="en-US" sz="2000" dirty="0" err="1"/>
              <a:t>Kerja</a:t>
            </a:r>
            <a:r>
              <a:rPr lang="en-US" sz="2000" dirty="0"/>
              <a:t>.</a:t>
            </a:r>
          </a:p>
          <a:p>
            <a:pPr marL="109728" indent="0">
              <a:buNone/>
            </a:pPr>
            <a:endParaRPr lang="en-US" sz="2000" dirty="0" smtClean="0">
              <a:latin typeface="Berlin Sans FB" pitchFamily="34" charset="0"/>
            </a:endParaRPr>
          </a:p>
          <a:p>
            <a:pPr marL="109728" indent="0">
              <a:buNone/>
            </a:pPr>
            <a:r>
              <a:rPr lang="en-US" sz="2000" dirty="0" err="1"/>
              <a:t>Penimbangan</a:t>
            </a:r>
            <a:r>
              <a:rPr lang="en-US" sz="2000" dirty="0"/>
              <a:t> </a:t>
            </a:r>
            <a:r>
              <a:rPr lang="en-US" sz="2000" dirty="0" err="1"/>
              <a:t>karya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proses </a:t>
            </a:r>
            <a:r>
              <a:rPr lang="en-US" sz="2000" dirty="0" err="1"/>
              <a:t>penilaian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ciri</a:t>
            </a:r>
            <a:r>
              <a:rPr lang="en-US" sz="2000" dirty="0"/>
              <a:t> – </a:t>
            </a:r>
            <a:r>
              <a:rPr lang="en-US" sz="2000" dirty="0" err="1"/>
              <a:t>ciri</a:t>
            </a:r>
            <a:r>
              <a:rPr lang="en-US" sz="2000" dirty="0"/>
              <a:t> </a:t>
            </a:r>
            <a:r>
              <a:rPr lang="en-US" sz="2000" dirty="0" err="1"/>
              <a:t>kepribadian</a:t>
            </a:r>
            <a:r>
              <a:rPr lang="en-US" sz="2000" dirty="0"/>
              <a:t>, </a:t>
            </a:r>
            <a:r>
              <a:rPr lang="en-US" sz="2000" dirty="0" err="1"/>
              <a:t>perilaku</a:t>
            </a:r>
            <a:r>
              <a:rPr lang="en-US" sz="2000" dirty="0"/>
              <a:t> </a:t>
            </a:r>
            <a:r>
              <a:rPr lang="en-US" sz="2000" dirty="0" err="1"/>
              <a:t>kerja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hasil</a:t>
            </a:r>
            <a:r>
              <a:rPr lang="en-US" sz="2000" dirty="0"/>
              <a:t> </a:t>
            </a:r>
            <a:r>
              <a:rPr lang="en-US" sz="2000" dirty="0" err="1"/>
              <a:t>kerja</a:t>
            </a:r>
            <a:r>
              <a:rPr lang="en-US" sz="2000" dirty="0"/>
              <a:t> </a:t>
            </a:r>
            <a:r>
              <a:rPr lang="en-US" sz="2000" dirty="0" err="1"/>
              <a:t>seorang</a:t>
            </a:r>
            <a:r>
              <a:rPr lang="en-US" sz="2000" dirty="0"/>
              <a:t> </a:t>
            </a:r>
            <a:r>
              <a:rPr lang="en-US" sz="2000" dirty="0" err="1"/>
              <a:t>tenaga</a:t>
            </a:r>
            <a:r>
              <a:rPr lang="en-US" sz="2000" dirty="0"/>
              <a:t> </a:t>
            </a:r>
            <a:r>
              <a:rPr lang="en-US" sz="2000" dirty="0" err="1"/>
              <a:t>kerja</a:t>
            </a:r>
            <a:r>
              <a:rPr lang="en-US" sz="2000" dirty="0"/>
              <a:t> / </a:t>
            </a:r>
            <a:r>
              <a:rPr lang="en-US" sz="2000" dirty="0" err="1"/>
              <a:t>karyawan</a:t>
            </a:r>
            <a:r>
              <a:rPr lang="en-US" sz="2000" dirty="0"/>
              <a:t> (</a:t>
            </a:r>
            <a:r>
              <a:rPr lang="en-US" sz="2000" dirty="0" err="1"/>
              <a:t>pekerja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manajer</a:t>
            </a:r>
            <a:r>
              <a:rPr lang="en-US" sz="2000" dirty="0"/>
              <a:t>), yang </a:t>
            </a:r>
            <a:r>
              <a:rPr lang="en-US" sz="2000" dirty="0" err="1"/>
              <a:t>dianggap</a:t>
            </a:r>
            <a:r>
              <a:rPr lang="en-US" sz="2000" dirty="0"/>
              <a:t> </a:t>
            </a:r>
            <a:r>
              <a:rPr lang="en-US" sz="2000" dirty="0" err="1"/>
              <a:t>menunjang</a:t>
            </a:r>
            <a:r>
              <a:rPr lang="en-US" sz="2000" dirty="0"/>
              <a:t> </a:t>
            </a:r>
            <a:r>
              <a:rPr lang="en-US" sz="2000" dirty="0" err="1" smtClean="0"/>
              <a:t>unjuk-kerjanya</a:t>
            </a:r>
            <a:r>
              <a:rPr lang="en-US" sz="2000" dirty="0"/>
              <a:t>.</a:t>
            </a:r>
            <a:endParaRPr lang="id-ID" sz="2000" dirty="0" smtClean="0">
              <a:latin typeface="Berlin Sans FB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571504"/>
          </a:xfrm>
        </p:spPr>
        <p:txBody>
          <a:bodyPr>
            <a:noAutofit/>
          </a:bodyPr>
          <a:lstStyle/>
          <a:p>
            <a:pPr algn="ctr"/>
            <a:r>
              <a:rPr lang="en-US" sz="3200" dirty="0" err="1" smtClean="0">
                <a:solidFill>
                  <a:srgbClr val="FF0000"/>
                </a:solidFill>
                <a:effectLst/>
                <a:latin typeface="Berlin Sans FB" pitchFamily="34" charset="0"/>
              </a:rPr>
              <a:t>Pengertian</a:t>
            </a:r>
            <a:r>
              <a:rPr lang="id-ID" sz="3200" dirty="0" smtClean="0">
                <a:solidFill>
                  <a:srgbClr val="FF0000"/>
                </a:solidFill>
                <a:effectLst/>
                <a:latin typeface="Berlin Sans FB" pitchFamily="34" charset="0"/>
              </a:rPr>
              <a:t> </a:t>
            </a:r>
            <a:endParaRPr lang="id-ID" sz="3200" dirty="0">
              <a:solidFill>
                <a:srgbClr val="FF0000"/>
              </a:solidFill>
              <a:effectLst/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Autofit/>
          </a:bodyPr>
          <a:lstStyle/>
          <a:p>
            <a:r>
              <a:rPr lang="en-US" sz="2800" dirty="0" smtClean="0"/>
              <a:t>Model </a:t>
            </a:r>
            <a:r>
              <a:rPr lang="en-US" sz="2800" dirty="0" err="1" smtClean="0"/>
              <a:t>interaksi</a:t>
            </a:r>
            <a:r>
              <a:rPr lang="en-US" sz="2800" dirty="0" smtClean="0"/>
              <a:t> </a:t>
            </a:r>
            <a:r>
              <a:rPr lang="en-US" sz="2800" dirty="0" err="1" smtClean="0"/>
              <a:t>tenaga</a:t>
            </a:r>
            <a:r>
              <a:rPr lang="en-US" sz="2800" dirty="0" smtClean="0"/>
              <a:t> </a:t>
            </a:r>
            <a:r>
              <a:rPr lang="en-US" sz="2800" dirty="0" err="1" smtClean="0"/>
              <a:t>kerja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lingkungan</a:t>
            </a:r>
            <a:r>
              <a:rPr lang="en-US" sz="2800" dirty="0" smtClean="0"/>
              <a:t> </a:t>
            </a:r>
            <a:r>
              <a:rPr lang="en-US" sz="2800" dirty="0" err="1" smtClean="0"/>
              <a:t>fisik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sosial</a:t>
            </a:r>
            <a:endParaRPr lang="en-US" sz="2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84784"/>
            <a:ext cx="8280919" cy="5373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1255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5576" y="2276872"/>
            <a:ext cx="6552728" cy="3730419"/>
          </a:xfrm>
        </p:spPr>
        <p:txBody>
          <a:bodyPr/>
          <a:lstStyle/>
          <a:p>
            <a:pPr marL="109728" indent="0">
              <a:buNone/>
            </a:pPr>
            <a:r>
              <a:rPr lang="en-US" dirty="0" smtClean="0"/>
              <a:t>a. </a:t>
            </a:r>
            <a:r>
              <a:rPr lang="en-US" dirty="0" err="1"/>
              <a:t>H</a:t>
            </a:r>
            <a:r>
              <a:rPr lang="en-US" dirty="0" err="1" smtClean="0"/>
              <a:t>asil</a:t>
            </a:r>
            <a:r>
              <a:rPr lang="en-US" dirty="0" smtClean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, </a:t>
            </a: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b. </a:t>
            </a:r>
            <a:r>
              <a:rPr lang="en-US" dirty="0" err="1"/>
              <a:t>P</a:t>
            </a:r>
            <a:r>
              <a:rPr lang="en-US" dirty="0" err="1" smtClean="0"/>
              <a:t>erilaku</a:t>
            </a:r>
            <a:r>
              <a:rPr lang="en-US" dirty="0" smtClean="0"/>
              <a:t> </a:t>
            </a:r>
            <a:r>
              <a:rPr lang="en-US" dirty="0" err="1"/>
              <a:t>pekerjaan</a:t>
            </a:r>
            <a:r>
              <a:rPr lang="en-US" dirty="0"/>
              <a:t>, </a:t>
            </a: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c. </a:t>
            </a:r>
            <a:r>
              <a:rPr lang="en-US" dirty="0" err="1"/>
              <a:t>C</a:t>
            </a:r>
            <a:r>
              <a:rPr lang="en-US" dirty="0" err="1" smtClean="0"/>
              <a:t>iri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/>
              <a:t>ciri</a:t>
            </a:r>
            <a:r>
              <a:rPr lang="en-US" dirty="0"/>
              <a:t> </a:t>
            </a:r>
            <a:r>
              <a:rPr lang="en-US" dirty="0" err="1"/>
              <a:t>kepribadian</a:t>
            </a:r>
            <a:r>
              <a:rPr lang="en-US" dirty="0"/>
              <a:t>, </a:t>
            </a:r>
            <a:endParaRPr lang="en-US" dirty="0" smtClean="0"/>
          </a:p>
          <a:p>
            <a:pPr marL="624078" indent="-514350">
              <a:buAutoNum type="alphaLcPeriod"/>
            </a:pPr>
            <a:endParaRPr lang="en-US" dirty="0"/>
          </a:p>
          <a:p>
            <a:pPr marL="109728" indent="0">
              <a:buNone/>
            </a:pP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/>
              <a:t>d. </a:t>
            </a:r>
            <a:r>
              <a:rPr lang="en-US" dirty="0" err="1"/>
              <a:t>gabungan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ketiga</a:t>
            </a:r>
            <a:r>
              <a:rPr lang="en-US" dirty="0"/>
              <a:t> </a:t>
            </a:r>
            <a:r>
              <a:rPr lang="en-US" dirty="0" err="1"/>
              <a:t>kategori</a:t>
            </a:r>
            <a:r>
              <a:rPr lang="en-US" dirty="0"/>
              <a:t>.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err="1">
                <a:effectLst/>
              </a:rPr>
              <a:t>U</a:t>
            </a:r>
            <a:r>
              <a:rPr lang="en-US" sz="2800" dirty="0" err="1" smtClean="0">
                <a:effectLst/>
              </a:rPr>
              <a:t>njuk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>
                <a:effectLst/>
              </a:rPr>
              <a:t>– </a:t>
            </a:r>
            <a:r>
              <a:rPr lang="en-US" sz="2800" dirty="0" err="1">
                <a:effectLst/>
              </a:rPr>
              <a:t>kerja</a:t>
            </a:r>
            <a:r>
              <a:rPr lang="en-US" sz="2800" dirty="0">
                <a:effectLst/>
              </a:rPr>
              <a:t> se </a:t>
            </a:r>
            <a:r>
              <a:rPr lang="en-US" sz="2800" dirty="0" err="1">
                <a:effectLst/>
              </a:rPr>
              <a:t>seorang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tenaga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kerja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digunakan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tiga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macam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ukuran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02331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smtClean="0"/>
              <a:t>:</a:t>
            </a:r>
          </a:p>
          <a:p>
            <a:pPr marL="109728" indent="0">
              <a:buNone/>
            </a:pPr>
            <a:endParaRPr lang="en-US" dirty="0"/>
          </a:p>
          <a:p>
            <a:pPr lvl="0"/>
            <a:r>
              <a:rPr lang="en-US" dirty="0" err="1"/>
              <a:t>M</a:t>
            </a:r>
            <a:r>
              <a:rPr lang="en-US" dirty="0" err="1" smtClean="0"/>
              <a:t>engaitkan</a:t>
            </a:r>
            <a:r>
              <a:rPr lang="en-US" dirty="0" smtClean="0"/>
              <a:t> </a:t>
            </a:r>
            <a:r>
              <a:rPr lang="en-US" dirty="0" err="1"/>
              <a:t>penimbangan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efektif</a:t>
            </a:r>
            <a:r>
              <a:rPr lang="en-US" dirty="0"/>
              <a:t>. </a:t>
            </a:r>
            <a:endParaRPr lang="en-US" dirty="0" smtClean="0"/>
          </a:p>
          <a:p>
            <a:pPr lvl="0"/>
            <a:endParaRPr lang="en-US" dirty="0"/>
          </a:p>
          <a:p>
            <a:pPr lvl="0"/>
            <a:r>
              <a:rPr lang="en-US" dirty="0" err="1"/>
              <a:t>M</a:t>
            </a:r>
            <a:r>
              <a:rPr lang="en-US" dirty="0" err="1" smtClean="0"/>
              <a:t>emberikan</a:t>
            </a:r>
            <a:r>
              <a:rPr lang="en-US" dirty="0" smtClean="0"/>
              <a:t> </a:t>
            </a:r>
            <a:r>
              <a:rPr lang="en-US" dirty="0"/>
              <a:t>data yang </a:t>
            </a:r>
            <a:r>
              <a:rPr lang="en-US" dirty="0" err="1"/>
              <a:t>berguna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menemu</a:t>
            </a:r>
            <a:r>
              <a:rPr lang="en-US" dirty="0"/>
              <a:t> </a:t>
            </a:r>
            <a:r>
              <a:rPr lang="en-US" dirty="0" err="1"/>
              <a:t>kenali</a:t>
            </a:r>
            <a:r>
              <a:rPr lang="en-US" dirty="0"/>
              <a:t> </a:t>
            </a:r>
            <a:r>
              <a:rPr lang="en-US" dirty="0" smtClean="0"/>
              <a:t>:</a:t>
            </a:r>
          </a:p>
          <a:p>
            <a:pPr marL="109728" lv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/>
              <a:t>a.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berbakat</a:t>
            </a:r>
            <a:r>
              <a:rPr lang="en-US" dirty="0"/>
              <a:t> </a:t>
            </a:r>
            <a:endParaRPr lang="en-US" dirty="0" smtClean="0"/>
          </a:p>
          <a:p>
            <a:pPr marL="109728" lvl="0" indent="0">
              <a:buNone/>
            </a:pPr>
            <a:r>
              <a:rPr lang="en-US" dirty="0"/>
              <a:t> </a:t>
            </a:r>
            <a:r>
              <a:rPr lang="en-US" dirty="0" smtClean="0"/>
              <a:t>  b</a:t>
            </a:r>
            <a:r>
              <a:rPr lang="en-US" dirty="0"/>
              <a:t>. </a:t>
            </a:r>
            <a:r>
              <a:rPr lang="en-US" dirty="0" err="1"/>
              <a:t>bidang</a:t>
            </a:r>
            <a:r>
              <a:rPr lang="en-US" dirty="0"/>
              <a:t> – </a:t>
            </a:r>
            <a:r>
              <a:rPr lang="en-US" dirty="0" err="1"/>
              <a:t>bidang</a:t>
            </a:r>
            <a:r>
              <a:rPr lang="en-US" dirty="0"/>
              <a:t> 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produktivitas</a:t>
            </a:r>
            <a:r>
              <a:rPr lang="en-US" dirty="0"/>
              <a:t> </a:t>
            </a:r>
            <a:r>
              <a:rPr lang="en-US" dirty="0" err="1" smtClean="0"/>
              <a:t>dapat</a:t>
            </a:r>
            <a:endParaRPr lang="en-US" dirty="0"/>
          </a:p>
          <a:p>
            <a:pPr marL="109728" lvl="0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err="1" smtClean="0"/>
              <a:t>ditingkat</a:t>
            </a:r>
            <a:r>
              <a:rPr lang="en-US" dirty="0" smtClean="0"/>
              <a:t> </a:t>
            </a:r>
            <a:r>
              <a:rPr lang="en-US" dirty="0" err="1"/>
              <a:t>kan</a:t>
            </a:r>
            <a:r>
              <a:rPr lang="en-US" dirty="0" err="1" smtClean="0"/>
              <a:t>.</a:t>
            </a:r>
            <a:endParaRPr lang="en-US" dirty="0" smtClean="0"/>
          </a:p>
          <a:p>
            <a:pPr marL="109728" lvl="0" indent="0">
              <a:buNone/>
            </a:pPr>
            <a:endParaRPr lang="en-US" dirty="0"/>
          </a:p>
          <a:p>
            <a:pPr lvl="0"/>
            <a:r>
              <a:rPr lang="en-US" dirty="0" err="1"/>
              <a:t>M</a:t>
            </a:r>
            <a:r>
              <a:rPr lang="en-US" dirty="0" err="1" smtClean="0"/>
              <a:t>enyampaikan</a:t>
            </a:r>
            <a:r>
              <a:rPr lang="en-US" dirty="0" smtClean="0"/>
              <a:t>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bertanggung</a:t>
            </a:r>
            <a:r>
              <a:rPr lang="en-US" dirty="0"/>
              <a:t> </a:t>
            </a:r>
            <a:r>
              <a:rPr lang="en-US" dirty="0" err="1"/>
              <a:t>gugat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unjuk-kerja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.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>
                <a:effectLst/>
              </a:rPr>
              <a:t>Manfaat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Penimbangan</a:t>
            </a:r>
            <a:r>
              <a:rPr lang="en-US" dirty="0">
                <a:effectLst/>
              </a:rPr>
              <a:t> </a:t>
            </a:r>
            <a:r>
              <a:rPr lang="en-US" dirty="0" err="1" smtClean="0">
                <a:effectLst/>
              </a:rPr>
              <a:t>Karya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137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Manajer</a:t>
            </a:r>
            <a:r>
              <a:rPr lang="en-US" dirty="0" smtClean="0"/>
              <a:t>/</a:t>
            </a:r>
            <a:r>
              <a:rPr lang="en-US" dirty="0" err="1" smtClean="0"/>
              <a:t>atasan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menimbang</a:t>
            </a:r>
            <a:r>
              <a:rPr lang="en-US" dirty="0"/>
              <a:t> </a:t>
            </a:r>
            <a:r>
              <a:rPr lang="en-US" dirty="0" smtClean="0"/>
              <a:t>:</a:t>
            </a:r>
          </a:p>
          <a:p>
            <a:pPr marL="109728" indent="0">
              <a:buNone/>
            </a:pPr>
            <a:endParaRPr lang="en-US" dirty="0"/>
          </a:p>
          <a:p>
            <a:pPr lvl="0"/>
            <a:r>
              <a:rPr lang="en-US" dirty="0" err="1"/>
              <a:t>M</a:t>
            </a:r>
            <a:r>
              <a:rPr lang="en-US" dirty="0" err="1" smtClean="0"/>
              <a:t>emberi</a:t>
            </a:r>
            <a:r>
              <a:rPr lang="en-US" dirty="0" smtClean="0"/>
              <a:t> </a:t>
            </a:r>
            <a:r>
              <a:rPr lang="en-US" dirty="0" err="1"/>
              <a:t>peluang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manajer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berkomunikasi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bawahan</a:t>
            </a:r>
            <a:r>
              <a:rPr lang="en-US" dirty="0"/>
              <a:t>/</a:t>
            </a:r>
            <a:r>
              <a:rPr lang="en-US" dirty="0" err="1"/>
              <a:t>staf</a:t>
            </a:r>
            <a:r>
              <a:rPr lang="en-US" dirty="0"/>
              <a:t> </a:t>
            </a:r>
            <a:endParaRPr lang="en-US" dirty="0" smtClean="0"/>
          </a:p>
          <a:p>
            <a:pPr lvl="0"/>
            <a:endParaRPr lang="en-US" dirty="0"/>
          </a:p>
          <a:p>
            <a:pPr lvl="0"/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/>
              <a:t>peluang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manajer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memotivasi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/>
              <a:t>mempererat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manajer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 smtClean="0"/>
              <a:t>kerja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>
                <a:effectLst/>
              </a:rPr>
              <a:t>Manfaat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Penimbangan</a:t>
            </a:r>
            <a:r>
              <a:rPr lang="en-US" dirty="0">
                <a:effectLst/>
              </a:rPr>
              <a:t> </a:t>
            </a:r>
            <a:r>
              <a:rPr lang="en-US" dirty="0" err="1" smtClean="0">
                <a:effectLst/>
              </a:rPr>
              <a:t>Karya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4503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943</TotalTime>
  <Words>731</Words>
  <Application>Microsoft Office PowerPoint</Application>
  <PresentationFormat>On-screen Show (4:3)</PresentationFormat>
  <Paragraphs>135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Concourse</vt:lpstr>
      <vt:lpstr>PowerPoint Presentation</vt:lpstr>
      <vt:lpstr>KEMAMPUAN AKHIR YANG DIHARAPKAN</vt:lpstr>
      <vt:lpstr>DISKUSI</vt:lpstr>
      <vt:lpstr>PowerPoint Presentation</vt:lpstr>
      <vt:lpstr>Pengertian </vt:lpstr>
      <vt:lpstr>Model interaksi tenaga kerja dengan lingkungan fisik dan sosial</vt:lpstr>
      <vt:lpstr>Unjuk – kerja se seorang tenaga kerja digunakan tiga macam ukuran</vt:lpstr>
      <vt:lpstr>Manfaat Penimbangan Karya</vt:lpstr>
      <vt:lpstr>Manfaat Penimbangan Karya</vt:lpstr>
      <vt:lpstr>Tujuan Penimbangan Karya</vt:lpstr>
      <vt:lpstr>Tenaga Kerja Penimbang</vt:lpstr>
      <vt:lpstr>Kesalahan-keselahan dari Penimbang</vt:lpstr>
      <vt:lpstr>Peningkatan Efektivitas Penimbang </vt:lpstr>
      <vt:lpstr>Peningkatan Efektivitas Penimbang (1) </vt:lpstr>
      <vt:lpstr>Peningkatan Efektivitas Penimbang (3) </vt:lpstr>
      <vt:lpstr>Teknik-Teknik Penimbangan Karya</vt:lpstr>
      <vt:lpstr>Teknik-Teknik Penimbangan Karya(2)</vt:lpstr>
      <vt:lpstr> Menurut Lawler (1976), penimbangan karya dapat menimbulkan : </vt:lpstr>
      <vt:lpstr>Penimbangan Karya Efektif</vt:lpstr>
      <vt:lpstr> Penimbangan Karya Efektif</vt:lpstr>
      <vt:lpstr>Penimbangan Karya Efektif(2)</vt:lpstr>
    </vt:vector>
  </TitlesOfParts>
  <Company>UNIVERSITAS INDONUSA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 Oleh : Sulis Mariyanti</dc:title>
  <dc:creator>sulis</dc:creator>
  <cp:lastModifiedBy>LENOVO</cp:lastModifiedBy>
  <cp:revision>58</cp:revision>
  <dcterms:created xsi:type="dcterms:W3CDTF">2012-10-30T04:06:36Z</dcterms:created>
  <dcterms:modified xsi:type="dcterms:W3CDTF">2018-10-15T02:34:04Z</dcterms:modified>
</cp:coreProperties>
</file>