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89" r:id="rId4"/>
    <p:sldId id="382" r:id="rId5"/>
    <p:sldId id="388" r:id="rId6"/>
    <p:sldId id="378" r:id="rId7"/>
    <p:sldId id="380" r:id="rId8"/>
    <p:sldId id="385" r:id="rId9"/>
    <p:sldId id="386" r:id="rId10"/>
    <p:sldId id="38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21/09/2018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216;&#167;&#217;&#132;&#216;&#172;&#216;&#167;&#217;&#133;&#216;&#185;&#216;&#169;\&#217;&#133;&#216;&#177;&#216;&#167;&#216;&#173;&#217;&#132;%20&#216;&#167;&#217;&#132;&#216;&#170;&#216;&#185;&#217;&#132;&#217;&#138;&#217;&#133;\File%20Kuliah%20Semester%207\Media%20Pembelajaran%20BA%20(Teknologi%20Pembelajaran)\MATERI%20UTS%20MEDIA%20PBA\KELOMPOK%201-5\KELOMPOK%201-5\Kelompok%205\Pengembangan%20Nadia.docx#_ftn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00400" y="3828871"/>
            <a:ext cx="5943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 dirty="0" smtClean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ERENCANAAN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DAN PEMILIHAN MEDIA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BELAJAR</a:t>
            </a:r>
            <a:endParaRPr lang="id-ID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4</a:t>
            </a:r>
          </a:p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/>
          <p:nvPr/>
        </p:nvPicPr>
        <p:blipFill>
          <a:blip r:embed="rId3" cstate="print"/>
          <a:srcRect l="34030" t="13554" r="33876" b="12651"/>
          <a:stretch>
            <a:fillRect/>
          </a:stretch>
        </p:blipFill>
        <p:spPr bwMode="auto">
          <a:xfrm>
            <a:off x="1524000" y="762001"/>
            <a:ext cx="60198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409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</a:t>
            </a:r>
            <a:r>
              <a:rPr lang="en-US" sz="2400" dirty="0" err="1"/>
              <a:t>erencanaan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media </a:t>
            </a:r>
            <a:r>
              <a:rPr lang="en-US" sz="2400" dirty="0" err="1"/>
              <a:t>belajar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0275"/>
            <a:ext cx="8229600" cy="1143000"/>
          </a:xfrm>
        </p:spPr>
        <p:txBody>
          <a:bodyPr>
            <a:noAutofit/>
          </a:bodyPr>
          <a:lstStyle/>
          <a:p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Dasar – dasar Pemilihan Media Pembelajaran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Objektivitas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berdasarkan hasil penelitian atau percobaan.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sesuai kurikulum.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Sasaran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Situasi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dan kondisi.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Kualitas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teknik.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Keefektifan </a:t>
            </a: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dan efisiensi penggunaan.</a:t>
            </a:r>
          </a:p>
          <a:p>
            <a:pPr marL="0" indent="0">
              <a:buNone/>
            </a:pPr>
            <a:endParaRPr lang="en-US" sz="24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13854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id-ID" sz="4800" dirty="0" smtClean="0"/>
              <a:t>Pemilihan</a:t>
            </a:r>
            <a:r>
              <a:rPr lang="en-US" sz="4800" dirty="0" smtClean="0">
                <a:ln/>
              </a:rPr>
              <a:t> </a:t>
            </a:r>
            <a:r>
              <a:rPr lang="en-US" sz="4800" dirty="0">
                <a:ln/>
              </a:rPr>
              <a:t>Media </a:t>
            </a:r>
            <a:r>
              <a:rPr lang="en-US" sz="4800" dirty="0" err="1">
                <a:ln/>
              </a:rPr>
              <a:t>Pembelajaran</a:t>
            </a:r>
            <a:endParaRPr lang="en-US" sz="4800" dirty="0">
              <a:ln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800" dirty="0"/>
              <a:t>Kriteria yang perlu dipertimbangkan guru atau tenaga pendidik dalam memilih media pembelajaran. menurut Nana Sudjana (1990: 4-5) yakni :</a:t>
            </a:r>
          </a:p>
          <a:p>
            <a:pPr marL="0" indent="0">
              <a:buNone/>
            </a:pPr>
            <a:r>
              <a:rPr lang="id-ID" sz="2800" dirty="0"/>
              <a:t>1.  </a:t>
            </a:r>
            <a:r>
              <a:rPr lang="id-ID" sz="2800" dirty="0">
                <a:hlinkClick r:id="rId3"/>
              </a:rPr>
              <a:t>Ketepatan media dengan tujuan pengajaran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2.  </a:t>
            </a:r>
            <a:r>
              <a:rPr lang="id-ID" sz="2800" dirty="0" smtClean="0"/>
              <a:t>Dukungan </a:t>
            </a:r>
            <a:r>
              <a:rPr lang="id-ID" sz="2800" dirty="0"/>
              <a:t>terhadap isi bahan pelajaran</a:t>
            </a:r>
          </a:p>
          <a:p>
            <a:pPr marL="0" indent="0">
              <a:buNone/>
            </a:pPr>
            <a:r>
              <a:rPr lang="id-ID" sz="2800" dirty="0"/>
              <a:t>3.  </a:t>
            </a:r>
            <a:r>
              <a:rPr lang="id-ID" sz="2800" dirty="0" smtClean="0"/>
              <a:t>Kemudahan </a:t>
            </a:r>
            <a:r>
              <a:rPr lang="id-ID" sz="2800" dirty="0"/>
              <a:t>memperoleh media</a:t>
            </a:r>
          </a:p>
          <a:p>
            <a:pPr marL="0" indent="0">
              <a:buNone/>
            </a:pPr>
            <a:r>
              <a:rPr lang="id-ID" sz="2800" dirty="0"/>
              <a:t>4.  Keterampilan guru dalam menggunakannya</a:t>
            </a:r>
          </a:p>
          <a:p>
            <a:pPr marL="0" indent="0">
              <a:buNone/>
            </a:pPr>
            <a:r>
              <a:rPr lang="id-ID" sz="2800" dirty="0"/>
              <a:t>5.  </a:t>
            </a:r>
            <a:r>
              <a:rPr lang="id-ID" sz="2800" dirty="0" smtClean="0"/>
              <a:t>Tersedia </a:t>
            </a:r>
            <a:r>
              <a:rPr lang="id-ID" sz="2800" dirty="0"/>
              <a:t>waktu untuk menggunakannya </a:t>
            </a:r>
          </a:p>
          <a:p>
            <a:pPr marL="0" indent="0">
              <a:buNone/>
            </a:pPr>
            <a:r>
              <a:rPr lang="id-ID" sz="2800" dirty="0"/>
              <a:t>6.   Sesuai dengan taraf berfikir anak.</a:t>
            </a:r>
          </a:p>
          <a:p>
            <a:pPr marL="0" indent="0">
              <a:buNone/>
            </a:pPr>
            <a:endParaRPr lang="en-US" sz="28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6067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lvl="1"/>
            <a:r>
              <a:rPr lang="id-ID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Kriteria Pemilihan Media </a:t>
            </a: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Pembelajaran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2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dengan Tujuan (</a:t>
            </a:r>
            <a:r>
              <a:rPr lang="id-ID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intructional goals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Materi Pembelajaran    (</a:t>
            </a:r>
            <a:r>
              <a:rPr lang="id-ID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intructional content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Karakteristik Pembelajaran atau Peserta 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didik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Teori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Gaya Belajar Peserta 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didik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Kesesuaian </a:t>
            </a:r>
            <a:r>
              <a:rPr lang="id-ID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dengan Kondisi Lingkungan, Fasilitas Pendukung, dan Waktu yang Tersedia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id-ID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id-ID" sz="4800" b="1" dirty="0"/>
              <a:t>Perencanaan Media Pembelajaran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d-ID" sz="2400" dirty="0"/>
              <a:t>Tjokroamidjojo, Kauffman (1972) dalam Fattah (2006: 49) menyatakan bahwa "Perencanaan adalah proses penentuan tujuan atau sasaran yang hendak dicapai dan menetapkan jalan dan sumber yang diperlukan untuk mencapai tujuan itu se-efesien dan se-efektif mungkin".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 smtClean="0"/>
              <a:t>B</a:t>
            </a:r>
            <a:r>
              <a:rPr lang="id-ID" sz="2400" dirty="0"/>
              <a:t>. Uno (2006) menyatakan bahwa </a:t>
            </a:r>
            <a:r>
              <a:rPr lang="id-ID" sz="2400" dirty="0" smtClean="0"/>
              <a:t>perencanaan </a:t>
            </a:r>
            <a:r>
              <a:rPr lang="id-ID" sz="2400" dirty="0"/>
              <a:t>yakni suatu cara yang memuaskan untuk membuat kegiatan berjalan dengan baik, disertai dengan berbagai langkah yang antisipasif guna memperkecil kesenjangan yang terjadi sehingga kegiatan tersebut mencapai tujuan yang telah </a:t>
            </a:r>
            <a:r>
              <a:rPr lang="id-ID" sz="2400" dirty="0" smtClean="0"/>
              <a:t>ditetapan. </a:t>
            </a:r>
            <a:endParaRPr lang="id-ID" sz="2400" b="1" dirty="0"/>
          </a:p>
          <a:p>
            <a:pPr marL="0" indent="0">
              <a:buNone/>
            </a:pPr>
            <a:endParaRPr lang="en-US" sz="28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620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762000"/>
            <a:ext cx="8229600" cy="1143000"/>
          </a:xfrm>
        </p:spPr>
        <p:txBody>
          <a:bodyPr>
            <a:noAutofit/>
          </a:bodyPr>
          <a:lstStyle/>
          <a:p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Langkah </a:t>
            </a:r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langkah Perencanaan Media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87" y="2133600"/>
            <a:ext cx="8077200" cy="377762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id-ID" sz="2800" dirty="0"/>
              <a:t>Identifikasi kebutuhan dan karakteristik siswa.</a:t>
            </a:r>
          </a:p>
          <a:p>
            <a:pPr marL="457200" indent="-457200">
              <a:buFontTx/>
              <a:buAutoNum type="arabicPeriod"/>
            </a:pPr>
            <a:r>
              <a:rPr lang="id-ID" sz="2800" dirty="0"/>
              <a:t>Merumuskan tujuan instruksional (Instructional objective) dengan operasional dan khas.</a:t>
            </a:r>
          </a:p>
          <a:p>
            <a:pPr marL="457200" indent="-457200">
              <a:buAutoNum type="arabicPeriod"/>
            </a:pPr>
            <a:r>
              <a:rPr lang="id-ID" sz="2800" dirty="0"/>
              <a:t>Merumuskan butir-butir materi secara terperinci yang mendukung tercapainya tujuan.</a:t>
            </a:r>
          </a:p>
          <a:p>
            <a:pPr marL="457200" indent="-457200">
              <a:buFontTx/>
              <a:buAutoNum type="arabicPeriod"/>
            </a:pPr>
            <a:r>
              <a:rPr lang="id-ID" sz="2800" dirty="0"/>
              <a:t>Mengembangkan alat pengukur keberhasilan.</a:t>
            </a:r>
          </a:p>
          <a:p>
            <a:pPr marL="457200" indent="-457200">
              <a:buAutoNum type="arabicPeriod"/>
            </a:pPr>
            <a:r>
              <a:rPr lang="id-ID" sz="2800" dirty="0"/>
              <a:t>Menulis naskah media.</a:t>
            </a:r>
          </a:p>
          <a:p>
            <a:pPr marL="457200" indent="-457200">
              <a:buAutoNum type="arabicPeriod"/>
            </a:pPr>
            <a:r>
              <a:rPr lang="id-ID" sz="2800" dirty="0"/>
              <a:t>Mengadakan tes dan revisi.</a:t>
            </a:r>
          </a:p>
        </p:txBody>
      </p:sp>
    </p:spTree>
    <p:extLst>
      <p:ext uri="{BB962C8B-B14F-4D97-AF65-F5344CB8AC3E}">
        <p14:creationId xmlns:p14="http://schemas.microsoft.com/office/powerpoint/2010/main" val="1405210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 smtClean="0"/>
              <a:t>Prinsip </a:t>
            </a:r>
            <a:r>
              <a:rPr lang="id-ID" dirty="0"/>
              <a:t>Pengembangan Media Pembelajaran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71259" cy="47682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Mengidentifikasi </a:t>
            </a:r>
            <a:r>
              <a:rPr lang="id-ID" sz="2000" dirty="0"/>
              <a:t>dan mengungkapkan dengan jelas gagasan dan membatasi topik bahasan.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Program </a:t>
            </a:r>
            <a:r>
              <a:rPr lang="id-ID" sz="2000" dirty="0"/>
              <a:t>yang dikembangkan memiliki tujuan untuk menginformasikan, memotivasi, atau intruksional.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Merumuskan </a:t>
            </a:r>
            <a:r>
              <a:rPr lang="id-ID" sz="2000" dirty="0"/>
              <a:t>tujuan yang akan dicapai.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Mengevaluasi </a:t>
            </a:r>
            <a:r>
              <a:rPr lang="id-ID" sz="2000" dirty="0"/>
              <a:t>karakteristik siswa yang akan menggunakan program tersebut.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Menyiapkan </a:t>
            </a:r>
            <a:r>
              <a:rPr lang="id-ID" sz="2000" dirty="0"/>
              <a:t>kerangka (</a:t>
            </a:r>
            <a:r>
              <a:rPr lang="id-ID" sz="2000" i="1" dirty="0"/>
              <a:t>outline)</a:t>
            </a:r>
            <a:r>
              <a:rPr lang="id-ID" sz="2000" dirty="0"/>
              <a:t> isi pelajaran.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Mempertimbangkan </a:t>
            </a:r>
            <a:r>
              <a:rPr lang="id-ID" sz="2000" dirty="0"/>
              <a:t>bahwa media apa saja yang paling sesuai untuk mencapai tujuan.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Membuat</a:t>
            </a:r>
            <a:r>
              <a:rPr lang="id-ID" sz="2000" dirty="0"/>
              <a:t> </a:t>
            </a:r>
            <a:r>
              <a:rPr lang="id-ID" sz="2000" i="1" dirty="0"/>
              <a:t>storyboard </a:t>
            </a:r>
            <a:r>
              <a:rPr lang="id-ID" sz="2000" dirty="0"/>
              <a:t>untuk paket pelajaran.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Menyiapkan </a:t>
            </a:r>
            <a:r>
              <a:rPr lang="id-ID" sz="2000" dirty="0"/>
              <a:t>naskah untuk frame per frame untuk dijadikan penuntun pada saat mengambil gambar.</a:t>
            </a:r>
          </a:p>
        </p:txBody>
      </p:sp>
    </p:spTree>
    <p:extLst>
      <p:ext uri="{BB962C8B-B14F-4D97-AF65-F5344CB8AC3E}">
        <p14:creationId xmlns:p14="http://schemas.microsoft.com/office/powerpoint/2010/main" val="178646727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65157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Storyboard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9937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w Cen MT" pitchFamily="34" charset="0"/>
              </a:rPr>
              <a:t>Storyboard merupakan alur cerita atau ide cerita sebelum membuat sebuah animasi secara keseluruhan.</a:t>
            </a:r>
          </a:p>
          <a:p>
            <a:endParaRPr lang="pt-BR" sz="2800" dirty="0" smtClean="0">
              <a:latin typeface="Tw Cen MT" pitchFamily="34" charset="0"/>
            </a:endParaRPr>
          </a:p>
          <a:p>
            <a:r>
              <a:rPr lang="pt-BR" sz="2800" dirty="0" smtClean="0">
                <a:latin typeface="Tw Cen MT" pitchFamily="34" charset="0"/>
              </a:rPr>
              <a:t>Storyboard akan membantu dalam pembuatan animasi</a:t>
            </a:r>
          </a:p>
          <a:p>
            <a:endParaRPr lang="pt-BR" sz="2800" dirty="0" smtClean="0">
              <a:latin typeface="Tw Cen MT" pitchFamily="34" charset="0"/>
            </a:endParaRPr>
          </a:p>
          <a:p>
            <a:endParaRPr lang="pt-BR" sz="2800" dirty="0" smtClean="0">
              <a:latin typeface="Tw Cen MT" pitchFamily="34" charset="0"/>
            </a:endParaRPr>
          </a:p>
          <a:p>
            <a:endParaRPr lang="pt-BR" sz="2800" dirty="0" smtClean="0">
              <a:latin typeface="Tw Cen MT" pitchFamily="34" charset="0"/>
            </a:endParaRPr>
          </a:p>
          <a:p>
            <a:endParaRPr lang="pt-BR" sz="28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5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355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KEMAMPUAN AKHIR YANG DIHARAPKAN</vt:lpstr>
      <vt:lpstr>Dasar – dasar Pemilihan Media Pembelajaran</vt:lpstr>
      <vt:lpstr>Pemilihan Media Pembelajaran</vt:lpstr>
      <vt:lpstr>Kriteria Pemilihan Media Pembelajaran</vt:lpstr>
      <vt:lpstr>Perencanaan Media Pembelajaran</vt:lpstr>
      <vt:lpstr>Langkah – langkah Perencanaan Media Pembelajaran</vt:lpstr>
      <vt:lpstr>Prinsip Pengembangan Media Pembelajaran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215</cp:revision>
  <dcterms:created xsi:type="dcterms:W3CDTF">2010-08-24T06:47:44Z</dcterms:created>
  <dcterms:modified xsi:type="dcterms:W3CDTF">2018-09-21T06:35:23Z</dcterms:modified>
</cp:coreProperties>
</file>