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3" r:id="rId6"/>
    <p:sldId id="264" r:id="rId7"/>
    <p:sldId id="265" r:id="rId8"/>
    <p:sldId id="268" r:id="rId9"/>
    <p:sldId id="269" r:id="rId10"/>
    <p:sldId id="271" r:id="rId11"/>
  </p:sldIdLst>
  <p:sldSz cx="9144000" cy="6858000" type="screen4x3"/>
  <p:notesSz cx="6858000" cy="97107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22" y="-13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0"/>
    </p:cViewPr>
  </p:sorterViewPr>
  <p:notesViewPr>
    <p:cSldViewPr>
      <p:cViewPr varScale="1">
        <p:scale>
          <a:sx n="36" d="100"/>
          <a:sy n="36" d="100"/>
        </p:scale>
        <p:origin x="-2286" y="-90"/>
      </p:cViewPr>
      <p:guideLst>
        <p:guide orient="horz" pos="30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85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sz="quarter" idx="1"/>
          </p:nvPr>
        </p:nvSpPr>
        <p:spPr bwMode="auto">
          <a:xfrm>
            <a:off x="3884613" y="0"/>
            <a:ext cx="2971800" cy="485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628" name="Rectangle 4"/>
          <p:cNvSpPr>
            <a:spLocks noGrp="1" noChangeArrowheads="1"/>
          </p:cNvSpPr>
          <p:nvPr>
            <p:ph type="ftr" sz="quarter" idx="2"/>
          </p:nvPr>
        </p:nvSpPr>
        <p:spPr bwMode="auto">
          <a:xfrm>
            <a:off x="0" y="9223516"/>
            <a:ext cx="2971800" cy="485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29" name="Rectangle 5"/>
          <p:cNvSpPr>
            <a:spLocks noGrp="1" noChangeArrowheads="1"/>
          </p:cNvSpPr>
          <p:nvPr>
            <p:ph type="sldNum" sz="quarter" idx="3"/>
          </p:nvPr>
        </p:nvSpPr>
        <p:spPr bwMode="auto">
          <a:xfrm>
            <a:off x="3884613" y="9223516"/>
            <a:ext cx="2971800" cy="485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659425D-A06A-45C8-AC74-4ECD1423B32D}" type="slidenum">
              <a:rPr lang="en-US"/>
              <a:pPr/>
              <a:t>‹#›</a:t>
            </a:fld>
            <a:endParaRPr lang="en-US"/>
          </a:p>
        </p:txBody>
      </p:sp>
    </p:spTree>
    <p:extLst>
      <p:ext uri="{BB962C8B-B14F-4D97-AF65-F5344CB8AC3E}">
        <p14:creationId xmlns:p14="http://schemas.microsoft.com/office/powerpoint/2010/main" val="2167053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85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4579" name="Rectangle 3"/>
          <p:cNvSpPr>
            <a:spLocks noGrp="1" noChangeArrowheads="1"/>
          </p:cNvSpPr>
          <p:nvPr>
            <p:ph type="dt" idx="1"/>
          </p:nvPr>
        </p:nvSpPr>
        <p:spPr bwMode="auto">
          <a:xfrm>
            <a:off x="3884613" y="0"/>
            <a:ext cx="2971800" cy="485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4580" name="Rectangle 4"/>
          <p:cNvSpPr>
            <a:spLocks noGrp="1" noRot="1" noChangeAspect="1" noChangeArrowheads="1" noTextEdit="1"/>
          </p:cNvSpPr>
          <p:nvPr>
            <p:ph type="sldImg" idx="2"/>
          </p:nvPr>
        </p:nvSpPr>
        <p:spPr bwMode="auto">
          <a:xfrm>
            <a:off x="1001713" y="728663"/>
            <a:ext cx="4854575" cy="3641725"/>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612601"/>
            <a:ext cx="5486400" cy="43698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ftr" sz="quarter" idx="4"/>
          </p:nvPr>
        </p:nvSpPr>
        <p:spPr bwMode="auto">
          <a:xfrm>
            <a:off x="0" y="9223516"/>
            <a:ext cx="2971800" cy="485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4583" name="Rectangle 7"/>
          <p:cNvSpPr>
            <a:spLocks noGrp="1" noChangeArrowheads="1"/>
          </p:cNvSpPr>
          <p:nvPr>
            <p:ph type="sldNum" sz="quarter" idx="5"/>
          </p:nvPr>
        </p:nvSpPr>
        <p:spPr bwMode="auto">
          <a:xfrm>
            <a:off x="3884613" y="9223516"/>
            <a:ext cx="2971800" cy="485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B956826-2BEE-4EFE-A48C-82322033AA81}" type="slidenum">
              <a:rPr lang="en-US"/>
              <a:pPr/>
              <a:t>‹#›</a:t>
            </a:fld>
            <a:endParaRPr lang="en-US"/>
          </a:p>
        </p:txBody>
      </p:sp>
    </p:spTree>
    <p:extLst>
      <p:ext uri="{BB962C8B-B14F-4D97-AF65-F5344CB8AC3E}">
        <p14:creationId xmlns:p14="http://schemas.microsoft.com/office/powerpoint/2010/main" val="2319307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9091888-D5AB-4E8B-83D5-BCB311DA73CE}" type="slidenum">
              <a:rPr lang="en-US"/>
              <a:pPr/>
              <a:t>10</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6CEFC2-C91E-4996-BC3B-45BDE4C3BB32}" type="slidenum">
              <a:rPr lang="en-US"/>
              <a:pPr/>
              <a:t>‹#›</a:t>
            </a:fld>
            <a:endParaRPr lang="en-US"/>
          </a:p>
        </p:txBody>
      </p:sp>
    </p:spTree>
  </p:cSld>
  <p:clrMapOvr>
    <a:masterClrMapping/>
  </p:clrMapOvr>
  <p:transition spd="slow">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7C44F02-A5A5-4173-8C9B-9CE2707EC742}" type="slidenum">
              <a:rPr lang="en-US"/>
              <a:pPr/>
              <a:t>‹#›</a:t>
            </a:fld>
            <a:endParaRPr lang="en-US"/>
          </a:p>
        </p:txBody>
      </p:sp>
    </p:spTree>
  </p:cSld>
  <p:clrMapOvr>
    <a:masterClrMapping/>
  </p:clrMapOvr>
  <p:transition spd="slow">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670DD1-52A0-479A-99E8-3AC388005F34}" type="slidenum">
              <a:rPr lang="en-US"/>
              <a:pPr/>
              <a:t>‹#›</a:t>
            </a:fld>
            <a:endParaRPr lang="en-US"/>
          </a:p>
        </p:txBody>
      </p:sp>
    </p:spTree>
  </p:cSld>
  <p:clrMapOvr>
    <a:masterClrMapping/>
  </p:clrMapOvr>
  <p:transition spd="slow">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76EA69-34E6-4D7F-9D05-C22B80D5CA9B}" type="slidenum">
              <a:rPr lang="en-US"/>
              <a:pPr/>
              <a:t>‹#›</a:t>
            </a:fld>
            <a:endParaRPr lang="en-US"/>
          </a:p>
        </p:txBody>
      </p:sp>
    </p:spTree>
  </p:cSld>
  <p:clrMapOvr>
    <a:masterClrMapping/>
  </p:clrMapOvr>
  <p:transition spd="slow">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C29C-581E-431D-AA69-CD3EC98E159A}" type="slidenum">
              <a:rPr lang="en-US"/>
              <a:pPr/>
              <a:t>‹#›</a:t>
            </a:fld>
            <a:endParaRPr lang="en-US"/>
          </a:p>
        </p:txBody>
      </p:sp>
    </p:spTree>
  </p:cSld>
  <p:clrMapOvr>
    <a:masterClrMapping/>
  </p:clrMapOvr>
  <p:transition spd="slow">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376821-F34B-4F89-8A2C-5B0C090BC9F0}" type="slidenum">
              <a:rPr lang="en-US"/>
              <a:pPr/>
              <a:t>‹#›</a:t>
            </a:fld>
            <a:endParaRPr lang="en-US"/>
          </a:p>
        </p:txBody>
      </p:sp>
    </p:spTree>
  </p:cSld>
  <p:clrMapOvr>
    <a:masterClrMapping/>
  </p:clrMapOvr>
  <p:transition spd="slow">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D01093C-63DE-4DF2-B3C8-DA1261A277A0}" type="slidenum">
              <a:rPr lang="en-US"/>
              <a:pPr/>
              <a:t>‹#›</a:t>
            </a:fld>
            <a:endParaRPr lang="en-US"/>
          </a:p>
        </p:txBody>
      </p:sp>
    </p:spTree>
  </p:cSld>
  <p:clrMapOvr>
    <a:masterClrMapping/>
  </p:clrMapOvr>
  <p:transition spd="slow">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66E1F1B-4C56-433C-B81C-1C563D772112}" type="slidenum">
              <a:rPr lang="en-US"/>
              <a:pPr/>
              <a:t>‹#›</a:t>
            </a:fld>
            <a:endParaRPr lang="en-US"/>
          </a:p>
        </p:txBody>
      </p:sp>
    </p:spTree>
  </p:cSld>
  <p:clrMapOvr>
    <a:masterClrMapping/>
  </p:clrMapOvr>
  <p:transition spd="slow">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F73EBA-3DE0-481A-94AD-409F6D7A751F}" type="slidenum">
              <a:rPr lang="en-US"/>
              <a:pPr/>
              <a:t>‹#›</a:t>
            </a:fld>
            <a:endParaRPr lang="en-US"/>
          </a:p>
        </p:txBody>
      </p:sp>
    </p:spTree>
  </p:cSld>
  <p:clrMapOvr>
    <a:masterClrMapping/>
  </p:clrMapOvr>
  <p:transition spd="slow">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15ABB0-3E88-4B39-A614-29A655C6B9C1}" type="slidenum">
              <a:rPr lang="en-US"/>
              <a:pPr/>
              <a:t>‹#›</a:t>
            </a:fld>
            <a:endParaRPr lang="en-US"/>
          </a:p>
        </p:txBody>
      </p:sp>
    </p:spTree>
  </p:cSld>
  <p:clrMapOvr>
    <a:masterClrMapping/>
  </p:clrMapOvr>
  <p:transition spd="slow">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350027-9A5C-4AEA-A2E3-C749728A981C}" type="slidenum">
              <a:rPr lang="en-US"/>
              <a:pPr/>
              <a:t>‹#›</a:t>
            </a:fld>
            <a:endParaRPr lang="en-US"/>
          </a:p>
        </p:txBody>
      </p:sp>
    </p:spTree>
  </p:cSld>
  <p:clrMapOvr>
    <a:masterClrMapping/>
  </p:clrMapOvr>
  <p:transition spd="slow">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DDD5272-AB11-44A8-967C-CD07112E8A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dir="u"/>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D9C2D9C-2B99-4ACA-A1FB-3BC42250F366}" type="slidenum">
              <a:rPr lang="en-US"/>
              <a:pPr/>
              <a:t>1</a:t>
            </a:fld>
            <a:endParaRPr lang="en-US"/>
          </a:p>
        </p:txBody>
      </p:sp>
      <p:sp>
        <p:nvSpPr>
          <p:cNvPr id="2053" name="Rectangle 5"/>
          <p:cNvSpPr>
            <a:spLocks noGrp="1" noChangeArrowheads="1"/>
          </p:cNvSpPr>
          <p:nvPr>
            <p:ph type="body" idx="1"/>
          </p:nvPr>
        </p:nvSpPr>
        <p:spPr>
          <a:xfrm>
            <a:off x="1371600" y="1600200"/>
            <a:ext cx="7315200" cy="4525963"/>
          </a:xfrm>
        </p:spPr>
        <p:txBody>
          <a:bodyPr/>
          <a:lstStyle/>
          <a:p>
            <a:r>
              <a:rPr lang="en-US" b="1" smtClean="0"/>
              <a:t>PENDAHULUAN</a:t>
            </a:r>
            <a:endParaRPr lang="en-US" dirty="0"/>
          </a:p>
          <a:p>
            <a:r>
              <a:rPr lang="en-US" dirty="0" err="1"/>
              <a:t>Apakah</a:t>
            </a:r>
            <a:r>
              <a:rPr lang="en-US" dirty="0"/>
              <a:t> </a:t>
            </a:r>
            <a:r>
              <a:rPr lang="en-US" dirty="0" err="1"/>
              <a:t>Hukum</a:t>
            </a:r>
            <a:r>
              <a:rPr lang="en-US" dirty="0"/>
              <a:t> </a:t>
            </a:r>
            <a:r>
              <a:rPr lang="en-US" dirty="0" err="1"/>
              <a:t>Adat</a:t>
            </a:r>
            <a:r>
              <a:rPr lang="en-US" dirty="0"/>
              <a:t> </a:t>
            </a:r>
            <a:r>
              <a:rPr lang="en-US" dirty="0" err="1"/>
              <a:t>itu</a:t>
            </a:r>
            <a:r>
              <a:rPr lang="en-US" dirty="0"/>
              <a:t>?</a:t>
            </a:r>
            <a:endParaRPr lang="en-US" b="1" dirty="0"/>
          </a:p>
          <a:p>
            <a:r>
              <a:rPr lang="sv-SE" dirty="0"/>
              <a:t>Apakah Manfaat Hukum Adat itu?</a:t>
            </a:r>
            <a:endParaRPr lang="en-US" b="1" dirty="0"/>
          </a:p>
          <a:p>
            <a:r>
              <a:rPr lang="sv-SE" dirty="0"/>
              <a:t>Lingkungan Hukum Adat.</a:t>
            </a:r>
            <a:endParaRPr lang="en-US" b="1" dirty="0"/>
          </a:p>
          <a:p>
            <a:r>
              <a:rPr lang="sv-SE" dirty="0"/>
              <a:t>Pengertian Hukum Adat.</a:t>
            </a:r>
            <a:endParaRPr lang="en-US" dirty="0"/>
          </a:p>
          <a:p>
            <a:endParaRPr lang="en-US" dirty="0"/>
          </a:p>
        </p:txBody>
      </p:sp>
    </p:spTree>
  </p:cSld>
  <p:clrMapOvr>
    <a:masterClrMapping/>
  </p:clrMapOvr>
  <p:transition spd="slow">
    <p:pull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425D0C6-249A-4218-BDA0-0575D3153C2A}" type="slidenum">
              <a:rPr lang="en-US"/>
              <a:pPr/>
              <a:t>10</a:t>
            </a:fld>
            <a:endParaRPr lang="en-US"/>
          </a:p>
        </p:txBody>
      </p:sp>
      <p:sp>
        <p:nvSpPr>
          <p:cNvPr id="18435" name="Rectangle 3"/>
          <p:cNvSpPr>
            <a:spLocks noGrp="1" noChangeArrowheads="1"/>
          </p:cNvSpPr>
          <p:nvPr>
            <p:ph type="body" idx="1"/>
          </p:nvPr>
        </p:nvSpPr>
        <p:spPr/>
        <p:txBody>
          <a:bodyPr/>
          <a:lstStyle/>
          <a:p>
            <a:pPr algn="ctr">
              <a:buFontTx/>
              <a:buNone/>
            </a:pPr>
            <a:r>
              <a:rPr lang="en-US" dirty="0"/>
              <a:t>	</a:t>
            </a:r>
            <a:r>
              <a:rPr lang="en-US" dirty="0" smtClean="0"/>
              <a:t>TERIMAKASIH</a:t>
            </a:r>
            <a:endParaRPr lang="en-US" dirty="0"/>
          </a:p>
        </p:txBody>
      </p:sp>
    </p:spTree>
  </p:cSld>
  <p:clrMapOvr>
    <a:masterClrMapping/>
  </p:clrMapOvr>
  <p:transition spd="slow">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579B949-6249-4C10-B6B0-66A2B5E67685}" type="slidenum">
              <a:rPr lang="en-US"/>
              <a:pPr/>
              <a:t>2</a:t>
            </a:fld>
            <a:endParaRPr lang="en-US"/>
          </a:p>
        </p:txBody>
      </p:sp>
      <p:sp>
        <p:nvSpPr>
          <p:cNvPr id="4099" name="Rectangle 3"/>
          <p:cNvSpPr>
            <a:spLocks noGrp="1" noChangeArrowheads="1"/>
          </p:cNvSpPr>
          <p:nvPr>
            <p:ph type="body" idx="1"/>
          </p:nvPr>
        </p:nvSpPr>
        <p:spPr>
          <a:xfrm>
            <a:off x="457200" y="304800"/>
            <a:ext cx="8229600" cy="5821363"/>
          </a:xfrm>
        </p:spPr>
        <p:txBody>
          <a:bodyPr/>
          <a:lstStyle/>
          <a:p>
            <a:pPr>
              <a:lnSpc>
                <a:spcPct val="80000"/>
              </a:lnSpc>
            </a:pPr>
            <a:r>
              <a:rPr lang="id-ID" sz="2800" b="1"/>
              <a:t>PENGERTIAN HUKUM ADAT</a:t>
            </a:r>
            <a:endParaRPr lang="id-ID" sz="2800"/>
          </a:p>
          <a:p>
            <a:pPr>
              <a:lnSpc>
                <a:spcPct val="80000"/>
              </a:lnSpc>
            </a:pPr>
            <a:r>
              <a:rPr lang="id-ID" sz="2800"/>
              <a:t>Adat ialah tingkah laku yang oleh dan dalam sesuatu masyarakat (sudah, sedang, akan) diadatkan. Adat dalah merupakan pencerminan kepribadian suatu bangsa. Tiap bangsa memiliki adat kebiasaan sendiri. Justru karena ketidaksamaan inilah kita dapat mengatakan bahwa adat merupakan unsur yang terpenting yang memberikan identitas kepada bangsa yang bersangkutan. Tingkatan peradaban, maupun penghidupan yang modern ternyata tidak mampu menghilangkan adat kebiasaan yang hidup di masyarakat. Adat Indonesia yang Bhinneka Tunggal Ika selalu berkembang, mengikuti perkembangan peradaban bangsanya.</a:t>
            </a:r>
            <a:endParaRPr lang="en-US" sz="2800"/>
          </a:p>
        </p:txBody>
      </p:sp>
    </p:spTree>
  </p:cSld>
  <p:clrMapOvr>
    <a:masterClrMapping/>
  </p:clrMapOvr>
  <p:transition spd="slow">
    <p:pull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1133B20-6E98-4BFC-9FA8-29BF7A874319}" type="slidenum">
              <a:rPr lang="en-US"/>
              <a:pPr/>
              <a:t>3</a:t>
            </a:fld>
            <a:endParaRPr lang="en-US"/>
          </a:p>
        </p:txBody>
      </p:sp>
      <p:sp>
        <p:nvSpPr>
          <p:cNvPr id="5123" name="Rectangle 3"/>
          <p:cNvSpPr>
            <a:spLocks noGrp="1" noChangeArrowheads="1"/>
          </p:cNvSpPr>
          <p:nvPr>
            <p:ph type="body" idx="1"/>
          </p:nvPr>
        </p:nvSpPr>
        <p:spPr>
          <a:xfrm>
            <a:off x="457200" y="457200"/>
            <a:ext cx="8229600" cy="5668963"/>
          </a:xfrm>
        </p:spPr>
        <p:txBody>
          <a:bodyPr/>
          <a:lstStyle/>
          <a:p>
            <a:pPr>
              <a:lnSpc>
                <a:spcPct val="80000"/>
              </a:lnSpc>
            </a:pPr>
            <a:r>
              <a:rPr lang="id-ID" sz="2800" b="1"/>
              <a:t>Prof. Dr. Supomo, SH:</a:t>
            </a:r>
            <a:endParaRPr lang="id-ID" sz="2800"/>
          </a:p>
          <a:p>
            <a:pPr>
              <a:lnSpc>
                <a:spcPct val="80000"/>
              </a:lnSpc>
            </a:pPr>
            <a:r>
              <a:rPr lang="id-ID" sz="2800"/>
              <a:t>Hukum adat merupakan sinonim dari hukum tidak tertulis dalam peraturan legislatif (</a:t>
            </a:r>
            <a:r>
              <a:rPr lang="id-ID" sz="2800" i="1"/>
              <a:t>unstatutory law</a:t>
            </a:r>
            <a:r>
              <a:rPr lang="id-ID" sz="2800"/>
              <a:t>), hukum yang timbul karena putusan hakim (</a:t>
            </a:r>
            <a:r>
              <a:rPr lang="id-ID" sz="2800" i="1"/>
              <a:t>judge made law</a:t>
            </a:r>
            <a:r>
              <a:rPr lang="id-ID" sz="2800"/>
              <a:t>), hukum yang hidup sebagai peraturan kebiasaan yang dipertahankan di dalam pergaulan hidup baik dikota maupun di desa (</a:t>
            </a:r>
            <a:r>
              <a:rPr lang="id-ID" sz="2800" i="1"/>
              <a:t>customary law</a:t>
            </a:r>
            <a:r>
              <a:rPr lang="id-ID" sz="2800"/>
              <a:t>).</a:t>
            </a:r>
            <a:endParaRPr lang="en-US" sz="2800"/>
          </a:p>
          <a:p>
            <a:pPr>
              <a:lnSpc>
                <a:spcPct val="80000"/>
              </a:lnSpc>
            </a:pPr>
            <a:endParaRPr lang="id-ID" sz="2800" b="1"/>
          </a:p>
          <a:p>
            <a:pPr>
              <a:lnSpc>
                <a:spcPct val="80000"/>
              </a:lnSpc>
            </a:pPr>
            <a:r>
              <a:rPr lang="id-ID" sz="2800" b="1"/>
              <a:t>Dr. Sukanto, SH:</a:t>
            </a:r>
            <a:endParaRPr lang="id-ID" sz="2800"/>
          </a:p>
          <a:p>
            <a:pPr>
              <a:lnSpc>
                <a:spcPct val="80000"/>
              </a:lnSpc>
            </a:pPr>
            <a:r>
              <a:rPr lang="id-ID" sz="2800"/>
              <a:t>Hukum adat sebagai kompleks adat yang kebanyakan tidak dikitabkan, tidak dikodifikasi dan bersifat paksaan, mempunyai sanksi (akibat hukum).</a:t>
            </a:r>
            <a:endParaRPr lang="en-US" sz="2800"/>
          </a:p>
        </p:txBody>
      </p:sp>
    </p:spTree>
  </p:cSld>
  <p:clrMapOvr>
    <a:masterClrMapping/>
  </p:clrMapOvr>
  <p:transition spd="slow">
    <p:pull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2D94B99-7526-41E4-B83C-ECCF06489967}" type="slidenum">
              <a:rPr lang="en-US"/>
              <a:pPr/>
              <a:t>4</a:t>
            </a:fld>
            <a:endParaRPr lang="en-US"/>
          </a:p>
        </p:txBody>
      </p:sp>
      <p:sp>
        <p:nvSpPr>
          <p:cNvPr id="6147" name="Rectangle 3"/>
          <p:cNvSpPr>
            <a:spLocks noGrp="1" noChangeArrowheads="1"/>
          </p:cNvSpPr>
          <p:nvPr>
            <p:ph type="body" idx="1"/>
          </p:nvPr>
        </p:nvSpPr>
        <p:spPr>
          <a:xfrm>
            <a:off x="457200" y="228600"/>
            <a:ext cx="8229600" cy="5897563"/>
          </a:xfrm>
        </p:spPr>
        <p:txBody>
          <a:bodyPr/>
          <a:lstStyle/>
          <a:p>
            <a:r>
              <a:rPr lang="id-ID" sz="2800" b="1"/>
              <a:t>Mr. JHP. Bellefroid:</a:t>
            </a:r>
            <a:endParaRPr lang="id-ID" sz="2800"/>
          </a:p>
          <a:p>
            <a:r>
              <a:rPr lang="id-ID" sz="2800"/>
              <a:t>Hukum adat adalah peraturan hidup yang meskipun tidak diundangkan oleh penguasa tetapi dihormati dan ditaati oleh rakyat dengan keyakinan bahwa peraturan-peraturan tersebut berlaku sebagai hukum.</a:t>
            </a:r>
            <a:endParaRPr lang="en-US" sz="2800"/>
          </a:p>
          <a:p>
            <a:endParaRPr lang="id-ID" sz="2800" b="1"/>
          </a:p>
          <a:p>
            <a:r>
              <a:rPr lang="id-ID" sz="2800" b="1"/>
              <a:t>Prof. Mr. C. van Vollenhoven:</a:t>
            </a:r>
            <a:endParaRPr lang="id-ID" sz="2800"/>
          </a:p>
          <a:p>
            <a:r>
              <a:rPr lang="id-ID" sz="2800"/>
              <a:t>Hukum Adat adalah hukum yang tidak bersumber kepada peraturan-peraturan yang dibuat oleh Pemerintah Hidhia Belanda dahulu atau alat-alat kekuasaan lainnya.</a:t>
            </a:r>
            <a:endParaRPr lang="en-US" sz="2800"/>
          </a:p>
        </p:txBody>
      </p:sp>
    </p:spTree>
  </p:cSld>
  <p:clrMapOvr>
    <a:masterClrMapping/>
  </p:clrMapOvr>
  <p:transition spd="slow">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27B4DE3-168E-4CFC-8E9C-D32C9BE9AB23}" type="slidenum">
              <a:rPr lang="en-US"/>
              <a:pPr/>
              <a:t>5</a:t>
            </a:fld>
            <a:endParaRPr lang="en-US"/>
          </a:p>
        </p:txBody>
      </p:sp>
      <p:sp>
        <p:nvSpPr>
          <p:cNvPr id="10243" name="Rectangle 3"/>
          <p:cNvSpPr>
            <a:spLocks noGrp="1" noChangeArrowheads="1"/>
          </p:cNvSpPr>
          <p:nvPr>
            <p:ph type="body" idx="1"/>
          </p:nvPr>
        </p:nvSpPr>
        <p:spPr>
          <a:xfrm>
            <a:off x="457200" y="228600"/>
            <a:ext cx="8229600" cy="5897563"/>
          </a:xfrm>
        </p:spPr>
        <p:txBody>
          <a:bodyPr/>
          <a:lstStyle/>
          <a:p>
            <a:pPr>
              <a:lnSpc>
                <a:spcPct val="80000"/>
              </a:lnSpc>
              <a:buFontTx/>
              <a:buNone/>
            </a:pPr>
            <a:r>
              <a:rPr lang="en-US" sz="2800" b="1"/>
              <a:t>	</a:t>
            </a:r>
            <a:r>
              <a:rPr lang="id-ID" sz="2800" b="1"/>
              <a:t>Teori </a:t>
            </a:r>
            <a:r>
              <a:rPr lang="id-ID" sz="2800" b="1" i="1"/>
              <a:t>Receptio in Complexu</a:t>
            </a:r>
            <a:r>
              <a:rPr lang="id-ID" sz="2800" b="1"/>
              <a:t> </a:t>
            </a:r>
            <a:r>
              <a:rPr lang="id-ID" sz="2800"/>
              <a:t>(van den Berg)</a:t>
            </a:r>
          </a:p>
          <a:p>
            <a:pPr>
              <a:lnSpc>
                <a:spcPct val="80000"/>
              </a:lnSpc>
            </a:pPr>
            <a:r>
              <a:rPr lang="id-ID" sz="2800"/>
              <a:t>Hukum suatu golongan masyarakat itu merupakan resepsi / penerimaan secara bulat dari agama yang dianut oleh golongan tersebut.</a:t>
            </a:r>
            <a:endParaRPr lang="id-ID" sz="2800" b="1"/>
          </a:p>
          <a:p>
            <a:pPr>
              <a:lnSpc>
                <a:spcPct val="80000"/>
              </a:lnSpc>
            </a:pPr>
            <a:endParaRPr lang="en-US" sz="2800" b="1"/>
          </a:p>
          <a:p>
            <a:pPr>
              <a:lnSpc>
                <a:spcPct val="80000"/>
              </a:lnSpc>
              <a:buFontTx/>
              <a:buNone/>
            </a:pPr>
            <a:r>
              <a:rPr lang="en-US" sz="2800" b="1"/>
              <a:t>	</a:t>
            </a:r>
            <a:r>
              <a:rPr lang="id-ID" sz="2800" b="1"/>
              <a:t>Teori </a:t>
            </a:r>
            <a:r>
              <a:rPr lang="id-ID" sz="2800" b="1" i="1"/>
              <a:t>Receptio</a:t>
            </a:r>
            <a:r>
              <a:rPr lang="id-ID" sz="2800" b="1"/>
              <a:t> </a:t>
            </a:r>
            <a:r>
              <a:rPr lang="id-ID" sz="2800"/>
              <a:t>(oleh Snouck Hurgronye)</a:t>
            </a:r>
          </a:p>
          <a:p>
            <a:pPr>
              <a:lnSpc>
                <a:spcPct val="80000"/>
              </a:lnSpc>
            </a:pPr>
            <a:r>
              <a:rPr lang="id-ID" sz="2800"/>
              <a:t>Hukum agama belum merupakan hukum jika belum diterima oleh Hukum Adat.</a:t>
            </a:r>
            <a:endParaRPr lang="id-ID" sz="2800" b="1"/>
          </a:p>
          <a:p>
            <a:pPr>
              <a:lnSpc>
                <a:spcPct val="80000"/>
              </a:lnSpc>
            </a:pPr>
            <a:endParaRPr lang="en-US" sz="2800" b="1"/>
          </a:p>
          <a:p>
            <a:pPr>
              <a:lnSpc>
                <a:spcPct val="80000"/>
              </a:lnSpc>
              <a:buFontTx/>
              <a:buNone/>
            </a:pPr>
            <a:r>
              <a:rPr lang="en-US" sz="2800" b="1"/>
              <a:t>	</a:t>
            </a:r>
            <a:r>
              <a:rPr lang="id-ID" sz="2800" b="1"/>
              <a:t>Teori </a:t>
            </a:r>
            <a:r>
              <a:rPr lang="id-ID" sz="2800" b="1" i="1"/>
              <a:t>Receptio A Contrario</a:t>
            </a:r>
            <a:endParaRPr lang="id-ID" sz="2800"/>
          </a:p>
          <a:p>
            <a:pPr>
              <a:lnSpc>
                <a:spcPct val="80000"/>
              </a:lnSpc>
            </a:pPr>
            <a:r>
              <a:rPr lang="id-ID" sz="2800"/>
              <a:t>Teori ini dikembangkan oleh penulis Islam</a:t>
            </a:r>
          </a:p>
          <a:p>
            <a:pPr>
              <a:lnSpc>
                <a:spcPct val="80000"/>
              </a:lnSpc>
            </a:pPr>
            <a:r>
              <a:rPr lang="id-ID" sz="2800"/>
              <a:t>Hukum Adat hanya dapat berlaku dan dilaksanakan dalam pergaulan hidup masyarakat jika hukum adat itu tidak bertentangan dengan hukum Islam.</a:t>
            </a:r>
            <a:endParaRPr lang="en-US" sz="2800"/>
          </a:p>
        </p:txBody>
      </p:sp>
    </p:spTree>
  </p:cSld>
  <p:clrMapOvr>
    <a:masterClrMapping/>
  </p:clrMapOvr>
  <p:transition spd="slow">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EF1B5D9-4E2B-4450-A189-4F51AEFC867D}" type="slidenum">
              <a:rPr lang="en-US"/>
              <a:pPr/>
              <a:t>6</a:t>
            </a:fld>
            <a:endParaRPr lang="en-US"/>
          </a:p>
        </p:txBody>
      </p:sp>
      <p:sp>
        <p:nvSpPr>
          <p:cNvPr id="11267" name="Rectangle 3"/>
          <p:cNvSpPr>
            <a:spLocks noGrp="1" noChangeArrowheads="1"/>
          </p:cNvSpPr>
          <p:nvPr>
            <p:ph type="body" idx="1"/>
          </p:nvPr>
        </p:nvSpPr>
        <p:spPr>
          <a:xfrm>
            <a:off x="457200" y="304800"/>
            <a:ext cx="8229600" cy="5821363"/>
          </a:xfrm>
        </p:spPr>
        <p:txBody>
          <a:bodyPr/>
          <a:lstStyle/>
          <a:p>
            <a:pPr>
              <a:buFontTx/>
              <a:buNone/>
            </a:pPr>
            <a:r>
              <a:rPr lang="en-US" sz="2800"/>
              <a:t>	</a:t>
            </a:r>
            <a:r>
              <a:rPr lang="id-ID" sz="2800"/>
              <a:t>Hukum adat pada umumnya belum / tidak tertulis. Hanya adat yang bersanksi yang dapat dianggap hukum adat. Sanksinya berupa reaksi dari masyarakat hukum yang bersangkutan.</a:t>
            </a:r>
            <a:endParaRPr lang="en-US" sz="2800"/>
          </a:p>
          <a:p>
            <a:pPr>
              <a:buFontTx/>
              <a:buNone/>
            </a:pPr>
            <a:endParaRPr lang="id-ID" sz="2800"/>
          </a:p>
          <a:p>
            <a:pPr>
              <a:buFontTx/>
              <a:buNone/>
            </a:pPr>
            <a:r>
              <a:rPr lang="en-US" sz="2800"/>
              <a:t>	</a:t>
            </a:r>
            <a:r>
              <a:rPr lang="id-ID" sz="2800" b="1"/>
              <a:t>Hukum adat mempunyai dua unsur:</a:t>
            </a:r>
          </a:p>
          <a:p>
            <a:pPr>
              <a:buFontTx/>
              <a:buNone/>
            </a:pPr>
            <a:r>
              <a:rPr lang="en-US" sz="2800"/>
              <a:t>1. </a:t>
            </a:r>
            <a:r>
              <a:rPr lang="id-ID" sz="2800" b="1"/>
              <a:t>Unsur kenyataan</a:t>
            </a:r>
            <a:r>
              <a:rPr lang="id-ID" sz="2800"/>
              <a:t>, bahwa adat itu dalam keadaan yang sama selalu diindahkan oleh rakyat.</a:t>
            </a:r>
          </a:p>
          <a:p>
            <a:pPr>
              <a:buFontTx/>
              <a:buNone/>
            </a:pPr>
            <a:r>
              <a:rPr lang="en-US" sz="2800"/>
              <a:t>2. </a:t>
            </a:r>
            <a:r>
              <a:rPr lang="id-ID" sz="2800" b="1"/>
              <a:t>Unsur psikologis</a:t>
            </a:r>
            <a:r>
              <a:rPr lang="id-ID" sz="2800"/>
              <a:t>, bahwa terdapat adanya keyakinan pada rakyat, bahwa adat dimaksud mempunyai kekuatan hukum.</a:t>
            </a:r>
            <a:endParaRPr lang="en-US" sz="2800"/>
          </a:p>
        </p:txBody>
      </p:sp>
    </p:spTree>
  </p:cSld>
  <p:clrMapOvr>
    <a:masterClrMapping/>
  </p:clrMapOvr>
  <p:transition spd="slow">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872C90C-4940-459D-8F41-DB7FAFCA4DAF}" type="slidenum">
              <a:rPr lang="en-US"/>
              <a:pPr/>
              <a:t>7</a:t>
            </a:fld>
            <a:endParaRPr lang="en-US"/>
          </a:p>
        </p:txBody>
      </p:sp>
      <p:sp>
        <p:nvSpPr>
          <p:cNvPr id="12291" name="Rectangle 3"/>
          <p:cNvSpPr>
            <a:spLocks noGrp="1" noChangeArrowheads="1"/>
          </p:cNvSpPr>
          <p:nvPr>
            <p:ph type="body" idx="1"/>
          </p:nvPr>
        </p:nvSpPr>
        <p:spPr>
          <a:xfrm>
            <a:off x="457200" y="304800"/>
            <a:ext cx="8229600" cy="5821363"/>
          </a:xfrm>
        </p:spPr>
        <p:txBody>
          <a:bodyPr/>
          <a:lstStyle/>
          <a:p>
            <a:pPr>
              <a:buFontTx/>
              <a:buNone/>
            </a:pPr>
            <a:r>
              <a:rPr lang="en-US"/>
              <a:t>	</a:t>
            </a:r>
            <a:r>
              <a:rPr lang="id-ID" b="1"/>
              <a:t>Bidang-bidang hukum adat meliputi:</a:t>
            </a:r>
          </a:p>
          <a:p>
            <a:pPr>
              <a:buFontTx/>
              <a:buNone/>
            </a:pPr>
            <a:r>
              <a:rPr lang="en-US"/>
              <a:t>1. </a:t>
            </a:r>
            <a:r>
              <a:rPr lang="id-ID"/>
              <a:t>Hukum Negara</a:t>
            </a:r>
          </a:p>
          <a:p>
            <a:pPr>
              <a:buFontTx/>
              <a:buNone/>
            </a:pPr>
            <a:r>
              <a:rPr lang="en-US"/>
              <a:t>2. </a:t>
            </a:r>
            <a:r>
              <a:rPr lang="id-ID"/>
              <a:t>Hukum Tata Negara</a:t>
            </a:r>
          </a:p>
          <a:p>
            <a:pPr>
              <a:buFontTx/>
              <a:buNone/>
            </a:pPr>
            <a:r>
              <a:rPr lang="en-US"/>
              <a:t>3. </a:t>
            </a:r>
            <a:r>
              <a:rPr lang="id-ID"/>
              <a:t>Hukum Pidana</a:t>
            </a:r>
          </a:p>
          <a:p>
            <a:pPr>
              <a:buFontTx/>
              <a:buNone/>
            </a:pPr>
            <a:r>
              <a:rPr lang="en-US"/>
              <a:t>4. </a:t>
            </a:r>
            <a:r>
              <a:rPr lang="id-ID"/>
              <a:t>Hukum Perdata</a:t>
            </a:r>
          </a:p>
          <a:p>
            <a:pPr>
              <a:buFontTx/>
              <a:buNone/>
            </a:pPr>
            <a:r>
              <a:rPr lang="en-US"/>
              <a:t>5. </a:t>
            </a:r>
            <a:r>
              <a:rPr lang="id-ID"/>
              <a:t>Hukum Antar bangsa Adat.</a:t>
            </a:r>
          </a:p>
          <a:p>
            <a:endParaRPr lang="en-US"/>
          </a:p>
          <a:p>
            <a:r>
              <a:rPr lang="id-ID"/>
              <a:t>Dari kesemua hukum di atas, hanya hukum Perdata Adat yang hingga kini masih berlaku.</a:t>
            </a:r>
            <a:endParaRPr lang="en-US"/>
          </a:p>
        </p:txBody>
      </p:sp>
    </p:spTree>
  </p:cSld>
  <p:clrMapOvr>
    <a:masterClrMapping/>
  </p:clrMapOvr>
  <p:transition spd="slow">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3342F55-67C3-4D12-8812-C731E8AECAA3}" type="slidenum">
              <a:rPr lang="en-US"/>
              <a:pPr/>
              <a:t>8</a:t>
            </a:fld>
            <a:endParaRPr lang="en-US"/>
          </a:p>
        </p:txBody>
      </p:sp>
      <p:sp>
        <p:nvSpPr>
          <p:cNvPr id="15363" name="Rectangle 3"/>
          <p:cNvSpPr>
            <a:spLocks noGrp="1" noChangeArrowheads="1"/>
          </p:cNvSpPr>
          <p:nvPr>
            <p:ph type="body" idx="1"/>
          </p:nvPr>
        </p:nvSpPr>
        <p:spPr>
          <a:xfrm>
            <a:off x="457200" y="228600"/>
            <a:ext cx="8229600" cy="5897563"/>
          </a:xfrm>
        </p:spPr>
        <p:txBody>
          <a:bodyPr/>
          <a:lstStyle/>
          <a:p>
            <a:pPr>
              <a:lnSpc>
                <a:spcPct val="90000"/>
              </a:lnSpc>
              <a:buFontTx/>
              <a:buNone/>
            </a:pPr>
            <a:r>
              <a:rPr lang="en-US" sz="2800" b="1"/>
              <a:t>	</a:t>
            </a:r>
            <a:r>
              <a:rPr lang="id-ID" sz="2800" b="1"/>
              <a:t>PERBEDAAN SISTEM HUKUM ADAT</a:t>
            </a:r>
            <a:r>
              <a:rPr lang="en-US" sz="2800" b="1"/>
              <a:t> </a:t>
            </a:r>
            <a:r>
              <a:rPr lang="id-ID" sz="2800" b="1"/>
              <a:t>DENGAN SISTEM HUKUM BARAT</a:t>
            </a:r>
            <a:endParaRPr lang="en-US" sz="2800" b="1"/>
          </a:p>
          <a:p>
            <a:pPr>
              <a:lnSpc>
                <a:spcPct val="90000"/>
              </a:lnSpc>
            </a:pPr>
            <a:endParaRPr lang="en-US" sz="2800" b="1"/>
          </a:p>
          <a:p>
            <a:pPr>
              <a:lnSpc>
                <a:spcPct val="90000"/>
              </a:lnSpc>
              <a:buFontTx/>
              <a:buNone/>
            </a:pPr>
            <a:r>
              <a:rPr lang="en-US" sz="2800" b="1" u="sng"/>
              <a:t>HUKUM BARAT</a:t>
            </a:r>
          </a:p>
          <a:p>
            <a:pPr>
              <a:lnSpc>
                <a:spcPct val="90000"/>
              </a:lnSpc>
              <a:buFontTx/>
              <a:buNone/>
            </a:pPr>
            <a:r>
              <a:rPr lang="en-US" sz="2800"/>
              <a:t>1. </a:t>
            </a:r>
            <a:r>
              <a:rPr lang="id-ID" sz="2800"/>
              <a:t>Mengenal hak atas sesuatu barang (</a:t>
            </a:r>
            <a:r>
              <a:rPr lang="id-ID" sz="2800" i="1"/>
              <a:t>zakelijke rechten</a:t>
            </a:r>
            <a:r>
              <a:rPr lang="id-ID" sz="2800"/>
              <a:t>) dan hak seseorang atas sesuatu obyek (</a:t>
            </a:r>
            <a:r>
              <a:rPr lang="id-ID" sz="2800" i="1"/>
              <a:t>persoonlijk recht</a:t>
            </a:r>
            <a:r>
              <a:rPr lang="id-ID" sz="2800"/>
              <a:t>)</a:t>
            </a:r>
            <a:endParaRPr lang="en-US" sz="2800"/>
          </a:p>
          <a:p>
            <a:pPr>
              <a:lnSpc>
                <a:spcPct val="90000"/>
              </a:lnSpc>
            </a:pPr>
            <a:endParaRPr lang="en-US" sz="2800"/>
          </a:p>
          <a:p>
            <a:pPr>
              <a:lnSpc>
                <a:spcPct val="90000"/>
              </a:lnSpc>
              <a:buFontTx/>
              <a:buNone/>
            </a:pPr>
            <a:r>
              <a:rPr lang="en-US" sz="2800"/>
              <a:t>2. </a:t>
            </a:r>
            <a:r>
              <a:rPr lang="id-ID" sz="2800"/>
              <a:t>Mengenal perbedaan hukum publik dan hukum privat</a:t>
            </a:r>
            <a:r>
              <a:rPr lang="en-US" sz="2800"/>
              <a:t> </a:t>
            </a:r>
          </a:p>
          <a:p>
            <a:pPr>
              <a:lnSpc>
                <a:spcPct val="90000"/>
              </a:lnSpc>
            </a:pPr>
            <a:endParaRPr lang="en-US" sz="2800"/>
          </a:p>
          <a:p>
            <a:pPr>
              <a:lnSpc>
                <a:spcPct val="90000"/>
              </a:lnSpc>
              <a:buFontTx/>
              <a:buNone/>
            </a:pPr>
            <a:r>
              <a:rPr lang="en-US" sz="2800"/>
              <a:t>3. </a:t>
            </a:r>
            <a:r>
              <a:rPr lang="id-ID" sz="2800"/>
              <a:t>Perkara pidana diperiksa oleh hakim pidana, perkara perdata diperiksa oleh hakim perdata</a:t>
            </a:r>
            <a:endParaRPr lang="en-US" sz="2800"/>
          </a:p>
        </p:txBody>
      </p:sp>
    </p:spTree>
  </p:cSld>
  <p:clrMapOvr>
    <a:masterClrMapping/>
  </p:clrMapOvr>
  <p:transition spd="slow">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1F7998-95E1-4947-8AFC-4B9D8F995FBF}" type="slidenum">
              <a:rPr lang="en-US"/>
              <a:pPr/>
              <a:t>9</a:t>
            </a:fld>
            <a:endParaRPr lang="en-US"/>
          </a:p>
        </p:txBody>
      </p:sp>
      <p:sp>
        <p:nvSpPr>
          <p:cNvPr id="16387" name="Rectangle 3"/>
          <p:cNvSpPr>
            <a:spLocks noGrp="1" noChangeArrowheads="1"/>
          </p:cNvSpPr>
          <p:nvPr>
            <p:ph type="body" idx="1"/>
          </p:nvPr>
        </p:nvSpPr>
        <p:spPr>
          <a:xfrm>
            <a:off x="457200" y="228600"/>
            <a:ext cx="8229600" cy="5897563"/>
          </a:xfrm>
        </p:spPr>
        <p:txBody>
          <a:bodyPr/>
          <a:lstStyle/>
          <a:p>
            <a:pPr marL="533400" indent="-533400">
              <a:lnSpc>
                <a:spcPct val="90000"/>
              </a:lnSpc>
              <a:buFontTx/>
              <a:buNone/>
            </a:pPr>
            <a:r>
              <a:rPr lang="en-US" sz="2400" b="1" u="sng"/>
              <a:t>HUKUM ADAT</a:t>
            </a:r>
          </a:p>
          <a:p>
            <a:pPr marL="533400" indent="-533400">
              <a:lnSpc>
                <a:spcPct val="90000"/>
              </a:lnSpc>
              <a:buFontTx/>
              <a:buAutoNum type="arabicPeriod"/>
            </a:pPr>
            <a:r>
              <a:rPr lang="id-ID" sz="2400"/>
              <a:t>Tidak mengenal pembagian hak-hak dalam dua golongan seperti hukum barat. Perlindungan hak-hak, menurut hukum adat ada di tangan hakim</a:t>
            </a:r>
            <a:endParaRPr lang="en-US" sz="2400"/>
          </a:p>
          <a:p>
            <a:pPr marL="533400" indent="-533400">
              <a:lnSpc>
                <a:spcPct val="90000"/>
              </a:lnSpc>
              <a:buFontTx/>
              <a:buAutoNum type="arabicPeriod"/>
            </a:pPr>
            <a:endParaRPr lang="en-US" sz="2400"/>
          </a:p>
          <a:p>
            <a:pPr marL="533400" indent="-533400">
              <a:lnSpc>
                <a:spcPct val="90000"/>
              </a:lnSpc>
              <a:buFontTx/>
              <a:buNone/>
            </a:pPr>
            <a:r>
              <a:rPr lang="en-US" sz="2400"/>
              <a:t>2. </a:t>
            </a:r>
            <a:r>
              <a:rPr lang="id-ID" sz="2400"/>
              <a:t>Tidak mengenal perbedaan hukum publik &amp; hukum privat, seandainya ada maka batas kedua lapangan itu di dalam hukum adat berlainan dari batas lapangan hukum publik &amp; hukum privat barat.</a:t>
            </a:r>
            <a:endParaRPr lang="en-US" sz="2400"/>
          </a:p>
          <a:p>
            <a:pPr marL="533400" indent="-533400">
              <a:lnSpc>
                <a:spcPct val="90000"/>
              </a:lnSpc>
              <a:buFontTx/>
              <a:buNone/>
            </a:pPr>
            <a:endParaRPr lang="en-US" sz="2400"/>
          </a:p>
          <a:p>
            <a:pPr marL="533400" indent="-533400">
              <a:lnSpc>
                <a:spcPct val="90000"/>
              </a:lnSpc>
              <a:buFontTx/>
              <a:buNone/>
            </a:pPr>
            <a:r>
              <a:rPr lang="en-US" sz="2400"/>
              <a:t>3. </a:t>
            </a:r>
            <a:r>
              <a:rPr lang="id-ID" sz="2400"/>
              <a:t>Tiap-tiap pelanggaran hukum adat membutuhkan pembetulan hukum kembali dan semua diputuskan oleh kepala adat tanpa membedakan pidana atau perdata.</a:t>
            </a:r>
            <a:endParaRPr lang="en-US" sz="2400"/>
          </a:p>
        </p:txBody>
      </p:sp>
    </p:spTree>
  </p:cSld>
  <p:clrMapOvr>
    <a:masterClrMapping/>
  </p:clrMapOvr>
  <p:transition spd="slow">
    <p:pull dir="u"/>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344</Words>
  <Application>Microsoft Office PowerPoint</Application>
  <PresentationFormat>On-screen Show (4:3)</PresentationFormat>
  <Paragraphs>65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modify By Rich ! ndeso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WinXp Pro</dc:creator>
  <cp:lastModifiedBy>staff</cp:lastModifiedBy>
  <cp:revision>7</cp:revision>
  <dcterms:created xsi:type="dcterms:W3CDTF">2008-03-26T01:39:53Z</dcterms:created>
  <dcterms:modified xsi:type="dcterms:W3CDTF">2018-08-30T12:01:52Z</dcterms:modified>
</cp:coreProperties>
</file>