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Lst>
  <p:notesMasterIdLst>
    <p:notesMasterId r:id="rId23"/>
  </p:notesMasterIdLst>
  <p:sldIdLst>
    <p:sldId id="406" r:id="rId3"/>
    <p:sldId id="407" r:id="rId4"/>
    <p:sldId id="408" r:id="rId5"/>
    <p:sldId id="394" r:id="rId6"/>
    <p:sldId id="378" r:id="rId7"/>
    <p:sldId id="404" r:id="rId8"/>
    <p:sldId id="369" r:id="rId9"/>
    <p:sldId id="410" r:id="rId10"/>
    <p:sldId id="375" r:id="rId11"/>
    <p:sldId id="385" r:id="rId12"/>
    <p:sldId id="389" r:id="rId13"/>
    <p:sldId id="393" r:id="rId14"/>
    <p:sldId id="402" r:id="rId15"/>
    <p:sldId id="391" r:id="rId16"/>
    <p:sldId id="386" r:id="rId17"/>
    <p:sldId id="409" r:id="rId18"/>
    <p:sldId id="405" r:id="rId19"/>
    <p:sldId id="396" r:id="rId20"/>
    <p:sldId id="397" r:id="rId21"/>
    <p:sldId id="39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8A"/>
    <a:srgbClr val="006666"/>
    <a:srgbClr val="0039AC"/>
    <a:srgbClr val="FF33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64" autoAdjust="0"/>
    <p:restoredTop sz="98532" autoAdjust="0"/>
  </p:normalViewPr>
  <p:slideViewPr>
    <p:cSldViewPr>
      <p:cViewPr varScale="1">
        <p:scale>
          <a:sx n="67" d="100"/>
          <a:sy n="67" d="100"/>
        </p:scale>
        <p:origin x="-1302"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F108D5C-F422-4BCA-877D-04CCC6A17D1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61482-1100-4CCA-8B4F-B5CA7F4B06E2}" type="slidenum">
              <a:rPr lang="en-US"/>
              <a:pPr/>
              <a:t>4</a:t>
            </a:fld>
            <a:endParaRPr lang="en-US"/>
          </a:p>
        </p:txBody>
      </p:sp>
      <p:sp>
        <p:nvSpPr>
          <p:cNvPr id="113666" name="Rectangle 2"/>
          <p:cNvSpPr>
            <a:spLocks noGrp="1" noRot="1" noChangeAspect="1" noChangeArrowheads="1" noTextEdit="1"/>
          </p:cNvSpPr>
          <p:nvPr>
            <p:ph type="sldImg"/>
          </p:nvPr>
        </p:nvSpPr>
        <p:spPr>
          <a:xfrm>
            <a:off x="1184275" y="711200"/>
            <a:ext cx="4546600" cy="3409950"/>
          </a:xfrm>
          <a:ln/>
        </p:spPr>
      </p:sp>
      <p:sp>
        <p:nvSpPr>
          <p:cNvPr id="113667" name="Rectangle 3"/>
          <p:cNvSpPr>
            <a:spLocks noGrp="1" noChangeArrowheads="1"/>
          </p:cNvSpPr>
          <p:nvPr>
            <p:ph type="body" idx="1"/>
          </p:nvPr>
        </p:nvSpPr>
        <p:spPr>
          <a:xfrm>
            <a:off x="942975" y="4333875"/>
            <a:ext cx="5030788" cy="412115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29F881D-3E81-48D9-83D9-DE692404F1E7}" type="slidenum">
              <a:rPr lang="en-US"/>
              <a:pPr/>
              <a:t>17</a:t>
            </a:fld>
            <a:endParaRPr lang="en-US"/>
          </a:p>
        </p:txBody>
      </p:sp>
      <p:sp>
        <p:nvSpPr>
          <p:cNvPr id="44035" name="Rectangle 2"/>
          <p:cNvSpPr>
            <a:spLocks noGrp="1" noRot="1" noChangeAspect="1" noChangeArrowheads="1" noTextEdit="1"/>
          </p:cNvSpPr>
          <p:nvPr>
            <p:ph type="sldImg"/>
          </p:nvPr>
        </p:nvSpPr>
        <p:spPr>
          <a:xfrm>
            <a:off x="1184275" y="711200"/>
            <a:ext cx="4546600" cy="3409950"/>
          </a:xfrm>
          <a:ln/>
        </p:spPr>
      </p:sp>
      <p:sp>
        <p:nvSpPr>
          <p:cNvPr id="44036" name="Rectangle 3"/>
          <p:cNvSpPr>
            <a:spLocks noGrp="1" noChangeArrowheads="1"/>
          </p:cNvSpPr>
          <p:nvPr>
            <p:ph type="body" idx="1"/>
          </p:nvPr>
        </p:nvSpPr>
        <p:spPr>
          <a:xfrm>
            <a:off x="942975" y="4333875"/>
            <a:ext cx="5030788" cy="412115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D2035AD-1649-4514-8891-37FAA3624D6E}" type="slidenum">
              <a:rPr lang="en-US"/>
              <a:pPr/>
              <a:t>6</a:t>
            </a:fld>
            <a:endParaRPr lang="en-US"/>
          </a:p>
        </p:txBody>
      </p:sp>
      <p:sp>
        <p:nvSpPr>
          <p:cNvPr id="38915" name="Rectangle 2"/>
          <p:cNvSpPr>
            <a:spLocks noGrp="1" noRot="1" noChangeAspect="1" noChangeArrowheads="1" noTextEdit="1"/>
          </p:cNvSpPr>
          <p:nvPr>
            <p:ph type="sldImg"/>
          </p:nvPr>
        </p:nvSpPr>
        <p:spPr>
          <a:xfrm>
            <a:off x="1184275" y="711200"/>
            <a:ext cx="4546600" cy="3409950"/>
          </a:xfrm>
          <a:ln/>
        </p:spPr>
      </p:sp>
      <p:sp>
        <p:nvSpPr>
          <p:cNvPr id="38916" name="Rectangle 3"/>
          <p:cNvSpPr>
            <a:spLocks noGrp="1" noChangeArrowheads="1"/>
          </p:cNvSpPr>
          <p:nvPr>
            <p:ph type="body" idx="1"/>
          </p:nvPr>
        </p:nvSpPr>
        <p:spPr>
          <a:xfrm>
            <a:off x="942975" y="4333875"/>
            <a:ext cx="5030788" cy="412115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5C69C69-0D80-4CC9-AA38-AAAE381E7FBC}" type="slidenum">
              <a:rPr lang="en-US" smtClean="0">
                <a:latin typeface="Arial" pitchFamily="34" charset="0"/>
              </a:rPr>
              <a:pPr/>
              <a:t>7</a:t>
            </a:fld>
            <a:endParaRPr lang="en-US" smtClean="0">
              <a:latin typeface="Arial" pitchFamily="34" charset="0"/>
            </a:endParaRPr>
          </a:p>
        </p:txBody>
      </p:sp>
      <p:sp>
        <p:nvSpPr>
          <p:cNvPr id="25603" name="Rectangle 2"/>
          <p:cNvSpPr>
            <a:spLocks noGrp="1" noRot="1" noChangeAspect="1" noChangeArrowheads="1" noTextEdit="1"/>
          </p:cNvSpPr>
          <p:nvPr>
            <p:ph type="sldImg"/>
          </p:nvPr>
        </p:nvSpPr>
        <p:spPr>
          <a:xfrm>
            <a:off x="1184275" y="711200"/>
            <a:ext cx="4546600" cy="3409950"/>
          </a:xfrm>
          <a:ln/>
        </p:spPr>
      </p:sp>
      <p:sp>
        <p:nvSpPr>
          <p:cNvPr id="25604" name="Rectangle 3"/>
          <p:cNvSpPr>
            <a:spLocks noGrp="1" noChangeArrowheads="1"/>
          </p:cNvSpPr>
          <p:nvPr>
            <p:ph type="body" idx="1"/>
          </p:nvPr>
        </p:nvSpPr>
        <p:spPr>
          <a:xfrm>
            <a:off x="942975" y="4333875"/>
            <a:ext cx="5030788" cy="412115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B588FB-D5E6-48F0-BC3B-E09D6CD90A75}" type="slidenum">
              <a:rPr lang="en-US"/>
              <a:pPr/>
              <a:t>9</a:t>
            </a:fld>
            <a:endParaRPr lang="en-US"/>
          </a:p>
        </p:txBody>
      </p:sp>
      <p:sp>
        <p:nvSpPr>
          <p:cNvPr id="147458" name="Rectangle 2"/>
          <p:cNvSpPr>
            <a:spLocks noGrp="1" noRot="1" noChangeAspect="1" noChangeArrowheads="1" noTextEdit="1"/>
          </p:cNvSpPr>
          <p:nvPr>
            <p:ph type="sldImg"/>
          </p:nvPr>
        </p:nvSpPr>
        <p:spPr>
          <a:xfrm>
            <a:off x="1184275" y="711200"/>
            <a:ext cx="4546600" cy="3409950"/>
          </a:xfrm>
          <a:ln/>
        </p:spPr>
      </p:sp>
      <p:sp>
        <p:nvSpPr>
          <p:cNvPr id="147459" name="Rectangle 3"/>
          <p:cNvSpPr>
            <a:spLocks noGrp="1" noChangeArrowheads="1"/>
          </p:cNvSpPr>
          <p:nvPr>
            <p:ph type="body" idx="1"/>
          </p:nvPr>
        </p:nvSpPr>
        <p:spPr>
          <a:xfrm>
            <a:off x="942975" y="4333875"/>
            <a:ext cx="5030788" cy="412115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EF333EA-4A63-408C-A730-0DAC82F2D96D}" type="slidenum">
              <a:rPr lang="en-US"/>
              <a:pPr/>
              <a:t>10</a:t>
            </a:fld>
            <a:endParaRPr lang="en-US"/>
          </a:p>
        </p:txBody>
      </p:sp>
      <p:sp>
        <p:nvSpPr>
          <p:cNvPr id="40963" name="Rectangle 2"/>
          <p:cNvSpPr>
            <a:spLocks noGrp="1" noRot="1" noChangeAspect="1" noChangeArrowheads="1" noTextEdit="1"/>
          </p:cNvSpPr>
          <p:nvPr>
            <p:ph type="sldImg"/>
          </p:nvPr>
        </p:nvSpPr>
        <p:spPr>
          <a:xfrm>
            <a:off x="1184275" y="711200"/>
            <a:ext cx="4546600" cy="3409950"/>
          </a:xfrm>
          <a:ln/>
        </p:spPr>
      </p:sp>
      <p:sp>
        <p:nvSpPr>
          <p:cNvPr id="40964" name="Rectangle 3"/>
          <p:cNvSpPr>
            <a:spLocks noGrp="1" noChangeArrowheads="1"/>
          </p:cNvSpPr>
          <p:nvPr>
            <p:ph type="body" idx="1"/>
          </p:nvPr>
        </p:nvSpPr>
        <p:spPr>
          <a:xfrm>
            <a:off x="942975" y="4333875"/>
            <a:ext cx="5030788" cy="412115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87C60-DEE4-48EE-867B-75926410624B}" type="slidenum">
              <a:rPr lang="en-US"/>
              <a:pPr/>
              <a:t>12</a:t>
            </a:fld>
            <a:endParaRPr lang="en-US"/>
          </a:p>
        </p:txBody>
      </p:sp>
      <p:sp>
        <p:nvSpPr>
          <p:cNvPr id="67586" name="Rectangle 2"/>
          <p:cNvSpPr>
            <a:spLocks noGrp="1" noRot="1" noChangeAspect="1" noChangeArrowheads="1" noTextEdit="1"/>
          </p:cNvSpPr>
          <p:nvPr>
            <p:ph type="sldImg"/>
          </p:nvPr>
        </p:nvSpPr>
        <p:spPr>
          <a:xfrm>
            <a:off x="1184275" y="711200"/>
            <a:ext cx="4546600" cy="3409950"/>
          </a:xfrm>
          <a:ln/>
        </p:spPr>
      </p:sp>
      <p:sp>
        <p:nvSpPr>
          <p:cNvPr id="67587" name="Rectangle 3"/>
          <p:cNvSpPr>
            <a:spLocks noGrp="1" noChangeArrowheads="1"/>
          </p:cNvSpPr>
          <p:nvPr>
            <p:ph type="body" idx="1"/>
          </p:nvPr>
        </p:nvSpPr>
        <p:spPr>
          <a:xfrm>
            <a:off x="942975" y="4333875"/>
            <a:ext cx="5030788" cy="412115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6E274AC-8347-4744-B1E8-99F1C2AA0A6D}" type="slidenum">
              <a:rPr lang="en-US"/>
              <a:pPr/>
              <a:t>13</a:t>
            </a:fld>
            <a:endParaRPr lang="en-US"/>
          </a:p>
        </p:txBody>
      </p:sp>
      <p:sp>
        <p:nvSpPr>
          <p:cNvPr id="32771" name="Rectangle 2"/>
          <p:cNvSpPr>
            <a:spLocks noGrp="1" noRot="1" noChangeAspect="1" noChangeArrowheads="1" noTextEdit="1"/>
          </p:cNvSpPr>
          <p:nvPr>
            <p:ph type="sldImg"/>
          </p:nvPr>
        </p:nvSpPr>
        <p:spPr>
          <a:xfrm>
            <a:off x="1184275" y="711200"/>
            <a:ext cx="4546600" cy="3409950"/>
          </a:xfrm>
          <a:ln/>
        </p:spPr>
      </p:sp>
      <p:sp>
        <p:nvSpPr>
          <p:cNvPr id="32772" name="Rectangle 3"/>
          <p:cNvSpPr>
            <a:spLocks noGrp="1" noChangeArrowheads="1"/>
          </p:cNvSpPr>
          <p:nvPr>
            <p:ph type="body" idx="1"/>
          </p:nvPr>
        </p:nvSpPr>
        <p:spPr>
          <a:xfrm>
            <a:off x="942975" y="4333875"/>
            <a:ext cx="5030788" cy="4121150"/>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2EF2288-E137-4EDD-A26C-5F5F6EFA8BDA}" type="slidenum">
              <a:rPr lang="en-US"/>
              <a:pPr/>
              <a:t>15</a:t>
            </a:fld>
            <a:endParaRPr lang="en-US"/>
          </a:p>
        </p:txBody>
      </p:sp>
      <p:sp>
        <p:nvSpPr>
          <p:cNvPr id="39939" name="Rectangle 2"/>
          <p:cNvSpPr>
            <a:spLocks noGrp="1" noRot="1" noChangeAspect="1" noChangeArrowheads="1" noTextEdit="1"/>
          </p:cNvSpPr>
          <p:nvPr>
            <p:ph type="sldImg"/>
          </p:nvPr>
        </p:nvSpPr>
        <p:spPr>
          <a:xfrm>
            <a:off x="1184275" y="711200"/>
            <a:ext cx="4546600" cy="3409950"/>
          </a:xfrm>
          <a:ln/>
        </p:spPr>
      </p:sp>
      <p:sp>
        <p:nvSpPr>
          <p:cNvPr id="39940" name="Rectangle 3"/>
          <p:cNvSpPr>
            <a:spLocks noGrp="1" noChangeArrowheads="1"/>
          </p:cNvSpPr>
          <p:nvPr>
            <p:ph type="body" idx="1"/>
          </p:nvPr>
        </p:nvSpPr>
        <p:spPr>
          <a:xfrm>
            <a:off x="942975" y="4333875"/>
            <a:ext cx="5030788" cy="4121150"/>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C3DBB-7340-45CF-AF40-8EC269206DD6}" type="slidenum">
              <a:rPr lang="en-US"/>
              <a:pPr/>
              <a:t>16</a:t>
            </a:fld>
            <a:endParaRPr lang="en-US"/>
          </a:p>
        </p:txBody>
      </p:sp>
      <p:sp>
        <p:nvSpPr>
          <p:cNvPr id="115714" name="Rectangle 2"/>
          <p:cNvSpPr>
            <a:spLocks noGrp="1" noRot="1" noChangeAspect="1" noChangeArrowheads="1" noTextEdit="1"/>
          </p:cNvSpPr>
          <p:nvPr>
            <p:ph type="sldImg"/>
          </p:nvPr>
        </p:nvSpPr>
        <p:spPr>
          <a:xfrm>
            <a:off x="1184275" y="711200"/>
            <a:ext cx="4546600" cy="3409950"/>
          </a:xfrm>
          <a:ln/>
        </p:spPr>
      </p:sp>
      <p:sp>
        <p:nvSpPr>
          <p:cNvPr id="115715" name="Rectangle 3"/>
          <p:cNvSpPr>
            <a:spLocks noGrp="1" noChangeArrowheads="1"/>
          </p:cNvSpPr>
          <p:nvPr>
            <p:ph type="body" idx="1"/>
          </p:nvPr>
        </p:nvSpPr>
        <p:spPr>
          <a:xfrm>
            <a:off x="942975" y="4333875"/>
            <a:ext cx="5030788" cy="412115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8A5494-331B-4C25-8C40-AC38A67705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2D7950-DF33-4403-8CED-EB0768C79B6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75097B-6B65-4439-A574-E8ECF6DB83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1E4CD-B56B-4A71-B844-6465971C943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2F12BF-CB27-4C7F-8B4A-05CDD4EB9B7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E81180-A3CD-4179-B88F-13CC096D5FE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FF0B52-54C7-4A2B-AEF2-CC5E76936C6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846031-F5F5-4871-85F9-3314206B0A2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0C6221-8194-4CF5-B267-EABE98DBA09C}" type="slidenum">
              <a:rPr lang="en-US"/>
              <a:pPr>
                <a:defRPr/>
              </a:pPr>
              <a:t>‹#›</a:t>
            </a:fld>
            <a:endParaRPr lang="en-US"/>
          </a:p>
        </p:txBody>
      </p:sp>
      <p:pic>
        <p:nvPicPr>
          <p:cNvPr id="6" name="Picture 7" descr="logo-spiritmarcom"/>
          <p:cNvPicPr>
            <a:picLocks noChangeAspect="1" noChangeArrowheads="1"/>
          </p:cNvPicPr>
          <p:nvPr userDrawn="1"/>
        </p:nvPicPr>
        <p:blipFill>
          <a:blip r:embed="rId2" cstate="print"/>
          <a:srcRect/>
          <a:stretch>
            <a:fillRect/>
          </a:stretch>
        </p:blipFill>
        <p:spPr bwMode="auto">
          <a:xfrm>
            <a:off x="7239000" y="0"/>
            <a:ext cx="1828800" cy="914400"/>
          </a:xfrm>
          <a:prstGeom prst="rect">
            <a:avLst/>
          </a:prstGeom>
          <a:noFill/>
          <a:ln w="9525">
            <a:noFill/>
            <a:miter lim="800000"/>
            <a:headEnd/>
            <a:tailEnd/>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365D0C-1606-4A34-9CF0-2FF173973F7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8EC0A2-E128-40BD-9C0C-7D3A86AA7C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A7C5C5-A1EB-408A-9C3E-785E76EA9F2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8838E-DA78-4DB4-BC9B-C83CBEA1204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DA914E-69CF-46C6-9027-B9AD43CB128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4206F4-AE79-450D-A8EE-347F9AE6343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0866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47545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D9C6FBC1-082F-44BC-8828-DD669AD81AB6}"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958A775-ECE0-4C01-9759-1FC26CBB3F1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B6DA81-F0C9-426D-BFEF-EA826D39D5A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505C36-3B4D-4ED0-91B4-C10AF0F1EA6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E38B98B-0F11-4502-8463-5CA66956B61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28CC12-9F93-415A-A670-DA0A837A4D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69EF71-CF69-49A9-8D7C-282E1A5DCB8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0AB8BD-C38F-4811-8D9E-3FECEE3102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D1FE33-F87B-4D55-AC65-C060409F673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74638"/>
            <a:ext cx="67818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7104F8B-1087-4EF0-9E12-087543A2421F}" type="slidenum">
              <a:rPr lang="en-US"/>
              <a:pPr>
                <a:defRPr/>
              </a:pPr>
              <a:t>‹#›</a:t>
            </a:fld>
            <a:endParaRPr lang="en-US"/>
          </a:p>
        </p:txBody>
      </p:sp>
      <p:pic>
        <p:nvPicPr>
          <p:cNvPr id="7" name="Picture 7" descr="logo-spiritmarcom"/>
          <p:cNvPicPr>
            <a:picLocks noChangeAspect="1" noChangeArrowheads="1"/>
          </p:cNvPicPr>
          <p:nvPr userDrawn="1"/>
        </p:nvPicPr>
        <p:blipFill>
          <a:blip r:embed="rId13" cstate="print"/>
          <a:srcRect/>
          <a:stretch>
            <a:fillRect/>
          </a:stretch>
        </p:blipFill>
        <p:spPr bwMode="auto">
          <a:xfrm>
            <a:off x="7239000" y="0"/>
            <a:ext cx="18288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274638"/>
            <a:ext cx="67818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09FADC-8223-4415-B5E2-8560DFDF21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806" r:id="rId12"/>
    <p:sldLayoutId id="2147483807" r:id="rId13"/>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Audio-Video/Audio-MP3/Yanni%20-%20Live%20At%20The%20Acropolis%20-Santorini.mp3"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hyperlink" Target="../../../../Audio-Video/Rihanna%20Anklung%20version.flv"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Audio-Video/Videoclips/One%20Moment%20in%20Time.mpg" TargetMode="External"/><Relationship Id="rId2" Type="http://schemas.openxmlformats.org/officeDocument/2006/relationships/hyperlink" Target="../../Downloads/Video/Japan%20EQ%208.9/Justin%20Bieber%20-Pray%20for%20Japan%20Equake-Tsunami%202011.flv" TargetMode="External"/><Relationship Id="rId1" Type="http://schemas.openxmlformats.org/officeDocument/2006/relationships/slideLayout" Target="../slideLayouts/slideLayout24.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AV/Justin%20Bieber%20-Pray%20for%20Japan%20Equake-Tsunami%200311-2011.flv" TargetMode="Externa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Downloads/Video/Visit%20Indonesia/Visit%20Indonesia%20Year%202008_2.flv" TargetMode="Externa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2438400"/>
            <a:ext cx="7772400" cy="1524000"/>
          </a:xfrm>
        </p:spPr>
        <p:txBody>
          <a:bodyPr>
            <a:normAutofit/>
          </a:bodyPr>
          <a:lstStyle/>
          <a:p>
            <a:pPr algn="ctr" eaLnBrk="1" hangingPunct="1">
              <a:lnSpc>
                <a:spcPct val="90000"/>
              </a:lnSpc>
              <a:defRPr/>
            </a:pPr>
            <a:r>
              <a:rPr lang="en-US" sz="4400" b="1" dirty="0" smtClean="0">
                <a:solidFill>
                  <a:schemeClr val="tx1"/>
                </a:solidFill>
                <a:effectLst>
                  <a:outerShdw blurRad="38100" dist="38100" dir="2700000" algn="tl">
                    <a:srgbClr val="000000">
                      <a:alpha val="43137"/>
                    </a:srgbClr>
                  </a:outerShdw>
                </a:effectLst>
                <a:latin typeface="Verdana" pitchFamily="34" charset="0"/>
              </a:rPr>
              <a:t>Powerful Marketing</a:t>
            </a:r>
            <a:r>
              <a:rPr lang="en-US" sz="3600" b="1" dirty="0" smtClean="0">
                <a:solidFill>
                  <a:schemeClr val="tx1"/>
                </a:solidFill>
                <a:effectLst>
                  <a:outerShdw blurRad="38100" dist="38100" dir="2700000" algn="tl">
                    <a:srgbClr val="000000">
                      <a:alpha val="43137"/>
                    </a:srgbClr>
                  </a:outerShdw>
                </a:effectLst>
                <a:latin typeface="Verdana" pitchFamily="34" charset="0"/>
              </a:rPr>
              <a:t> </a:t>
            </a:r>
            <a:r>
              <a:rPr lang="en-US" sz="2800" b="1" dirty="0" smtClean="0">
                <a:solidFill>
                  <a:schemeClr val="tx1"/>
                </a:solidFill>
                <a:effectLst>
                  <a:outerShdw blurRad="38100" dist="38100" dir="2700000" algn="tl">
                    <a:srgbClr val="000000">
                      <a:alpha val="43137"/>
                    </a:srgbClr>
                  </a:outerShdw>
                </a:effectLst>
                <a:latin typeface="Verdana" pitchFamily="34" charset="0"/>
              </a:rPr>
              <a:t/>
            </a:r>
            <a:br>
              <a:rPr lang="en-US" sz="2800" b="1" dirty="0" smtClean="0">
                <a:solidFill>
                  <a:schemeClr val="tx1"/>
                </a:solidFill>
                <a:effectLst>
                  <a:outerShdw blurRad="38100" dist="38100" dir="2700000" algn="tl">
                    <a:srgbClr val="000000">
                      <a:alpha val="43137"/>
                    </a:srgbClr>
                  </a:outerShdw>
                </a:effectLst>
                <a:latin typeface="Verdana" pitchFamily="34" charset="0"/>
              </a:rPr>
            </a:br>
            <a:r>
              <a:rPr lang="en-US" b="1" dirty="0" smtClean="0">
                <a:solidFill>
                  <a:schemeClr val="tx1"/>
                </a:solidFill>
                <a:effectLst>
                  <a:outerShdw blurRad="38100" dist="38100" dir="2700000" algn="tl">
                    <a:srgbClr val="000000">
                      <a:alpha val="43137"/>
                    </a:srgbClr>
                  </a:outerShdw>
                </a:effectLst>
                <a:latin typeface="Verdana" pitchFamily="34" charset="0"/>
              </a:rPr>
              <a:t>Public Relations</a:t>
            </a:r>
            <a:endParaRPr lang="en-US" sz="4400" b="1" dirty="0" smtClean="0">
              <a:solidFill>
                <a:schemeClr val="tx1"/>
              </a:solidFill>
              <a:effectLst>
                <a:outerShdw blurRad="38100" dist="38100" dir="2700000" algn="tl">
                  <a:srgbClr val="000000">
                    <a:alpha val="43137"/>
                  </a:srgbClr>
                </a:outerShdw>
              </a:effectLst>
              <a:latin typeface="Verdana" pitchFamily="34" charset="0"/>
            </a:endParaRPr>
          </a:p>
        </p:txBody>
      </p:sp>
      <p:sp>
        <p:nvSpPr>
          <p:cNvPr id="5" name="Text Box 5"/>
          <p:cNvSpPr txBox="1">
            <a:spLocks noChangeArrowheads="1"/>
          </p:cNvSpPr>
          <p:nvPr/>
        </p:nvSpPr>
        <p:spPr bwMode="auto">
          <a:xfrm>
            <a:off x="2590800" y="5799138"/>
            <a:ext cx="3303587" cy="677862"/>
          </a:xfrm>
          <a:prstGeom prst="rect">
            <a:avLst/>
          </a:prstGeom>
          <a:noFill/>
          <a:ln w="9525">
            <a:noFill/>
            <a:miter lim="800000"/>
            <a:headEnd/>
            <a:tailEnd/>
          </a:ln>
        </p:spPr>
        <p:txBody>
          <a:bodyPr wrap="none">
            <a:spAutoFit/>
          </a:bodyPr>
          <a:lstStyle/>
          <a:p>
            <a:pPr algn="ctr"/>
            <a:r>
              <a:rPr lang="en-US" sz="2000" b="1" dirty="0" err="1">
                <a:solidFill>
                  <a:srgbClr val="111111"/>
                </a:solidFill>
              </a:rPr>
              <a:t>Hifni</a:t>
            </a:r>
            <a:r>
              <a:rPr lang="en-US" sz="2000" b="1" dirty="0">
                <a:solidFill>
                  <a:srgbClr val="111111"/>
                </a:solidFill>
              </a:rPr>
              <a:t> </a:t>
            </a:r>
            <a:r>
              <a:rPr lang="en-US" sz="2000" b="1" dirty="0" err="1">
                <a:solidFill>
                  <a:srgbClr val="111111"/>
                </a:solidFill>
              </a:rPr>
              <a:t>Alifahmi</a:t>
            </a:r>
            <a:endParaRPr lang="en-US" sz="2000" b="1" dirty="0">
              <a:solidFill>
                <a:srgbClr val="111111"/>
              </a:solidFill>
            </a:endParaRPr>
          </a:p>
          <a:p>
            <a:pPr algn="ctr"/>
            <a:r>
              <a:rPr lang="en-US" dirty="0">
                <a:solidFill>
                  <a:srgbClr val="111111"/>
                </a:solidFill>
              </a:rPr>
              <a:t>Email: alifahmi21@yahoo.com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04800" y="381000"/>
            <a:ext cx="7010400" cy="615553"/>
          </a:xfrm>
          <a:prstGeom prst="rect">
            <a:avLst/>
          </a:prstGeom>
          <a:noFill/>
          <a:ln w="9525">
            <a:noFill/>
            <a:miter lim="800000"/>
            <a:headEnd/>
            <a:tailEnd/>
          </a:ln>
        </p:spPr>
        <p:txBody>
          <a:bodyPr wrap="square">
            <a:spAutoFit/>
          </a:bodyPr>
          <a:lstStyle/>
          <a:p>
            <a:pPr algn="ctr"/>
            <a:r>
              <a:rPr lang="en-US" sz="3400" b="1" dirty="0" err="1">
                <a:solidFill>
                  <a:srgbClr val="002060"/>
                </a:solidFill>
                <a:effectLst>
                  <a:outerShdw blurRad="38100" dist="38100" dir="2700000" algn="tl">
                    <a:srgbClr val="000000">
                      <a:alpha val="43137"/>
                    </a:srgbClr>
                  </a:outerShdw>
                </a:effectLst>
                <a:latin typeface="Verdana" pitchFamily="34" charset="0"/>
              </a:rPr>
              <a:t>Segitiga</a:t>
            </a:r>
            <a:r>
              <a:rPr lang="en-US" sz="3400" b="1" dirty="0">
                <a:solidFill>
                  <a:srgbClr val="002060"/>
                </a:solidFill>
                <a:effectLst>
                  <a:outerShdw blurRad="38100" dist="38100" dir="2700000" algn="tl">
                    <a:srgbClr val="000000">
                      <a:alpha val="43137"/>
                    </a:srgbClr>
                  </a:outerShdw>
                </a:effectLst>
                <a:latin typeface="Verdana" pitchFamily="34" charset="0"/>
              </a:rPr>
              <a:t> </a:t>
            </a:r>
            <a:r>
              <a:rPr lang="en-US" sz="3400" b="1" dirty="0" err="1">
                <a:solidFill>
                  <a:srgbClr val="002060"/>
                </a:solidFill>
                <a:effectLst>
                  <a:outerShdw blurRad="38100" dist="38100" dir="2700000" algn="tl">
                    <a:srgbClr val="000000">
                      <a:alpha val="43137"/>
                    </a:srgbClr>
                  </a:outerShdw>
                </a:effectLst>
                <a:latin typeface="Verdana" pitchFamily="34" charset="0"/>
              </a:rPr>
              <a:t>Emas</a:t>
            </a:r>
            <a:r>
              <a:rPr lang="en-US" sz="3400" b="1" dirty="0">
                <a:solidFill>
                  <a:srgbClr val="002060"/>
                </a:solidFill>
                <a:effectLst>
                  <a:outerShdw blurRad="38100" dist="38100" dir="2700000" algn="tl">
                    <a:srgbClr val="000000">
                      <a:alpha val="43137"/>
                    </a:srgbClr>
                  </a:outerShdw>
                </a:effectLst>
                <a:latin typeface="Verdana" pitchFamily="34" charset="0"/>
              </a:rPr>
              <a:t> </a:t>
            </a:r>
            <a:r>
              <a:rPr lang="en-US" sz="3400" b="1" dirty="0">
                <a:solidFill>
                  <a:schemeClr val="accent2"/>
                </a:solidFill>
                <a:effectLst>
                  <a:outerShdw blurRad="38100" dist="38100" dir="2700000" algn="tl">
                    <a:srgbClr val="000000">
                      <a:alpha val="43137"/>
                    </a:srgbClr>
                  </a:outerShdw>
                </a:effectLst>
                <a:latin typeface="Verdana" pitchFamily="34" charset="0"/>
              </a:rPr>
              <a:t>Marketing PR</a:t>
            </a:r>
          </a:p>
        </p:txBody>
      </p:sp>
      <p:sp>
        <p:nvSpPr>
          <p:cNvPr id="121859" name="AutoShape 3">
            <a:hlinkClick r:id="rId3" action="ppaction://hlinkfile"/>
          </p:cNvPr>
          <p:cNvSpPr>
            <a:spLocks noChangeArrowheads="1"/>
          </p:cNvSpPr>
          <p:nvPr/>
        </p:nvSpPr>
        <p:spPr bwMode="auto">
          <a:xfrm>
            <a:off x="534024" y="1219200"/>
            <a:ext cx="5943600" cy="4419600"/>
          </a:xfrm>
          <a:prstGeom prst="triangle">
            <a:avLst>
              <a:gd name="adj" fmla="val 50000"/>
            </a:avLst>
          </a:prstGeom>
          <a:gradFill rotWithShape="1">
            <a:gsLst>
              <a:gs pos="0">
                <a:srgbClr val="FFFF99"/>
              </a:gs>
              <a:gs pos="50000">
                <a:srgbClr val="FFFFFF"/>
              </a:gs>
              <a:gs pos="100000">
                <a:srgbClr val="FFFF99"/>
              </a:gs>
            </a:gsLst>
            <a:lin ang="0" scaled="1"/>
          </a:gradFill>
          <a:ln w="38100">
            <a:solidFill>
              <a:schemeClr val="tx1"/>
            </a:solidFill>
            <a:miter lim="800000"/>
            <a:headEnd/>
            <a:tailEnd/>
          </a:ln>
        </p:spPr>
        <p:txBody>
          <a:bodyPr wrap="none" anchor="ctr"/>
          <a:lstStyle/>
          <a:p>
            <a:endParaRPr lang="en-US"/>
          </a:p>
        </p:txBody>
      </p:sp>
      <p:sp>
        <p:nvSpPr>
          <p:cNvPr id="121860" name="AutoShape 4"/>
          <p:cNvSpPr>
            <a:spLocks noChangeArrowheads="1"/>
          </p:cNvSpPr>
          <p:nvPr/>
        </p:nvSpPr>
        <p:spPr bwMode="auto">
          <a:xfrm rot="10789565">
            <a:off x="2058024" y="3429000"/>
            <a:ext cx="2895600" cy="2209800"/>
          </a:xfrm>
          <a:prstGeom prst="triangle">
            <a:avLst>
              <a:gd name="adj" fmla="val 50000"/>
            </a:avLst>
          </a:prstGeom>
          <a:gradFill rotWithShape="1">
            <a:gsLst>
              <a:gs pos="0">
                <a:schemeClr val="bg1"/>
              </a:gs>
              <a:gs pos="100000">
                <a:srgbClr val="FFCC00"/>
              </a:gs>
            </a:gsLst>
            <a:lin ang="5400000" scaled="1"/>
          </a:gradFill>
          <a:ln w="9525">
            <a:solidFill>
              <a:schemeClr val="tx1"/>
            </a:solidFill>
            <a:miter lim="800000"/>
            <a:headEnd/>
            <a:tailEnd/>
          </a:ln>
        </p:spPr>
        <p:txBody>
          <a:bodyPr wrap="none" anchor="ctr"/>
          <a:lstStyle/>
          <a:p>
            <a:endParaRPr lang="en-US"/>
          </a:p>
        </p:txBody>
      </p:sp>
      <p:sp>
        <p:nvSpPr>
          <p:cNvPr id="121861" name="Text Box 5"/>
          <p:cNvSpPr txBox="1">
            <a:spLocks noChangeArrowheads="1"/>
          </p:cNvSpPr>
          <p:nvPr/>
        </p:nvSpPr>
        <p:spPr bwMode="auto">
          <a:xfrm>
            <a:off x="2439024" y="2452688"/>
            <a:ext cx="2133600" cy="366712"/>
          </a:xfrm>
          <a:prstGeom prst="rect">
            <a:avLst/>
          </a:prstGeom>
          <a:noFill/>
          <a:ln w="9525">
            <a:noFill/>
            <a:miter lim="800000"/>
            <a:headEnd/>
            <a:tailEnd/>
          </a:ln>
        </p:spPr>
        <p:txBody>
          <a:bodyPr>
            <a:spAutoFit/>
          </a:bodyPr>
          <a:lstStyle/>
          <a:p>
            <a:pPr algn="ctr"/>
            <a:r>
              <a:rPr lang="en-US" b="1" dirty="0">
                <a:solidFill>
                  <a:srgbClr val="002060"/>
                </a:solidFill>
              </a:rPr>
              <a:t>Strategic</a:t>
            </a:r>
          </a:p>
        </p:txBody>
      </p:sp>
      <p:sp>
        <p:nvSpPr>
          <p:cNvPr id="121862" name="Text Box 6"/>
          <p:cNvSpPr txBox="1">
            <a:spLocks noChangeArrowheads="1"/>
          </p:cNvSpPr>
          <p:nvPr/>
        </p:nvSpPr>
        <p:spPr bwMode="auto">
          <a:xfrm>
            <a:off x="3963024" y="4876800"/>
            <a:ext cx="2133600" cy="366713"/>
          </a:xfrm>
          <a:prstGeom prst="rect">
            <a:avLst/>
          </a:prstGeom>
          <a:noFill/>
          <a:ln w="9525">
            <a:noFill/>
            <a:miter lim="800000"/>
            <a:headEnd/>
            <a:tailEnd/>
          </a:ln>
        </p:spPr>
        <p:txBody>
          <a:bodyPr>
            <a:spAutoFit/>
          </a:bodyPr>
          <a:lstStyle/>
          <a:p>
            <a:r>
              <a:rPr lang="en-US" b="1" dirty="0">
                <a:solidFill>
                  <a:srgbClr val="002060"/>
                </a:solidFill>
              </a:rPr>
              <a:t>Public Relations</a:t>
            </a:r>
          </a:p>
        </p:txBody>
      </p:sp>
      <p:sp>
        <p:nvSpPr>
          <p:cNvPr id="121863" name="Text Box 7"/>
          <p:cNvSpPr txBox="1">
            <a:spLocks noChangeArrowheads="1"/>
          </p:cNvSpPr>
          <p:nvPr/>
        </p:nvSpPr>
        <p:spPr bwMode="auto">
          <a:xfrm>
            <a:off x="1153149" y="4876800"/>
            <a:ext cx="1743075" cy="366713"/>
          </a:xfrm>
          <a:prstGeom prst="rect">
            <a:avLst/>
          </a:prstGeom>
          <a:noFill/>
          <a:ln w="9525">
            <a:noFill/>
            <a:miter lim="800000"/>
            <a:headEnd/>
            <a:tailEnd/>
          </a:ln>
        </p:spPr>
        <p:txBody>
          <a:bodyPr>
            <a:spAutoFit/>
          </a:bodyPr>
          <a:lstStyle/>
          <a:p>
            <a:pPr algn="ctr"/>
            <a:r>
              <a:rPr lang="en-US" b="1" dirty="0">
                <a:solidFill>
                  <a:srgbClr val="002060"/>
                </a:solidFill>
              </a:rPr>
              <a:t>Marketing</a:t>
            </a:r>
          </a:p>
        </p:txBody>
      </p:sp>
      <p:sp>
        <p:nvSpPr>
          <p:cNvPr id="121864" name="Text Box 8"/>
          <p:cNvSpPr txBox="1">
            <a:spLocks noChangeArrowheads="1"/>
          </p:cNvSpPr>
          <p:nvPr/>
        </p:nvSpPr>
        <p:spPr bwMode="auto">
          <a:xfrm>
            <a:off x="2439024" y="3736975"/>
            <a:ext cx="2133600" cy="835025"/>
          </a:xfrm>
          <a:prstGeom prst="rect">
            <a:avLst/>
          </a:prstGeom>
          <a:noFill/>
          <a:ln w="9525">
            <a:noFill/>
            <a:miter lim="800000"/>
            <a:headEnd/>
            <a:tailEnd/>
          </a:ln>
        </p:spPr>
        <p:txBody>
          <a:bodyPr>
            <a:spAutoFit/>
          </a:bodyPr>
          <a:lstStyle/>
          <a:p>
            <a:pPr algn="ctr">
              <a:lnSpc>
                <a:spcPct val="90000"/>
              </a:lnSpc>
            </a:pPr>
            <a:r>
              <a:rPr lang="en-US" b="1">
                <a:solidFill>
                  <a:schemeClr val="tx2"/>
                </a:solidFill>
              </a:rPr>
              <a:t>Strategic</a:t>
            </a:r>
          </a:p>
          <a:p>
            <a:pPr algn="ctr">
              <a:lnSpc>
                <a:spcPct val="90000"/>
              </a:lnSpc>
            </a:pPr>
            <a:r>
              <a:rPr lang="en-US" b="1">
                <a:solidFill>
                  <a:schemeClr val="tx2"/>
                </a:solidFill>
              </a:rPr>
              <a:t>Marketing Public Relations</a:t>
            </a:r>
          </a:p>
        </p:txBody>
      </p:sp>
      <p:sp>
        <p:nvSpPr>
          <p:cNvPr id="121865" name="Oval 9"/>
          <p:cNvSpPr>
            <a:spLocks noChangeArrowheads="1"/>
          </p:cNvSpPr>
          <p:nvPr/>
        </p:nvSpPr>
        <p:spPr bwMode="auto">
          <a:xfrm>
            <a:off x="1524624" y="2095500"/>
            <a:ext cx="3884613" cy="3886200"/>
          </a:xfrm>
          <a:prstGeom prst="ellipse">
            <a:avLst/>
          </a:prstGeom>
          <a:noFill/>
          <a:ln w="28575">
            <a:solidFill>
              <a:srgbClr val="FF0000"/>
            </a:solidFill>
            <a:prstDash val="sysDot"/>
            <a:round/>
            <a:headEnd/>
            <a:tailEnd/>
          </a:ln>
        </p:spPr>
        <p:txBody>
          <a:bodyPr wrap="none" anchor="ctr"/>
          <a:lstStyle/>
          <a:p>
            <a:endParaRPr lang="en-US"/>
          </a:p>
        </p:txBody>
      </p:sp>
      <p:grpSp>
        <p:nvGrpSpPr>
          <p:cNvPr id="2" name="Group 10"/>
          <p:cNvGrpSpPr>
            <a:grpSpLocks/>
          </p:cNvGrpSpPr>
          <p:nvPr/>
        </p:nvGrpSpPr>
        <p:grpSpPr bwMode="auto">
          <a:xfrm>
            <a:off x="2604124" y="2057400"/>
            <a:ext cx="1727200" cy="3975100"/>
            <a:chOff x="1496" y="1608"/>
            <a:chExt cx="1088" cy="2504"/>
          </a:xfrm>
        </p:grpSpPr>
        <p:sp>
          <p:nvSpPr>
            <p:cNvPr id="21520" name="AutoShape 11"/>
            <p:cNvSpPr>
              <a:spLocks noChangeArrowheads="1"/>
            </p:cNvSpPr>
            <p:nvPr/>
          </p:nvSpPr>
          <p:spPr bwMode="auto">
            <a:xfrm rot="4801685" flipV="1">
              <a:off x="1877" y="3405"/>
              <a:ext cx="502" cy="912"/>
            </a:xfrm>
            <a:custGeom>
              <a:avLst/>
              <a:gdLst>
                <a:gd name="T0" fmla="*/ 11 w 21600"/>
                <a:gd name="T1" fmla="*/ 12 h 21600"/>
                <a:gd name="T2" fmla="*/ 10 w 21600"/>
                <a:gd name="T3" fmla="*/ 9 h 21600"/>
                <a:gd name="T4" fmla="*/ 10 w 21600"/>
                <a:gd name="T5" fmla="*/ 13 h 21600"/>
                <a:gd name="T6" fmla="*/ 13 w 21600"/>
                <a:gd name="T7" fmla="*/ 17 h 21600"/>
                <a:gd name="T8" fmla="*/ 11 w 21600"/>
                <a:gd name="T9" fmla="*/ 24 h 21600"/>
                <a:gd name="T10" fmla="*/ 9 w 21600"/>
                <a:gd name="T11" fmla="*/ 18 h 21600"/>
                <a:gd name="T12" fmla="*/ 0 60000 65536"/>
                <a:gd name="T13" fmla="*/ 0 60000 65536"/>
                <a:gd name="T14" fmla="*/ 0 60000 65536"/>
                <a:gd name="T15" fmla="*/ 0 60000 65536"/>
                <a:gd name="T16" fmla="*/ 0 60000 65536"/>
                <a:gd name="T17" fmla="*/ 0 60000 65536"/>
                <a:gd name="T18" fmla="*/ 3184 w 21600"/>
                <a:gd name="T19" fmla="*/ 3174 h 21600"/>
                <a:gd name="T20" fmla="*/ 18416 w 21600"/>
                <a:gd name="T21" fmla="*/ 1842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43" y="9918"/>
                  </a:moveTo>
                  <a:cubicBezTo>
                    <a:pt x="19481" y="8295"/>
                    <a:pt x="18876" y="6748"/>
                    <a:pt x="17893" y="5446"/>
                  </a:cubicBezTo>
                  <a:lnTo>
                    <a:pt x="19420" y="4294"/>
                  </a:lnTo>
                  <a:cubicBezTo>
                    <a:pt x="20614" y="5876"/>
                    <a:pt x="21350" y="7756"/>
                    <a:pt x="21546" y="9728"/>
                  </a:cubicBezTo>
                  <a:lnTo>
                    <a:pt x="24233" y="9460"/>
                  </a:lnTo>
                  <a:lnTo>
                    <a:pt x="20958" y="13462"/>
                  </a:lnTo>
                  <a:lnTo>
                    <a:pt x="16956" y="10186"/>
                  </a:lnTo>
                  <a:lnTo>
                    <a:pt x="19643" y="9918"/>
                  </a:lnTo>
                  <a:close/>
                </a:path>
              </a:pathLst>
            </a:custGeom>
            <a:solidFill>
              <a:srgbClr val="3399FF"/>
            </a:solidFill>
            <a:ln w="9525">
              <a:solidFill>
                <a:schemeClr val="accent2"/>
              </a:solidFill>
              <a:miter lim="800000"/>
              <a:headEnd/>
              <a:tailEnd/>
            </a:ln>
          </p:spPr>
          <p:txBody>
            <a:bodyPr wrap="none" anchor="ctr"/>
            <a:lstStyle/>
            <a:p>
              <a:endParaRPr lang="en-US"/>
            </a:p>
          </p:txBody>
        </p:sp>
        <p:sp>
          <p:nvSpPr>
            <p:cNvPr id="21521" name="AutoShape 12"/>
            <p:cNvSpPr>
              <a:spLocks noChangeArrowheads="1"/>
            </p:cNvSpPr>
            <p:nvPr/>
          </p:nvSpPr>
          <p:spPr bwMode="auto">
            <a:xfrm rot="4801685" flipH="1">
              <a:off x="1701" y="1403"/>
              <a:ext cx="502" cy="912"/>
            </a:xfrm>
            <a:custGeom>
              <a:avLst/>
              <a:gdLst>
                <a:gd name="T0" fmla="*/ 11 w 21600"/>
                <a:gd name="T1" fmla="*/ 12 h 21600"/>
                <a:gd name="T2" fmla="*/ 10 w 21600"/>
                <a:gd name="T3" fmla="*/ 9 h 21600"/>
                <a:gd name="T4" fmla="*/ 10 w 21600"/>
                <a:gd name="T5" fmla="*/ 13 h 21600"/>
                <a:gd name="T6" fmla="*/ 13 w 21600"/>
                <a:gd name="T7" fmla="*/ 16 h 21600"/>
                <a:gd name="T8" fmla="*/ 11 w 21600"/>
                <a:gd name="T9" fmla="*/ 23 h 21600"/>
                <a:gd name="T10" fmla="*/ 9 w 21600"/>
                <a:gd name="T11" fmla="*/ 18 h 21600"/>
                <a:gd name="T12" fmla="*/ 0 60000 65536"/>
                <a:gd name="T13" fmla="*/ 0 60000 65536"/>
                <a:gd name="T14" fmla="*/ 0 60000 65536"/>
                <a:gd name="T15" fmla="*/ 0 60000 65536"/>
                <a:gd name="T16" fmla="*/ 0 60000 65536"/>
                <a:gd name="T17" fmla="*/ 0 60000 65536"/>
                <a:gd name="T18" fmla="*/ 3184 w 21600"/>
                <a:gd name="T19" fmla="*/ 3174 h 21600"/>
                <a:gd name="T20" fmla="*/ 18416 w 21600"/>
                <a:gd name="T21" fmla="*/ 1842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815" y="9407"/>
                  </a:moveTo>
                  <a:cubicBezTo>
                    <a:pt x="19584" y="7917"/>
                    <a:pt x="18989" y="6508"/>
                    <a:pt x="18081" y="5305"/>
                  </a:cubicBezTo>
                  <a:lnTo>
                    <a:pt x="19420" y="4294"/>
                  </a:lnTo>
                  <a:cubicBezTo>
                    <a:pt x="20495" y="5718"/>
                    <a:pt x="21200" y="7387"/>
                    <a:pt x="21473" y="9150"/>
                  </a:cubicBezTo>
                  <a:lnTo>
                    <a:pt x="24141" y="8738"/>
                  </a:lnTo>
                  <a:lnTo>
                    <a:pt x="21184" y="12777"/>
                  </a:lnTo>
                  <a:lnTo>
                    <a:pt x="17146" y="9819"/>
                  </a:lnTo>
                  <a:lnTo>
                    <a:pt x="19815" y="9407"/>
                  </a:lnTo>
                  <a:close/>
                </a:path>
              </a:pathLst>
            </a:custGeom>
            <a:solidFill>
              <a:srgbClr val="3399FF"/>
            </a:solidFill>
            <a:ln w="9525">
              <a:solidFill>
                <a:schemeClr val="accent2"/>
              </a:solidFill>
              <a:miter lim="800000"/>
              <a:headEnd/>
              <a:tailEnd/>
            </a:ln>
          </p:spPr>
          <p:txBody>
            <a:bodyPr wrap="none" anchor="ctr"/>
            <a:lstStyle/>
            <a:p>
              <a:endParaRPr lang="en-US"/>
            </a:p>
          </p:txBody>
        </p:sp>
      </p:grpSp>
      <p:sp>
        <p:nvSpPr>
          <p:cNvPr id="121869" name="Rectangle 13"/>
          <p:cNvSpPr>
            <a:spLocks noGrp="1" noChangeArrowheads="1"/>
          </p:cNvSpPr>
          <p:nvPr>
            <p:ph idx="1"/>
          </p:nvPr>
        </p:nvSpPr>
        <p:spPr>
          <a:xfrm>
            <a:off x="4344024" y="2057400"/>
            <a:ext cx="1066800" cy="457200"/>
          </a:xfrm>
          <a:noFill/>
        </p:spPr>
        <p:txBody>
          <a:bodyPr/>
          <a:lstStyle/>
          <a:p>
            <a:pPr marL="228600" indent="-228600" algn="ctr" eaLnBrk="1" hangingPunct="1">
              <a:lnSpc>
                <a:spcPct val="80000"/>
              </a:lnSpc>
              <a:spcBef>
                <a:spcPct val="0"/>
              </a:spcBef>
              <a:buFontTx/>
              <a:buNone/>
            </a:pPr>
            <a:r>
              <a:rPr lang="en-US" sz="1900" b="1" dirty="0" smtClean="0">
                <a:solidFill>
                  <a:srgbClr val="002060"/>
                </a:solidFill>
              </a:rPr>
              <a:t>Sense</a:t>
            </a:r>
          </a:p>
        </p:txBody>
      </p:sp>
      <p:sp>
        <p:nvSpPr>
          <p:cNvPr id="121870" name="Rectangle 14"/>
          <p:cNvSpPr>
            <a:spLocks noChangeArrowheads="1"/>
          </p:cNvSpPr>
          <p:nvPr/>
        </p:nvSpPr>
        <p:spPr bwMode="auto">
          <a:xfrm>
            <a:off x="1448424" y="5791200"/>
            <a:ext cx="1295400" cy="304800"/>
          </a:xfrm>
          <a:prstGeom prst="rect">
            <a:avLst/>
          </a:prstGeom>
          <a:noFill/>
          <a:ln w="9525">
            <a:noFill/>
            <a:miter lim="800000"/>
            <a:headEnd/>
            <a:tailEnd/>
          </a:ln>
        </p:spPr>
        <p:txBody>
          <a:bodyPr/>
          <a:lstStyle/>
          <a:p>
            <a:pPr marL="228600" indent="-228600" algn="ctr">
              <a:lnSpc>
                <a:spcPct val="80000"/>
              </a:lnSpc>
            </a:pPr>
            <a:r>
              <a:rPr lang="en-US" sz="1900" b="1" dirty="0">
                <a:solidFill>
                  <a:srgbClr val="002060"/>
                </a:solidFill>
              </a:rPr>
              <a:t>Sense</a:t>
            </a:r>
          </a:p>
        </p:txBody>
      </p:sp>
      <p:sp>
        <p:nvSpPr>
          <p:cNvPr id="121871" name="Rectangle 15"/>
          <p:cNvSpPr>
            <a:spLocks noChangeArrowheads="1"/>
          </p:cNvSpPr>
          <p:nvPr/>
        </p:nvSpPr>
        <p:spPr bwMode="auto">
          <a:xfrm>
            <a:off x="4267824" y="5791200"/>
            <a:ext cx="1066800" cy="304800"/>
          </a:xfrm>
          <a:prstGeom prst="rect">
            <a:avLst/>
          </a:prstGeom>
          <a:noFill/>
          <a:ln w="9525">
            <a:noFill/>
            <a:miter lim="800000"/>
            <a:headEnd/>
            <a:tailEnd/>
          </a:ln>
        </p:spPr>
        <p:txBody>
          <a:bodyPr/>
          <a:lstStyle/>
          <a:p>
            <a:pPr marL="228600" indent="-228600" algn="ctr">
              <a:lnSpc>
                <a:spcPct val="80000"/>
              </a:lnSpc>
            </a:pPr>
            <a:r>
              <a:rPr lang="en-US" sz="1900" b="1">
                <a:solidFill>
                  <a:srgbClr val="FF0000"/>
                </a:solidFill>
              </a:rPr>
              <a:t>Spirit</a:t>
            </a:r>
          </a:p>
        </p:txBody>
      </p:sp>
      <p:sp>
        <p:nvSpPr>
          <p:cNvPr id="121872" name="Rectangle 16"/>
          <p:cNvSpPr>
            <a:spLocks noChangeArrowheads="1"/>
          </p:cNvSpPr>
          <p:nvPr/>
        </p:nvSpPr>
        <p:spPr bwMode="auto">
          <a:xfrm>
            <a:off x="1372224" y="2057400"/>
            <a:ext cx="1143000" cy="304800"/>
          </a:xfrm>
          <a:prstGeom prst="rect">
            <a:avLst/>
          </a:prstGeom>
          <a:noFill/>
          <a:ln w="9525">
            <a:noFill/>
            <a:miter lim="800000"/>
            <a:headEnd/>
            <a:tailEnd/>
          </a:ln>
        </p:spPr>
        <p:txBody>
          <a:bodyPr/>
          <a:lstStyle/>
          <a:p>
            <a:pPr marL="228600" indent="-228600" algn="ctr">
              <a:lnSpc>
                <a:spcPct val="80000"/>
              </a:lnSpc>
            </a:pPr>
            <a:r>
              <a:rPr lang="en-US" sz="1900" b="1">
                <a:solidFill>
                  <a:srgbClr val="FF0000"/>
                </a:solidFill>
              </a:rPr>
              <a:t>Spirit</a:t>
            </a:r>
          </a:p>
        </p:txBody>
      </p:sp>
      <p:pic>
        <p:nvPicPr>
          <p:cNvPr id="121873" name="Picture 17" descr="orchestra_logo-final">
            <a:hlinkClick r:id="rId4" action="ppaction://hlinkfile"/>
          </p:cNvPr>
          <p:cNvPicPr>
            <a:picLocks noChangeAspect="1" noChangeArrowheads="1"/>
          </p:cNvPicPr>
          <p:nvPr/>
        </p:nvPicPr>
        <p:blipFill>
          <a:blip r:embed="rId5" cstate="print"/>
          <a:srcRect/>
          <a:stretch>
            <a:fillRect/>
          </a:stretch>
        </p:blipFill>
        <p:spPr bwMode="auto">
          <a:xfrm rot="20697132">
            <a:off x="5969624" y="1600200"/>
            <a:ext cx="2641600" cy="3335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blinds(horizontal)">
                                      <p:cBhvr>
                                        <p:cTn id="7" dur="2000"/>
                                        <p:tgtEl>
                                          <p:spTgt spid="1218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1860"/>
                                        </p:tgtEl>
                                        <p:attrNameLst>
                                          <p:attrName>style.visibility</p:attrName>
                                        </p:attrNameLst>
                                      </p:cBhvr>
                                      <p:to>
                                        <p:strVal val="visible"/>
                                      </p:to>
                                    </p:set>
                                    <p:animEffect transition="in" filter="fade">
                                      <p:cBhvr>
                                        <p:cTn id="10" dur="2000"/>
                                        <p:tgtEl>
                                          <p:spTgt spid="1218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1861"/>
                                        </p:tgtEl>
                                        <p:attrNameLst>
                                          <p:attrName>style.visibility</p:attrName>
                                        </p:attrNameLst>
                                      </p:cBhvr>
                                      <p:to>
                                        <p:strVal val="visible"/>
                                      </p:to>
                                    </p:set>
                                    <p:animEffect transition="in" filter="fade">
                                      <p:cBhvr>
                                        <p:cTn id="15" dur="2000"/>
                                        <p:tgtEl>
                                          <p:spTgt spid="12186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1863"/>
                                        </p:tgtEl>
                                        <p:attrNameLst>
                                          <p:attrName>style.visibility</p:attrName>
                                        </p:attrNameLst>
                                      </p:cBhvr>
                                      <p:to>
                                        <p:strVal val="visible"/>
                                      </p:to>
                                    </p:set>
                                    <p:animEffect transition="in" filter="fade">
                                      <p:cBhvr>
                                        <p:cTn id="20" dur="2000"/>
                                        <p:tgtEl>
                                          <p:spTgt spid="12186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1862"/>
                                        </p:tgtEl>
                                        <p:attrNameLst>
                                          <p:attrName>style.visibility</p:attrName>
                                        </p:attrNameLst>
                                      </p:cBhvr>
                                      <p:to>
                                        <p:strVal val="visible"/>
                                      </p:to>
                                    </p:set>
                                    <p:animEffect transition="in" filter="fade">
                                      <p:cBhvr>
                                        <p:cTn id="25" dur="2000"/>
                                        <p:tgtEl>
                                          <p:spTgt spid="12186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1864"/>
                                        </p:tgtEl>
                                        <p:attrNameLst>
                                          <p:attrName>style.visibility</p:attrName>
                                        </p:attrNameLst>
                                      </p:cBhvr>
                                      <p:to>
                                        <p:strVal val="visible"/>
                                      </p:to>
                                    </p:set>
                                    <p:animEffect transition="in" filter="fade">
                                      <p:cBhvr>
                                        <p:cTn id="30" dur="2000"/>
                                        <p:tgtEl>
                                          <p:spTgt spid="12186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1865"/>
                                        </p:tgtEl>
                                        <p:attrNameLst>
                                          <p:attrName>style.visibility</p:attrName>
                                        </p:attrNameLst>
                                      </p:cBhvr>
                                      <p:to>
                                        <p:strVal val="visible"/>
                                      </p:to>
                                    </p:set>
                                    <p:animEffect transition="in" filter="fade">
                                      <p:cBhvr>
                                        <p:cTn id="35" dur="500"/>
                                        <p:tgtEl>
                                          <p:spTgt spid="121865"/>
                                        </p:tgtEl>
                                      </p:cBhvr>
                                    </p:animEffect>
                                  </p:childTnLst>
                                </p:cTn>
                              </p:par>
                              <p:par>
                                <p:cTn id="36" presetID="21" presetClass="entr" presetSubtype="4"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heel(4)">
                                      <p:cBhvr>
                                        <p:cTn id="38" dur="2000"/>
                                        <p:tgtEl>
                                          <p:spTgt spid="2"/>
                                        </p:tgtEl>
                                      </p:cBhvr>
                                    </p:animEffect>
                                  </p:childTnLst>
                                </p:cTn>
                              </p:par>
                              <p:par>
                                <p:cTn id="39" presetID="8" presetClass="emph" presetSubtype="0" repeatCount="indefinite" fill="hold" nodeType="withEffect">
                                  <p:stCondLst>
                                    <p:cond delay="0"/>
                                  </p:stCondLst>
                                  <p:childTnLst>
                                    <p:animRot by="-21600000">
                                      <p:cBhvr>
                                        <p:cTn id="40" dur="9000" fill="hold"/>
                                        <p:tgtEl>
                                          <p:spTgt spid="2"/>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121869">
                                            <p:txEl>
                                              <p:pRg st="0" end="0"/>
                                            </p:txEl>
                                          </p:spTgt>
                                        </p:tgtEl>
                                        <p:attrNameLst>
                                          <p:attrName>style.visibility</p:attrName>
                                        </p:attrNameLst>
                                      </p:cBhvr>
                                      <p:to>
                                        <p:strVal val="visible"/>
                                      </p:to>
                                    </p:set>
                                    <p:animEffect transition="in" filter="box(out)">
                                      <p:cBhvr>
                                        <p:cTn id="45" dur="500"/>
                                        <p:tgtEl>
                                          <p:spTgt spid="121869">
                                            <p:txEl>
                                              <p:pRg st="0" end="0"/>
                                            </p:txEl>
                                          </p:spTgt>
                                        </p:tgtEl>
                                      </p:cBhvr>
                                    </p:animEffect>
                                  </p:childTnLst>
                                </p:cTn>
                              </p:par>
                            </p:childTnLst>
                          </p:cTn>
                        </p:par>
                        <p:par>
                          <p:cTn id="46" fill="hold">
                            <p:stCondLst>
                              <p:cond delay="500"/>
                            </p:stCondLst>
                            <p:childTnLst>
                              <p:par>
                                <p:cTn id="47" presetID="4" presetClass="entr" presetSubtype="32" fill="hold" grpId="0" nodeType="afterEffect">
                                  <p:stCondLst>
                                    <p:cond delay="0"/>
                                  </p:stCondLst>
                                  <p:childTnLst>
                                    <p:set>
                                      <p:cBhvr>
                                        <p:cTn id="48" dur="1" fill="hold">
                                          <p:stCondLst>
                                            <p:cond delay="0"/>
                                          </p:stCondLst>
                                        </p:cTn>
                                        <p:tgtEl>
                                          <p:spTgt spid="121872">
                                            <p:txEl>
                                              <p:pRg st="0" end="0"/>
                                            </p:txEl>
                                          </p:spTgt>
                                        </p:tgtEl>
                                        <p:attrNameLst>
                                          <p:attrName>style.visibility</p:attrName>
                                        </p:attrNameLst>
                                      </p:cBhvr>
                                      <p:to>
                                        <p:strVal val="visible"/>
                                      </p:to>
                                    </p:set>
                                    <p:animEffect transition="in" filter="box(out)">
                                      <p:cBhvr>
                                        <p:cTn id="49" dur="500"/>
                                        <p:tgtEl>
                                          <p:spTgt spid="121872">
                                            <p:txEl>
                                              <p:pRg st="0" end="0"/>
                                            </p:txEl>
                                          </p:spTgt>
                                        </p:tgtEl>
                                      </p:cBhvr>
                                    </p:animEffect>
                                  </p:childTnLst>
                                </p:cTn>
                              </p:par>
                            </p:childTnLst>
                          </p:cTn>
                        </p:par>
                        <p:par>
                          <p:cTn id="50" fill="hold">
                            <p:stCondLst>
                              <p:cond delay="1000"/>
                            </p:stCondLst>
                            <p:childTnLst>
                              <p:par>
                                <p:cTn id="51" presetID="4" presetClass="entr" presetSubtype="32" fill="hold" grpId="0" nodeType="afterEffect">
                                  <p:stCondLst>
                                    <p:cond delay="0"/>
                                  </p:stCondLst>
                                  <p:childTnLst>
                                    <p:set>
                                      <p:cBhvr>
                                        <p:cTn id="52" dur="1" fill="hold">
                                          <p:stCondLst>
                                            <p:cond delay="0"/>
                                          </p:stCondLst>
                                        </p:cTn>
                                        <p:tgtEl>
                                          <p:spTgt spid="121870">
                                            <p:txEl>
                                              <p:pRg st="0" end="0"/>
                                            </p:txEl>
                                          </p:spTgt>
                                        </p:tgtEl>
                                        <p:attrNameLst>
                                          <p:attrName>style.visibility</p:attrName>
                                        </p:attrNameLst>
                                      </p:cBhvr>
                                      <p:to>
                                        <p:strVal val="visible"/>
                                      </p:to>
                                    </p:set>
                                    <p:animEffect transition="in" filter="box(out)">
                                      <p:cBhvr>
                                        <p:cTn id="53" dur="500"/>
                                        <p:tgtEl>
                                          <p:spTgt spid="121870">
                                            <p:txEl>
                                              <p:pRg st="0" end="0"/>
                                            </p:txEl>
                                          </p:spTgt>
                                        </p:tgtEl>
                                      </p:cBhvr>
                                    </p:animEffect>
                                  </p:childTnLst>
                                </p:cTn>
                              </p:par>
                            </p:childTnLst>
                          </p:cTn>
                        </p:par>
                        <p:par>
                          <p:cTn id="54" fill="hold">
                            <p:stCondLst>
                              <p:cond delay="1500"/>
                            </p:stCondLst>
                            <p:childTnLst>
                              <p:par>
                                <p:cTn id="55" presetID="4" presetClass="entr" presetSubtype="32" fill="hold" grpId="0" nodeType="afterEffect">
                                  <p:stCondLst>
                                    <p:cond delay="0"/>
                                  </p:stCondLst>
                                  <p:childTnLst>
                                    <p:set>
                                      <p:cBhvr>
                                        <p:cTn id="56" dur="1" fill="hold">
                                          <p:stCondLst>
                                            <p:cond delay="0"/>
                                          </p:stCondLst>
                                        </p:cTn>
                                        <p:tgtEl>
                                          <p:spTgt spid="121871">
                                            <p:txEl>
                                              <p:pRg st="0" end="0"/>
                                            </p:txEl>
                                          </p:spTgt>
                                        </p:tgtEl>
                                        <p:attrNameLst>
                                          <p:attrName>style.visibility</p:attrName>
                                        </p:attrNameLst>
                                      </p:cBhvr>
                                      <p:to>
                                        <p:strVal val="visible"/>
                                      </p:to>
                                    </p:set>
                                    <p:animEffect transition="in" filter="box(out)">
                                      <p:cBhvr>
                                        <p:cTn id="57" dur="500"/>
                                        <p:tgtEl>
                                          <p:spTgt spid="121871">
                                            <p:txEl>
                                              <p:pRg st="0" end="0"/>
                                            </p:txEl>
                                          </p:spTgt>
                                        </p:tgtEl>
                                      </p:cBhvr>
                                    </p:animEffect>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121873"/>
                                        </p:tgtEl>
                                        <p:attrNameLst>
                                          <p:attrName>style.visibility</p:attrName>
                                        </p:attrNameLst>
                                      </p:cBhvr>
                                      <p:to>
                                        <p:strVal val="visible"/>
                                      </p:to>
                                    </p:set>
                                    <p:animEffect transition="in" filter="fade">
                                      <p:cBhvr>
                                        <p:cTn id="61" dur="3000"/>
                                        <p:tgtEl>
                                          <p:spTgt spid="121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animBg="1"/>
      <p:bldP spid="121860" grpId="0" animBg="1"/>
      <p:bldP spid="121861" grpId="0"/>
      <p:bldP spid="121862" grpId="0"/>
      <p:bldP spid="121863" grpId="0"/>
      <p:bldP spid="121864" grpId="0"/>
      <p:bldP spid="121865" grpId="0" animBg="1"/>
      <p:bldP spid="121869" grpId="0" build="p" autoUpdateAnimBg="0"/>
      <p:bldP spid="121870" grpId="0" build="p" autoUpdateAnimBg="0"/>
      <p:bldP spid="121871" grpId="0" build="p" autoUpdateAnimBg="0"/>
      <p:bldP spid="12187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33400" y="274638"/>
            <a:ext cx="6781800" cy="868362"/>
          </a:xfrm>
        </p:spPr>
        <p:txBody>
          <a:bodyPr>
            <a:normAutofit/>
          </a:bodyPr>
          <a:lstStyle/>
          <a:p>
            <a:pPr eaLnBrk="1" hangingPunct="1">
              <a:defRPr/>
            </a:pPr>
            <a:r>
              <a:rPr lang="en-US" sz="3400" b="1" dirty="0" smtClean="0">
                <a:solidFill>
                  <a:schemeClr val="tx1"/>
                </a:solidFill>
                <a:effectLst>
                  <a:outerShdw blurRad="38100" dist="38100" dir="2700000" algn="tl">
                    <a:srgbClr val="C0C0C0"/>
                  </a:outerShdw>
                </a:effectLst>
                <a:latin typeface="Verdana" pitchFamily="34" charset="0"/>
              </a:rPr>
              <a:t>Sense of PR in Advertising</a:t>
            </a:r>
          </a:p>
        </p:txBody>
      </p:sp>
      <p:pic>
        <p:nvPicPr>
          <p:cNvPr id="3" name="Picture 3" descr="konicare"/>
          <p:cNvPicPr>
            <a:picLocks noChangeAspect="1" noChangeArrowheads="1"/>
          </p:cNvPicPr>
          <p:nvPr/>
        </p:nvPicPr>
        <p:blipFill>
          <a:blip r:embed="rId2" cstate="print"/>
          <a:srcRect/>
          <a:stretch>
            <a:fillRect/>
          </a:stretch>
        </p:blipFill>
        <p:spPr bwMode="auto">
          <a:xfrm>
            <a:off x="457200" y="1752600"/>
            <a:ext cx="8229600" cy="3730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81000" y="609600"/>
            <a:ext cx="6934200" cy="533400"/>
          </a:xfrm>
          <a:prstGeom prst="rect">
            <a:avLst/>
          </a:prstGeom>
          <a:noFill/>
          <a:ln w="9525">
            <a:noFill/>
            <a:miter lim="800000"/>
            <a:headEnd/>
            <a:tailEnd/>
          </a:ln>
          <a:effectLst/>
        </p:spPr>
        <p:txBody>
          <a:bodyPr anchor="b"/>
          <a:lstStyle/>
          <a:p>
            <a:pPr algn="ctr">
              <a:lnSpc>
                <a:spcPct val="80000"/>
              </a:lnSpc>
            </a:pPr>
            <a:r>
              <a:rPr lang="en-US" sz="3600" b="1" dirty="0">
                <a:solidFill>
                  <a:srgbClr val="002060"/>
                </a:solidFill>
                <a:effectLst>
                  <a:outerShdw blurRad="38100" dist="38100" dir="2700000" algn="tl">
                    <a:srgbClr val="000000">
                      <a:alpha val="43137"/>
                    </a:srgbClr>
                  </a:outerShdw>
                </a:effectLst>
              </a:rPr>
              <a:t>Era</a:t>
            </a:r>
            <a:r>
              <a:rPr lang="en-US" sz="3600" b="1" dirty="0">
                <a:solidFill>
                  <a:srgbClr val="6600FF"/>
                </a:solidFill>
                <a:effectLst>
                  <a:outerShdw blurRad="38100" dist="38100" dir="2700000" algn="tl">
                    <a:srgbClr val="000000">
                      <a:alpha val="43137"/>
                    </a:srgbClr>
                  </a:outerShdw>
                </a:effectLst>
              </a:rPr>
              <a:t> </a:t>
            </a:r>
            <a:r>
              <a:rPr lang="en-US" sz="3600" b="1" dirty="0">
                <a:solidFill>
                  <a:srgbClr val="FF0000"/>
                </a:solidFill>
                <a:effectLst>
                  <a:outerShdw blurRad="38100" dist="38100" dir="2700000" algn="tl">
                    <a:srgbClr val="000000">
                      <a:alpha val="43137"/>
                    </a:srgbClr>
                  </a:outerShdw>
                </a:effectLst>
              </a:rPr>
              <a:t>Marketing</a:t>
            </a:r>
            <a:r>
              <a:rPr lang="en-US" sz="3600" b="1" dirty="0">
                <a:solidFill>
                  <a:srgbClr val="000099"/>
                </a:solidFill>
                <a:effectLst>
                  <a:outerShdw blurRad="38100" dist="38100" dir="2700000" algn="tl">
                    <a:srgbClr val="000000">
                      <a:alpha val="43137"/>
                    </a:srgbClr>
                  </a:outerShdw>
                </a:effectLst>
              </a:rPr>
              <a:t> Public Relations</a:t>
            </a:r>
          </a:p>
        </p:txBody>
      </p:sp>
      <p:sp>
        <p:nvSpPr>
          <p:cNvPr id="66563" name="Text Box 3"/>
          <p:cNvSpPr txBox="1">
            <a:spLocks noChangeArrowheads="1"/>
          </p:cNvSpPr>
          <p:nvPr/>
        </p:nvSpPr>
        <p:spPr bwMode="auto">
          <a:xfrm>
            <a:off x="990600" y="1524000"/>
            <a:ext cx="7696200" cy="4493538"/>
          </a:xfrm>
          <a:prstGeom prst="rect">
            <a:avLst/>
          </a:prstGeom>
          <a:noFill/>
          <a:ln w="9525">
            <a:noFill/>
            <a:miter lim="800000"/>
            <a:headEnd/>
            <a:tailEnd/>
          </a:ln>
          <a:effectLst/>
        </p:spPr>
        <p:txBody>
          <a:bodyPr>
            <a:spAutoFit/>
          </a:bodyPr>
          <a:lstStyle/>
          <a:p>
            <a:pPr marL="228600" indent="-228600">
              <a:buFontTx/>
              <a:buChar char="•"/>
            </a:pPr>
            <a:r>
              <a:rPr lang="en-US" sz="2600" dirty="0" err="1">
                <a:latin typeface="Times New Roman" pitchFamily="18" charset="0"/>
              </a:rPr>
              <a:t>MegaMarketing</a:t>
            </a:r>
            <a:r>
              <a:rPr lang="en-US" sz="2600" dirty="0">
                <a:latin typeface="Times New Roman" pitchFamily="18" charset="0"/>
              </a:rPr>
              <a:t> (Philip </a:t>
            </a:r>
            <a:r>
              <a:rPr lang="en-US" sz="2600" dirty="0" err="1">
                <a:latin typeface="Times New Roman" pitchFamily="18" charset="0"/>
              </a:rPr>
              <a:t>Kotler</a:t>
            </a:r>
            <a:r>
              <a:rPr lang="en-US" sz="2600" dirty="0">
                <a:latin typeface="Times New Roman" pitchFamily="18" charset="0"/>
              </a:rPr>
              <a:t>, 1986)</a:t>
            </a:r>
          </a:p>
          <a:p>
            <a:pPr marL="228600" indent="-228600">
              <a:buFontTx/>
              <a:buChar char="•"/>
            </a:pPr>
            <a:r>
              <a:rPr lang="en-US" sz="2600" dirty="0">
                <a:solidFill>
                  <a:schemeClr val="accent2"/>
                </a:solidFill>
                <a:latin typeface="Times New Roman" pitchFamily="18" charset="0"/>
              </a:rPr>
              <a:t>PR in the Marketing Mix, (Jordan Goldman, 1990)</a:t>
            </a:r>
          </a:p>
          <a:p>
            <a:pPr marL="228600" indent="-228600">
              <a:buFontTx/>
              <a:buChar char="•"/>
            </a:pPr>
            <a:r>
              <a:rPr lang="en-US" sz="2600" dirty="0">
                <a:solidFill>
                  <a:srgbClr val="002060"/>
                </a:solidFill>
                <a:latin typeface="Times New Roman" pitchFamily="18" charset="0"/>
              </a:rPr>
              <a:t>PENCILS: Publications, Events, News, Community Involvement, Identity Media, Lobbying, Social Investment (Philip </a:t>
            </a:r>
            <a:r>
              <a:rPr lang="en-US" sz="2600" dirty="0" err="1">
                <a:solidFill>
                  <a:srgbClr val="002060"/>
                </a:solidFill>
                <a:latin typeface="Times New Roman" pitchFamily="18" charset="0"/>
              </a:rPr>
              <a:t>Kotler</a:t>
            </a:r>
            <a:r>
              <a:rPr lang="en-US" sz="2600" dirty="0">
                <a:solidFill>
                  <a:srgbClr val="002060"/>
                </a:solidFill>
                <a:latin typeface="Times New Roman" pitchFamily="18" charset="0"/>
              </a:rPr>
              <a:t>, 1991)</a:t>
            </a:r>
          </a:p>
          <a:p>
            <a:pPr marL="228600" indent="-228600">
              <a:buFontTx/>
              <a:buChar char="•"/>
            </a:pPr>
            <a:r>
              <a:rPr lang="en-US" sz="2600" dirty="0">
                <a:solidFill>
                  <a:srgbClr val="C00000"/>
                </a:solidFill>
                <a:latin typeface="Times New Roman" pitchFamily="18" charset="0"/>
              </a:rPr>
              <a:t>Relationship Marketing (Regis McKenna, 1993)</a:t>
            </a:r>
          </a:p>
          <a:p>
            <a:pPr marL="228600" indent="-228600">
              <a:buFontTx/>
              <a:buChar char="•"/>
            </a:pPr>
            <a:r>
              <a:rPr lang="en-US" sz="2600" dirty="0">
                <a:latin typeface="Times New Roman" pitchFamily="18" charset="0"/>
              </a:rPr>
              <a:t>Marketing Corporate Image (James R Gregory, 1993) </a:t>
            </a:r>
          </a:p>
          <a:p>
            <a:pPr marL="228600" indent="-228600">
              <a:buFontTx/>
              <a:buChar char="•"/>
            </a:pPr>
            <a:r>
              <a:rPr lang="en-US" sz="2600" dirty="0">
                <a:solidFill>
                  <a:srgbClr val="C00000"/>
                </a:solidFill>
                <a:latin typeface="Times New Roman" pitchFamily="18" charset="0"/>
              </a:rPr>
              <a:t>Image Marketing (Joe Marconi, 1996)</a:t>
            </a:r>
          </a:p>
          <a:p>
            <a:pPr marL="228600" indent="-228600">
              <a:buFontTx/>
              <a:buChar char="•"/>
            </a:pPr>
            <a:r>
              <a:rPr lang="en-US" sz="2600" dirty="0" smtClean="0">
                <a:solidFill>
                  <a:srgbClr val="002060"/>
                </a:solidFill>
                <a:latin typeface="Times New Roman" pitchFamily="18" charset="0"/>
              </a:rPr>
              <a:t>Reputation Marketing (Joe Marconi, 2002)</a:t>
            </a:r>
          </a:p>
          <a:p>
            <a:pPr marL="228600" indent="-228600">
              <a:buFontTx/>
              <a:buChar char="•"/>
            </a:pPr>
            <a:r>
              <a:rPr lang="en-US" sz="2600" dirty="0" smtClean="0">
                <a:solidFill>
                  <a:srgbClr val="C00000"/>
                </a:solidFill>
                <a:latin typeface="Times New Roman" pitchFamily="18" charset="0"/>
              </a:rPr>
              <a:t>Marketing Public Relations, Thomas L. Harris, 1991/1998/2006.</a:t>
            </a:r>
            <a:endParaRPr lang="en-US" sz="2600" dirty="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box(out)">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box(out)">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box(out)">
                                      <p:cBhvr>
                                        <p:cTn id="17" dur="500"/>
                                        <p:tgtEl>
                                          <p:spTgt spid="66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box(out)">
                                      <p:cBhvr>
                                        <p:cTn id="22" dur="500"/>
                                        <p:tgtEl>
                                          <p:spTgt spid="665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animEffect transition="in" filter="box(out)">
                                      <p:cBhvr>
                                        <p:cTn id="27" dur="500"/>
                                        <p:tgtEl>
                                          <p:spTgt spid="665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66563">
                                            <p:txEl>
                                              <p:pRg st="5" end="5"/>
                                            </p:txEl>
                                          </p:spTgt>
                                        </p:tgtEl>
                                        <p:attrNameLst>
                                          <p:attrName>style.visibility</p:attrName>
                                        </p:attrNameLst>
                                      </p:cBhvr>
                                      <p:to>
                                        <p:strVal val="visible"/>
                                      </p:to>
                                    </p:set>
                                    <p:animEffect transition="in" filter="box(out)">
                                      <p:cBhvr>
                                        <p:cTn id="32" dur="500"/>
                                        <p:tgtEl>
                                          <p:spTgt spid="665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66563">
                                            <p:txEl>
                                              <p:pRg st="6" end="6"/>
                                            </p:txEl>
                                          </p:spTgt>
                                        </p:tgtEl>
                                        <p:attrNameLst>
                                          <p:attrName>style.visibility</p:attrName>
                                        </p:attrNameLst>
                                      </p:cBhvr>
                                      <p:to>
                                        <p:strVal val="visible"/>
                                      </p:to>
                                    </p:set>
                                    <p:animEffect transition="in" filter="box(out)">
                                      <p:cBhvr>
                                        <p:cTn id="37" dur="500"/>
                                        <p:tgtEl>
                                          <p:spTgt spid="665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66563">
                                            <p:txEl>
                                              <p:pRg st="7" end="7"/>
                                            </p:txEl>
                                          </p:spTgt>
                                        </p:tgtEl>
                                        <p:attrNameLst>
                                          <p:attrName>style.visibility</p:attrName>
                                        </p:attrNameLst>
                                      </p:cBhvr>
                                      <p:to>
                                        <p:strVal val="visible"/>
                                      </p:to>
                                    </p:set>
                                    <p:animEffect transition="in" filter="box(out)">
                                      <p:cBhvr>
                                        <p:cTn id="42" dur="500"/>
                                        <p:tgtEl>
                                          <p:spTgt spid="665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838200" y="381000"/>
            <a:ext cx="5943600" cy="685800"/>
          </a:xfrm>
          <a:prstGeom prst="rect">
            <a:avLst/>
          </a:prstGeom>
          <a:noFill/>
          <a:ln w="9525">
            <a:noFill/>
            <a:miter lim="800000"/>
            <a:headEnd/>
            <a:tailEnd/>
          </a:ln>
          <a:effectLst/>
        </p:spPr>
        <p:txBody>
          <a:bodyPr anchor="b"/>
          <a:lstStyle/>
          <a:p>
            <a:pPr algn="ctr">
              <a:lnSpc>
                <a:spcPct val="80000"/>
              </a:lnSpc>
              <a:defRPr/>
            </a:pPr>
            <a:r>
              <a:rPr lang="en-US" sz="3600" b="1" dirty="0" err="1">
                <a:solidFill>
                  <a:schemeClr val="tx2"/>
                </a:solidFill>
                <a:effectLst>
                  <a:outerShdw blurRad="38100" dist="38100" dir="2700000" algn="tl">
                    <a:srgbClr val="000000">
                      <a:alpha val="43137"/>
                    </a:srgbClr>
                  </a:outerShdw>
                </a:effectLst>
              </a:rPr>
              <a:t>Kriteria</a:t>
            </a:r>
            <a:r>
              <a:rPr lang="en-US" sz="3600" b="1" dirty="0">
                <a:solidFill>
                  <a:srgbClr val="FF0000"/>
                </a:solidFill>
                <a:effectLst>
                  <a:outerShdw blurRad="38100" dist="38100" dir="2700000" algn="tl">
                    <a:srgbClr val="000000">
                      <a:alpha val="43137"/>
                    </a:srgbClr>
                  </a:outerShdw>
                </a:effectLst>
              </a:rPr>
              <a:t> Marketing</a:t>
            </a:r>
            <a:r>
              <a:rPr lang="en-US" sz="3600" b="1" dirty="0">
                <a:solidFill>
                  <a:srgbClr val="000099"/>
                </a:solidFill>
                <a:effectLst>
                  <a:outerShdw blurRad="38100" dist="38100" dir="2700000" algn="tl">
                    <a:srgbClr val="000000">
                      <a:alpha val="43137"/>
                    </a:srgbClr>
                  </a:outerShdw>
                </a:effectLst>
              </a:rPr>
              <a:t> PR</a:t>
            </a:r>
          </a:p>
        </p:txBody>
      </p:sp>
      <p:sp>
        <p:nvSpPr>
          <p:cNvPr id="11267" name="Text Box 3"/>
          <p:cNvSpPr txBox="1">
            <a:spLocks noChangeArrowheads="1"/>
          </p:cNvSpPr>
          <p:nvPr/>
        </p:nvSpPr>
        <p:spPr bwMode="auto">
          <a:xfrm>
            <a:off x="914400" y="1752600"/>
            <a:ext cx="7010400" cy="3944938"/>
          </a:xfrm>
          <a:prstGeom prst="rect">
            <a:avLst/>
          </a:prstGeom>
          <a:noFill/>
          <a:ln w="9525">
            <a:noFill/>
            <a:miter lim="800000"/>
            <a:headEnd/>
            <a:tailEnd/>
          </a:ln>
        </p:spPr>
        <p:txBody>
          <a:bodyPr>
            <a:spAutoFit/>
          </a:bodyPr>
          <a:lstStyle/>
          <a:p>
            <a:pPr marL="228600" indent="-228600"/>
            <a:r>
              <a:rPr lang="en-US" sz="2800" b="1">
                <a:latin typeface="Times New Roman" pitchFamily="18" charset="0"/>
              </a:rPr>
              <a:t>   </a:t>
            </a:r>
            <a:r>
              <a:rPr lang="en-US" sz="2400" b="1">
                <a:latin typeface="Times New Roman" pitchFamily="18" charset="0"/>
              </a:rPr>
              <a:t>Sentuhan pemasaran simpatik, humanis, peduli sehingga meraih dukungan publik:</a:t>
            </a:r>
            <a:endParaRPr lang="en-US" sz="2800">
              <a:latin typeface="Times New Roman" pitchFamily="18" charset="0"/>
            </a:endParaRPr>
          </a:p>
          <a:p>
            <a:pPr marL="228600" indent="-228600">
              <a:buFontTx/>
              <a:buChar char="•"/>
            </a:pPr>
            <a:r>
              <a:rPr lang="en-US" sz="2400">
                <a:latin typeface="Times New Roman" pitchFamily="18" charset="0"/>
              </a:rPr>
              <a:t>Mengundang empati-simpati masyarakat</a:t>
            </a:r>
          </a:p>
          <a:p>
            <a:pPr marL="228600" indent="-228600">
              <a:buFontTx/>
              <a:buChar char="•"/>
            </a:pPr>
            <a:r>
              <a:rPr lang="en-US" sz="2400">
                <a:latin typeface="Times New Roman" pitchFamily="18" charset="0"/>
              </a:rPr>
              <a:t>Bernilai berita tinggi sehingga muncul dalam  publikasi media massa</a:t>
            </a:r>
          </a:p>
          <a:p>
            <a:pPr marL="228600" indent="-228600">
              <a:buFontTx/>
              <a:buChar char="•"/>
            </a:pPr>
            <a:r>
              <a:rPr lang="en-US" sz="2400">
                <a:latin typeface="Times New Roman" pitchFamily="18" charset="0"/>
              </a:rPr>
              <a:t>Nuansa spiritual 3N: Naluri, Nalar, Nurani</a:t>
            </a:r>
          </a:p>
          <a:p>
            <a:pPr marL="228600" indent="-228600">
              <a:buFontTx/>
              <a:buChar char="•"/>
            </a:pPr>
            <a:r>
              <a:rPr lang="en-US" sz="2400">
                <a:latin typeface="Times New Roman" pitchFamily="18" charset="0"/>
              </a:rPr>
              <a:t>Mengundang keterlibatan khalayak atau konsumen: stakeholder involvement</a:t>
            </a:r>
          </a:p>
          <a:p>
            <a:pPr marL="228600" indent="-228600">
              <a:buFontTx/>
              <a:buChar char="•"/>
            </a:pPr>
            <a:r>
              <a:rPr lang="en-US" sz="2400">
                <a:latin typeface="Times New Roman" pitchFamily="18" charset="0"/>
              </a:rPr>
              <a:t>Pedang bermata-dua: dua pistol penyampai pesan kehumasan dan kampanye pemasaran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a:hlinkClick r:id="rId2" action="ppaction://hlinkfile"/>
          </p:cNvPr>
          <p:cNvSpPr>
            <a:spLocks noChangeArrowheads="1"/>
          </p:cNvSpPr>
          <p:nvPr/>
        </p:nvSpPr>
        <p:spPr bwMode="auto">
          <a:xfrm rot="-2153843">
            <a:off x="4513263" y="3733800"/>
            <a:ext cx="668337" cy="884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DDDDDD"/>
              </a:gs>
              <a:gs pos="100000">
                <a:schemeClr val="accent2">
                  <a:alpha val="99001"/>
                </a:schemeClr>
              </a:gs>
            </a:gsLst>
            <a:lin ang="0" scaled="1"/>
          </a:gradFill>
          <a:ln w="9525">
            <a:solidFill>
              <a:schemeClr val="tx1"/>
            </a:solidFill>
            <a:miter lim="800000"/>
            <a:headEnd/>
            <a:tailEnd/>
          </a:ln>
        </p:spPr>
        <p:txBody>
          <a:bodyPr wrap="none" anchor="ctr"/>
          <a:lstStyle/>
          <a:p>
            <a:endParaRPr lang="en-US"/>
          </a:p>
        </p:txBody>
      </p:sp>
      <p:sp>
        <p:nvSpPr>
          <p:cNvPr id="119811" name="WordArt 3"/>
          <p:cNvSpPr>
            <a:spLocks noChangeArrowheads="1" noChangeShapeType="1" noTextEdit="1"/>
          </p:cNvSpPr>
          <p:nvPr/>
        </p:nvSpPr>
        <p:spPr bwMode="auto">
          <a:xfrm rot="2579654">
            <a:off x="1371600" y="3551238"/>
            <a:ext cx="3651250" cy="685800"/>
          </a:xfrm>
          <a:prstGeom prst="rect">
            <a:avLst/>
          </a:prstGeom>
        </p:spPr>
        <p:txBody>
          <a:bodyPr wrap="none" fromWordArt="1">
            <a:prstTxWarp prst="textPlain">
              <a:avLst>
                <a:gd name="adj" fmla="val 50000"/>
              </a:avLst>
            </a:prstTxWarp>
          </a:bodyPr>
          <a:lstStyle/>
          <a:p>
            <a:pPr algn="ctr"/>
            <a:r>
              <a:rPr lang="en-US" sz="2800" kern="10" dirty="0">
                <a:ln w="9525">
                  <a:solidFill>
                    <a:srgbClr val="FF6600"/>
                  </a:solidFill>
                  <a:round/>
                  <a:headEnd/>
                  <a:tailEnd/>
                </a:ln>
                <a:solidFill>
                  <a:srgbClr val="336699"/>
                </a:solidFill>
                <a:effectLst>
                  <a:prstShdw prst="shdw17" dist="17961" dir="13500000">
                    <a:srgbClr val="993D00"/>
                  </a:prstShdw>
                </a:effectLst>
                <a:latin typeface="Arial Narrow"/>
              </a:rPr>
              <a:t>The Fall of Ads?</a:t>
            </a:r>
          </a:p>
        </p:txBody>
      </p:sp>
      <p:sp>
        <p:nvSpPr>
          <p:cNvPr id="119812" name="WordArt 4"/>
          <p:cNvSpPr>
            <a:spLocks noChangeArrowheads="1" noChangeShapeType="1" noTextEdit="1"/>
          </p:cNvSpPr>
          <p:nvPr/>
        </p:nvSpPr>
        <p:spPr bwMode="auto">
          <a:xfrm rot="-1598039">
            <a:off x="5197475" y="2590800"/>
            <a:ext cx="2879725" cy="884238"/>
          </a:xfrm>
          <a:prstGeom prst="rect">
            <a:avLst/>
          </a:prstGeom>
        </p:spPr>
        <p:txBody>
          <a:bodyPr wrap="none" fromWordArt="1">
            <a:prstTxWarp prst="textSlantUp">
              <a:avLst>
                <a:gd name="adj" fmla="val 24000"/>
              </a:avLst>
            </a:prstTxWarp>
          </a:bodyPr>
          <a:lstStyle/>
          <a:p>
            <a:pPr algn="ctr"/>
            <a:r>
              <a:rPr lang="en-US" sz="2400" kern="10" dirty="0">
                <a:ln w="9525">
                  <a:solidFill>
                    <a:srgbClr val="000000"/>
                  </a:solidFill>
                  <a:round/>
                  <a:headEnd/>
                  <a:tailEnd/>
                </a:ln>
                <a:solidFill>
                  <a:srgbClr val="000000"/>
                </a:solidFill>
                <a:latin typeface="Arial Black"/>
              </a:rPr>
              <a:t>The Rise of PR?</a:t>
            </a:r>
          </a:p>
        </p:txBody>
      </p:sp>
      <p:pic>
        <p:nvPicPr>
          <p:cNvPr id="119813" name="Picture 5" descr="OS37119">
            <a:hlinkClick r:id="rId3" action="ppaction://hlinkfile"/>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24400" y="4114800"/>
            <a:ext cx="1612900" cy="2451100"/>
          </a:xfrm>
          <a:prstGeom prst="rect">
            <a:avLst/>
          </a:prstGeom>
          <a:noFill/>
          <a:ln w="9525">
            <a:noFill/>
            <a:miter lim="800000"/>
            <a:headEnd/>
            <a:tailEnd/>
          </a:ln>
        </p:spPr>
      </p:pic>
      <p:sp>
        <p:nvSpPr>
          <p:cNvPr id="119814" name="Rectangle 6"/>
          <p:cNvSpPr>
            <a:spLocks noGrp="1" noChangeArrowheads="1"/>
          </p:cNvSpPr>
          <p:nvPr>
            <p:ph type="title"/>
          </p:nvPr>
        </p:nvSpPr>
        <p:spPr>
          <a:xfrm>
            <a:off x="457200" y="392113"/>
            <a:ext cx="7086600" cy="522287"/>
          </a:xfrm>
          <a:noFill/>
        </p:spPr>
        <p:txBody>
          <a:bodyPr>
            <a:noAutofit/>
          </a:bodyPr>
          <a:lstStyle/>
          <a:p>
            <a:pPr eaLnBrk="1" hangingPunct="1"/>
            <a:r>
              <a:rPr lang="en-US" sz="3200" b="1" dirty="0" err="1" smtClean="0">
                <a:solidFill>
                  <a:schemeClr val="accent5"/>
                </a:solidFill>
                <a:latin typeface="Verdana" pitchFamily="34" charset="0"/>
              </a:rPr>
              <a:t>Fungsi</a:t>
            </a:r>
            <a:r>
              <a:rPr lang="en-US" sz="3200" b="1" dirty="0" smtClean="0">
                <a:solidFill>
                  <a:schemeClr val="accent5"/>
                </a:solidFill>
                <a:latin typeface="Verdana" pitchFamily="34" charset="0"/>
              </a:rPr>
              <a:t> </a:t>
            </a:r>
            <a:r>
              <a:rPr lang="en-US" sz="3200" b="1" dirty="0" err="1" smtClean="0">
                <a:solidFill>
                  <a:schemeClr val="accent5"/>
                </a:solidFill>
                <a:latin typeface="Verdana" pitchFamily="34" charset="0"/>
              </a:rPr>
              <a:t>Harmonisasi</a:t>
            </a:r>
            <a:r>
              <a:rPr lang="en-US" sz="3200" b="1" dirty="0" smtClean="0">
                <a:solidFill>
                  <a:schemeClr val="accent5"/>
                </a:solidFill>
                <a:latin typeface="Verdana" pitchFamily="34" charset="0"/>
              </a:rPr>
              <a:t> </a:t>
            </a:r>
            <a:r>
              <a:rPr lang="en-US" sz="3200" b="1" dirty="0" err="1" smtClean="0">
                <a:solidFill>
                  <a:schemeClr val="accent5"/>
                </a:solidFill>
                <a:latin typeface="Verdana" pitchFamily="34" charset="0"/>
              </a:rPr>
              <a:t>Iklan</a:t>
            </a:r>
            <a:r>
              <a:rPr lang="en-US" sz="3200" b="1" dirty="0" smtClean="0">
                <a:solidFill>
                  <a:schemeClr val="accent5"/>
                </a:solidFill>
                <a:latin typeface="Verdana" pitchFamily="34" charset="0"/>
              </a:rPr>
              <a:t>-PR</a:t>
            </a:r>
          </a:p>
        </p:txBody>
      </p:sp>
      <p:sp>
        <p:nvSpPr>
          <p:cNvPr id="119816" name="Text Box 8"/>
          <p:cNvSpPr txBox="1">
            <a:spLocks noChangeArrowheads="1"/>
          </p:cNvSpPr>
          <p:nvPr/>
        </p:nvSpPr>
        <p:spPr bwMode="auto">
          <a:xfrm>
            <a:off x="2441575" y="6096000"/>
            <a:ext cx="2724528" cy="276999"/>
          </a:xfrm>
          <a:prstGeom prst="rect">
            <a:avLst/>
          </a:prstGeom>
          <a:noFill/>
          <a:ln w="9525">
            <a:noFill/>
            <a:miter lim="800000"/>
            <a:headEnd/>
            <a:tailEnd/>
          </a:ln>
        </p:spPr>
        <p:txBody>
          <a:bodyPr wrap="none">
            <a:spAutoFit/>
          </a:bodyPr>
          <a:lstStyle/>
          <a:p>
            <a:r>
              <a:rPr lang="en-US" sz="1200" b="1"/>
              <a:t>Source: Al Ries &amp; Laura Ries, 2002</a:t>
            </a:r>
          </a:p>
        </p:txBody>
      </p:sp>
      <p:sp>
        <p:nvSpPr>
          <p:cNvPr id="119817" name="Text Box 9"/>
          <p:cNvSpPr txBox="1">
            <a:spLocks noChangeArrowheads="1"/>
          </p:cNvSpPr>
          <p:nvPr/>
        </p:nvSpPr>
        <p:spPr bwMode="auto">
          <a:xfrm>
            <a:off x="304800" y="3856038"/>
            <a:ext cx="2743200" cy="2078037"/>
          </a:xfrm>
          <a:prstGeom prst="rect">
            <a:avLst/>
          </a:prstGeom>
          <a:noFill/>
          <a:ln w="9525">
            <a:noFill/>
            <a:miter lim="800000"/>
            <a:headEnd/>
            <a:tailEnd/>
          </a:ln>
        </p:spPr>
        <p:txBody>
          <a:bodyPr>
            <a:spAutoFit/>
          </a:bodyPr>
          <a:lstStyle/>
          <a:p>
            <a:pPr algn="ctr"/>
            <a:r>
              <a:rPr lang="en-US" b="1" dirty="0">
                <a:solidFill>
                  <a:schemeClr val="accent2"/>
                </a:solidFill>
              </a:rPr>
              <a:t>Advertising is</a:t>
            </a:r>
          </a:p>
          <a:p>
            <a:pPr algn="ctr"/>
            <a:r>
              <a:rPr lang="en-US" sz="1600" b="1" dirty="0"/>
              <a:t>the wind, uses the big bang, visual, reaches everybody, self-directed, dies, expensive, favors line extensions, likes old names, funny, incredible, brand maintenance.</a:t>
            </a:r>
          </a:p>
        </p:txBody>
      </p:sp>
      <p:sp>
        <p:nvSpPr>
          <p:cNvPr id="119818" name="Text Box 10"/>
          <p:cNvSpPr txBox="1">
            <a:spLocks noChangeArrowheads="1"/>
          </p:cNvSpPr>
          <p:nvPr/>
        </p:nvSpPr>
        <p:spPr bwMode="auto">
          <a:xfrm>
            <a:off x="6248400" y="3779838"/>
            <a:ext cx="2743200" cy="2078037"/>
          </a:xfrm>
          <a:prstGeom prst="rect">
            <a:avLst/>
          </a:prstGeom>
          <a:noFill/>
          <a:ln w="9525">
            <a:noFill/>
            <a:miter lim="800000"/>
            <a:headEnd/>
            <a:tailEnd/>
          </a:ln>
        </p:spPr>
        <p:txBody>
          <a:bodyPr>
            <a:spAutoFit/>
          </a:bodyPr>
          <a:lstStyle/>
          <a:p>
            <a:pPr algn="ctr"/>
            <a:r>
              <a:rPr lang="en-US" b="1">
                <a:solidFill>
                  <a:schemeClr val="accent2"/>
                </a:solidFill>
              </a:rPr>
              <a:t>Public Relations is</a:t>
            </a:r>
          </a:p>
          <a:p>
            <a:pPr algn="ctr"/>
            <a:r>
              <a:rPr lang="en-US" sz="1600" b="1"/>
              <a:t>the sun, uses the slow buildup, verbal, reaches somebody, other-directed, lives, inexpensive, favors new brands, likes new names, serious, credible, brand building.</a:t>
            </a:r>
          </a:p>
        </p:txBody>
      </p:sp>
      <p:sp>
        <p:nvSpPr>
          <p:cNvPr id="13" name="TextBox 12"/>
          <p:cNvSpPr txBox="1">
            <a:spLocks noChangeArrowheads="1"/>
          </p:cNvSpPr>
          <p:nvPr/>
        </p:nvSpPr>
        <p:spPr bwMode="auto">
          <a:xfrm>
            <a:off x="2514600" y="1836738"/>
            <a:ext cx="4343400" cy="830262"/>
          </a:xfrm>
          <a:prstGeom prst="rect">
            <a:avLst/>
          </a:prstGeom>
          <a:noFill/>
          <a:ln w="9525">
            <a:noFill/>
            <a:miter lim="800000"/>
            <a:headEnd/>
            <a:tailEnd/>
          </a:ln>
        </p:spPr>
        <p:txBody>
          <a:bodyPr>
            <a:spAutoFit/>
          </a:bodyPr>
          <a:lstStyle/>
          <a:p>
            <a:pPr algn="ctr"/>
            <a:r>
              <a:rPr lang="en-US" sz="1600" b="1" dirty="0" err="1"/>
              <a:t>Harmonisasi</a:t>
            </a:r>
            <a:r>
              <a:rPr lang="en-US" sz="1600" b="1" dirty="0"/>
              <a:t> </a:t>
            </a:r>
            <a:r>
              <a:rPr lang="en-US" sz="1600" b="1" dirty="0" err="1"/>
              <a:t>iklan</a:t>
            </a:r>
            <a:r>
              <a:rPr lang="en-US" sz="1600" b="1" dirty="0"/>
              <a:t> </a:t>
            </a:r>
            <a:r>
              <a:rPr lang="en-US" sz="1600" b="1" dirty="0" err="1"/>
              <a:t>dan</a:t>
            </a:r>
            <a:r>
              <a:rPr lang="en-US" sz="1600" b="1" dirty="0"/>
              <a:t> public relations, </a:t>
            </a:r>
            <a:r>
              <a:rPr lang="en-US" sz="1600" b="1" dirty="0" err="1"/>
              <a:t>bukan</a:t>
            </a:r>
            <a:r>
              <a:rPr lang="en-US" sz="1600" b="1" dirty="0"/>
              <a:t> </a:t>
            </a:r>
            <a:r>
              <a:rPr lang="en-US" sz="1600" b="1" dirty="0" err="1"/>
              <a:t>rivalitas</a:t>
            </a:r>
            <a:r>
              <a:rPr lang="en-US" sz="1600" b="1" dirty="0"/>
              <a:t> </a:t>
            </a:r>
            <a:r>
              <a:rPr lang="en-US" sz="1600" b="1" dirty="0" err="1"/>
              <a:t>dalam</a:t>
            </a:r>
            <a:r>
              <a:rPr lang="en-US" sz="1600" b="1" dirty="0"/>
              <a:t> </a:t>
            </a:r>
            <a:r>
              <a:rPr lang="en-US" sz="1600" b="1" dirty="0" err="1"/>
              <a:t>strategi</a:t>
            </a:r>
            <a:r>
              <a:rPr lang="en-US" sz="1600" b="1" dirty="0"/>
              <a:t>, </a:t>
            </a:r>
            <a:r>
              <a:rPr lang="en-US" sz="1600" b="1" dirty="0" err="1"/>
              <a:t>anggaran</a:t>
            </a:r>
            <a:r>
              <a:rPr lang="en-US" sz="1600" b="1" dirty="0"/>
              <a:t> </a:t>
            </a:r>
            <a:r>
              <a:rPr lang="en-US" sz="1600" b="1" dirty="0" err="1"/>
              <a:t>dan</a:t>
            </a:r>
            <a:r>
              <a:rPr lang="en-US" sz="1600" b="1" dirty="0"/>
              <a:t> </a:t>
            </a:r>
            <a:r>
              <a:rPr lang="en-US" sz="1600" b="1" dirty="0" err="1"/>
              <a:t>implementasi</a:t>
            </a:r>
            <a:r>
              <a:rPr lang="en-US" sz="1600" b="1" dirty="0"/>
              <a:t> 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9814"/>
                                        </p:tgtEl>
                                        <p:attrNameLst>
                                          <p:attrName>style.visibility</p:attrName>
                                        </p:attrNameLst>
                                      </p:cBhvr>
                                      <p:to>
                                        <p:strVal val="visible"/>
                                      </p:to>
                                    </p:set>
                                    <p:anim calcmode="lin" valueType="num">
                                      <p:cBhvr>
                                        <p:cTn id="7" dur="500" decel="50000" fill="hold">
                                          <p:stCondLst>
                                            <p:cond delay="0"/>
                                          </p:stCondLst>
                                        </p:cTn>
                                        <p:tgtEl>
                                          <p:spTgt spid="1198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98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9814"/>
                                        </p:tgtEl>
                                        <p:attrNameLst>
                                          <p:attrName>ppt_w</p:attrName>
                                        </p:attrNameLst>
                                      </p:cBhvr>
                                      <p:tavLst>
                                        <p:tav tm="0">
                                          <p:val>
                                            <p:strVal val="#ppt_w*.05"/>
                                          </p:val>
                                        </p:tav>
                                        <p:tav tm="100000">
                                          <p:val>
                                            <p:strVal val="#ppt_w"/>
                                          </p:val>
                                        </p:tav>
                                      </p:tavLst>
                                    </p:anim>
                                    <p:anim calcmode="lin" valueType="num">
                                      <p:cBhvr>
                                        <p:cTn id="10" dur="1000" fill="hold"/>
                                        <p:tgtEl>
                                          <p:spTgt spid="1198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98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98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98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9814"/>
                                        </p:tgtEl>
                                      </p:cBhvr>
                                    </p:animEffect>
                                  </p:childTnLst>
                                </p:cTn>
                              </p:par>
                            </p:childTnLst>
                          </p:cTn>
                        </p:par>
                        <p:par>
                          <p:cTn id="15" fill="hold">
                            <p:stCondLst>
                              <p:cond delay="1000"/>
                            </p:stCondLst>
                            <p:childTnLst>
                              <p:par>
                                <p:cTn id="16" presetID="2" presetClass="entr" presetSubtype="9" fill="hold" grpId="0" nodeType="afterEffect">
                                  <p:stCondLst>
                                    <p:cond delay="0"/>
                                  </p:stCondLst>
                                  <p:childTnLst>
                                    <p:set>
                                      <p:cBhvr>
                                        <p:cTn id="17" dur="1" fill="hold">
                                          <p:stCondLst>
                                            <p:cond delay="0"/>
                                          </p:stCondLst>
                                        </p:cTn>
                                        <p:tgtEl>
                                          <p:spTgt spid="119811"/>
                                        </p:tgtEl>
                                        <p:attrNameLst>
                                          <p:attrName>style.visibility</p:attrName>
                                        </p:attrNameLst>
                                      </p:cBhvr>
                                      <p:to>
                                        <p:strVal val="visible"/>
                                      </p:to>
                                    </p:set>
                                    <p:anim calcmode="lin" valueType="num">
                                      <p:cBhvr additive="base">
                                        <p:cTn id="18" dur="2000" fill="hold"/>
                                        <p:tgtEl>
                                          <p:spTgt spid="119811"/>
                                        </p:tgtEl>
                                        <p:attrNameLst>
                                          <p:attrName>ppt_x</p:attrName>
                                        </p:attrNameLst>
                                      </p:cBhvr>
                                      <p:tavLst>
                                        <p:tav tm="0">
                                          <p:val>
                                            <p:strVal val="0-#ppt_w/2"/>
                                          </p:val>
                                        </p:tav>
                                        <p:tav tm="100000">
                                          <p:val>
                                            <p:strVal val="#ppt_x"/>
                                          </p:val>
                                        </p:tav>
                                      </p:tavLst>
                                    </p:anim>
                                    <p:anim calcmode="lin" valueType="num">
                                      <p:cBhvr additive="base">
                                        <p:cTn id="19" dur="2000" fill="hold"/>
                                        <p:tgtEl>
                                          <p:spTgt spid="119811"/>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19813"/>
                                        </p:tgtEl>
                                        <p:attrNameLst>
                                          <p:attrName>style.visibility</p:attrName>
                                        </p:attrNameLst>
                                      </p:cBhvr>
                                      <p:to>
                                        <p:strVal val="visible"/>
                                      </p:to>
                                    </p:set>
                                    <p:anim calcmode="lin" valueType="num">
                                      <p:cBhvr>
                                        <p:cTn id="24" dur="2000" fill="hold"/>
                                        <p:tgtEl>
                                          <p:spTgt spid="119813"/>
                                        </p:tgtEl>
                                        <p:attrNameLst>
                                          <p:attrName>ppt_w</p:attrName>
                                        </p:attrNameLst>
                                      </p:cBhvr>
                                      <p:tavLst>
                                        <p:tav tm="0">
                                          <p:val>
                                            <p:strVal val="#ppt_w*0.70"/>
                                          </p:val>
                                        </p:tav>
                                        <p:tav tm="100000">
                                          <p:val>
                                            <p:strVal val="#ppt_w"/>
                                          </p:val>
                                        </p:tav>
                                      </p:tavLst>
                                    </p:anim>
                                    <p:anim calcmode="lin" valueType="num">
                                      <p:cBhvr>
                                        <p:cTn id="25" dur="2000" fill="hold"/>
                                        <p:tgtEl>
                                          <p:spTgt spid="119813"/>
                                        </p:tgtEl>
                                        <p:attrNameLst>
                                          <p:attrName>ppt_h</p:attrName>
                                        </p:attrNameLst>
                                      </p:cBhvr>
                                      <p:tavLst>
                                        <p:tav tm="0">
                                          <p:val>
                                            <p:strVal val="#ppt_h"/>
                                          </p:val>
                                        </p:tav>
                                        <p:tav tm="100000">
                                          <p:val>
                                            <p:strVal val="#ppt_h"/>
                                          </p:val>
                                        </p:tav>
                                      </p:tavLst>
                                    </p:anim>
                                    <p:animEffect transition="in" filter="fade">
                                      <p:cBhvr>
                                        <p:cTn id="26" dur="2000"/>
                                        <p:tgtEl>
                                          <p:spTgt spid="119813"/>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19810"/>
                                        </p:tgtEl>
                                        <p:attrNameLst>
                                          <p:attrName>style.visibility</p:attrName>
                                        </p:attrNameLst>
                                      </p:cBhvr>
                                      <p:to>
                                        <p:strVal val="visible"/>
                                      </p:to>
                                    </p:set>
                                    <p:animEffect transition="in" filter="fade">
                                      <p:cBhvr>
                                        <p:cTn id="30" dur="1000"/>
                                        <p:tgtEl>
                                          <p:spTgt spid="119810"/>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19812"/>
                                        </p:tgtEl>
                                        <p:attrNameLst>
                                          <p:attrName>style.visibility</p:attrName>
                                        </p:attrNameLst>
                                      </p:cBhvr>
                                      <p:to>
                                        <p:strVal val="visible"/>
                                      </p:to>
                                    </p:set>
                                    <p:animEffect transition="in" filter="wipe(down)">
                                      <p:cBhvr>
                                        <p:cTn id="34" dur="500"/>
                                        <p:tgtEl>
                                          <p:spTgt spid="119812"/>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119816"/>
                                        </p:tgtEl>
                                        <p:attrNameLst>
                                          <p:attrName>style.visibility</p:attrName>
                                        </p:attrNameLst>
                                      </p:cBhvr>
                                      <p:to>
                                        <p:strVal val="visible"/>
                                      </p:to>
                                    </p:set>
                                    <p:animEffect transition="in" filter="fade">
                                      <p:cBhvr>
                                        <p:cTn id="38" dur="500"/>
                                        <p:tgtEl>
                                          <p:spTgt spid="119816"/>
                                        </p:tgtEl>
                                      </p:cBhvr>
                                    </p:animEffect>
                                    <p:anim calcmode="lin" valueType="num">
                                      <p:cBhvr>
                                        <p:cTn id="39" dur="500" fill="hold"/>
                                        <p:tgtEl>
                                          <p:spTgt spid="119816"/>
                                        </p:tgtEl>
                                        <p:attrNameLst>
                                          <p:attrName>ppt_x</p:attrName>
                                        </p:attrNameLst>
                                      </p:cBhvr>
                                      <p:tavLst>
                                        <p:tav tm="0">
                                          <p:val>
                                            <p:strVal val="#ppt_x"/>
                                          </p:val>
                                        </p:tav>
                                        <p:tav tm="100000">
                                          <p:val>
                                            <p:strVal val="#ppt_x"/>
                                          </p:val>
                                        </p:tav>
                                      </p:tavLst>
                                    </p:anim>
                                    <p:anim calcmode="lin" valueType="num">
                                      <p:cBhvr>
                                        <p:cTn id="40" dur="500" fill="hold"/>
                                        <p:tgtEl>
                                          <p:spTgt spid="119816"/>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1981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198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nimBg="1"/>
      <p:bldP spid="119811" grpId="0" animBg="1"/>
      <p:bldP spid="119812" grpId="0" animBg="1"/>
      <p:bldP spid="119814" grpId="0"/>
      <p:bldP spid="119816" grpId="0"/>
      <p:bldP spid="119817" grpId="0"/>
      <p:bldP spid="119818"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sunlight"/>
          <p:cNvPicPr>
            <a:picLocks noChangeAspect="1" noChangeArrowheads="1"/>
          </p:cNvPicPr>
          <p:nvPr/>
        </p:nvPicPr>
        <p:blipFill>
          <a:blip r:embed="rId3" cstate="print"/>
          <a:srcRect/>
          <a:stretch>
            <a:fillRect/>
          </a:stretch>
        </p:blipFill>
        <p:spPr bwMode="auto">
          <a:xfrm>
            <a:off x="960438" y="0"/>
            <a:ext cx="4373562" cy="6096000"/>
          </a:xfrm>
          <a:prstGeom prst="rect">
            <a:avLst/>
          </a:prstGeom>
          <a:noFill/>
          <a:ln w="9525">
            <a:noFill/>
            <a:miter lim="800000"/>
            <a:headEnd/>
            <a:tailEnd/>
          </a:ln>
        </p:spPr>
      </p:pic>
      <p:sp>
        <p:nvSpPr>
          <p:cNvPr id="20483" name="Rectangle 5"/>
          <p:cNvSpPr>
            <a:spLocks noChangeArrowheads="1"/>
          </p:cNvSpPr>
          <p:nvPr/>
        </p:nvSpPr>
        <p:spPr bwMode="auto">
          <a:xfrm>
            <a:off x="5638800" y="2514600"/>
            <a:ext cx="2590800" cy="838200"/>
          </a:xfrm>
          <a:prstGeom prst="rect">
            <a:avLst/>
          </a:prstGeom>
          <a:noFill/>
          <a:ln w="9525">
            <a:noFill/>
            <a:miter lim="800000"/>
            <a:headEnd/>
            <a:tailEnd/>
          </a:ln>
        </p:spPr>
        <p:txBody>
          <a:bodyPr anchor="b"/>
          <a:lstStyle/>
          <a:p>
            <a:pPr algn="ctr">
              <a:lnSpc>
                <a:spcPct val="80000"/>
              </a:lnSpc>
            </a:pPr>
            <a:r>
              <a:rPr lang="en-US" sz="2400" b="1" dirty="0">
                <a:solidFill>
                  <a:schemeClr val="accent4">
                    <a:lumMod val="75000"/>
                  </a:schemeClr>
                </a:solidFill>
                <a:effectLst>
                  <a:outerShdw blurRad="38100" dist="38100" dir="2700000" algn="tl">
                    <a:srgbClr val="000000">
                      <a:alpha val="43137"/>
                    </a:srgbClr>
                  </a:outerShdw>
                </a:effectLst>
                <a:latin typeface="Verdana" pitchFamily="34" charset="0"/>
              </a:rPr>
              <a:t>Marketing PR </a:t>
            </a:r>
            <a:r>
              <a:rPr lang="en-US" sz="3200" b="1" dirty="0">
                <a:solidFill>
                  <a:srgbClr val="008000"/>
                </a:solidFill>
                <a:effectLst>
                  <a:outerShdw blurRad="38100" dist="38100" dir="2700000" algn="tl">
                    <a:srgbClr val="000000">
                      <a:alpha val="43137"/>
                    </a:srgbClr>
                  </a:outerShdw>
                </a:effectLst>
                <a:latin typeface="Verdana" pitchFamily="34" charset="0"/>
              </a:rPr>
              <a:t>Sunlight</a:t>
            </a:r>
          </a:p>
        </p:txBody>
      </p:sp>
      <p:sp>
        <p:nvSpPr>
          <p:cNvPr id="4" name="Text Box 9"/>
          <p:cNvSpPr txBox="1">
            <a:spLocks noChangeArrowheads="1"/>
          </p:cNvSpPr>
          <p:nvPr/>
        </p:nvSpPr>
        <p:spPr bwMode="auto">
          <a:xfrm>
            <a:off x="5410200" y="3505200"/>
            <a:ext cx="3048000" cy="2339102"/>
          </a:xfrm>
          <a:prstGeom prst="rect">
            <a:avLst/>
          </a:prstGeom>
          <a:noFill/>
          <a:ln w="9525">
            <a:noFill/>
            <a:miter lim="800000"/>
            <a:headEnd/>
            <a:tailEnd/>
          </a:ln>
        </p:spPr>
        <p:txBody>
          <a:bodyPr wrap="square">
            <a:spAutoFit/>
          </a:bodyPr>
          <a:lstStyle/>
          <a:p>
            <a:pPr algn="ctr"/>
            <a:r>
              <a:rPr lang="en-US" dirty="0" err="1" smtClean="0">
                <a:solidFill>
                  <a:schemeClr val="accent2"/>
                </a:solidFill>
              </a:rPr>
              <a:t>Publikasi</a:t>
            </a:r>
            <a:r>
              <a:rPr lang="en-US" dirty="0" smtClean="0">
                <a:solidFill>
                  <a:schemeClr val="accent2"/>
                </a:solidFill>
              </a:rPr>
              <a:t> </a:t>
            </a:r>
            <a:r>
              <a:rPr lang="en-US" dirty="0" err="1" smtClean="0">
                <a:solidFill>
                  <a:schemeClr val="accent2"/>
                </a:solidFill>
              </a:rPr>
              <a:t>negatif</a:t>
            </a:r>
            <a:endParaRPr lang="en-US" dirty="0">
              <a:solidFill>
                <a:schemeClr val="accent2"/>
              </a:solidFill>
            </a:endParaRPr>
          </a:p>
          <a:p>
            <a:pPr algn="ctr"/>
            <a:r>
              <a:rPr lang="en-US" sz="1600" dirty="0" err="1" smtClean="0"/>
              <a:t>bintang</a:t>
            </a:r>
            <a:r>
              <a:rPr lang="en-US" sz="1600" dirty="0" smtClean="0"/>
              <a:t> </a:t>
            </a:r>
            <a:r>
              <a:rPr lang="en-US" sz="1600" dirty="0" err="1" smtClean="0"/>
              <a:t>iklan</a:t>
            </a:r>
            <a:r>
              <a:rPr lang="en-US" sz="1600" dirty="0" smtClean="0"/>
              <a:t> Krishna </a:t>
            </a:r>
            <a:r>
              <a:rPr lang="en-US" sz="1600" dirty="0" err="1" smtClean="0"/>
              <a:t>Murti</a:t>
            </a:r>
            <a:r>
              <a:rPr lang="en-US" sz="1600" dirty="0" smtClean="0"/>
              <a:t> yang </a:t>
            </a:r>
            <a:r>
              <a:rPr lang="en-US" sz="1600" dirty="0" err="1" smtClean="0"/>
              <a:t>masuk</a:t>
            </a:r>
            <a:r>
              <a:rPr lang="en-US" sz="1600" dirty="0" smtClean="0"/>
              <a:t> </a:t>
            </a:r>
            <a:r>
              <a:rPr lang="en-US" sz="1600" dirty="0" err="1" smtClean="0"/>
              <a:t>penjara</a:t>
            </a:r>
            <a:r>
              <a:rPr lang="en-US" sz="1600" dirty="0" smtClean="0"/>
              <a:t> </a:t>
            </a:r>
            <a:r>
              <a:rPr lang="en-US" sz="1600" dirty="0" err="1" smtClean="0"/>
              <a:t>karena</a:t>
            </a:r>
            <a:r>
              <a:rPr lang="en-US" sz="1600" dirty="0" smtClean="0"/>
              <a:t> </a:t>
            </a:r>
            <a:r>
              <a:rPr lang="en-US" sz="1600" dirty="0" err="1" smtClean="0"/>
              <a:t>kasus</a:t>
            </a:r>
            <a:r>
              <a:rPr lang="en-US" sz="1600" dirty="0" smtClean="0"/>
              <a:t>. Brand endorser </a:t>
            </a:r>
            <a:r>
              <a:rPr lang="en-US" sz="1600" dirty="0" err="1" smtClean="0"/>
              <a:t>diganti</a:t>
            </a:r>
            <a:r>
              <a:rPr lang="en-US" sz="1600" dirty="0" smtClean="0"/>
              <a:t> </a:t>
            </a:r>
            <a:r>
              <a:rPr lang="en-US" sz="1600" dirty="0" err="1" smtClean="0"/>
              <a:t>oleh</a:t>
            </a:r>
            <a:r>
              <a:rPr lang="en-US" sz="1600" dirty="0" smtClean="0"/>
              <a:t> </a:t>
            </a:r>
            <a:r>
              <a:rPr lang="en-US" sz="1600" dirty="0" err="1" smtClean="0"/>
              <a:t>Syahrul</a:t>
            </a:r>
            <a:r>
              <a:rPr lang="en-US" sz="1600" dirty="0" smtClean="0"/>
              <a:t> </a:t>
            </a:r>
            <a:r>
              <a:rPr lang="en-US" sz="1600" dirty="0" err="1" smtClean="0"/>
              <a:t>Gunawan</a:t>
            </a:r>
            <a:r>
              <a:rPr lang="en-US" sz="1600" dirty="0" smtClean="0"/>
              <a:t>. Program </a:t>
            </a:r>
            <a:r>
              <a:rPr lang="en-US" sz="1600" dirty="0" err="1" smtClean="0"/>
              <a:t>promosi</a:t>
            </a:r>
            <a:r>
              <a:rPr lang="en-US" sz="1600" dirty="0" smtClean="0"/>
              <a:t> yang </a:t>
            </a:r>
            <a:r>
              <a:rPr lang="en-US" sz="1600" dirty="0" err="1" smtClean="0"/>
              <a:t>menggaet</a:t>
            </a:r>
            <a:r>
              <a:rPr lang="en-US" sz="1600" dirty="0" smtClean="0"/>
              <a:t> </a:t>
            </a:r>
            <a:r>
              <a:rPr lang="en-US" sz="1600" dirty="0" err="1" smtClean="0"/>
              <a:t>pelanggan</a:t>
            </a:r>
            <a:r>
              <a:rPr lang="en-US" sz="1600" dirty="0" smtClean="0"/>
              <a:t> </a:t>
            </a:r>
            <a:r>
              <a:rPr lang="en-US" sz="1600" dirty="0" err="1" smtClean="0"/>
              <a:t>secara</a:t>
            </a:r>
            <a:r>
              <a:rPr lang="en-US" sz="1600" dirty="0" smtClean="0"/>
              <a:t> </a:t>
            </a:r>
            <a:r>
              <a:rPr lang="en-US" sz="1600" dirty="0" err="1" smtClean="0"/>
              <a:t>berantai</a:t>
            </a:r>
            <a:r>
              <a:rPr lang="en-US" sz="1600" dirty="0" smtClean="0"/>
              <a:t> </a:t>
            </a:r>
            <a:r>
              <a:rPr lang="en-US" sz="1600" dirty="0" err="1" smtClean="0"/>
              <a:t>dan</a:t>
            </a:r>
            <a:r>
              <a:rPr lang="en-US" sz="1600" dirty="0" smtClean="0"/>
              <a:t> </a:t>
            </a:r>
            <a:r>
              <a:rPr lang="en-US" sz="1600" dirty="0" err="1" smtClean="0"/>
              <a:t>membangun</a:t>
            </a:r>
            <a:r>
              <a:rPr lang="en-US" sz="1600" dirty="0" smtClean="0"/>
              <a:t> </a:t>
            </a:r>
            <a:r>
              <a:rPr lang="en-US" sz="1600" dirty="0" err="1" smtClean="0"/>
              <a:t>komunitas</a:t>
            </a:r>
            <a:r>
              <a:rPr lang="en-US" sz="1600" dirty="0" smtClean="0"/>
              <a:t> </a:t>
            </a:r>
            <a:r>
              <a:rPr lang="en-US" sz="1600" dirty="0" err="1" smtClean="0"/>
              <a:t>ini</a:t>
            </a:r>
            <a:r>
              <a:rPr lang="en-US" sz="1600" dirty="0" smtClean="0"/>
              <a:t> </a:t>
            </a:r>
            <a:r>
              <a:rPr lang="en-US" sz="1600" dirty="0" err="1" smtClean="0"/>
              <a:t>bernilai</a:t>
            </a:r>
            <a:r>
              <a:rPr lang="en-US" sz="1600" dirty="0" smtClean="0"/>
              <a:t> PR.</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609600" y="381000"/>
            <a:ext cx="6400800" cy="914400"/>
          </a:xfrm>
          <a:prstGeom prst="rect">
            <a:avLst/>
          </a:prstGeom>
          <a:noFill/>
          <a:ln w="9525">
            <a:noFill/>
            <a:miter lim="800000"/>
            <a:headEnd/>
            <a:tailEnd/>
          </a:ln>
          <a:effectLst/>
        </p:spPr>
        <p:txBody>
          <a:bodyPr anchor="b"/>
          <a:lstStyle/>
          <a:p>
            <a:pPr algn="ctr">
              <a:lnSpc>
                <a:spcPct val="80000"/>
              </a:lnSpc>
            </a:pPr>
            <a:r>
              <a:rPr lang="en-US" sz="3600" b="1" dirty="0">
                <a:solidFill>
                  <a:schemeClr val="tx2"/>
                </a:solidFill>
                <a:effectLst>
                  <a:outerShdw blurRad="38100" dist="38100" dir="2700000" algn="tl">
                    <a:srgbClr val="000000">
                      <a:alpha val="43137"/>
                    </a:srgbClr>
                  </a:outerShdw>
                </a:effectLst>
                <a:latin typeface="Verdana" pitchFamily="34" charset="0"/>
              </a:rPr>
              <a:t>Lima Model </a:t>
            </a:r>
            <a:r>
              <a:rPr lang="en-US" sz="3600" b="1" dirty="0" err="1">
                <a:solidFill>
                  <a:schemeClr val="tx2"/>
                </a:solidFill>
                <a:effectLst>
                  <a:outerShdw blurRad="38100" dist="38100" dir="2700000" algn="tl">
                    <a:srgbClr val="000000">
                      <a:alpha val="43137"/>
                    </a:srgbClr>
                  </a:outerShdw>
                </a:effectLst>
                <a:latin typeface="Verdana" pitchFamily="34" charset="0"/>
              </a:rPr>
              <a:t>Kolaborasi</a:t>
            </a:r>
            <a:endParaRPr lang="en-US" sz="3600" b="1" dirty="0">
              <a:solidFill>
                <a:schemeClr val="tx2"/>
              </a:solidFill>
              <a:effectLst>
                <a:outerShdw blurRad="38100" dist="38100" dir="2700000" algn="tl">
                  <a:srgbClr val="000000">
                    <a:alpha val="43137"/>
                  </a:srgbClr>
                </a:outerShdw>
              </a:effectLst>
              <a:latin typeface="Verdana" pitchFamily="34" charset="0"/>
            </a:endParaRPr>
          </a:p>
          <a:p>
            <a:pPr algn="ctr">
              <a:lnSpc>
                <a:spcPct val="80000"/>
              </a:lnSpc>
            </a:pPr>
            <a:r>
              <a:rPr lang="en-US" sz="3600" b="1" dirty="0">
                <a:solidFill>
                  <a:srgbClr val="6600FF"/>
                </a:solidFill>
                <a:effectLst>
                  <a:outerShdw blurRad="38100" dist="38100" dir="2700000" algn="tl">
                    <a:srgbClr val="000000">
                      <a:alpha val="43137"/>
                    </a:srgbClr>
                  </a:outerShdw>
                </a:effectLst>
                <a:latin typeface="Verdana" pitchFamily="34" charset="0"/>
              </a:rPr>
              <a:t> </a:t>
            </a:r>
            <a:r>
              <a:rPr lang="en-US" sz="3600" b="1" dirty="0">
                <a:solidFill>
                  <a:srgbClr val="FF0000"/>
                </a:solidFill>
                <a:effectLst>
                  <a:outerShdw blurRad="38100" dist="38100" dir="2700000" algn="tl">
                    <a:srgbClr val="000000">
                      <a:alpha val="43137"/>
                    </a:srgbClr>
                  </a:outerShdw>
                </a:effectLst>
                <a:latin typeface="Verdana" pitchFamily="34" charset="0"/>
              </a:rPr>
              <a:t>Marketing</a:t>
            </a:r>
            <a:r>
              <a:rPr lang="en-US" sz="3600" b="1" dirty="0">
                <a:solidFill>
                  <a:srgbClr val="000099"/>
                </a:solidFill>
                <a:effectLst>
                  <a:outerShdw blurRad="38100" dist="38100" dir="2700000" algn="tl">
                    <a:srgbClr val="000000">
                      <a:alpha val="43137"/>
                    </a:srgbClr>
                  </a:outerShdw>
                </a:effectLst>
                <a:latin typeface="Verdana" pitchFamily="34" charset="0"/>
              </a:rPr>
              <a:t> &amp; PR</a:t>
            </a:r>
          </a:p>
        </p:txBody>
      </p:sp>
      <p:sp>
        <p:nvSpPr>
          <p:cNvPr id="114691" name="Text Box 3"/>
          <p:cNvSpPr txBox="1">
            <a:spLocks noChangeArrowheads="1"/>
          </p:cNvSpPr>
          <p:nvPr/>
        </p:nvSpPr>
        <p:spPr bwMode="auto">
          <a:xfrm>
            <a:off x="6477000" y="5362575"/>
            <a:ext cx="2286000" cy="581025"/>
          </a:xfrm>
          <a:prstGeom prst="rect">
            <a:avLst/>
          </a:prstGeom>
          <a:noFill/>
          <a:ln w="9525">
            <a:noFill/>
            <a:miter lim="800000"/>
            <a:headEnd/>
            <a:tailEnd/>
          </a:ln>
          <a:effectLst/>
        </p:spPr>
        <p:txBody>
          <a:bodyPr>
            <a:spAutoFit/>
          </a:bodyPr>
          <a:lstStyle/>
          <a:p>
            <a:pPr algn="ctr">
              <a:lnSpc>
                <a:spcPct val="80000"/>
              </a:lnSpc>
            </a:pPr>
            <a:r>
              <a:rPr lang="en-US" sz="2000" u="sng">
                <a:solidFill>
                  <a:srgbClr val="111111"/>
                </a:solidFill>
                <a:latin typeface="Times New Roman" pitchFamily="18" charset="0"/>
              </a:rPr>
              <a:t>Marketing &amp; PR as the same function</a:t>
            </a:r>
            <a:endParaRPr lang="en-US" sz="2000">
              <a:latin typeface="Times New Roman" pitchFamily="18" charset="0"/>
            </a:endParaRPr>
          </a:p>
        </p:txBody>
      </p:sp>
      <p:sp>
        <p:nvSpPr>
          <p:cNvPr id="114692" name="Oval 4"/>
          <p:cNvSpPr>
            <a:spLocks noChangeArrowheads="1"/>
          </p:cNvSpPr>
          <p:nvPr/>
        </p:nvSpPr>
        <p:spPr bwMode="auto">
          <a:xfrm>
            <a:off x="1905000" y="1981200"/>
            <a:ext cx="990600" cy="762000"/>
          </a:xfrm>
          <a:prstGeom prst="ellipse">
            <a:avLst/>
          </a:prstGeom>
          <a:gradFill rotWithShape="1">
            <a:gsLst>
              <a:gs pos="0">
                <a:srgbClr val="FF7979"/>
              </a:gs>
              <a:gs pos="50000">
                <a:schemeClr val="bg1"/>
              </a:gs>
              <a:gs pos="100000">
                <a:srgbClr val="FF7979"/>
              </a:gs>
            </a:gsLst>
            <a:lin ang="5400000" scaled="1"/>
          </a:gradFill>
          <a:ln w="9525">
            <a:solidFill>
              <a:schemeClr val="tx1"/>
            </a:solidFill>
            <a:round/>
            <a:headEnd/>
            <a:tailEnd/>
          </a:ln>
          <a:effectLst/>
        </p:spPr>
        <p:txBody>
          <a:bodyPr wrap="none" anchor="ctr"/>
          <a:lstStyle/>
          <a:p>
            <a:pPr algn="ctr"/>
            <a:r>
              <a:rPr lang="en-US"/>
              <a:t>Mkt</a:t>
            </a:r>
          </a:p>
        </p:txBody>
      </p:sp>
      <p:sp>
        <p:nvSpPr>
          <p:cNvPr id="114693" name="Oval 5"/>
          <p:cNvSpPr>
            <a:spLocks noChangeArrowheads="1"/>
          </p:cNvSpPr>
          <p:nvPr/>
        </p:nvSpPr>
        <p:spPr bwMode="auto">
          <a:xfrm>
            <a:off x="3048000" y="1981200"/>
            <a:ext cx="990600" cy="762000"/>
          </a:xfrm>
          <a:prstGeom prst="ellipse">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algn="ctr"/>
            <a:r>
              <a:rPr lang="en-US"/>
              <a:t>PR</a:t>
            </a:r>
          </a:p>
        </p:txBody>
      </p:sp>
      <p:sp>
        <p:nvSpPr>
          <p:cNvPr id="114694" name="Oval 6"/>
          <p:cNvSpPr>
            <a:spLocks noChangeArrowheads="1"/>
          </p:cNvSpPr>
          <p:nvPr/>
        </p:nvSpPr>
        <p:spPr bwMode="auto">
          <a:xfrm>
            <a:off x="5791200" y="1981200"/>
            <a:ext cx="990600" cy="762000"/>
          </a:xfrm>
          <a:prstGeom prst="ellipse">
            <a:avLst/>
          </a:prstGeom>
          <a:gradFill rotWithShape="1">
            <a:gsLst>
              <a:gs pos="0">
                <a:srgbClr val="FF7979"/>
              </a:gs>
              <a:gs pos="50000">
                <a:schemeClr val="bg1"/>
              </a:gs>
              <a:gs pos="100000">
                <a:srgbClr val="FF7979"/>
              </a:gs>
            </a:gsLst>
            <a:lin ang="5400000" scaled="1"/>
          </a:gradFill>
          <a:ln w="9525">
            <a:solidFill>
              <a:schemeClr val="tx1"/>
            </a:solidFill>
            <a:round/>
            <a:headEnd/>
            <a:tailEnd/>
          </a:ln>
          <a:effectLst/>
        </p:spPr>
        <p:txBody>
          <a:bodyPr wrap="none" anchor="ctr"/>
          <a:lstStyle/>
          <a:p>
            <a:pPr algn="ctr"/>
            <a:r>
              <a:rPr lang="en-US" dirty="0" err="1"/>
              <a:t>Mkt</a:t>
            </a:r>
            <a:endParaRPr lang="en-US" dirty="0"/>
          </a:p>
        </p:txBody>
      </p:sp>
      <p:sp>
        <p:nvSpPr>
          <p:cNvPr id="114695" name="Oval 7"/>
          <p:cNvSpPr>
            <a:spLocks noChangeArrowheads="1"/>
          </p:cNvSpPr>
          <p:nvPr/>
        </p:nvSpPr>
        <p:spPr bwMode="auto">
          <a:xfrm>
            <a:off x="6629400" y="1981200"/>
            <a:ext cx="990600" cy="762000"/>
          </a:xfrm>
          <a:prstGeom prst="ellipse">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algn="ctr"/>
            <a:r>
              <a:rPr lang="en-US"/>
              <a:t>PR</a:t>
            </a:r>
          </a:p>
        </p:txBody>
      </p:sp>
      <p:sp>
        <p:nvSpPr>
          <p:cNvPr id="114696" name="Text Box 8"/>
          <p:cNvSpPr txBox="1">
            <a:spLocks noChangeArrowheads="1"/>
          </p:cNvSpPr>
          <p:nvPr/>
        </p:nvSpPr>
        <p:spPr bwMode="auto">
          <a:xfrm>
            <a:off x="4953000" y="2895600"/>
            <a:ext cx="3581400" cy="396875"/>
          </a:xfrm>
          <a:prstGeom prst="rect">
            <a:avLst/>
          </a:prstGeom>
          <a:noFill/>
          <a:ln w="9525">
            <a:noFill/>
            <a:miter lim="800000"/>
            <a:headEnd/>
            <a:tailEnd/>
          </a:ln>
          <a:effectLst/>
        </p:spPr>
        <p:txBody>
          <a:bodyPr>
            <a:spAutoFit/>
          </a:bodyPr>
          <a:lstStyle/>
          <a:p>
            <a:pPr algn="ctr"/>
            <a:r>
              <a:rPr lang="en-US" sz="2000" u="sng">
                <a:solidFill>
                  <a:srgbClr val="111111"/>
                </a:solidFill>
                <a:latin typeface="Times New Roman" pitchFamily="18" charset="0"/>
              </a:rPr>
              <a:t>Equal but overlapping functions</a:t>
            </a:r>
            <a:r>
              <a:rPr lang="en-US" sz="2000">
                <a:latin typeface="Times New Roman" pitchFamily="18" charset="0"/>
              </a:rPr>
              <a:t> </a:t>
            </a:r>
          </a:p>
        </p:txBody>
      </p:sp>
      <p:sp>
        <p:nvSpPr>
          <p:cNvPr id="114697" name="Text Box 9"/>
          <p:cNvSpPr txBox="1">
            <a:spLocks noChangeArrowheads="1"/>
          </p:cNvSpPr>
          <p:nvPr/>
        </p:nvSpPr>
        <p:spPr bwMode="auto">
          <a:xfrm>
            <a:off x="1143000" y="2895600"/>
            <a:ext cx="3429000" cy="396875"/>
          </a:xfrm>
          <a:prstGeom prst="rect">
            <a:avLst/>
          </a:prstGeom>
          <a:noFill/>
          <a:ln w="9525">
            <a:noFill/>
            <a:miter lim="800000"/>
            <a:headEnd/>
            <a:tailEnd/>
          </a:ln>
          <a:effectLst/>
        </p:spPr>
        <p:txBody>
          <a:bodyPr>
            <a:spAutoFit/>
          </a:bodyPr>
          <a:lstStyle/>
          <a:p>
            <a:pPr algn="ctr"/>
            <a:r>
              <a:rPr lang="en-US" sz="2000">
                <a:latin typeface="Times New Roman" pitchFamily="18" charset="0"/>
              </a:rPr>
              <a:t> </a:t>
            </a:r>
            <a:r>
              <a:rPr lang="en-US" sz="2000" u="sng">
                <a:solidFill>
                  <a:srgbClr val="111111"/>
                </a:solidFill>
                <a:latin typeface="Times New Roman" pitchFamily="18" charset="0"/>
              </a:rPr>
              <a:t>Separate but equal functions</a:t>
            </a:r>
            <a:endParaRPr lang="en-US" sz="2000">
              <a:latin typeface="Times New Roman" pitchFamily="18" charset="0"/>
            </a:endParaRPr>
          </a:p>
        </p:txBody>
      </p:sp>
      <p:sp>
        <p:nvSpPr>
          <p:cNvPr id="114698" name="Text Box 10"/>
          <p:cNvSpPr txBox="1">
            <a:spLocks noChangeArrowheads="1"/>
          </p:cNvSpPr>
          <p:nvPr/>
        </p:nvSpPr>
        <p:spPr bwMode="auto">
          <a:xfrm>
            <a:off x="914400" y="5362575"/>
            <a:ext cx="2362200" cy="581025"/>
          </a:xfrm>
          <a:prstGeom prst="rect">
            <a:avLst/>
          </a:prstGeom>
          <a:noFill/>
          <a:ln w="9525">
            <a:noFill/>
            <a:miter lim="800000"/>
            <a:headEnd/>
            <a:tailEnd/>
          </a:ln>
          <a:effectLst/>
        </p:spPr>
        <p:txBody>
          <a:bodyPr>
            <a:spAutoFit/>
          </a:bodyPr>
          <a:lstStyle/>
          <a:p>
            <a:pPr algn="ctr">
              <a:lnSpc>
                <a:spcPct val="80000"/>
              </a:lnSpc>
            </a:pPr>
            <a:r>
              <a:rPr lang="en-US" sz="2000" u="sng">
                <a:solidFill>
                  <a:srgbClr val="111111"/>
                </a:solidFill>
                <a:latin typeface="Times New Roman" pitchFamily="18" charset="0"/>
              </a:rPr>
              <a:t>Marketing as the dominant function</a:t>
            </a:r>
            <a:r>
              <a:rPr lang="en-US" sz="2000">
                <a:latin typeface="Times New Roman" pitchFamily="18" charset="0"/>
              </a:rPr>
              <a:t> </a:t>
            </a:r>
          </a:p>
        </p:txBody>
      </p:sp>
      <p:sp>
        <p:nvSpPr>
          <p:cNvPr id="114699" name="Text Box 11"/>
          <p:cNvSpPr txBox="1">
            <a:spLocks noChangeArrowheads="1"/>
          </p:cNvSpPr>
          <p:nvPr/>
        </p:nvSpPr>
        <p:spPr bwMode="auto">
          <a:xfrm>
            <a:off x="3657600" y="5362575"/>
            <a:ext cx="2057400" cy="581025"/>
          </a:xfrm>
          <a:prstGeom prst="rect">
            <a:avLst/>
          </a:prstGeom>
          <a:noFill/>
          <a:ln w="9525">
            <a:noFill/>
            <a:miter lim="800000"/>
            <a:headEnd/>
            <a:tailEnd/>
          </a:ln>
          <a:effectLst/>
        </p:spPr>
        <p:txBody>
          <a:bodyPr>
            <a:spAutoFit/>
          </a:bodyPr>
          <a:lstStyle/>
          <a:p>
            <a:pPr algn="ctr">
              <a:lnSpc>
                <a:spcPct val="80000"/>
              </a:lnSpc>
            </a:pPr>
            <a:r>
              <a:rPr lang="en-US" sz="2000" u="sng">
                <a:solidFill>
                  <a:srgbClr val="111111"/>
                </a:solidFill>
                <a:latin typeface="Times New Roman" pitchFamily="18" charset="0"/>
              </a:rPr>
              <a:t>PR as the dominant function</a:t>
            </a:r>
            <a:endParaRPr lang="en-US" sz="2000">
              <a:latin typeface="Times New Roman" pitchFamily="18" charset="0"/>
            </a:endParaRPr>
          </a:p>
        </p:txBody>
      </p:sp>
      <p:sp>
        <p:nvSpPr>
          <p:cNvPr id="114700" name="Oval 12"/>
          <p:cNvSpPr>
            <a:spLocks noChangeArrowheads="1"/>
          </p:cNvSpPr>
          <p:nvPr/>
        </p:nvSpPr>
        <p:spPr bwMode="auto">
          <a:xfrm>
            <a:off x="1676400" y="4343400"/>
            <a:ext cx="990600" cy="762000"/>
          </a:xfrm>
          <a:prstGeom prst="ellipse">
            <a:avLst/>
          </a:prstGeom>
          <a:gradFill rotWithShape="1">
            <a:gsLst>
              <a:gs pos="0">
                <a:srgbClr val="FF7979"/>
              </a:gs>
              <a:gs pos="50000">
                <a:schemeClr val="bg1"/>
              </a:gs>
              <a:gs pos="100000">
                <a:srgbClr val="FF7979"/>
              </a:gs>
            </a:gsLst>
            <a:lin ang="5400000" scaled="1"/>
          </a:gradFill>
          <a:ln w="9525">
            <a:solidFill>
              <a:schemeClr val="tx1"/>
            </a:solidFill>
            <a:round/>
            <a:headEnd/>
            <a:tailEnd/>
          </a:ln>
          <a:effectLst/>
        </p:spPr>
        <p:txBody>
          <a:bodyPr wrap="none" anchor="ctr"/>
          <a:lstStyle/>
          <a:p>
            <a:pPr algn="ctr"/>
            <a:r>
              <a:rPr lang="en-US"/>
              <a:t>PR</a:t>
            </a:r>
          </a:p>
        </p:txBody>
      </p:sp>
      <p:sp>
        <p:nvSpPr>
          <p:cNvPr id="114701" name="Text Box 13"/>
          <p:cNvSpPr txBox="1">
            <a:spLocks noChangeArrowheads="1"/>
          </p:cNvSpPr>
          <p:nvPr/>
        </p:nvSpPr>
        <p:spPr bwMode="auto">
          <a:xfrm>
            <a:off x="1905000" y="4038600"/>
            <a:ext cx="552450" cy="339725"/>
          </a:xfrm>
          <a:prstGeom prst="rect">
            <a:avLst/>
          </a:prstGeom>
          <a:noFill/>
          <a:ln w="9525">
            <a:noFill/>
            <a:miter lim="800000"/>
            <a:headEnd/>
            <a:tailEnd/>
          </a:ln>
          <a:effectLst/>
        </p:spPr>
        <p:txBody>
          <a:bodyPr wrap="none">
            <a:spAutoFit/>
          </a:bodyPr>
          <a:lstStyle/>
          <a:p>
            <a:pPr>
              <a:lnSpc>
                <a:spcPct val="90000"/>
              </a:lnSpc>
            </a:pPr>
            <a:r>
              <a:rPr lang="en-US"/>
              <a:t>Mkt</a:t>
            </a:r>
          </a:p>
        </p:txBody>
      </p:sp>
      <p:sp>
        <p:nvSpPr>
          <p:cNvPr id="114702" name="Oval 14"/>
          <p:cNvSpPr>
            <a:spLocks noChangeArrowheads="1"/>
          </p:cNvSpPr>
          <p:nvPr/>
        </p:nvSpPr>
        <p:spPr bwMode="auto">
          <a:xfrm>
            <a:off x="4191000" y="4343400"/>
            <a:ext cx="990600" cy="762000"/>
          </a:xfrm>
          <a:prstGeom prst="ellipse">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algn="ctr"/>
            <a:r>
              <a:rPr lang="en-US"/>
              <a:t>Mkt</a:t>
            </a:r>
          </a:p>
        </p:txBody>
      </p:sp>
      <p:sp>
        <p:nvSpPr>
          <p:cNvPr id="114703" name="Text Box 15"/>
          <p:cNvSpPr txBox="1">
            <a:spLocks noChangeArrowheads="1"/>
          </p:cNvSpPr>
          <p:nvPr/>
        </p:nvSpPr>
        <p:spPr bwMode="auto">
          <a:xfrm>
            <a:off x="4451350" y="4038600"/>
            <a:ext cx="501650" cy="339725"/>
          </a:xfrm>
          <a:prstGeom prst="rect">
            <a:avLst/>
          </a:prstGeom>
          <a:noFill/>
          <a:ln w="9525">
            <a:noFill/>
            <a:miter lim="800000"/>
            <a:headEnd/>
            <a:tailEnd/>
          </a:ln>
          <a:effectLst/>
        </p:spPr>
        <p:txBody>
          <a:bodyPr wrap="none">
            <a:spAutoFit/>
          </a:bodyPr>
          <a:lstStyle/>
          <a:p>
            <a:pPr>
              <a:lnSpc>
                <a:spcPct val="90000"/>
              </a:lnSpc>
            </a:pPr>
            <a:r>
              <a:rPr lang="en-US"/>
              <a:t>PR</a:t>
            </a:r>
          </a:p>
        </p:txBody>
      </p:sp>
      <p:sp>
        <p:nvSpPr>
          <p:cNvPr id="114704" name="Oval 16"/>
          <p:cNvSpPr>
            <a:spLocks noChangeArrowheads="1"/>
          </p:cNvSpPr>
          <p:nvPr/>
        </p:nvSpPr>
        <p:spPr bwMode="auto">
          <a:xfrm>
            <a:off x="7086600" y="4267200"/>
            <a:ext cx="990600" cy="762000"/>
          </a:xfrm>
          <a:prstGeom prst="ellipse">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algn="ctr"/>
            <a:r>
              <a:rPr lang="en-US"/>
              <a:t>Mkt=PR</a:t>
            </a:r>
          </a:p>
        </p:txBody>
      </p:sp>
      <p:sp>
        <p:nvSpPr>
          <p:cNvPr id="114705" name="Oval 17"/>
          <p:cNvSpPr>
            <a:spLocks noChangeArrowheads="1"/>
          </p:cNvSpPr>
          <p:nvPr/>
        </p:nvSpPr>
        <p:spPr bwMode="auto">
          <a:xfrm>
            <a:off x="1447800" y="3886200"/>
            <a:ext cx="1447800" cy="1295400"/>
          </a:xfrm>
          <a:prstGeom prst="ellipse">
            <a:avLst/>
          </a:prstGeom>
          <a:noFill/>
          <a:ln w="9525">
            <a:solidFill>
              <a:schemeClr val="tx1"/>
            </a:solidFill>
            <a:round/>
            <a:headEnd/>
            <a:tailEnd/>
          </a:ln>
          <a:effectLst/>
        </p:spPr>
        <p:txBody>
          <a:bodyPr wrap="none" anchor="ctr"/>
          <a:lstStyle/>
          <a:p>
            <a:endParaRPr lang="en-US"/>
          </a:p>
        </p:txBody>
      </p:sp>
      <p:sp>
        <p:nvSpPr>
          <p:cNvPr id="114706" name="Oval 18"/>
          <p:cNvSpPr>
            <a:spLocks noChangeArrowheads="1"/>
          </p:cNvSpPr>
          <p:nvPr/>
        </p:nvSpPr>
        <p:spPr bwMode="auto">
          <a:xfrm>
            <a:off x="3962400" y="3886200"/>
            <a:ext cx="1447800" cy="1295400"/>
          </a:xfrm>
          <a:prstGeom prst="ellipse">
            <a:avLst/>
          </a:prstGeom>
          <a:no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fade">
                                      <p:cBhvr>
                                        <p:cTn id="7" dur="2000"/>
                                        <p:tgtEl>
                                          <p:spTgt spid="1146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693"/>
                                        </p:tgtEl>
                                        <p:attrNameLst>
                                          <p:attrName>style.visibility</p:attrName>
                                        </p:attrNameLst>
                                      </p:cBhvr>
                                      <p:to>
                                        <p:strVal val="visible"/>
                                      </p:to>
                                    </p:set>
                                    <p:animEffect transition="in" filter="fade">
                                      <p:cBhvr>
                                        <p:cTn id="10" dur="2000"/>
                                        <p:tgtEl>
                                          <p:spTgt spid="1146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4697"/>
                                        </p:tgtEl>
                                        <p:attrNameLst>
                                          <p:attrName>style.visibility</p:attrName>
                                        </p:attrNameLst>
                                      </p:cBhvr>
                                      <p:to>
                                        <p:strVal val="visible"/>
                                      </p:to>
                                    </p:set>
                                    <p:animEffect transition="in" filter="fade">
                                      <p:cBhvr>
                                        <p:cTn id="13" dur="2000"/>
                                        <p:tgtEl>
                                          <p:spTgt spid="11469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4694"/>
                                        </p:tgtEl>
                                        <p:attrNameLst>
                                          <p:attrName>style.visibility</p:attrName>
                                        </p:attrNameLst>
                                      </p:cBhvr>
                                      <p:to>
                                        <p:strVal val="visible"/>
                                      </p:to>
                                    </p:set>
                                    <p:animEffect transition="in" filter="fade">
                                      <p:cBhvr>
                                        <p:cTn id="18" dur="2000"/>
                                        <p:tgtEl>
                                          <p:spTgt spid="11469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4695"/>
                                        </p:tgtEl>
                                        <p:attrNameLst>
                                          <p:attrName>style.visibility</p:attrName>
                                        </p:attrNameLst>
                                      </p:cBhvr>
                                      <p:to>
                                        <p:strVal val="visible"/>
                                      </p:to>
                                    </p:set>
                                    <p:animEffect transition="in" filter="fade">
                                      <p:cBhvr>
                                        <p:cTn id="21" dur="2000"/>
                                        <p:tgtEl>
                                          <p:spTgt spid="11469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4696"/>
                                        </p:tgtEl>
                                        <p:attrNameLst>
                                          <p:attrName>style.visibility</p:attrName>
                                        </p:attrNameLst>
                                      </p:cBhvr>
                                      <p:to>
                                        <p:strVal val="visible"/>
                                      </p:to>
                                    </p:set>
                                    <p:animEffect transition="in" filter="fade">
                                      <p:cBhvr>
                                        <p:cTn id="24" dur="2000"/>
                                        <p:tgtEl>
                                          <p:spTgt spid="11469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4698"/>
                                        </p:tgtEl>
                                        <p:attrNameLst>
                                          <p:attrName>style.visibility</p:attrName>
                                        </p:attrNameLst>
                                      </p:cBhvr>
                                      <p:to>
                                        <p:strVal val="visible"/>
                                      </p:to>
                                    </p:set>
                                    <p:animEffect transition="in" filter="fade">
                                      <p:cBhvr>
                                        <p:cTn id="29" dur="2000"/>
                                        <p:tgtEl>
                                          <p:spTgt spid="11469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4700"/>
                                        </p:tgtEl>
                                        <p:attrNameLst>
                                          <p:attrName>style.visibility</p:attrName>
                                        </p:attrNameLst>
                                      </p:cBhvr>
                                      <p:to>
                                        <p:strVal val="visible"/>
                                      </p:to>
                                    </p:set>
                                    <p:animEffect transition="in" filter="fade">
                                      <p:cBhvr>
                                        <p:cTn id="32" dur="2000"/>
                                        <p:tgtEl>
                                          <p:spTgt spid="11470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4701"/>
                                        </p:tgtEl>
                                        <p:attrNameLst>
                                          <p:attrName>style.visibility</p:attrName>
                                        </p:attrNameLst>
                                      </p:cBhvr>
                                      <p:to>
                                        <p:strVal val="visible"/>
                                      </p:to>
                                    </p:set>
                                    <p:animEffect transition="in" filter="fade">
                                      <p:cBhvr>
                                        <p:cTn id="35" dur="2000"/>
                                        <p:tgtEl>
                                          <p:spTgt spid="11470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4705"/>
                                        </p:tgtEl>
                                        <p:attrNameLst>
                                          <p:attrName>style.visibility</p:attrName>
                                        </p:attrNameLst>
                                      </p:cBhvr>
                                      <p:to>
                                        <p:strVal val="visible"/>
                                      </p:to>
                                    </p:set>
                                    <p:animEffect transition="in" filter="fade">
                                      <p:cBhvr>
                                        <p:cTn id="38" dur="2000"/>
                                        <p:tgtEl>
                                          <p:spTgt spid="11470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4699"/>
                                        </p:tgtEl>
                                        <p:attrNameLst>
                                          <p:attrName>style.visibility</p:attrName>
                                        </p:attrNameLst>
                                      </p:cBhvr>
                                      <p:to>
                                        <p:strVal val="visible"/>
                                      </p:to>
                                    </p:set>
                                    <p:animEffect transition="in" filter="fade">
                                      <p:cBhvr>
                                        <p:cTn id="43" dur="2000"/>
                                        <p:tgtEl>
                                          <p:spTgt spid="11469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4702"/>
                                        </p:tgtEl>
                                        <p:attrNameLst>
                                          <p:attrName>style.visibility</p:attrName>
                                        </p:attrNameLst>
                                      </p:cBhvr>
                                      <p:to>
                                        <p:strVal val="visible"/>
                                      </p:to>
                                    </p:set>
                                    <p:animEffect transition="in" filter="fade">
                                      <p:cBhvr>
                                        <p:cTn id="46" dur="2000"/>
                                        <p:tgtEl>
                                          <p:spTgt spid="11470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4703"/>
                                        </p:tgtEl>
                                        <p:attrNameLst>
                                          <p:attrName>style.visibility</p:attrName>
                                        </p:attrNameLst>
                                      </p:cBhvr>
                                      <p:to>
                                        <p:strVal val="visible"/>
                                      </p:to>
                                    </p:set>
                                    <p:animEffect transition="in" filter="fade">
                                      <p:cBhvr>
                                        <p:cTn id="49" dur="2000"/>
                                        <p:tgtEl>
                                          <p:spTgt spid="11470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4706"/>
                                        </p:tgtEl>
                                        <p:attrNameLst>
                                          <p:attrName>style.visibility</p:attrName>
                                        </p:attrNameLst>
                                      </p:cBhvr>
                                      <p:to>
                                        <p:strVal val="visible"/>
                                      </p:to>
                                    </p:set>
                                    <p:animEffect transition="in" filter="fade">
                                      <p:cBhvr>
                                        <p:cTn id="52" dur="2000"/>
                                        <p:tgtEl>
                                          <p:spTgt spid="11470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4691"/>
                                        </p:tgtEl>
                                        <p:attrNameLst>
                                          <p:attrName>style.visibility</p:attrName>
                                        </p:attrNameLst>
                                      </p:cBhvr>
                                      <p:to>
                                        <p:strVal val="visible"/>
                                      </p:to>
                                    </p:set>
                                    <p:animEffect transition="in" filter="fade">
                                      <p:cBhvr>
                                        <p:cTn id="57" dur="2000"/>
                                        <p:tgtEl>
                                          <p:spTgt spid="11469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4704"/>
                                        </p:tgtEl>
                                        <p:attrNameLst>
                                          <p:attrName>style.visibility</p:attrName>
                                        </p:attrNameLst>
                                      </p:cBhvr>
                                      <p:to>
                                        <p:strVal val="visible"/>
                                      </p:to>
                                    </p:set>
                                    <p:animEffect transition="in" filter="fade">
                                      <p:cBhvr>
                                        <p:cTn id="60" dur="2000"/>
                                        <p:tgtEl>
                                          <p:spTgt spid="114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p:bldP spid="114692" grpId="0" animBg="1"/>
      <p:bldP spid="114693" grpId="0" animBg="1"/>
      <p:bldP spid="114694" grpId="0" animBg="1"/>
      <p:bldP spid="114695" grpId="0" animBg="1"/>
      <p:bldP spid="114696" grpId="0"/>
      <p:bldP spid="114697" grpId="0"/>
      <p:bldP spid="114698" grpId="0"/>
      <p:bldP spid="114699" grpId="0"/>
      <p:bldP spid="114700" grpId="0" animBg="1"/>
      <p:bldP spid="114701" grpId="0"/>
      <p:bldP spid="114702" grpId="0" animBg="1"/>
      <p:bldP spid="114703" grpId="0"/>
      <p:bldP spid="114704" grpId="0" animBg="1"/>
      <p:bldP spid="114705" grpId="0" animBg="1"/>
      <p:bldP spid="11470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990600" y="533400"/>
            <a:ext cx="6400800" cy="609600"/>
          </a:xfrm>
          <a:prstGeom prst="rect">
            <a:avLst/>
          </a:prstGeom>
          <a:noFill/>
          <a:ln w="9525">
            <a:noFill/>
            <a:miter lim="800000"/>
            <a:headEnd/>
            <a:tailEnd/>
          </a:ln>
          <a:effectLst/>
        </p:spPr>
        <p:txBody>
          <a:bodyPr anchor="b"/>
          <a:lstStyle/>
          <a:p>
            <a:pPr algn="ctr">
              <a:lnSpc>
                <a:spcPct val="80000"/>
              </a:lnSpc>
              <a:defRPr/>
            </a:pPr>
            <a:r>
              <a:rPr lang="en-US" sz="3400" b="1" dirty="0">
                <a:solidFill>
                  <a:srgbClr val="FF0000"/>
                </a:solidFill>
                <a:effectLst>
                  <a:outerShdw blurRad="38100" dist="38100" dir="2700000" algn="tl">
                    <a:srgbClr val="000000">
                      <a:alpha val="43137"/>
                    </a:srgbClr>
                  </a:outerShdw>
                </a:effectLst>
              </a:rPr>
              <a:t>Marketing</a:t>
            </a:r>
            <a:r>
              <a:rPr lang="en-US" sz="3400" b="1" dirty="0">
                <a:solidFill>
                  <a:srgbClr val="000099"/>
                </a:solidFill>
                <a:effectLst>
                  <a:outerShdw blurRad="38100" dist="38100" dir="2700000" algn="tl">
                    <a:srgbClr val="000000">
                      <a:alpha val="43137"/>
                    </a:srgbClr>
                  </a:outerShdw>
                </a:effectLst>
              </a:rPr>
              <a:t> PR: Multivitamin?</a:t>
            </a:r>
          </a:p>
        </p:txBody>
      </p:sp>
      <p:sp>
        <p:nvSpPr>
          <p:cNvPr id="24579" name="Text Box 3"/>
          <p:cNvSpPr txBox="1">
            <a:spLocks noChangeArrowheads="1"/>
          </p:cNvSpPr>
          <p:nvPr/>
        </p:nvSpPr>
        <p:spPr bwMode="auto">
          <a:xfrm>
            <a:off x="1143000" y="2057400"/>
            <a:ext cx="7010400" cy="3733800"/>
          </a:xfrm>
          <a:prstGeom prst="rect">
            <a:avLst/>
          </a:prstGeom>
          <a:noFill/>
          <a:ln w="9525">
            <a:noFill/>
            <a:miter lim="800000"/>
            <a:headEnd/>
            <a:tailEnd/>
          </a:ln>
        </p:spPr>
        <p:txBody>
          <a:bodyPr>
            <a:spAutoFit/>
          </a:bodyPr>
          <a:lstStyle/>
          <a:p>
            <a:pPr marL="228600" indent="-228600">
              <a:lnSpc>
                <a:spcPct val="130000"/>
              </a:lnSpc>
              <a:buFontTx/>
              <a:buChar char="•"/>
            </a:pPr>
            <a:r>
              <a:rPr lang="en-US" sz="2600">
                <a:latin typeface="Times New Roman" pitchFamily="18" charset="0"/>
              </a:rPr>
              <a:t>Marketing PR perlu dimulai pada jaman normal atau saat aman/berjaya, bukan saat krisis.</a:t>
            </a:r>
          </a:p>
          <a:p>
            <a:pPr marL="228600" indent="-228600">
              <a:lnSpc>
                <a:spcPct val="130000"/>
              </a:lnSpc>
              <a:buFontTx/>
              <a:buChar char="•"/>
            </a:pPr>
            <a:r>
              <a:rPr lang="en-US" sz="2600">
                <a:latin typeface="Times New Roman" pitchFamily="18" charset="0"/>
              </a:rPr>
              <a:t>MPR dirancang untuk jangka panjang sebagai program berkesinambungan.</a:t>
            </a:r>
          </a:p>
          <a:p>
            <a:pPr marL="228600" indent="-228600">
              <a:lnSpc>
                <a:spcPct val="130000"/>
              </a:lnSpc>
              <a:buFontTx/>
              <a:buChar char="•"/>
            </a:pPr>
            <a:r>
              <a:rPr lang="en-US" sz="2600">
                <a:latin typeface="Times New Roman" pitchFamily="18" charset="0"/>
              </a:rPr>
              <a:t>MPR bukan antibiotik di masa genting/krisis.</a:t>
            </a:r>
          </a:p>
          <a:p>
            <a:pPr marL="228600" indent="-228600">
              <a:lnSpc>
                <a:spcPct val="130000"/>
              </a:lnSpc>
              <a:buFontTx/>
              <a:buChar char="•"/>
            </a:pPr>
            <a:r>
              <a:rPr lang="en-US" sz="2600">
                <a:latin typeface="Times New Roman" pitchFamily="18" charset="0"/>
              </a:rPr>
              <a:t>MPR adalah ibarat multivitamin untuk menjaga stamina yang prima.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81000" y="431800"/>
            <a:ext cx="6934199" cy="512763"/>
          </a:xfrm>
          <a:noFill/>
          <a:ln/>
        </p:spPr>
        <p:txBody>
          <a:bodyPr>
            <a:noAutofit/>
          </a:bodyPr>
          <a:lstStyle/>
          <a:p>
            <a:pPr>
              <a:lnSpc>
                <a:spcPct val="80000"/>
              </a:lnSpc>
            </a:pPr>
            <a:r>
              <a:rPr lang="en-US" sz="3400" dirty="0">
                <a:solidFill>
                  <a:schemeClr val="tx1"/>
                </a:solidFill>
                <a:latin typeface="Verdana" pitchFamily="34" charset="0"/>
              </a:rPr>
              <a:t>A to Z Marketing PR </a:t>
            </a:r>
            <a:r>
              <a:rPr lang="en-US" sz="3400" dirty="0">
                <a:solidFill>
                  <a:srgbClr val="FF3300"/>
                </a:solidFill>
                <a:latin typeface="Verdana" pitchFamily="34" charset="0"/>
              </a:rPr>
              <a:t>Tactics</a:t>
            </a:r>
            <a:endParaRPr lang="en-US" sz="3400" dirty="0">
              <a:solidFill>
                <a:schemeClr val="tx1"/>
              </a:solidFill>
              <a:latin typeface="Verdana" pitchFamily="34" charset="0"/>
            </a:endParaRPr>
          </a:p>
        </p:txBody>
      </p:sp>
      <p:sp>
        <p:nvSpPr>
          <p:cNvPr id="89091" name="Rectangle 3"/>
          <p:cNvSpPr>
            <a:spLocks noGrp="1" noChangeArrowheads="1"/>
          </p:cNvSpPr>
          <p:nvPr>
            <p:ph idx="1"/>
          </p:nvPr>
        </p:nvSpPr>
        <p:spPr>
          <a:xfrm>
            <a:off x="457200" y="1600200"/>
            <a:ext cx="4038600" cy="3581400"/>
          </a:xfrm>
          <a:noFill/>
          <a:ln>
            <a:solidFill>
              <a:srgbClr val="339966"/>
            </a:solidFill>
          </a:ln>
        </p:spPr>
        <p:txBody>
          <a:bodyPr>
            <a:normAutofit/>
          </a:bodyPr>
          <a:lstStyle/>
          <a:p>
            <a:pPr marL="228600" indent="-228600">
              <a:spcBef>
                <a:spcPct val="15000"/>
              </a:spcBef>
            </a:pPr>
            <a:r>
              <a:rPr lang="en-US" sz="2400" dirty="0">
                <a:solidFill>
                  <a:srgbClr val="FF3300"/>
                </a:solidFill>
                <a:latin typeface="Arial" pitchFamily="34" charset="0"/>
                <a:cs typeface="Arial" pitchFamily="34" charset="0"/>
              </a:rPr>
              <a:t>Advertising, Anniversaries</a:t>
            </a:r>
          </a:p>
          <a:p>
            <a:pPr marL="228600" indent="-228600">
              <a:spcBef>
                <a:spcPct val="15000"/>
              </a:spcBef>
            </a:pPr>
            <a:r>
              <a:rPr lang="en-US" sz="2400" dirty="0">
                <a:solidFill>
                  <a:srgbClr val="FF3300"/>
                </a:solidFill>
                <a:latin typeface="Arial" pitchFamily="34" charset="0"/>
                <a:cs typeface="Arial" pitchFamily="34" charset="0"/>
              </a:rPr>
              <a:t>Annual Reports, Awards</a:t>
            </a:r>
          </a:p>
          <a:p>
            <a:pPr marL="228600" indent="-228600">
              <a:spcBef>
                <a:spcPct val="15000"/>
              </a:spcBef>
            </a:pPr>
            <a:r>
              <a:rPr lang="en-US" sz="2400" dirty="0">
                <a:solidFill>
                  <a:srgbClr val="FF3300"/>
                </a:solidFill>
                <a:latin typeface="Arial" pitchFamily="34" charset="0"/>
                <a:cs typeface="Arial" pitchFamily="34" charset="0"/>
              </a:rPr>
              <a:t>Audio-visual, Brochures</a:t>
            </a:r>
          </a:p>
          <a:p>
            <a:pPr marL="228600" indent="-228600">
              <a:spcBef>
                <a:spcPct val="15000"/>
              </a:spcBef>
            </a:pPr>
            <a:r>
              <a:rPr lang="en-US" sz="2400" dirty="0">
                <a:solidFill>
                  <a:srgbClr val="009999"/>
                </a:solidFill>
                <a:latin typeface="Arial" pitchFamily="34" charset="0"/>
                <a:cs typeface="Arial" pitchFamily="34" charset="0"/>
              </a:rPr>
              <a:t>Charities, Conferences</a:t>
            </a:r>
          </a:p>
          <a:p>
            <a:pPr marL="228600" indent="-228600">
              <a:spcBef>
                <a:spcPct val="15000"/>
              </a:spcBef>
            </a:pPr>
            <a:r>
              <a:rPr lang="en-US" sz="2400" dirty="0">
                <a:solidFill>
                  <a:srgbClr val="009999"/>
                </a:solidFill>
                <a:latin typeface="Arial" pitchFamily="34" charset="0"/>
                <a:cs typeface="Arial" pitchFamily="34" charset="0"/>
              </a:rPr>
              <a:t>Contests, Case Studies</a:t>
            </a:r>
          </a:p>
          <a:p>
            <a:pPr marL="228600" indent="-228600">
              <a:spcBef>
                <a:spcPct val="15000"/>
              </a:spcBef>
            </a:pPr>
            <a:r>
              <a:rPr lang="en-US" sz="2400" dirty="0">
                <a:latin typeface="Arial" pitchFamily="34" charset="0"/>
                <a:cs typeface="Arial" pitchFamily="34" charset="0"/>
              </a:rPr>
              <a:t>Books, Success Stories</a:t>
            </a:r>
          </a:p>
          <a:p>
            <a:pPr marL="228600" indent="-228600">
              <a:spcBef>
                <a:spcPct val="15000"/>
              </a:spcBef>
            </a:pPr>
            <a:r>
              <a:rPr lang="en-US" sz="2400" dirty="0">
                <a:latin typeface="Arial" pitchFamily="34" charset="0"/>
                <a:cs typeface="Arial" pitchFamily="34" charset="0"/>
              </a:rPr>
              <a:t>Demonstrations, E-mail</a:t>
            </a:r>
          </a:p>
          <a:p>
            <a:pPr marL="228600" indent="-228600">
              <a:spcBef>
                <a:spcPct val="15000"/>
              </a:spcBef>
            </a:pPr>
            <a:r>
              <a:rPr lang="en-US" sz="2400" dirty="0">
                <a:latin typeface="Arial" pitchFamily="34" charset="0"/>
                <a:cs typeface="Arial" pitchFamily="34" charset="0"/>
              </a:rPr>
              <a:t>Event Support, Direct-mail</a:t>
            </a:r>
          </a:p>
        </p:txBody>
      </p:sp>
      <p:sp>
        <p:nvSpPr>
          <p:cNvPr id="89092" name="Rectangle 4"/>
          <p:cNvSpPr>
            <a:spLocks noChangeArrowheads="1"/>
          </p:cNvSpPr>
          <p:nvPr/>
        </p:nvSpPr>
        <p:spPr bwMode="auto">
          <a:xfrm>
            <a:off x="4648200" y="2362200"/>
            <a:ext cx="4267200" cy="3886200"/>
          </a:xfrm>
          <a:prstGeom prst="rect">
            <a:avLst/>
          </a:prstGeom>
          <a:noFill/>
          <a:ln w="9525">
            <a:solidFill>
              <a:srgbClr val="339966"/>
            </a:solidFill>
            <a:miter lim="800000"/>
            <a:headEnd/>
            <a:tailEnd/>
          </a:ln>
          <a:effectLst/>
        </p:spPr>
        <p:txBody>
          <a:bodyPr/>
          <a:lstStyle/>
          <a:p>
            <a:pPr marL="228600" indent="-228600">
              <a:spcBef>
                <a:spcPct val="15000"/>
              </a:spcBef>
              <a:buFontTx/>
              <a:buChar char="•"/>
            </a:pPr>
            <a:r>
              <a:rPr lang="en-US" sz="2400" dirty="0">
                <a:solidFill>
                  <a:srgbClr val="FF3300"/>
                </a:solidFill>
              </a:rPr>
              <a:t>Fan Clubs, Festivals </a:t>
            </a:r>
          </a:p>
          <a:p>
            <a:pPr marL="228600" indent="-228600">
              <a:spcBef>
                <a:spcPct val="15000"/>
              </a:spcBef>
              <a:buFontTx/>
              <a:buChar char="•"/>
            </a:pPr>
            <a:r>
              <a:rPr lang="en-US" sz="2400" dirty="0">
                <a:solidFill>
                  <a:srgbClr val="FF3300"/>
                </a:solidFill>
              </a:rPr>
              <a:t>Grand Openings, Hotlines</a:t>
            </a:r>
          </a:p>
          <a:p>
            <a:pPr marL="228600" indent="-228600">
              <a:spcBef>
                <a:spcPct val="15000"/>
              </a:spcBef>
              <a:buFontTx/>
              <a:buChar char="•"/>
            </a:pPr>
            <a:r>
              <a:rPr lang="en-US" sz="2400" dirty="0">
                <a:solidFill>
                  <a:srgbClr val="FF3300"/>
                </a:solidFill>
              </a:rPr>
              <a:t>Interactive Software, Kits</a:t>
            </a:r>
          </a:p>
          <a:p>
            <a:pPr marL="228600" indent="-228600">
              <a:spcBef>
                <a:spcPct val="15000"/>
              </a:spcBef>
              <a:buFontTx/>
              <a:buChar char="•"/>
            </a:pPr>
            <a:r>
              <a:rPr lang="en-US" sz="2400" dirty="0">
                <a:solidFill>
                  <a:srgbClr val="009999"/>
                </a:solidFill>
              </a:rPr>
              <a:t>Interviews, Launching</a:t>
            </a:r>
          </a:p>
          <a:p>
            <a:pPr marL="228600" indent="-228600">
              <a:spcBef>
                <a:spcPct val="15000"/>
              </a:spcBef>
              <a:buFontTx/>
              <a:buChar char="•"/>
            </a:pPr>
            <a:r>
              <a:rPr lang="en-US" sz="2400" dirty="0">
                <a:solidFill>
                  <a:srgbClr val="009999"/>
                </a:solidFill>
              </a:rPr>
              <a:t>Letters to the Editors</a:t>
            </a:r>
          </a:p>
          <a:p>
            <a:pPr marL="228600" indent="-228600">
              <a:spcBef>
                <a:spcPct val="15000"/>
              </a:spcBef>
              <a:buFontTx/>
              <a:buChar char="•"/>
            </a:pPr>
            <a:r>
              <a:rPr lang="en-US" sz="2400" dirty="0">
                <a:solidFill>
                  <a:srgbClr val="009999"/>
                </a:solidFill>
              </a:rPr>
              <a:t>Mall Campaign, Milestones</a:t>
            </a:r>
          </a:p>
          <a:p>
            <a:pPr marL="228600" indent="-228600">
              <a:spcBef>
                <a:spcPct val="15000"/>
              </a:spcBef>
              <a:buFontTx/>
              <a:buChar char="•"/>
            </a:pPr>
            <a:r>
              <a:rPr lang="en-US" sz="2400" dirty="0"/>
              <a:t>Media Tours, Multimedia</a:t>
            </a:r>
          </a:p>
          <a:p>
            <a:pPr marL="228600" indent="-228600">
              <a:spcBef>
                <a:spcPct val="15000"/>
              </a:spcBef>
              <a:buFontTx/>
              <a:buChar char="•"/>
            </a:pPr>
            <a:r>
              <a:rPr lang="en-US" sz="2400" dirty="0"/>
              <a:t>News Conference/Release</a:t>
            </a:r>
          </a:p>
          <a:p>
            <a:pPr marL="228600" indent="-228600">
              <a:spcBef>
                <a:spcPct val="15000"/>
              </a:spcBef>
              <a:buFontTx/>
              <a:buChar char="•"/>
            </a:pPr>
            <a:r>
              <a:rPr lang="en-US" sz="2400" dirty="0"/>
              <a:t>Open House, Endorsement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ox(out)">
                                      <p:cBhvr>
                                        <p:cTn id="7" dur="500"/>
                                        <p:tgtEl>
                                          <p:spTgt spid="89091">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89091">
                                            <p:txEl>
                                              <p:pRg st="1" end="1"/>
                                            </p:txEl>
                                          </p:spTgt>
                                        </p:tgtEl>
                                        <p:attrNameLst>
                                          <p:attrName>style.visibility</p:attrName>
                                        </p:attrNameLst>
                                      </p:cBhvr>
                                      <p:to>
                                        <p:strVal val="visible"/>
                                      </p:to>
                                    </p:set>
                                    <p:animEffect transition="in" filter="box(out)">
                                      <p:cBhvr>
                                        <p:cTn id="10" dur="500"/>
                                        <p:tgtEl>
                                          <p:spTgt spid="89091">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89091">
                                            <p:txEl>
                                              <p:pRg st="2" end="2"/>
                                            </p:txEl>
                                          </p:spTgt>
                                        </p:tgtEl>
                                        <p:attrNameLst>
                                          <p:attrName>style.visibility</p:attrName>
                                        </p:attrNameLst>
                                      </p:cBhvr>
                                      <p:to>
                                        <p:strVal val="visible"/>
                                      </p:to>
                                    </p:set>
                                    <p:animEffect transition="in" filter="box(out)">
                                      <p:cBhvr>
                                        <p:cTn id="13" dur="500"/>
                                        <p:tgtEl>
                                          <p:spTgt spid="89091">
                                            <p:txEl>
                                              <p:pRg st="2" end="2"/>
                                            </p:txEl>
                                          </p:spTgt>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89091">
                                            <p:txEl>
                                              <p:pRg st="3" end="3"/>
                                            </p:txEl>
                                          </p:spTgt>
                                        </p:tgtEl>
                                        <p:attrNameLst>
                                          <p:attrName>style.visibility</p:attrName>
                                        </p:attrNameLst>
                                      </p:cBhvr>
                                      <p:to>
                                        <p:strVal val="visible"/>
                                      </p:to>
                                    </p:set>
                                    <p:animEffect transition="in" filter="box(out)">
                                      <p:cBhvr>
                                        <p:cTn id="16" dur="500"/>
                                        <p:tgtEl>
                                          <p:spTgt spid="89091">
                                            <p:txEl>
                                              <p:pRg st="3" end="3"/>
                                            </p:txEl>
                                          </p:spTgt>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89091">
                                            <p:txEl>
                                              <p:pRg st="4" end="4"/>
                                            </p:txEl>
                                          </p:spTgt>
                                        </p:tgtEl>
                                        <p:attrNameLst>
                                          <p:attrName>style.visibility</p:attrName>
                                        </p:attrNameLst>
                                      </p:cBhvr>
                                      <p:to>
                                        <p:strVal val="visible"/>
                                      </p:to>
                                    </p:set>
                                    <p:animEffect transition="in" filter="box(out)">
                                      <p:cBhvr>
                                        <p:cTn id="19" dur="500"/>
                                        <p:tgtEl>
                                          <p:spTgt spid="89091">
                                            <p:txEl>
                                              <p:pRg st="4" end="4"/>
                                            </p:txEl>
                                          </p:spTgt>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89091">
                                            <p:txEl>
                                              <p:pRg st="5" end="5"/>
                                            </p:txEl>
                                          </p:spTgt>
                                        </p:tgtEl>
                                        <p:attrNameLst>
                                          <p:attrName>style.visibility</p:attrName>
                                        </p:attrNameLst>
                                      </p:cBhvr>
                                      <p:to>
                                        <p:strVal val="visible"/>
                                      </p:to>
                                    </p:set>
                                    <p:animEffect transition="in" filter="box(out)">
                                      <p:cBhvr>
                                        <p:cTn id="22" dur="500"/>
                                        <p:tgtEl>
                                          <p:spTgt spid="89091">
                                            <p:txEl>
                                              <p:pRg st="5" end="5"/>
                                            </p:txEl>
                                          </p:spTgt>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89091">
                                            <p:txEl>
                                              <p:pRg st="6" end="6"/>
                                            </p:txEl>
                                          </p:spTgt>
                                        </p:tgtEl>
                                        <p:attrNameLst>
                                          <p:attrName>style.visibility</p:attrName>
                                        </p:attrNameLst>
                                      </p:cBhvr>
                                      <p:to>
                                        <p:strVal val="visible"/>
                                      </p:to>
                                    </p:set>
                                    <p:animEffect transition="in" filter="box(out)">
                                      <p:cBhvr>
                                        <p:cTn id="25" dur="500"/>
                                        <p:tgtEl>
                                          <p:spTgt spid="89091">
                                            <p:txEl>
                                              <p:pRg st="6" end="6"/>
                                            </p:txEl>
                                          </p:spTgt>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89091">
                                            <p:txEl>
                                              <p:pRg st="7" end="7"/>
                                            </p:txEl>
                                          </p:spTgt>
                                        </p:tgtEl>
                                        <p:attrNameLst>
                                          <p:attrName>style.visibility</p:attrName>
                                        </p:attrNameLst>
                                      </p:cBhvr>
                                      <p:to>
                                        <p:strVal val="visible"/>
                                      </p:to>
                                    </p:set>
                                    <p:animEffect transition="in" filter="box(out)">
                                      <p:cBhvr>
                                        <p:cTn id="28" dur="500"/>
                                        <p:tgtEl>
                                          <p:spTgt spid="89091">
                                            <p:txEl>
                                              <p:pRg st="7" end="7"/>
                                            </p:txEl>
                                          </p:spTgt>
                                        </p:tgtEl>
                                      </p:cBhvr>
                                    </p:animEffect>
                                  </p:childTnLst>
                                </p:cTn>
                              </p:par>
                            </p:childTnLst>
                          </p:cTn>
                        </p:par>
                        <p:par>
                          <p:cTn id="29" fill="hold">
                            <p:stCondLst>
                              <p:cond delay="500"/>
                            </p:stCondLst>
                            <p:childTnLst>
                              <p:par>
                                <p:cTn id="30" presetID="4" presetClass="entr" presetSubtype="32" fill="hold" grpId="0" nodeType="afterEffect">
                                  <p:stCondLst>
                                    <p:cond delay="0"/>
                                  </p:stCondLst>
                                  <p:childTnLst>
                                    <p:set>
                                      <p:cBhvr>
                                        <p:cTn id="31" dur="1" fill="hold">
                                          <p:stCondLst>
                                            <p:cond delay="0"/>
                                          </p:stCondLst>
                                        </p:cTn>
                                        <p:tgtEl>
                                          <p:spTgt spid="89092">
                                            <p:txEl>
                                              <p:pRg st="0" end="0"/>
                                            </p:txEl>
                                          </p:spTgt>
                                        </p:tgtEl>
                                        <p:attrNameLst>
                                          <p:attrName>style.visibility</p:attrName>
                                        </p:attrNameLst>
                                      </p:cBhvr>
                                      <p:to>
                                        <p:strVal val="visible"/>
                                      </p:to>
                                    </p:set>
                                    <p:animEffect transition="in" filter="box(out)">
                                      <p:cBhvr>
                                        <p:cTn id="32" dur="500"/>
                                        <p:tgtEl>
                                          <p:spTgt spid="89092">
                                            <p:txEl>
                                              <p:pRg st="0" end="0"/>
                                            </p:txEl>
                                          </p:spTgt>
                                        </p:tgtEl>
                                      </p:cBhvr>
                                    </p:animEffect>
                                  </p:childTnLst>
                                </p:cTn>
                              </p:par>
                            </p:childTnLst>
                          </p:cTn>
                        </p:par>
                        <p:par>
                          <p:cTn id="33" fill="hold">
                            <p:stCondLst>
                              <p:cond delay="1000"/>
                            </p:stCondLst>
                            <p:childTnLst>
                              <p:par>
                                <p:cTn id="34" presetID="4" presetClass="entr" presetSubtype="32" fill="hold" grpId="0" nodeType="afterEffect">
                                  <p:stCondLst>
                                    <p:cond delay="0"/>
                                  </p:stCondLst>
                                  <p:childTnLst>
                                    <p:set>
                                      <p:cBhvr>
                                        <p:cTn id="35" dur="1" fill="hold">
                                          <p:stCondLst>
                                            <p:cond delay="0"/>
                                          </p:stCondLst>
                                        </p:cTn>
                                        <p:tgtEl>
                                          <p:spTgt spid="89092">
                                            <p:txEl>
                                              <p:pRg st="1" end="1"/>
                                            </p:txEl>
                                          </p:spTgt>
                                        </p:tgtEl>
                                        <p:attrNameLst>
                                          <p:attrName>style.visibility</p:attrName>
                                        </p:attrNameLst>
                                      </p:cBhvr>
                                      <p:to>
                                        <p:strVal val="visible"/>
                                      </p:to>
                                    </p:set>
                                    <p:animEffect transition="in" filter="box(out)">
                                      <p:cBhvr>
                                        <p:cTn id="36" dur="500"/>
                                        <p:tgtEl>
                                          <p:spTgt spid="89092">
                                            <p:txEl>
                                              <p:pRg st="1" end="1"/>
                                            </p:txEl>
                                          </p:spTgt>
                                        </p:tgtEl>
                                      </p:cBhvr>
                                    </p:animEffect>
                                  </p:childTnLst>
                                </p:cTn>
                              </p:par>
                            </p:childTnLst>
                          </p:cTn>
                        </p:par>
                        <p:par>
                          <p:cTn id="37" fill="hold">
                            <p:stCondLst>
                              <p:cond delay="1500"/>
                            </p:stCondLst>
                            <p:childTnLst>
                              <p:par>
                                <p:cTn id="38" presetID="4" presetClass="entr" presetSubtype="32" fill="hold" grpId="0" nodeType="afterEffect">
                                  <p:stCondLst>
                                    <p:cond delay="0"/>
                                  </p:stCondLst>
                                  <p:childTnLst>
                                    <p:set>
                                      <p:cBhvr>
                                        <p:cTn id="39" dur="1" fill="hold">
                                          <p:stCondLst>
                                            <p:cond delay="0"/>
                                          </p:stCondLst>
                                        </p:cTn>
                                        <p:tgtEl>
                                          <p:spTgt spid="89092">
                                            <p:txEl>
                                              <p:pRg st="2" end="2"/>
                                            </p:txEl>
                                          </p:spTgt>
                                        </p:tgtEl>
                                        <p:attrNameLst>
                                          <p:attrName>style.visibility</p:attrName>
                                        </p:attrNameLst>
                                      </p:cBhvr>
                                      <p:to>
                                        <p:strVal val="visible"/>
                                      </p:to>
                                    </p:set>
                                    <p:animEffect transition="in" filter="box(out)">
                                      <p:cBhvr>
                                        <p:cTn id="40" dur="500"/>
                                        <p:tgtEl>
                                          <p:spTgt spid="89092">
                                            <p:txEl>
                                              <p:pRg st="2" end="2"/>
                                            </p:txEl>
                                          </p:spTgt>
                                        </p:tgtEl>
                                      </p:cBhvr>
                                    </p:animEffect>
                                  </p:childTnLst>
                                </p:cTn>
                              </p:par>
                            </p:childTnLst>
                          </p:cTn>
                        </p:par>
                        <p:par>
                          <p:cTn id="41" fill="hold">
                            <p:stCondLst>
                              <p:cond delay="2000"/>
                            </p:stCondLst>
                            <p:childTnLst>
                              <p:par>
                                <p:cTn id="42" presetID="4" presetClass="entr" presetSubtype="32" fill="hold" grpId="0" nodeType="afterEffect">
                                  <p:stCondLst>
                                    <p:cond delay="0"/>
                                  </p:stCondLst>
                                  <p:childTnLst>
                                    <p:set>
                                      <p:cBhvr>
                                        <p:cTn id="43" dur="1" fill="hold">
                                          <p:stCondLst>
                                            <p:cond delay="0"/>
                                          </p:stCondLst>
                                        </p:cTn>
                                        <p:tgtEl>
                                          <p:spTgt spid="89092">
                                            <p:txEl>
                                              <p:pRg st="3" end="3"/>
                                            </p:txEl>
                                          </p:spTgt>
                                        </p:tgtEl>
                                        <p:attrNameLst>
                                          <p:attrName>style.visibility</p:attrName>
                                        </p:attrNameLst>
                                      </p:cBhvr>
                                      <p:to>
                                        <p:strVal val="visible"/>
                                      </p:to>
                                    </p:set>
                                    <p:animEffect transition="in" filter="box(out)">
                                      <p:cBhvr>
                                        <p:cTn id="44" dur="500"/>
                                        <p:tgtEl>
                                          <p:spTgt spid="89092">
                                            <p:txEl>
                                              <p:pRg st="3" end="3"/>
                                            </p:txEl>
                                          </p:spTgt>
                                        </p:tgtEl>
                                      </p:cBhvr>
                                    </p:animEffect>
                                  </p:childTnLst>
                                </p:cTn>
                              </p:par>
                            </p:childTnLst>
                          </p:cTn>
                        </p:par>
                        <p:par>
                          <p:cTn id="45" fill="hold">
                            <p:stCondLst>
                              <p:cond delay="2500"/>
                            </p:stCondLst>
                            <p:childTnLst>
                              <p:par>
                                <p:cTn id="46" presetID="4" presetClass="entr" presetSubtype="32" fill="hold" grpId="0" nodeType="afterEffect">
                                  <p:stCondLst>
                                    <p:cond delay="0"/>
                                  </p:stCondLst>
                                  <p:childTnLst>
                                    <p:set>
                                      <p:cBhvr>
                                        <p:cTn id="47" dur="1" fill="hold">
                                          <p:stCondLst>
                                            <p:cond delay="0"/>
                                          </p:stCondLst>
                                        </p:cTn>
                                        <p:tgtEl>
                                          <p:spTgt spid="89092">
                                            <p:txEl>
                                              <p:pRg st="4" end="4"/>
                                            </p:txEl>
                                          </p:spTgt>
                                        </p:tgtEl>
                                        <p:attrNameLst>
                                          <p:attrName>style.visibility</p:attrName>
                                        </p:attrNameLst>
                                      </p:cBhvr>
                                      <p:to>
                                        <p:strVal val="visible"/>
                                      </p:to>
                                    </p:set>
                                    <p:animEffect transition="in" filter="box(out)">
                                      <p:cBhvr>
                                        <p:cTn id="48" dur="500"/>
                                        <p:tgtEl>
                                          <p:spTgt spid="89092">
                                            <p:txEl>
                                              <p:pRg st="4" end="4"/>
                                            </p:txEl>
                                          </p:spTgt>
                                        </p:tgtEl>
                                      </p:cBhvr>
                                    </p:animEffect>
                                  </p:childTnLst>
                                </p:cTn>
                              </p:par>
                            </p:childTnLst>
                          </p:cTn>
                        </p:par>
                        <p:par>
                          <p:cTn id="49" fill="hold">
                            <p:stCondLst>
                              <p:cond delay="3000"/>
                            </p:stCondLst>
                            <p:childTnLst>
                              <p:par>
                                <p:cTn id="50" presetID="4" presetClass="entr" presetSubtype="32" fill="hold" grpId="0" nodeType="afterEffect">
                                  <p:stCondLst>
                                    <p:cond delay="0"/>
                                  </p:stCondLst>
                                  <p:childTnLst>
                                    <p:set>
                                      <p:cBhvr>
                                        <p:cTn id="51" dur="1" fill="hold">
                                          <p:stCondLst>
                                            <p:cond delay="0"/>
                                          </p:stCondLst>
                                        </p:cTn>
                                        <p:tgtEl>
                                          <p:spTgt spid="89092">
                                            <p:txEl>
                                              <p:pRg st="5" end="5"/>
                                            </p:txEl>
                                          </p:spTgt>
                                        </p:tgtEl>
                                        <p:attrNameLst>
                                          <p:attrName>style.visibility</p:attrName>
                                        </p:attrNameLst>
                                      </p:cBhvr>
                                      <p:to>
                                        <p:strVal val="visible"/>
                                      </p:to>
                                    </p:set>
                                    <p:animEffect transition="in" filter="box(out)">
                                      <p:cBhvr>
                                        <p:cTn id="52" dur="500"/>
                                        <p:tgtEl>
                                          <p:spTgt spid="89092">
                                            <p:txEl>
                                              <p:pRg st="5" end="5"/>
                                            </p:txEl>
                                          </p:spTgt>
                                        </p:tgtEl>
                                      </p:cBhvr>
                                    </p:animEffect>
                                  </p:childTnLst>
                                </p:cTn>
                              </p:par>
                            </p:childTnLst>
                          </p:cTn>
                        </p:par>
                        <p:par>
                          <p:cTn id="53" fill="hold">
                            <p:stCondLst>
                              <p:cond delay="3500"/>
                            </p:stCondLst>
                            <p:childTnLst>
                              <p:par>
                                <p:cTn id="54" presetID="4" presetClass="entr" presetSubtype="32" fill="hold" grpId="0" nodeType="afterEffect">
                                  <p:stCondLst>
                                    <p:cond delay="0"/>
                                  </p:stCondLst>
                                  <p:childTnLst>
                                    <p:set>
                                      <p:cBhvr>
                                        <p:cTn id="55" dur="1" fill="hold">
                                          <p:stCondLst>
                                            <p:cond delay="0"/>
                                          </p:stCondLst>
                                        </p:cTn>
                                        <p:tgtEl>
                                          <p:spTgt spid="89092">
                                            <p:txEl>
                                              <p:pRg st="6" end="6"/>
                                            </p:txEl>
                                          </p:spTgt>
                                        </p:tgtEl>
                                        <p:attrNameLst>
                                          <p:attrName>style.visibility</p:attrName>
                                        </p:attrNameLst>
                                      </p:cBhvr>
                                      <p:to>
                                        <p:strVal val="visible"/>
                                      </p:to>
                                    </p:set>
                                    <p:animEffect transition="in" filter="box(out)">
                                      <p:cBhvr>
                                        <p:cTn id="56" dur="500"/>
                                        <p:tgtEl>
                                          <p:spTgt spid="89092">
                                            <p:txEl>
                                              <p:pRg st="6" end="6"/>
                                            </p:txEl>
                                          </p:spTgt>
                                        </p:tgtEl>
                                      </p:cBhvr>
                                    </p:animEffect>
                                  </p:childTnLst>
                                </p:cTn>
                              </p:par>
                            </p:childTnLst>
                          </p:cTn>
                        </p:par>
                        <p:par>
                          <p:cTn id="57" fill="hold">
                            <p:stCondLst>
                              <p:cond delay="4000"/>
                            </p:stCondLst>
                            <p:childTnLst>
                              <p:par>
                                <p:cTn id="58" presetID="4" presetClass="entr" presetSubtype="32" fill="hold" grpId="0" nodeType="afterEffect">
                                  <p:stCondLst>
                                    <p:cond delay="0"/>
                                  </p:stCondLst>
                                  <p:childTnLst>
                                    <p:set>
                                      <p:cBhvr>
                                        <p:cTn id="59" dur="1" fill="hold">
                                          <p:stCondLst>
                                            <p:cond delay="0"/>
                                          </p:stCondLst>
                                        </p:cTn>
                                        <p:tgtEl>
                                          <p:spTgt spid="89092">
                                            <p:txEl>
                                              <p:pRg st="7" end="7"/>
                                            </p:txEl>
                                          </p:spTgt>
                                        </p:tgtEl>
                                        <p:attrNameLst>
                                          <p:attrName>style.visibility</p:attrName>
                                        </p:attrNameLst>
                                      </p:cBhvr>
                                      <p:to>
                                        <p:strVal val="visible"/>
                                      </p:to>
                                    </p:set>
                                    <p:animEffect transition="in" filter="box(out)">
                                      <p:cBhvr>
                                        <p:cTn id="60" dur="500"/>
                                        <p:tgtEl>
                                          <p:spTgt spid="89092">
                                            <p:txEl>
                                              <p:pRg st="7" end="7"/>
                                            </p:txEl>
                                          </p:spTgt>
                                        </p:tgtEl>
                                      </p:cBhvr>
                                    </p:animEffect>
                                  </p:childTnLst>
                                </p:cTn>
                              </p:par>
                            </p:childTnLst>
                          </p:cTn>
                        </p:par>
                        <p:par>
                          <p:cTn id="61" fill="hold">
                            <p:stCondLst>
                              <p:cond delay="4500"/>
                            </p:stCondLst>
                            <p:childTnLst>
                              <p:par>
                                <p:cTn id="62" presetID="4" presetClass="entr" presetSubtype="32" fill="hold" grpId="0" nodeType="afterEffect">
                                  <p:stCondLst>
                                    <p:cond delay="0"/>
                                  </p:stCondLst>
                                  <p:childTnLst>
                                    <p:set>
                                      <p:cBhvr>
                                        <p:cTn id="63" dur="1" fill="hold">
                                          <p:stCondLst>
                                            <p:cond delay="0"/>
                                          </p:stCondLst>
                                        </p:cTn>
                                        <p:tgtEl>
                                          <p:spTgt spid="89092">
                                            <p:txEl>
                                              <p:pRg st="8" end="8"/>
                                            </p:txEl>
                                          </p:spTgt>
                                        </p:tgtEl>
                                        <p:attrNameLst>
                                          <p:attrName>style.visibility</p:attrName>
                                        </p:attrNameLst>
                                      </p:cBhvr>
                                      <p:to>
                                        <p:strVal val="visible"/>
                                      </p:to>
                                    </p:set>
                                    <p:animEffect transition="in" filter="box(out)">
                                      <p:cBhvr>
                                        <p:cTn id="64" dur="500"/>
                                        <p:tgtEl>
                                          <p:spTgt spid="8909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P spid="8909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1" y="431800"/>
            <a:ext cx="7010400" cy="512763"/>
          </a:xfrm>
          <a:noFill/>
          <a:ln/>
        </p:spPr>
        <p:txBody>
          <a:bodyPr>
            <a:normAutofit/>
          </a:bodyPr>
          <a:lstStyle/>
          <a:p>
            <a:pPr>
              <a:lnSpc>
                <a:spcPct val="80000"/>
              </a:lnSpc>
            </a:pPr>
            <a:r>
              <a:rPr lang="en-US" sz="3400" dirty="0">
                <a:solidFill>
                  <a:schemeClr val="tx1"/>
                </a:solidFill>
                <a:latin typeface="Verdana" pitchFamily="34" charset="0"/>
              </a:rPr>
              <a:t>A to Z Marketing PR </a:t>
            </a:r>
            <a:r>
              <a:rPr lang="en-US" sz="3400" dirty="0">
                <a:solidFill>
                  <a:srgbClr val="FF3300"/>
                </a:solidFill>
                <a:latin typeface="Verdana" pitchFamily="34" charset="0"/>
              </a:rPr>
              <a:t>Tactics</a:t>
            </a:r>
            <a:endParaRPr lang="en-US" sz="3400" dirty="0">
              <a:solidFill>
                <a:schemeClr val="tx1"/>
              </a:solidFill>
              <a:latin typeface="Verdana" pitchFamily="34" charset="0"/>
            </a:endParaRPr>
          </a:p>
        </p:txBody>
      </p:sp>
      <p:sp>
        <p:nvSpPr>
          <p:cNvPr id="90115" name="Rectangle 3"/>
          <p:cNvSpPr>
            <a:spLocks noGrp="1" noChangeArrowheads="1"/>
          </p:cNvSpPr>
          <p:nvPr>
            <p:ph idx="1"/>
          </p:nvPr>
        </p:nvSpPr>
        <p:spPr>
          <a:xfrm>
            <a:off x="457200" y="1600200"/>
            <a:ext cx="4114800" cy="4038600"/>
          </a:xfrm>
          <a:noFill/>
          <a:ln>
            <a:solidFill>
              <a:srgbClr val="339966"/>
            </a:solidFill>
          </a:ln>
        </p:spPr>
        <p:txBody>
          <a:bodyPr>
            <a:normAutofit fontScale="92500" lnSpcReduction="10000"/>
          </a:bodyPr>
          <a:lstStyle/>
          <a:p>
            <a:pPr marL="228600" indent="-228600">
              <a:lnSpc>
                <a:spcPct val="120000"/>
              </a:lnSpc>
              <a:spcBef>
                <a:spcPct val="15000"/>
              </a:spcBef>
            </a:pPr>
            <a:r>
              <a:rPr lang="en-US" sz="2400" dirty="0">
                <a:solidFill>
                  <a:srgbClr val="FF3300"/>
                </a:solidFill>
                <a:latin typeface="Arial" pitchFamily="34" charset="0"/>
                <a:cs typeface="Arial" pitchFamily="34" charset="0"/>
              </a:rPr>
              <a:t>Personal Appearances</a:t>
            </a:r>
          </a:p>
          <a:p>
            <a:pPr marL="228600" indent="-228600">
              <a:lnSpc>
                <a:spcPct val="120000"/>
              </a:lnSpc>
              <a:spcBef>
                <a:spcPct val="15000"/>
              </a:spcBef>
            </a:pPr>
            <a:r>
              <a:rPr lang="en-US" sz="2400" dirty="0">
                <a:solidFill>
                  <a:srgbClr val="FF3300"/>
                </a:solidFill>
                <a:latin typeface="Arial" pitchFamily="34" charset="0"/>
                <a:cs typeface="Arial" pitchFamily="34" charset="0"/>
              </a:rPr>
              <a:t>Photos, Polls, Posters </a:t>
            </a:r>
          </a:p>
          <a:p>
            <a:pPr marL="228600" indent="-228600">
              <a:lnSpc>
                <a:spcPct val="120000"/>
              </a:lnSpc>
              <a:spcBef>
                <a:spcPct val="15000"/>
              </a:spcBef>
            </a:pPr>
            <a:r>
              <a:rPr lang="en-US" sz="2400" dirty="0">
                <a:solidFill>
                  <a:srgbClr val="FF3300"/>
                </a:solidFill>
                <a:latin typeface="Arial" pitchFamily="34" charset="0"/>
                <a:cs typeface="Arial" pitchFamily="34" charset="0"/>
              </a:rPr>
              <a:t>Product Placement</a:t>
            </a:r>
          </a:p>
          <a:p>
            <a:pPr marL="228600" indent="-228600">
              <a:lnSpc>
                <a:spcPct val="120000"/>
              </a:lnSpc>
              <a:spcBef>
                <a:spcPct val="15000"/>
              </a:spcBef>
            </a:pPr>
            <a:r>
              <a:rPr lang="en-US" sz="2400" dirty="0">
                <a:solidFill>
                  <a:srgbClr val="009999"/>
                </a:solidFill>
                <a:latin typeface="Arial" pitchFamily="34" charset="0"/>
                <a:cs typeface="Arial" pitchFamily="34" charset="0"/>
              </a:rPr>
              <a:t>Press Kits, Publications</a:t>
            </a:r>
          </a:p>
          <a:p>
            <a:pPr marL="228600" indent="-228600">
              <a:lnSpc>
                <a:spcPct val="120000"/>
              </a:lnSpc>
              <a:spcBef>
                <a:spcPct val="15000"/>
              </a:spcBef>
            </a:pPr>
            <a:r>
              <a:rPr lang="en-US" sz="2400" dirty="0">
                <a:solidFill>
                  <a:srgbClr val="009999"/>
                </a:solidFill>
                <a:latin typeface="Arial" pitchFamily="34" charset="0"/>
                <a:cs typeface="Arial" pitchFamily="34" charset="0"/>
              </a:rPr>
              <a:t>Public Service Ads</a:t>
            </a:r>
          </a:p>
          <a:p>
            <a:pPr marL="228600" indent="-228600">
              <a:lnSpc>
                <a:spcPct val="120000"/>
              </a:lnSpc>
              <a:spcBef>
                <a:spcPct val="15000"/>
              </a:spcBef>
            </a:pPr>
            <a:r>
              <a:rPr lang="en-US" sz="2400" dirty="0">
                <a:solidFill>
                  <a:srgbClr val="009999"/>
                </a:solidFill>
                <a:latin typeface="Arial" pitchFamily="34" charset="0"/>
                <a:cs typeface="Arial" pitchFamily="34" charset="0"/>
              </a:rPr>
              <a:t>Radio Promo, Road-shows</a:t>
            </a:r>
          </a:p>
          <a:p>
            <a:pPr marL="228600" indent="-228600">
              <a:lnSpc>
                <a:spcPct val="120000"/>
              </a:lnSpc>
              <a:spcBef>
                <a:spcPct val="15000"/>
              </a:spcBef>
            </a:pPr>
            <a:r>
              <a:rPr lang="en-US" sz="2400" dirty="0">
                <a:latin typeface="Arial" pitchFamily="34" charset="0"/>
                <a:cs typeface="Arial" pitchFamily="34" charset="0"/>
              </a:rPr>
              <a:t>Sampling, Software </a:t>
            </a:r>
          </a:p>
          <a:p>
            <a:pPr marL="228600" indent="-228600">
              <a:lnSpc>
                <a:spcPct val="120000"/>
              </a:lnSpc>
              <a:spcBef>
                <a:spcPct val="15000"/>
              </a:spcBef>
            </a:pPr>
            <a:r>
              <a:rPr lang="en-US" sz="2400" dirty="0">
                <a:latin typeface="Arial" pitchFamily="34" charset="0"/>
                <a:cs typeface="Arial" pitchFamily="34" charset="0"/>
              </a:rPr>
              <a:t>Special Events, Speeches</a:t>
            </a:r>
          </a:p>
          <a:p>
            <a:pPr marL="228600" indent="-228600">
              <a:lnSpc>
                <a:spcPct val="120000"/>
              </a:lnSpc>
              <a:spcBef>
                <a:spcPct val="15000"/>
              </a:spcBef>
            </a:pPr>
            <a:r>
              <a:rPr lang="en-US" sz="2400" dirty="0">
                <a:latin typeface="Arial" pitchFamily="34" charset="0"/>
                <a:cs typeface="Arial" pitchFamily="34" charset="0"/>
              </a:rPr>
              <a:t>Survey, Sponsorships</a:t>
            </a:r>
          </a:p>
        </p:txBody>
      </p:sp>
      <p:sp>
        <p:nvSpPr>
          <p:cNvPr id="90116" name="Rectangle 4"/>
          <p:cNvSpPr>
            <a:spLocks noChangeArrowheads="1"/>
          </p:cNvSpPr>
          <p:nvPr/>
        </p:nvSpPr>
        <p:spPr bwMode="auto">
          <a:xfrm>
            <a:off x="4648200" y="2438400"/>
            <a:ext cx="4191000" cy="3886200"/>
          </a:xfrm>
          <a:prstGeom prst="rect">
            <a:avLst/>
          </a:prstGeom>
          <a:noFill/>
          <a:ln w="9525">
            <a:solidFill>
              <a:srgbClr val="339966"/>
            </a:solidFill>
            <a:miter lim="800000"/>
            <a:headEnd/>
            <a:tailEnd/>
          </a:ln>
          <a:effectLst/>
        </p:spPr>
        <p:txBody>
          <a:bodyPr/>
          <a:lstStyle/>
          <a:p>
            <a:pPr marL="228600" indent="-228600">
              <a:spcBef>
                <a:spcPct val="15000"/>
              </a:spcBef>
              <a:buFontTx/>
              <a:buChar char="•"/>
            </a:pPr>
            <a:r>
              <a:rPr lang="en-US" sz="2400" dirty="0"/>
              <a:t>Exhibitions, Icons/Mascot </a:t>
            </a:r>
          </a:p>
          <a:p>
            <a:pPr marL="228600" indent="-228600">
              <a:spcBef>
                <a:spcPct val="15000"/>
              </a:spcBef>
              <a:buFontTx/>
              <a:buChar char="•"/>
            </a:pPr>
            <a:r>
              <a:rPr lang="en-US" sz="2400" dirty="0"/>
              <a:t>Newsletters, Newsgroups</a:t>
            </a:r>
          </a:p>
          <a:p>
            <a:pPr marL="228600" indent="-228600">
              <a:spcBef>
                <a:spcPct val="15000"/>
              </a:spcBef>
              <a:buFontTx/>
              <a:buChar char="•"/>
            </a:pPr>
            <a:r>
              <a:rPr lang="en-US" sz="2400" dirty="0"/>
              <a:t>Promo Materials, Reprints</a:t>
            </a:r>
          </a:p>
          <a:p>
            <a:pPr marL="228600" indent="-228600">
              <a:spcBef>
                <a:spcPct val="15000"/>
              </a:spcBef>
              <a:buFontTx/>
              <a:buChar char="•"/>
            </a:pPr>
            <a:r>
              <a:rPr lang="en-US" sz="2400" dirty="0">
                <a:solidFill>
                  <a:srgbClr val="009999"/>
                </a:solidFill>
              </a:rPr>
              <a:t>Press Gathering, Sampling</a:t>
            </a:r>
          </a:p>
          <a:p>
            <a:pPr marL="228600" indent="-228600">
              <a:spcBef>
                <a:spcPct val="15000"/>
              </a:spcBef>
              <a:buFontTx/>
              <a:buChar char="•"/>
            </a:pPr>
            <a:r>
              <a:rPr lang="en-US" sz="2400" dirty="0">
                <a:solidFill>
                  <a:srgbClr val="009999"/>
                </a:solidFill>
              </a:rPr>
              <a:t>Seminars, Symposiums</a:t>
            </a:r>
          </a:p>
          <a:p>
            <a:pPr marL="228600" indent="-228600">
              <a:spcBef>
                <a:spcPct val="15000"/>
              </a:spcBef>
              <a:buFontTx/>
              <a:buChar char="•"/>
            </a:pPr>
            <a:r>
              <a:rPr lang="en-US" sz="2400" dirty="0">
                <a:solidFill>
                  <a:srgbClr val="009999"/>
                </a:solidFill>
              </a:rPr>
              <a:t>Spokespersons, Signage</a:t>
            </a:r>
          </a:p>
          <a:p>
            <a:pPr marL="228600" indent="-228600">
              <a:spcBef>
                <a:spcPct val="15000"/>
              </a:spcBef>
              <a:buFontTx/>
              <a:buChar char="•"/>
            </a:pPr>
            <a:r>
              <a:rPr lang="en-US" sz="2400" dirty="0">
                <a:solidFill>
                  <a:srgbClr val="FF3300"/>
                </a:solidFill>
              </a:rPr>
              <a:t>Video/Teleconferences </a:t>
            </a:r>
          </a:p>
          <a:p>
            <a:pPr marL="228600" indent="-228600">
              <a:spcBef>
                <a:spcPct val="15000"/>
              </a:spcBef>
              <a:buFontTx/>
              <a:buChar char="•"/>
            </a:pPr>
            <a:r>
              <a:rPr lang="en-US" sz="2400" dirty="0">
                <a:solidFill>
                  <a:srgbClr val="FF3300"/>
                </a:solidFill>
              </a:rPr>
              <a:t>Video News Release</a:t>
            </a:r>
          </a:p>
          <a:p>
            <a:pPr marL="228600" indent="-228600">
              <a:spcBef>
                <a:spcPct val="15000"/>
              </a:spcBef>
              <a:buFontTx/>
              <a:buChar char="•"/>
            </a:pPr>
            <a:r>
              <a:rPr lang="en-US" sz="2400" dirty="0">
                <a:solidFill>
                  <a:srgbClr val="FF3300"/>
                </a:solidFill>
              </a:rPr>
              <a:t>Trade-show, Website</a:t>
            </a:r>
            <a:endParaRPr lang="en-US" sz="2400" dirty="0">
              <a:solidFill>
                <a:srgbClr val="33CC33"/>
              </a:solidFill>
            </a:endParaRPr>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box(out)">
                                      <p:cBhvr>
                                        <p:cTn id="7" dur="500"/>
                                        <p:tgtEl>
                                          <p:spTgt spid="90115">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0115">
                                            <p:txEl>
                                              <p:pRg st="1" end="1"/>
                                            </p:txEl>
                                          </p:spTgt>
                                        </p:tgtEl>
                                        <p:attrNameLst>
                                          <p:attrName>style.visibility</p:attrName>
                                        </p:attrNameLst>
                                      </p:cBhvr>
                                      <p:to>
                                        <p:strVal val="visible"/>
                                      </p:to>
                                    </p:set>
                                    <p:animEffect transition="in" filter="box(out)">
                                      <p:cBhvr>
                                        <p:cTn id="10" dur="500"/>
                                        <p:tgtEl>
                                          <p:spTgt spid="90115">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90115">
                                            <p:txEl>
                                              <p:pRg st="2" end="2"/>
                                            </p:txEl>
                                          </p:spTgt>
                                        </p:tgtEl>
                                        <p:attrNameLst>
                                          <p:attrName>style.visibility</p:attrName>
                                        </p:attrNameLst>
                                      </p:cBhvr>
                                      <p:to>
                                        <p:strVal val="visible"/>
                                      </p:to>
                                    </p:set>
                                    <p:animEffect transition="in" filter="box(out)">
                                      <p:cBhvr>
                                        <p:cTn id="13" dur="500"/>
                                        <p:tgtEl>
                                          <p:spTgt spid="90115">
                                            <p:txEl>
                                              <p:pRg st="2" end="2"/>
                                            </p:txEl>
                                          </p:spTgt>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90115">
                                            <p:txEl>
                                              <p:pRg st="3" end="3"/>
                                            </p:txEl>
                                          </p:spTgt>
                                        </p:tgtEl>
                                        <p:attrNameLst>
                                          <p:attrName>style.visibility</p:attrName>
                                        </p:attrNameLst>
                                      </p:cBhvr>
                                      <p:to>
                                        <p:strVal val="visible"/>
                                      </p:to>
                                    </p:set>
                                    <p:animEffect transition="in" filter="box(out)">
                                      <p:cBhvr>
                                        <p:cTn id="16" dur="500"/>
                                        <p:tgtEl>
                                          <p:spTgt spid="90115">
                                            <p:txEl>
                                              <p:pRg st="3" end="3"/>
                                            </p:txEl>
                                          </p:spTgt>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animEffect transition="in" filter="box(out)">
                                      <p:cBhvr>
                                        <p:cTn id="19" dur="500"/>
                                        <p:tgtEl>
                                          <p:spTgt spid="90115">
                                            <p:txEl>
                                              <p:pRg st="4" end="4"/>
                                            </p:txEl>
                                          </p:spTgt>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90115">
                                            <p:txEl>
                                              <p:pRg st="5" end="5"/>
                                            </p:txEl>
                                          </p:spTgt>
                                        </p:tgtEl>
                                        <p:attrNameLst>
                                          <p:attrName>style.visibility</p:attrName>
                                        </p:attrNameLst>
                                      </p:cBhvr>
                                      <p:to>
                                        <p:strVal val="visible"/>
                                      </p:to>
                                    </p:set>
                                    <p:animEffect transition="in" filter="box(out)">
                                      <p:cBhvr>
                                        <p:cTn id="22" dur="500"/>
                                        <p:tgtEl>
                                          <p:spTgt spid="90115">
                                            <p:txEl>
                                              <p:pRg st="5" end="5"/>
                                            </p:txEl>
                                          </p:spTgt>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90115">
                                            <p:txEl>
                                              <p:pRg st="6" end="6"/>
                                            </p:txEl>
                                          </p:spTgt>
                                        </p:tgtEl>
                                        <p:attrNameLst>
                                          <p:attrName>style.visibility</p:attrName>
                                        </p:attrNameLst>
                                      </p:cBhvr>
                                      <p:to>
                                        <p:strVal val="visible"/>
                                      </p:to>
                                    </p:set>
                                    <p:animEffect transition="in" filter="box(out)">
                                      <p:cBhvr>
                                        <p:cTn id="25" dur="500"/>
                                        <p:tgtEl>
                                          <p:spTgt spid="90115">
                                            <p:txEl>
                                              <p:pRg st="6" end="6"/>
                                            </p:txEl>
                                          </p:spTgt>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90115">
                                            <p:txEl>
                                              <p:pRg st="7" end="7"/>
                                            </p:txEl>
                                          </p:spTgt>
                                        </p:tgtEl>
                                        <p:attrNameLst>
                                          <p:attrName>style.visibility</p:attrName>
                                        </p:attrNameLst>
                                      </p:cBhvr>
                                      <p:to>
                                        <p:strVal val="visible"/>
                                      </p:to>
                                    </p:set>
                                    <p:animEffect transition="in" filter="box(out)">
                                      <p:cBhvr>
                                        <p:cTn id="28" dur="500"/>
                                        <p:tgtEl>
                                          <p:spTgt spid="90115">
                                            <p:txEl>
                                              <p:pRg st="7" end="7"/>
                                            </p:txEl>
                                          </p:spTgt>
                                        </p:tgtEl>
                                      </p:cBhvr>
                                    </p:animEffect>
                                  </p:childTnLst>
                                </p:cTn>
                              </p:par>
                              <p:par>
                                <p:cTn id="29" presetID="4" presetClass="entr" presetSubtype="32" fill="hold" grpId="0" nodeType="withEffect">
                                  <p:stCondLst>
                                    <p:cond delay="0"/>
                                  </p:stCondLst>
                                  <p:childTnLst>
                                    <p:set>
                                      <p:cBhvr>
                                        <p:cTn id="30" dur="1" fill="hold">
                                          <p:stCondLst>
                                            <p:cond delay="0"/>
                                          </p:stCondLst>
                                        </p:cTn>
                                        <p:tgtEl>
                                          <p:spTgt spid="90115">
                                            <p:txEl>
                                              <p:pRg st="8" end="8"/>
                                            </p:txEl>
                                          </p:spTgt>
                                        </p:tgtEl>
                                        <p:attrNameLst>
                                          <p:attrName>style.visibility</p:attrName>
                                        </p:attrNameLst>
                                      </p:cBhvr>
                                      <p:to>
                                        <p:strVal val="visible"/>
                                      </p:to>
                                    </p:set>
                                    <p:animEffect transition="in" filter="box(out)">
                                      <p:cBhvr>
                                        <p:cTn id="31" dur="500"/>
                                        <p:tgtEl>
                                          <p:spTgt spid="90115">
                                            <p:txEl>
                                              <p:pRg st="8" end="8"/>
                                            </p:txEl>
                                          </p:spTgt>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90116">
                                            <p:txEl>
                                              <p:pRg st="0" end="0"/>
                                            </p:txEl>
                                          </p:spTgt>
                                        </p:tgtEl>
                                        <p:attrNameLst>
                                          <p:attrName>style.visibility</p:attrName>
                                        </p:attrNameLst>
                                      </p:cBhvr>
                                      <p:to>
                                        <p:strVal val="visible"/>
                                      </p:to>
                                    </p:set>
                                    <p:animEffect transition="in" filter="box(out)">
                                      <p:cBhvr>
                                        <p:cTn id="34" dur="500"/>
                                        <p:tgtEl>
                                          <p:spTgt spid="90116">
                                            <p:txEl>
                                              <p:pRg st="0" end="0"/>
                                            </p:txEl>
                                          </p:spTgt>
                                        </p:tgtEl>
                                      </p:cBhvr>
                                    </p:animEffect>
                                  </p:childTnLst>
                                </p:cTn>
                              </p:par>
                              <p:par>
                                <p:cTn id="35" presetID="4" presetClass="entr" presetSubtype="32" fill="hold" grpId="0" nodeType="withEffect">
                                  <p:stCondLst>
                                    <p:cond delay="0"/>
                                  </p:stCondLst>
                                  <p:childTnLst>
                                    <p:set>
                                      <p:cBhvr>
                                        <p:cTn id="36" dur="1" fill="hold">
                                          <p:stCondLst>
                                            <p:cond delay="0"/>
                                          </p:stCondLst>
                                        </p:cTn>
                                        <p:tgtEl>
                                          <p:spTgt spid="90116">
                                            <p:txEl>
                                              <p:pRg st="1" end="1"/>
                                            </p:txEl>
                                          </p:spTgt>
                                        </p:tgtEl>
                                        <p:attrNameLst>
                                          <p:attrName>style.visibility</p:attrName>
                                        </p:attrNameLst>
                                      </p:cBhvr>
                                      <p:to>
                                        <p:strVal val="visible"/>
                                      </p:to>
                                    </p:set>
                                    <p:animEffect transition="in" filter="box(out)">
                                      <p:cBhvr>
                                        <p:cTn id="37" dur="500"/>
                                        <p:tgtEl>
                                          <p:spTgt spid="90116">
                                            <p:txEl>
                                              <p:pRg st="1" end="1"/>
                                            </p:txEl>
                                          </p:spTgt>
                                        </p:tgtEl>
                                      </p:cBhvr>
                                    </p:animEffect>
                                  </p:childTnLst>
                                </p:cTn>
                              </p:par>
                              <p:par>
                                <p:cTn id="38" presetID="4" presetClass="entr" presetSubtype="32" fill="hold" grpId="0" nodeType="withEffect">
                                  <p:stCondLst>
                                    <p:cond delay="0"/>
                                  </p:stCondLst>
                                  <p:childTnLst>
                                    <p:set>
                                      <p:cBhvr>
                                        <p:cTn id="39" dur="1" fill="hold">
                                          <p:stCondLst>
                                            <p:cond delay="0"/>
                                          </p:stCondLst>
                                        </p:cTn>
                                        <p:tgtEl>
                                          <p:spTgt spid="90116">
                                            <p:txEl>
                                              <p:pRg st="2" end="2"/>
                                            </p:txEl>
                                          </p:spTgt>
                                        </p:tgtEl>
                                        <p:attrNameLst>
                                          <p:attrName>style.visibility</p:attrName>
                                        </p:attrNameLst>
                                      </p:cBhvr>
                                      <p:to>
                                        <p:strVal val="visible"/>
                                      </p:to>
                                    </p:set>
                                    <p:animEffect transition="in" filter="box(out)">
                                      <p:cBhvr>
                                        <p:cTn id="40" dur="500"/>
                                        <p:tgtEl>
                                          <p:spTgt spid="90116">
                                            <p:txEl>
                                              <p:pRg st="2" end="2"/>
                                            </p:txEl>
                                          </p:spTgt>
                                        </p:tgtEl>
                                      </p:cBhvr>
                                    </p:animEffect>
                                  </p:childTnLst>
                                </p:cTn>
                              </p:par>
                              <p:par>
                                <p:cTn id="41" presetID="4" presetClass="entr" presetSubtype="32" fill="hold" grpId="0" nodeType="withEffect">
                                  <p:stCondLst>
                                    <p:cond delay="0"/>
                                  </p:stCondLst>
                                  <p:childTnLst>
                                    <p:set>
                                      <p:cBhvr>
                                        <p:cTn id="42" dur="1" fill="hold">
                                          <p:stCondLst>
                                            <p:cond delay="0"/>
                                          </p:stCondLst>
                                        </p:cTn>
                                        <p:tgtEl>
                                          <p:spTgt spid="90116">
                                            <p:txEl>
                                              <p:pRg st="3" end="3"/>
                                            </p:txEl>
                                          </p:spTgt>
                                        </p:tgtEl>
                                        <p:attrNameLst>
                                          <p:attrName>style.visibility</p:attrName>
                                        </p:attrNameLst>
                                      </p:cBhvr>
                                      <p:to>
                                        <p:strVal val="visible"/>
                                      </p:to>
                                    </p:set>
                                    <p:animEffect transition="in" filter="box(out)">
                                      <p:cBhvr>
                                        <p:cTn id="43" dur="500"/>
                                        <p:tgtEl>
                                          <p:spTgt spid="90116">
                                            <p:txEl>
                                              <p:pRg st="3" end="3"/>
                                            </p:txEl>
                                          </p:spTgt>
                                        </p:tgtEl>
                                      </p:cBhvr>
                                    </p:animEffect>
                                  </p:childTnLst>
                                </p:cTn>
                              </p:par>
                              <p:par>
                                <p:cTn id="44" presetID="4" presetClass="entr" presetSubtype="32" fill="hold" grpId="0" nodeType="withEffect">
                                  <p:stCondLst>
                                    <p:cond delay="0"/>
                                  </p:stCondLst>
                                  <p:childTnLst>
                                    <p:set>
                                      <p:cBhvr>
                                        <p:cTn id="45" dur="1" fill="hold">
                                          <p:stCondLst>
                                            <p:cond delay="0"/>
                                          </p:stCondLst>
                                        </p:cTn>
                                        <p:tgtEl>
                                          <p:spTgt spid="90116">
                                            <p:txEl>
                                              <p:pRg st="4" end="4"/>
                                            </p:txEl>
                                          </p:spTgt>
                                        </p:tgtEl>
                                        <p:attrNameLst>
                                          <p:attrName>style.visibility</p:attrName>
                                        </p:attrNameLst>
                                      </p:cBhvr>
                                      <p:to>
                                        <p:strVal val="visible"/>
                                      </p:to>
                                    </p:set>
                                    <p:animEffect transition="in" filter="box(out)">
                                      <p:cBhvr>
                                        <p:cTn id="46" dur="500"/>
                                        <p:tgtEl>
                                          <p:spTgt spid="90116">
                                            <p:txEl>
                                              <p:pRg st="4" end="4"/>
                                            </p:txEl>
                                          </p:spTgt>
                                        </p:tgtEl>
                                      </p:cBhvr>
                                    </p:animEffect>
                                  </p:childTnLst>
                                </p:cTn>
                              </p:par>
                              <p:par>
                                <p:cTn id="47" presetID="4" presetClass="entr" presetSubtype="32" fill="hold" grpId="0" nodeType="withEffect">
                                  <p:stCondLst>
                                    <p:cond delay="0"/>
                                  </p:stCondLst>
                                  <p:childTnLst>
                                    <p:set>
                                      <p:cBhvr>
                                        <p:cTn id="48" dur="1" fill="hold">
                                          <p:stCondLst>
                                            <p:cond delay="0"/>
                                          </p:stCondLst>
                                        </p:cTn>
                                        <p:tgtEl>
                                          <p:spTgt spid="90116">
                                            <p:txEl>
                                              <p:pRg st="5" end="5"/>
                                            </p:txEl>
                                          </p:spTgt>
                                        </p:tgtEl>
                                        <p:attrNameLst>
                                          <p:attrName>style.visibility</p:attrName>
                                        </p:attrNameLst>
                                      </p:cBhvr>
                                      <p:to>
                                        <p:strVal val="visible"/>
                                      </p:to>
                                    </p:set>
                                    <p:animEffect transition="in" filter="box(out)">
                                      <p:cBhvr>
                                        <p:cTn id="49" dur="500"/>
                                        <p:tgtEl>
                                          <p:spTgt spid="90116">
                                            <p:txEl>
                                              <p:pRg st="5" end="5"/>
                                            </p:txEl>
                                          </p:spTgt>
                                        </p:tgtEl>
                                      </p:cBhvr>
                                    </p:animEffect>
                                  </p:childTnLst>
                                </p:cTn>
                              </p:par>
                              <p:par>
                                <p:cTn id="50" presetID="4" presetClass="entr" presetSubtype="32" fill="hold" grpId="0" nodeType="withEffect">
                                  <p:stCondLst>
                                    <p:cond delay="0"/>
                                  </p:stCondLst>
                                  <p:childTnLst>
                                    <p:set>
                                      <p:cBhvr>
                                        <p:cTn id="51" dur="1" fill="hold">
                                          <p:stCondLst>
                                            <p:cond delay="0"/>
                                          </p:stCondLst>
                                        </p:cTn>
                                        <p:tgtEl>
                                          <p:spTgt spid="90116">
                                            <p:txEl>
                                              <p:pRg st="6" end="6"/>
                                            </p:txEl>
                                          </p:spTgt>
                                        </p:tgtEl>
                                        <p:attrNameLst>
                                          <p:attrName>style.visibility</p:attrName>
                                        </p:attrNameLst>
                                      </p:cBhvr>
                                      <p:to>
                                        <p:strVal val="visible"/>
                                      </p:to>
                                    </p:set>
                                    <p:animEffect transition="in" filter="box(out)">
                                      <p:cBhvr>
                                        <p:cTn id="52" dur="500"/>
                                        <p:tgtEl>
                                          <p:spTgt spid="90116">
                                            <p:txEl>
                                              <p:pRg st="6" end="6"/>
                                            </p:txEl>
                                          </p:spTgt>
                                        </p:tgtEl>
                                      </p:cBhvr>
                                    </p:animEffect>
                                  </p:childTnLst>
                                </p:cTn>
                              </p:par>
                              <p:par>
                                <p:cTn id="53" presetID="4" presetClass="entr" presetSubtype="32" fill="hold" grpId="0" nodeType="withEffect">
                                  <p:stCondLst>
                                    <p:cond delay="0"/>
                                  </p:stCondLst>
                                  <p:childTnLst>
                                    <p:set>
                                      <p:cBhvr>
                                        <p:cTn id="54" dur="1" fill="hold">
                                          <p:stCondLst>
                                            <p:cond delay="0"/>
                                          </p:stCondLst>
                                        </p:cTn>
                                        <p:tgtEl>
                                          <p:spTgt spid="90116">
                                            <p:txEl>
                                              <p:pRg st="7" end="7"/>
                                            </p:txEl>
                                          </p:spTgt>
                                        </p:tgtEl>
                                        <p:attrNameLst>
                                          <p:attrName>style.visibility</p:attrName>
                                        </p:attrNameLst>
                                      </p:cBhvr>
                                      <p:to>
                                        <p:strVal val="visible"/>
                                      </p:to>
                                    </p:set>
                                    <p:animEffect transition="in" filter="box(out)">
                                      <p:cBhvr>
                                        <p:cTn id="55" dur="500"/>
                                        <p:tgtEl>
                                          <p:spTgt spid="90116">
                                            <p:txEl>
                                              <p:pRg st="7" end="7"/>
                                            </p:txEl>
                                          </p:spTgt>
                                        </p:tgtEl>
                                      </p:cBhvr>
                                    </p:animEffect>
                                  </p:childTnLst>
                                </p:cTn>
                              </p:par>
                              <p:par>
                                <p:cTn id="56" presetID="4" presetClass="entr" presetSubtype="32" fill="hold" grpId="0" nodeType="withEffect">
                                  <p:stCondLst>
                                    <p:cond delay="0"/>
                                  </p:stCondLst>
                                  <p:childTnLst>
                                    <p:set>
                                      <p:cBhvr>
                                        <p:cTn id="57" dur="1" fill="hold">
                                          <p:stCondLst>
                                            <p:cond delay="0"/>
                                          </p:stCondLst>
                                        </p:cTn>
                                        <p:tgtEl>
                                          <p:spTgt spid="90116">
                                            <p:txEl>
                                              <p:pRg st="8" end="8"/>
                                            </p:txEl>
                                          </p:spTgt>
                                        </p:tgtEl>
                                        <p:attrNameLst>
                                          <p:attrName>style.visibility</p:attrName>
                                        </p:attrNameLst>
                                      </p:cBhvr>
                                      <p:to>
                                        <p:strVal val="visible"/>
                                      </p:to>
                                    </p:set>
                                    <p:animEffect transition="in" filter="box(out)">
                                      <p:cBhvr>
                                        <p:cTn id="58" dur="500"/>
                                        <p:tgtEl>
                                          <p:spTgt spid="901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autoUpdateAnimBg="0"/>
      <p:bldP spid="90116" grpId="0" uiExpand="1"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715962"/>
          </a:xfrm>
        </p:spPr>
        <p:txBody>
          <a:bodyPr>
            <a:noAutofit/>
          </a:bodyPr>
          <a:lstStyle/>
          <a:p>
            <a:r>
              <a:rPr lang="en-US" sz="4000" dirty="0" smtClean="0">
                <a:solidFill>
                  <a:srgbClr val="002060"/>
                </a:solidFill>
                <a:latin typeface="Verdana" pitchFamily="34" charset="0"/>
              </a:rPr>
              <a:t>Lifetime </a:t>
            </a:r>
            <a:r>
              <a:rPr lang="en-US" sz="4000" dirty="0" smtClean="0">
                <a:solidFill>
                  <a:srgbClr val="FF0000"/>
                </a:solidFill>
                <a:latin typeface="Verdana" pitchFamily="34" charset="0"/>
              </a:rPr>
              <a:t>Messages</a:t>
            </a:r>
            <a:endParaRPr lang="en-US" sz="4000" dirty="0">
              <a:solidFill>
                <a:srgbClr val="FF0000"/>
              </a:solidFill>
              <a:latin typeface="Verdana" pitchFamily="34" charset="0"/>
            </a:endParaRPr>
          </a:p>
        </p:txBody>
      </p:sp>
      <p:pic>
        <p:nvPicPr>
          <p:cNvPr id="5" name="Picture 4" descr="Pray for Japan.jpg">
            <a:hlinkClick r:id="rId2" action="ppaction://hlinkfile"/>
          </p:cNvPr>
          <p:cNvPicPr>
            <a:picLocks noChangeAspect="1"/>
          </p:cNvPicPr>
          <p:nvPr/>
        </p:nvPicPr>
        <p:blipFill>
          <a:blip r:embed="rId3" cstate="print"/>
          <a:stretch>
            <a:fillRect/>
          </a:stretch>
        </p:blipFill>
        <p:spPr>
          <a:xfrm>
            <a:off x="609600" y="1447800"/>
            <a:ext cx="3677603" cy="4457700"/>
          </a:xfrm>
          <a:prstGeom prst="rect">
            <a:avLst/>
          </a:prstGeom>
        </p:spPr>
      </p:pic>
      <p:sp>
        <p:nvSpPr>
          <p:cNvPr id="6" name="Text Box 3">
            <a:hlinkClick r:id="rId2" action="ppaction://hlinkfile"/>
          </p:cNvPr>
          <p:cNvSpPr txBox="1">
            <a:spLocks noChangeArrowheads="1"/>
          </p:cNvSpPr>
          <p:nvPr/>
        </p:nvSpPr>
        <p:spPr bwMode="auto">
          <a:xfrm>
            <a:off x="4572000" y="2895600"/>
            <a:ext cx="4191000" cy="2385268"/>
          </a:xfrm>
          <a:prstGeom prst="rect">
            <a:avLst/>
          </a:prstGeom>
          <a:noFill/>
          <a:ln w="9525">
            <a:noFill/>
            <a:miter lim="800000"/>
            <a:headEnd/>
            <a:tailEnd/>
          </a:ln>
          <a:effectLst/>
        </p:spPr>
        <p:txBody>
          <a:bodyPr wrap="square">
            <a:spAutoFit/>
          </a:bodyPr>
          <a:lstStyle/>
          <a:p>
            <a:pPr marL="228600" indent="-228600">
              <a:spcAft>
                <a:spcPts val="600"/>
              </a:spcAft>
            </a:pPr>
            <a:r>
              <a:rPr lang="en-US" sz="2400" b="1" dirty="0" smtClean="0">
                <a:effectLst>
                  <a:outerShdw blurRad="38100" dist="38100" dir="2700000" algn="tl">
                    <a:srgbClr val="000000">
                      <a:alpha val="43137"/>
                    </a:srgbClr>
                  </a:outerShdw>
                </a:effectLst>
                <a:latin typeface="Times New Roman" pitchFamily="18" charset="0"/>
              </a:rPr>
              <a:t>Lifetime Songs</a:t>
            </a:r>
            <a:r>
              <a:rPr lang="en-US" sz="2400" dirty="0" smtClean="0">
                <a:latin typeface="Times New Roman" pitchFamily="18" charset="0"/>
              </a:rPr>
              <a:t>:</a:t>
            </a:r>
          </a:p>
          <a:p>
            <a:pPr marL="228600" indent="-228600">
              <a:buFontTx/>
              <a:buChar char="•"/>
            </a:pPr>
            <a:r>
              <a:rPr lang="en-US" sz="2400" dirty="0" smtClean="0">
                <a:latin typeface="Times New Roman" pitchFamily="18" charset="0"/>
              </a:rPr>
              <a:t>Pray </a:t>
            </a:r>
            <a:r>
              <a:rPr lang="en-US" dirty="0" smtClean="0">
                <a:latin typeface="Times New Roman" pitchFamily="18" charset="0"/>
              </a:rPr>
              <a:t>(Justine </a:t>
            </a:r>
            <a:r>
              <a:rPr lang="en-US" dirty="0" err="1" smtClean="0">
                <a:latin typeface="Times New Roman" pitchFamily="18" charset="0"/>
              </a:rPr>
              <a:t>Bieber</a:t>
            </a:r>
            <a:r>
              <a:rPr lang="en-US" dirty="0" smtClean="0">
                <a:latin typeface="Times New Roman" pitchFamily="18" charset="0"/>
              </a:rPr>
              <a:t>)</a:t>
            </a:r>
            <a:endParaRPr lang="en-US" sz="2400" dirty="0" smtClean="0">
              <a:latin typeface="Times New Roman" pitchFamily="18" charset="0"/>
            </a:endParaRPr>
          </a:p>
          <a:p>
            <a:pPr marL="228600" indent="-228600">
              <a:buFontTx/>
              <a:buChar char="•"/>
            </a:pPr>
            <a:r>
              <a:rPr lang="en-US" sz="2400" dirty="0" smtClean="0">
                <a:solidFill>
                  <a:srgbClr val="C00000"/>
                </a:solidFill>
                <a:latin typeface="Times New Roman" pitchFamily="18" charset="0"/>
              </a:rPr>
              <a:t>Everybody Hurts</a:t>
            </a:r>
          </a:p>
          <a:p>
            <a:pPr marL="228600" indent="-228600">
              <a:buFontTx/>
              <a:buChar char="•"/>
            </a:pPr>
            <a:r>
              <a:rPr lang="en-US" sz="2400" dirty="0" smtClean="0">
                <a:solidFill>
                  <a:srgbClr val="002060"/>
                </a:solidFill>
                <a:latin typeface="Times New Roman" pitchFamily="18" charset="0"/>
              </a:rPr>
              <a:t>We are the World</a:t>
            </a:r>
          </a:p>
          <a:p>
            <a:pPr marL="228600" indent="-228600">
              <a:buFontTx/>
              <a:buChar char="•"/>
            </a:pPr>
            <a:r>
              <a:rPr lang="en-US" sz="2400" dirty="0" smtClean="0">
                <a:solidFill>
                  <a:srgbClr val="C00000"/>
                </a:solidFill>
                <a:latin typeface="Times New Roman" pitchFamily="18" charset="0"/>
              </a:rPr>
              <a:t>Another Day in Paradise</a:t>
            </a:r>
            <a:endParaRPr lang="en-US" sz="2400" dirty="0">
              <a:solidFill>
                <a:srgbClr val="C00000"/>
              </a:solidFill>
              <a:latin typeface="Times New Roman" pitchFamily="18" charset="0"/>
            </a:endParaRPr>
          </a:p>
          <a:p>
            <a:pPr marL="228600" indent="-228600">
              <a:buFontTx/>
              <a:buChar char="•"/>
            </a:pPr>
            <a:r>
              <a:rPr lang="en-US" sz="2400" dirty="0" smtClean="0">
                <a:latin typeface="Times New Roman" pitchFamily="18" charset="0"/>
              </a:rPr>
              <a:t>You Raise Me Up </a:t>
            </a:r>
            <a:r>
              <a:rPr lang="en-US" dirty="0" smtClean="0">
                <a:latin typeface="Times New Roman" pitchFamily="18" charset="0"/>
              </a:rPr>
              <a:t>(Josh </a:t>
            </a:r>
            <a:r>
              <a:rPr lang="en-US" dirty="0" err="1" smtClean="0">
                <a:latin typeface="Times New Roman" pitchFamily="18" charset="0"/>
              </a:rPr>
              <a:t>Groban</a:t>
            </a:r>
            <a:r>
              <a:rPr lang="en-US" dirty="0" smtClean="0">
                <a:latin typeface="Times New Roman" pitchFamily="18" charset="0"/>
              </a:rPr>
              <a:t>)</a:t>
            </a:r>
            <a:endParaRPr lang="en-US" sz="2400"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anlene2"/>
          <p:cNvPicPr>
            <a:picLocks noChangeAspect="1" noChangeArrowheads="1"/>
          </p:cNvPicPr>
          <p:nvPr/>
        </p:nvPicPr>
        <p:blipFill>
          <a:blip r:embed="rId2" cstate="print"/>
          <a:srcRect/>
          <a:stretch>
            <a:fillRect/>
          </a:stretch>
        </p:blipFill>
        <p:spPr bwMode="auto">
          <a:xfrm>
            <a:off x="381000" y="1082675"/>
            <a:ext cx="8382000" cy="5546725"/>
          </a:xfrm>
          <a:prstGeom prst="rect">
            <a:avLst/>
          </a:prstGeom>
          <a:noFill/>
          <a:ln w="9525">
            <a:noFill/>
            <a:miter lim="800000"/>
            <a:headEnd/>
            <a:tailEnd/>
          </a:ln>
        </p:spPr>
      </p:pic>
      <p:sp>
        <p:nvSpPr>
          <p:cNvPr id="154633" name="Rectangle 9"/>
          <p:cNvSpPr>
            <a:spLocks noChangeArrowheads="1"/>
          </p:cNvSpPr>
          <p:nvPr/>
        </p:nvSpPr>
        <p:spPr bwMode="auto">
          <a:xfrm>
            <a:off x="685800" y="274638"/>
            <a:ext cx="6324600" cy="715962"/>
          </a:xfrm>
          <a:prstGeom prst="rect">
            <a:avLst/>
          </a:prstGeom>
          <a:noFill/>
          <a:ln w="9525">
            <a:noFill/>
            <a:miter lim="800000"/>
            <a:headEnd/>
            <a:tailEnd/>
          </a:ln>
          <a:effectLst/>
        </p:spPr>
        <p:txBody>
          <a:bodyPr anchor="ctr"/>
          <a:lstStyle/>
          <a:p>
            <a:pPr algn="ctr">
              <a:defRPr/>
            </a:pPr>
            <a:r>
              <a:rPr lang="en-US" sz="3600" b="1" dirty="0">
                <a:solidFill>
                  <a:srgbClr val="002060"/>
                </a:solidFill>
                <a:effectLst>
                  <a:outerShdw blurRad="38100" dist="38100" dir="2700000" algn="tl">
                    <a:srgbClr val="C0C0C0"/>
                  </a:outerShdw>
                </a:effectLst>
                <a:latin typeface="Verdana" pitchFamily="34" charset="0"/>
              </a:rPr>
              <a:t>Sports Marketing PR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4633"/>
                                        </p:tgtEl>
                                        <p:attrNameLst>
                                          <p:attrName>style.visibility</p:attrName>
                                        </p:attrNameLst>
                                      </p:cBhvr>
                                      <p:to>
                                        <p:strVal val="visible"/>
                                      </p:to>
                                    </p:set>
                                    <p:animEffect transition="in" filter="fade">
                                      <p:cBhvr>
                                        <p:cTn id="7" dur="1000"/>
                                        <p:tgtEl>
                                          <p:spTgt spid="154633"/>
                                        </p:tgtEl>
                                      </p:cBhvr>
                                    </p:animEffect>
                                    <p:anim calcmode="lin" valueType="num">
                                      <p:cBhvr>
                                        <p:cTn id="8" dur="1000" fill="hold"/>
                                        <p:tgtEl>
                                          <p:spTgt spid="154633"/>
                                        </p:tgtEl>
                                        <p:attrNameLst>
                                          <p:attrName>ppt_x</p:attrName>
                                        </p:attrNameLst>
                                      </p:cBhvr>
                                      <p:tavLst>
                                        <p:tav tm="0">
                                          <p:val>
                                            <p:strVal val="#ppt_x"/>
                                          </p:val>
                                        </p:tav>
                                        <p:tav tm="100000">
                                          <p:val>
                                            <p:strVal val="#ppt_x"/>
                                          </p:val>
                                        </p:tav>
                                      </p:tavLst>
                                    </p:anim>
                                    <p:anim calcmode="lin" valueType="num">
                                      <p:cBhvr>
                                        <p:cTn id="9" dur="1000" fill="hold"/>
                                        <p:tgtEl>
                                          <p:spTgt spid="1546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04800" y="304800"/>
            <a:ext cx="7162800" cy="685800"/>
          </a:xfrm>
          <a:prstGeom prst="rect">
            <a:avLst/>
          </a:prstGeom>
          <a:noFill/>
          <a:ln w="9525">
            <a:noFill/>
            <a:miter lim="800000"/>
            <a:headEnd/>
            <a:tailEnd/>
          </a:ln>
          <a:effectLst/>
        </p:spPr>
        <p:txBody>
          <a:bodyPr anchor="ctr"/>
          <a:lstStyle/>
          <a:p>
            <a:pPr algn="ctr">
              <a:lnSpc>
                <a:spcPct val="80000"/>
              </a:lnSpc>
              <a:defRPr/>
            </a:pPr>
            <a:r>
              <a:rPr lang="en-US" sz="3400" b="1" dirty="0">
                <a:solidFill>
                  <a:srgbClr val="FF0000"/>
                </a:solidFill>
                <a:effectLst>
                  <a:outerShdw blurRad="38100" dist="38100" dir="2700000" algn="tl">
                    <a:srgbClr val="000000">
                      <a:alpha val="43137"/>
                    </a:srgbClr>
                  </a:outerShdw>
                </a:effectLst>
                <a:latin typeface="Verdana" pitchFamily="34" charset="0"/>
              </a:rPr>
              <a:t>Marketing </a:t>
            </a:r>
            <a:r>
              <a:rPr lang="en-US" sz="3400" b="1" dirty="0">
                <a:solidFill>
                  <a:srgbClr val="000066"/>
                </a:solidFill>
                <a:effectLst>
                  <a:outerShdw blurRad="38100" dist="38100" dir="2700000" algn="tl">
                    <a:srgbClr val="000000">
                      <a:alpha val="43137"/>
                    </a:srgbClr>
                  </a:outerShdw>
                </a:effectLst>
                <a:latin typeface="Verdana" pitchFamily="34" charset="0"/>
              </a:rPr>
              <a:t>Public Relations</a:t>
            </a:r>
            <a:r>
              <a:rPr lang="en-US" sz="3400" b="1" dirty="0">
                <a:solidFill>
                  <a:srgbClr val="009900"/>
                </a:solidFill>
                <a:effectLst>
                  <a:outerShdw blurRad="38100" dist="38100" dir="2700000" algn="tl">
                    <a:srgbClr val="000000">
                      <a:alpha val="43137"/>
                    </a:srgbClr>
                  </a:outerShdw>
                </a:effectLst>
                <a:latin typeface="Verdana" pitchFamily="34" charset="0"/>
              </a:rPr>
              <a:t>  </a:t>
            </a:r>
          </a:p>
        </p:txBody>
      </p:sp>
      <p:sp>
        <p:nvSpPr>
          <p:cNvPr id="3" name="Rectangle 5"/>
          <p:cNvSpPr>
            <a:spLocks noChangeArrowheads="1"/>
          </p:cNvSpPr>
          <p:nvPr/>
        </p:nvSpPr>
        <p:spPr bwMode="auto">
          <a:xfrm>
            <a:off x="2667000" y="3363913"/>
            <a:ext cx="1447800" cy="731837"/>
          </a:xfrm>
          <a:prstGeom prst="rect">
            <a:avLst/>
          </a:prstGeom>
          <a:gradFill rotWithShape="1">
            <a:gsLst>
              <a:gs pos="0">
                <a:srgbClr val="6699FF"/>
              </a:gs>
              <a:gs pos="50000">
                <a:schemeClr val="bg1"/>
              </a:gs>
              <a:gs pos="100000">
                <a:srgbClr val="6699FF"/>
              </a:gs>
            </a:gsLst>
            <a:lin ang="18900000" scaled="1"/>
          </a:gradFill>
          <a:ln w="9525">
            <a:solidFill>
              <a:schemeClr val="tx1"/>
            </a:solidFill>
            <a:miter lim="800000"/>
            <a:headEnd/>
            <a:tailEnd/>
          </a:ln>
          <a:effectLst/>
        </p:spPr>
        <p:txBody>
          <a:bodyPr anchor="ctr"/>
          <a:lstStyle/>
          <a:p>
            <a:pPr algn="ctr">
              <a:defRPr/>
            </a:pPr>
            <a:r>
              <a:rPr lang="en-US" b="1">
                <a:solidFill>
                  <a:srgbClr val="CC3300"/>
                </a:solidFill>
                <a:latin typeface="Arial Narrow" pitchFamily="34" charset="0"/>
              </a:rPr>
              <a:t>Marketing PR</a:t>
            </a:r>
          </a:p>
          <a:p>
            <a:pPr algn="ctr">
              <a:defRPr/>
            </a:pPr>
            <a:r>
              <a:rPr lang="en-US" b="1">
                <a:solidFill>
                  <a:srgbClr val="CC3300"/>
                </a:solidFill>
                <a:latin typeface="Arial Narrow" pitchFamily="34" charset="0"/>
              </a:rPr>
              <a:t>Planning</a:t>
            </a:r>
          </a:p>
        </p:txBody>
      </p:sp>
      <p:sp>
        <p:nvSpPr>
          <p:cNvPr id="4" name="Rectangle 6"/>
          <p:cNvSpPr>
            <a:spLocks noChangeArrowheads="1"/>
          </p:cNvSpPr>
          <p:nvPr/>
        </p:nvSpPr>
        <p:spPr bwMode="auto">
          <a:xfrm>
            <a:off x="4678363" y="3352800"/>
            <a:ext cx="1417637" cy="762000"/>
          </a:xfrm>
          <a:prstGeom prst="rect">
            <a:avLst/>
          </a:prstGeom>
          <a:gradFill rotWithShape="1">
            <a:gsLst>
              <a:gs pos="0">
                <a:srgbClr val="6699FF"/>
              </a:gs>
              <a:gs pos="50000">
                <a:schemeClr val="bg1"/>
              </a:gs>
              <a:gs pos="100000">
                <a:srgbClr val="6699FF"/>
              </a:gs>
            </a:gsLst>
            <a:lin ang="18900000" scaled="1"/>
          </a:gradFill>
          <a:ln w="9525">
            <a:solidFill>
              <a:schemeClr val="tx1"/>
            </a:solidFill>
            <a:miter lim="800000"/>
            <a:headEnd/>
            <a:tailEnd/>
          </a:ln>
          <a:effectLst/>
        </p:spPr>
        <p:txBody>
          <a:bodyPr anchor="ctr"/>
          <a:lstStyle/>
          <a:p>
            <a:pPr algn="ctr">
              <a:lnSpc>
                <a:spcPct val="80000"/>
              </a:lnSpc>
              <a:defRPr/>
            </a:pPr>
            <a:r>
              <a:rPr lang="en-US" b="1">
                <a:solidFill>
                  <a:srgbClr val="CC3300"/>
                </a:solidFill>
                <a:latin typeface="Arial Narrow" pitchFamily="34" charset="0"/>
              </a:rPr>
              <a:t>Marketing PR</a:t>
            </a:r>
          </a:p>
          <a:p>
            <a:pPr algn="ctr">
              <a:lnSpc>
                <a:spcPct val="80000"/>
              </a:lnSpc>
              <a:defRPr/>
            </a:pPr>
            <a:r>
              <a:rPr lang="en-US" b="1">
                <a:solidFill>
                  <a:srgbClr val="CC3300"/>
                </a:solidFill>
                <a:latin typeface="Arial Narrow" pitchFamily="34" charset="0"/>
              </a:rPr>
              <a:t>Strategy</a:t>
            </a:r>
          </a:p>
        </p:txBody>
      </p:sp>
      <p:sp>
        <p:nvSpPr>
          <p:cNvPr id="5" name="Rectangle 7"/>
          <p:cNvSpPr>
            <a:spLocks noChangeArrowheads="1"/>
          </p:cNvSpPr>
          <p:nvPr/>
        </p:nvSpPr>
        <p:spPr bwMode="auto">
          <a:xfrm>
            <a:off x="2743200" y="2133600"/>
            <a:ext cx="1371600" cy="731838"/>
          </a:xfrm>
          <a:prstGeom prst="rect">
            <a:avLst/>
          </a:prstGeom>
          <a:gradFill rotWithShape="1">
            <a:gsLst>
              <a:gs pos="0">
                <a:srgbClr val="6699FF"/>
              </a:gs>
              <a:gs pos="50000">
                <a:schemeClr val="bg1"/>
              </a:gs>
              <a:gs pos="100000">
                <a:srgbClr val="6699FF"/>
              </a:gs>
            </a:gsLst>
            <a:lin ang="18900000" scaled="1"/>
          </a:gradFill>
          <a:ln w="9525">
            <a:solidFill>
              <a:schemeClr val="tx1"/>
            </a:solidFill>
            <a:miter lim="800000"/>
            <a:headEnd/>
            <a:tailEnd/>
          </a:ln>
          <a:effectLst/>
        </p:spPr>
        <p:txBody>
          <a:bodyPr anchor="ctr"/>
          <a:lstStyle/>
          <a:p>
            <a:pPr algn="ctr">
              <a:defRPr/>
            </a:pPr>
            <a:r>
              <a:rPr lang="en-US" b="1" dirty="0" err="1" smtClean="0">
                <a:solidFill>
                  <a:srgbClr val="CC3300"/>
                </a:solidFill>
                <a:latin typeface="Arial Narrow" pitchFamily="34" charset="0"/>
              </a:rPr>
              <a:t>Kolaborasi</a:t>
            </a:r>
            <a:endParaRPr lang="en-US" b="1" dirty="0">
              <a:solidFill>
                <a:srgbClr val="CC3300"/>
              </a:solidFill>
              <a:latin typeface="Arial Narrow" pitchFamily="34" charset="0"/>
            </a:endParaRPr>
          </a:p>
          <a:p>
            <a:pPr algn="ctr">
              <a:defRPr/>
            </a:pPr>
            <a:r>
              <a:rPr lang="en-US" b="1" dirty="0">
                <a:solidFill>
                  <a:srgbClr val="CC3300"/>
                </a:solidFill>
                <a:latin typeface="Arial Narrow" pitchFamily="34" charset="0"/>
              </a:rPr>
              <a:t>CPR-MPR</a:t>
            </a:r>
          </a:p>
        </p:txBody>
      </p:sp>
      <p:sp>
        <p:nvSpPr>
          <p:cNvPr id="6" name="Rectangle 10"/>
          <p:cNvSpPr>
            <a:spLocks noChangeArrowheads="1"/>
          </p:cNvSpPr>
          <p:nvPr/>
        </p:nvSpPr>
        <p:spPr bwMode="auto">
          <a:xfrm>
            <a:off x="6659563" y="2697163"/>
            <a:ext cx="1341437" cy="503237"/>
          </a:xfrm>
          <a:prstGeom prst="rect">
            <a:avLst/>
          </a:prstGeom>
          <a:gradFill rotWithShape="1">
            <a:gsLst>
              <a:gs pos="0">
                <a:srgbClr val="6699FF"/>
              </a:gs>
              <a:gs pos="50000">
                <a:schemeClr val="bg1"/>
              </a:gs>
              <a:gs pos="100000">
                <a:srgbClr val="6699FF"/>
              </a:gs>
            </a:gsLst>
            <a:lin ang="18900000" scaled="1"/>
          </a:gradFill>
          <a:ln w="9525">
            <a:solidFill>
              <a:schemeClr val="tx1"/>
            </a:solidFill>
            <a:miter lim="800000"/>
            <a:headEnd/>
            <a:tailEnd/>
          </a:ln>
          <a:effectLst/>
        </p:spPr>
        <p:txBody>
          <a:bodyPr anchor="ctr"/>
          <a:lstStyle/>
          <a:p>
            <a:pPr algn="ctr">
              <a:lnSpc>
                <a:spcPct val="90000"/>
              </a:lnSpc>
              <a:defRPr/>
            </a:pPr>
            <a:r>
              <a:rPr lang="en-US" sz="1600" b="1">
                <a:solidFill>
                  <a:srgbClr val="CC3300"/>
                </a:solidFill>
                <a:latin typeface="Arial Narrow" pitchFamily="34" charset="0"/>
              </a:rPr>
              <a:t>Community</a:t>
            </a:r>
          </a:p>
          <a:p>
            <a:pPr algn="ctr">
              <a:lnSpc>
                <a:spcPct val="90000"/>
              </a:lnSpc>
              <a:defRPr/>
            </a:pPr>
            <a:r>
              <a:rPr lang="en-US" sz="1600" b="1">
                <a:solidFill>
                  <a:srgbClr val="CC3300"/>
                </a:solidFill>
                <a:latin typeface="Arial Narrow" pitchFamily="34" charset="0"/>
              </a:rPr>
              <a:t>Marketing PR</a:t>
            </a:r>
          </a:p>
        </p:txBody>
      </p:sp>
      <p:cxnSp>
        <p:nvCxnSpPr>
          <p:cNvPr id="7" name="AutoShape 12"/>
          <p:cNvCxnSpPr>
            <a:cxnSpLocks noChangeShapeType="1"/>
            <a:stCxn id="5" idx="2"/>
            <a:endCxn id="3" idx="0"/>
          </p:cNvCxnSpPr>
          <p:nvPr/>
        </p:nvCxnSpPr>
        <p:spPr bwMode="auto">
          <a:xfrm flipH="1">
            <a:off x="3390900" y="2865438"/>
            <a:ext cx="38100" cy="498475"/>
          </a:xfrm>
          <a:prstGeom prst="straightConnector1">
            <a:avLst/>
          </a:prstGeom>
          <a:noFill/>
          <a:ln w="9525">
            <a:solidFill>
              <a:schemeClr val="tx1"/>
            </a:solidFill>
            <a:round/>
            <a:headEnd/>
            <a:tailEnd/>
          </a:ln>
        </p:spPr>
      </p:cxnSp>
      <p:cxnSp>
        <p:nvCxnSpPr>
          <p:cNvPr id="8" name="AutoShape 13"/>
          <p:cNvCxnSpPr>
            <a:cxnSpLocks noChangeShapeType="1"/>
            <a:stCxn id="3" idx="2"/>
          </p:cNvCxnSpPr>
          <p:nvPr/>
        </p:nvCxnSpPr>
        <p:spPr bwMode="auto">
          <a:xfrm>
            <a:off x="3390900" y="4095750"/>
            <a:ext cx="53975" cy="506413"/>
          </a:xfrm>
          <a:prstGeom prst="straightConnector1">
            <a:avLst/>
          </a:prstGeom>
          <a:noFill/>
          <a:ln w="9525">
            <a:solidFill>
              <a:schemeClr val="tx1"/>
            </a:solidFill>
            <a:round/>
            <a:headEnd/>
            <a:tailEnd/>
          </a:ln>
        </p:spPr>
      </p:cxnSp>
      <p:cxnSp>
        <p:nvCxnSpPr>
          <p:cNvPr id="9" name="AutoShape 14"/>
          <p:cNvCxnSpPr>
            <a:cxnSpLocks noChangeShapeType="1"/>
            <a:stCxn id="3" idx="3"/>
            <a:endCxn id="4" idx="1"/>
          </p:cNvCxnSpPr>
          <p:nvPr/>
        </p:nvCxnSpPr>
        <p:spPr bwMode="auto">
          <a:xfrm>
            <a:off x="4114800" y="3730625"/>
            <a:ext cx="563563" cy="3175"/>
          </a:xfrm>
          <a:prstGeom prst="straightConnector1">
            <a:avLst/>
          </a:prstGeom>
          <a:noFill/>
          <a:ln w="9525">
            <a:solidFill>
              <a:schemeClr val="tx1"/>
            </a:solidFill>
            <a:round/>
            <a:headEnd/>
            <a:tailEnd/>
          </a:ln>
        </p:spPr>
      </p:cxnSp>
      <p:cxnSp>
        <p:nvCxnSpPr>
          <p:cNvPr id="10" name="AutoShape 15"/>
          <p:cNvCxnSpPr>
            <a:cxnSpLocks noChangeShapeType="1"/>
            <a:stCxn id="18" idx="6"/>
            <a:endCxn id="3" idx="1"/>
          </p:cNvCxnSpPr>
          <p:nvPr/>
        </p:nvCxnSpPr>
        <p:spPr bwMode="auto">
          <a:xfrm flipV="1">
            <a:off x="2057400" y="3730625"/>
            <a:ext cx="609600" cy="3175"/>
          </a:xfrm>
          <a:prstGeom prst="straightConnector1">
            <a:avLst/>
          </a:prstGeom>
          <a:noFill/>
          <a:ln w="9525">
            <a:solidFill>
              <a:schemeClr val="tx1"/>
            </a:solidFill>
            <a:round/>
            <a:headEnd/>
            <a:tailEnd/>
          </a:ln>
        </p:spPr>
      </p:cxnSp>
      <p:cxnSp>
        <p:nvCxnSpPr>
          <p:cNvPr id="11" name="AutoShape 16"/>
          <p:cNvCxnSpPr>
            <a:cxnSpLocks noChangeShapeType="1"/>
            <a:stCxn id="4" idx="3"/>
            <a:endCxn id="24" idx="1"/>
          </p:cNvCxnSpPr>
          <p:nvPr/>
        </p:nvCxnSpPr>
        <p:spPr bwMode="auto">
          <a:xfrm flipV="1">
            <a:off x="6096000" y="3711575"/>
            <a:ext cx="868363" cy="22225"/>
          </a:xfrm>
          <a:prstGeom prst="straightConnector1">
            <a:avLst/>
          </a:prstGeom>
          <a:noFill/>
          <a:ln w="9525">
            <a:solidFill>
              <a:schemeClr val="tx1"/>
            </a:solidFill>
            <a:round/>
            <a:headEnd/>
            <a:tailEnd/>
          </a:ln>
        </p:spPr>
      </p:cxnSp>
      <p:cxnSp>
        <p:nvCxnSpPr>
          <p:cNvPr id="12" name="AutoShape 19"/>
          <p:cNvCxnSpPr>
            <a:cxnSpLocks noChangeShapeType="1"/>
            <a:stCxn id="18" idx="6"/>
            <a:endCxn id="5" idx="1"/>
          </p:cNvCxnSpPr>
          <p:nvPr/>
        </p:nvCxnSpPr>
        <p:spPr bwMode="auto">
          <a:xfrm flipV="1">
            <a:off x="2057400" y="2500313"/>
            <a:ext cx="685800" cy="1233487"/>
          </a:xfrm>
          <a:prstGeom prst="straightConnector1">
            <a:avLst/>
          </a:prstGeom>
          <a:noFill/>
          <a:ln w="9525">
            <a:solidFill>
              <a:schemeClr val="tx1"/>
            </a:solidFill>
            <a:round/>
            <a:headEnd/>
            <a:tailEnd/>
          </a:ln>
        </p:spPr>
      </p:cxnSp>
      <p:cxnSp>
        <p:nvCxnSpPr>
          <p:cNvPr id="13" name="AutoShape 20"/>
          <p:cNvCxnSpPr>
            <a:cxnSpLocks noChangeShapeType="1"/>
            <a:stCxn id="18" idx="6"/>
            <a:endCxn id="19" idx="1"/>
          </p:cNvCxnSpPr>
          <p:nvPr/>
        </p:nvCxnSpPr>
        <p:spPr bwMode="auto">
          <a:xfrm>
            <a:off x="2057400" y="3733800"/>
            <a:ext cx="609600" cy="1158875"/>
          </a:xfrm>
          <a:prstGeom prst="straightConnector1">
            <a:avLst/>
          </a:prstGeom>
          <a:noFill/>
          <a:ln w="9525">
            <a:solidFill>
              <a:schemeClr val="tx1"/>
            </a:solidFill>
            <a:round/>
            <a:headEnd/>
            <a:tailEnd/>
          </a:ln>
        </p:spPr>
      </p:cxnSp>
      <p:cxnSp>
        <p:nvCxnSpPr>
          <p:cNvPr id="14" name="AutoShape 21"/>
          <p:cNvCxnSpPr>
            <a:cxnSpLocks noChangeShapeType="1"/>
            <a:stCxn id="5" idx="3"/>
            <a:endCxn id="4" idx="1"/>
          </p:cNvCxnSpPr>
          <p:nvPr/>
        </p:nvCxnSpPr>
        <p:spPr bwMode="auto">
          <a:xfrm>
            <a:off x="4114800" y="2500313"/>
            <a:ext cx="563563" cy="1233487"/>
          </a:xfrm>
          <a:prstGeom prst="straightConnector1">
            <a:avLst/>
          </a:prstGeom>
          <a:noFill/>
          <a:ln w="9525">
            <a:solidFill>
              <a:schemeClr val="tx1"/>
            </a:solidFill>
            <a:round/>
            <a:headEnd/>
            <a:tailEnd/>
          </a:ln>
        </p:spPr>
      </p:cxnSp>
      <p:cxnSp>
        <p:nvCxnSpPr>
          <p:cNvPr id="15" name="AutoShape 22"/>
          <p:cNvCxnSpPr>
            <a:cxnSpLocks noChangeShapeType="1"/>
            <a:stCxn id="19" idx="3"/>
            <a:endCxn id="4" idx="1"/>
          </p:cNvCxnSpPr>
          <p:nvPr/>
        </p:nvCxnSpPr>
        <p:spPr bwMode="auto">
          <a:xfrm flipV="1">
            <a:off x="4191000" y="3733800"/>
            <a:ext cx="487363" cy="1158875"/>
          </a:xfrm>
          <a:prstGeom prst="straightConnector1">
            <a:avLst/>
          </a:prstGeom>
          <a:noFill/>
          <a:ln w="9525">
            <a:solidFill>
              <a:schemeClr val="tx1"/>
            </a:solidFill>
            <a:round/>
            <a:headEnd/>
            <a:tailEnd/>
          </a:ln>
        </p:spPr>
      </p:cxnSp>
      <p:cxnSp>
        <p:nvCxnSpPr>
          <p:cNvPr id="16" name="AutoShape 23"/>
          <p:cNvCxnSpPr>
            <a:cxnSpLocks noChangeShapeType="1"/>
            <a:stCxn id="4" idx="3"/>
            <a:endCxn id="6" idx="1"/>
          </p:cNvCxnSpPr>
          <p:nvPr/>
        </p:nvCxnSpPr>
        <p:spPr bwMode="auto">
          <a:xfrm flipV="1">
            <a:off x="6096000" y="2949575"/>
            <a:ext cx="563563" cy="784225"/>
          </a:xfrm>
          <a:prstGeom prst="straightConnector1">
            <a:avLst/>
          </a:prstGeom>
          <a:noFill/>
          <a:ln w="9525">
            <a:solidFill>
              <a:schemeClr val="tx1"/>
            </a:solidFill>
            <a:round/>
            <a:headEnd/>
            <a:tailEnd/>
          </a:ln>
        </p:spPr>
      </p:cxnSp>
      <p:cxnSp>
        <p:nvCxnSpPr>
          <p:cNvPr id="17" name="AutoShape 24"/>
          <p:cNvCxnSpPr>
            <a:cxnSpLocks noChangeShapeType="1"/>
            <a:stCxn id="4" idx="3"/>
            <a:endCxn id="25" idx="1"/>
          </p:cNvCxnSpPr>
          <p:nvPr/>
        </p:nvCxnSpPr>
        <p:spPr bwMode="auto">
          <a:xfrm>
            <a:off x="6096000" y="3733800"/>
            <a:ext cx="715963" cy="709613"/>
          </a:xfrm>
          <a:prstGeom prst="straightConnector1">
            <a:avLst/>
          </a:prstGeom>
          <a:noFill/>
          <a:ln w="9525">
            <a:solidFill>
              <a:schemeClr val="tx1"/>
            </a:solidFill>
            <a:round/>
            <a:headEnd/>
            <a:tailEnd/>
          </a:ln>
        </p:spPr>
      </p:cxnSp>
      <p:sp>
        <p:nvSpPr>
          <p:cNvPr id="18" name="Oval 26"/>
          <p:cNvSpPr>
            <a:spLocks noChangeArrowheads="1"/>
          </p:cNvSpPr>
          <p:nvPr/>
        </p:nvSpPr>
        <p:spPr bwMode="auto">
          <a:xfrm>
            <a:off x="685800" y="3200400"/>
            <a:ext cx="1371600" cy="1066800"/>
          </a:xfrm>
          <a:prstGeom prst="ellipse">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algn="ctr">
              <a:lnSpc>
                <a:spcPct val="90000"/>
              </a:lnSpc>
            </a:pPr>
            <a:r>
              <a:rPr lang="en-US" sz="1700" b="1" dirty="0" smtClean="0">
                <a:solidFill>
                  <a:srgbClr val="CC3300"/>
                </a:solidFill>
                <a:effectLst>
                  <a:outerShdw blurRad="38100" dist="38100" dir="2700000" algn="tl">
                    <a:srgbClr val="000000"/>
                  </a:outerShdw>
                </a:effectLst>
              </a:rPr>
              <a:t>Powerful</a:t>
            </a:r>
            <a:endParaRPr lang="en-US" sz="1700" b="1" dirty="0">
              <a:solidFill>
                <a:srgbClr val="CC3300"/>
              </a:solidFill>
              <a:effectLst>
                <a:outerShdw blurRad="38100" dist="38100" dir="2700000" algn="tl">
                  <a:srgbClr val="000000"/>
                </a:outerShdw>
              </a:effectLst>
            </a:endParaRPr>
          </a:p>
          <a:p>
            <a:pPr algn="ctr">
              <a:lnSpc>
                <a:spcPct val="90000"/>
              </a:lnSpc>
            </a:pPr>
            <a:r>
              <a:rPr lang="en-US" b="1" dirty="0">
                <a:solidFill>
                  <a:srgbClr val="CC3300"/>
                </a:solidFill>
                <a:effectLst>
                  <a:outerShdw blurRad="38100" dist="38100" dir="2700000" algn="tl">
                    <a:srgbClr val="000000"/>
                  </a:outerShdw>
                </a:effectLst>
              </a:rPr>
              <a:t>Marketing</a:t>
            </a:r>
          </a:p>
          <a:p>
            <a:pPr algn="ctr">
              <a:lnSpc>
                <a:spcPct val="90000"/>
              </a:lnSpc>
            </a:pPr>
            <a:r>
              <a:rPr lang="en-US" sz="2000" b="1" dirty="0">
                <a:solidFill>
                  <a:srgbClr val="CC3300"/>
                </a:solidFill>
                <a:effectLst>
                  <a:outerShdw blurRad="38100" dist="38100" dir="2700000" algn="tl">
                    <a:srgbClr val="000000"/>
                  </a:outerShdw>
                </a:effectLst>
              </a:rPr>
              <a:t>PR</a:t>
            </a:r>
            <a:endParaRPr lang="en-US" sz="2000" dirty="0"/>
          </a:p>
        </p:txBody>
      </p:sp>
      <p:sp>
        <p:nvSpPr>
          <p:cNvPr id="19" name="Rectangle 27"/>
          <p:cNvSpPr>
            <a:spLocks noChangeArrowheads="1"/>
          </p:cNvSpPr>
          <p:nvPr/>
        </p:nvSpPr>
        <p:spPr bwMode="auto">
          <a:xfrm>
            <a:off x="2667000" y="4525963"/>
            <a:ext cx="1524000" cy="731837"/>
          </a:xfrm>
          <a:prstGeom prst="rect">
            <a:avLst/>
          </a:prstGeom>
          <a:gradFill rotWithShape="1">
            <a:gsLst>
              <a:gs pos="0">
                <a:srgbClr val="6699FF"/>
              </a:gs>
              <a:gs pos="50000">
                <a:schemeClr val="bg1"/>
              </a:gs>
              <a:gs pos="100000">
                <a:srgbClr val="6699FF"/>
              </a:gs>
            </a:gsLst>
            <a:lin ang="18900000" scaled="1"/>
          </a:gradFill>
          <a:ln w="9525">
            <a:solidFill>
              <a:schemeClr val="tx1"/>
            </a:solidFill>
            <a:miter lim="800000"/>
            <a:headEnd/>
            <a:tailEnd/>
          </a:ln>
          <a:effectLst/>
        </p:spPr>
        <p:txBody>
          <a:bodyPr anchor="ctr"/>
          <a:lstStyle/>
          <a:p>
            <a:pPr algn="ctr">
              <a:defRPr/>
            </a:pPr>
            <a:r>
              <a:rPr lang="en-US" b="1">
                <a:solidFill>
                  <a:srgbClr val="CC3300"/>
                </a:solidFill>
                <a:latin typeface="Arial Narrow" pitchFamily="34" charset="0"/>
              </a:rPr>
              <a:t>Newsworthy</a:t>
            </a:r>
          </a:p>
          <a:p>
            <a:pPr algn="ctr">
              <a:defRPr/>
            </a:pPr>
            <a:r>
              <a:rPr lang="en-US" b="1">
                <a:solidFill>
                  <a:srgbClr val="CC3300"/>
                </a:solidFill>
                <a:latin typeface="Arial Narrow" pitchFamily="34" charset="0"/>
              </a:rPr>
              <a:t>Marketing PR</a:t>
            </a:r>
          </a:p>
        </p:txBody>
      </p:sp>
      <p:sp>
        <p:nvSpPr>
          <p:cNvPr id="20" name="Rectangle 28"/>
          <p:cNvSpPr>
            <a:spLocks noChangeArrowheads="1"/>
          </p:cNvSpPr>
          <p:nvPr/>
        </p:nvSpPr>
        <p:spPr bwMode="auto">
          <a:xfrm>
            <a:off x="6629400" y="2057400"/>
            <a:ext cx="1143000" cy="457200"/>
          </a:xfrm>
          <a:prstGeom prst="rect">
            <a:avLst/>
          </a:prstGeom>
          <a:gradFill rotWithShape="1">
            <a:gsLst>
              <a:gs pos="0">
                <a:srgbClr val="6699FF"/>
              </a:gs>
              <a:gs pos="50000">
                <a:schemeClr val="bg1"/>
              </a:gs>
              <a:gs pos="100000">
                <a:srgbClr val="6699FF"/>
              </a:gs>
            </a:gsLst>
            <a:lin ang="18900000" scaled="1"/>
          </a:gradFill>
          <a:ln w="9525">
            <a:solidFill>
              <a:schemeClr val="tx1"/>
            </a:solidFill>
            <a:miter lim="800000"/>
            <a:headEnd/>
            <a:tailEnd/>
          </a:ln>
          <a:effectLst/>
        </p:spPr>
        <p:txBody>
          <a:bodyPr anchor="ctr"/>
          <a:lstStyle/>
          <a:p>
            <a:pPr algn="ctr">
              <a:lnSpc>
                <a:spcPct val="90000"/>
              </a:lnSpc>
              <a:defRPr/>
            </a:pPr>
            <a:r>
              <a:rPr lang="en-US" sz="1600" b="1">
                <a:solidFill>
                  <a:srgbClr val="CC3300"/>
                </a:solidFill>
                <a:latin typeface="Arial Narrow" pitchFamily="34" charset="0"/>
              </a:rPr>
              <a:t>Corporate</a:t>
            </a:r>
          </a:p>
          <a:p>
            <a:pPr algn="ctr">
              <a:lnSpc>
                <a:spcPct val="90000"/>
              </a:lnSpc>
              <a:defRPr/>
            </a:pPr>
            <a:r>
              <a:rPr lang="en-US" sz="1600" b="1">
                <a:solidFill>
                  <a:srgbClr val="CC3300"/>
                </a:solidFill>
                <a:latin typeface="Arial Narrow" pitchFamily="34" charset="0"/>
              </a:rPr>
              <a:t>Ad, PSA</a:t>
            </a:r>
          </a:p>
        </p:txBody>
      </p:sp>
      <p:sp>
        <p:nvSpPr>
          <p:cNvPr id="21" name="Rectangle 29"/>
          <p:cNvSpPr>
            <a:spLocks noChangeArrowheads="1"/>
          </p:cNvSpPr>
          <p:nvPr/>
        </p:nvSpPr>
        <p:spPr bwMode="auto">
          <a:xfrm>
            <a:off x="5745163" y="1401763"/>
            <a:ext cx="1341437" cy="503237"/>
          </a:xfrm>
          <a:prstGeom prst="rect">
            <a:avLst/>
          </a:prstGeom>
          <a:gradFill rotWithShape="1">
            <a:gsLst>
              <a:gs pos="0">
                <a:srgbClr val="6699FF"/>
              </a:gs>
              <a:gs pos="50000">
                <a:schemeClr val="bg1"/>
              </a:gs>
              <a:gs pos="100000">
                <a:srgbClr val="6699FF"/>
              </a:gs>
            </a:gsLst>
            <a:lin ang="18900000" scaled="1"/>
          </a:gradFill>
          <a:ln w="9525">
            <a:solidFill>
              <a:schemeClr val="tx1"/>
            </a:solidFill>
            <a:miter lim="800000"/>
            <a:headEnd/>
            <a:tailEnd/>
          </a:ln>
          <a:effectLst/>
        </p:spPr>
        <p:txBody>
          <a:bodyPr anchor="ctr"/>
          <a:lstStyle/>
          <a:p>
            <a:pPr algn="ctr">
              <a:lnSpc>
                <a:spcPct val="90000"/>
              </a:lnSpc>
              <a:defRPr/>
            </a:pPr>
            <a:r>
              <a:rPr lang="en-US" sz="1600" b="1">
                <a:solidFill>
                  <a:srgbClr val="CC3300"/>
                </a:solidFill>
                <a:latin typeface="Arial Narrow" pitchFamily="34" charset="0"/>
              </a:rPr>
              <a:t>Awards,</a:t>
            </a:r>
          </a:p>
          <a:p>
            <a:pPr algn="ctr">
              <a:lnSpc>
                <a:spcPct val="90000"/>
              </a:lnSpc>
              <a:defRPr/>
            </a:pPr>
            <a:r>
              <a:rPr lang="en-US" sz="1600" b="1">
                <a:solidFill>
                  <a:srgbClr val="CC3300"/>
                </a:solidFill>
                <a:latin typeface="Arial Narrow" pitchFamily="34" charset="0"/>
              </a:rPr>
              <a:t>Anniversaries</a:t>
            </a:r>
          </a:p>
        </p:txBody>
      </p:sp>
      <p:cxnSp>
        <p:nvCxnSpPr>
          <p:cNvPr id="22" name="AutoShape 30"/>
          <p:cNvCxnSpPr>
            <a:cxnSpLocks noChangeShapeType="1"/>
            <a:stCxn id="4" idx="3"/>
            <a:endCxn id="21" idx="2"/>
          </p:cNvCxnSpPr>
          <p:nvPr/>
        </p:nvCxnSpPr>
        <p:spPr bwMode="auto">
          <a:xfrm flipV="1">
            <a:off x="6096000" y="1905000"/>
            <a:ext cx="320675" cy="1828800"/>
          </a:xfrm>
          <a:prstGeom prst="straightConnector1">
            <a:avLst/>
          </a:prstGeom>
          <a:noFill/>
          <a:ln w="9525">
            <a:solidFill>
              <a:schemeClr val="tx1"/>
            </a:solidFill>
            <a:round/>
            <a:headEnd/>
            <a:tailEnd/>
          </a:ln>
        </p:spPr>
      </p:cxnSp>
      <p:cxnSp>
        <p:nvCxnSpPr>
          <p:cNvPr id="23" name="AutoShape 31"/>
          <p:cNvCxnSpPr>
            <a:cxnSpLocks noChangeShapeType="1"/>
            <a:stCxn id="4" idx="3"/>
            <a:endCxn id="20" idx="1"/>
          </p:cNvCxnSpPr>
          <p:nvPr/>
        </p:nvCxnSpPr>
        <p:spPr bwMode="auto">
          <a:xfrm flipV="1">
            <a:off x="6096000" y="2286000"/>
            <a:ext cx="533400" cy="1447800"/>
          </a:xfrm>
          <a:prstGeom prst="straightConnector1">
            <a:avLst/>
          </a:prstGeom>
          <a:noFill/>
          <a:ln w="9525">
            <a:solidFill>
              <a:schemeClr val="tx1"/>
            </a:solidFill>
            <a:round/>
            <a:headEnd/>
            <a:tailEnd/>
          </a:ln>
        </p:spPr>
      </p:cxnSp>
      <p:sp>
        <p:nvSpPr>
          <p:cNvPr id="24" name="Rectangle 32"/>
          <p:cNvSpPr>
            <a:spLocks noChangeArrowheads="1"/>
          </p:cNvSpPr>
          <p:nvPr/>
        </p:nvSpPr>
        <p:spPr bwMode="auto">
          <a:xfrm>
            <a:off x="6964363" y="3459163"/>
            <a:ext cx="1417637" cy="503237"/>
          </a:xfrm>
          <a:prstGeom prst="rect">
            <a:avLst/>
          </a:prstGeom>
          <a:gradFill rotWithShape="1">
            <a:gsLst>
              <a:gs pos="0">
                <a:srgbClr val="6699FF"/>
              </a:gs>
              <a:gs pos="50000">
                <a:schemeClr val="bg1"/>
              </a:gs>
              <a:gs pos="100000">
                <a:srgbClr val="6699FF"/>
              </a:gs>
            </a:gsLst>
            <a:lin ang="18900000" scaled="1"/>
          </a:gradFill>
          <a:ln w="9525">
            <a:solidFill>
              <a:schemeClr val="tx1"/>
            </a:solidFill>
            <a:miter lim="800000"/>
            <a:headEnd/>
            <a:tailEnd/>
          </a:ln>
          <a:effectLst/>
        </p:spPr>
        <p:txBody>
          <a:bodyPr anchor="ctr"/>
          <a:lstStyle/>
          <a:p>
            <a:pPr algn="ctr">
              <a:lnSpc>
                <a:spcPct val="90000"/>
              </a:lnSpc>
              <a:defRPr/>
            </a:pPr>
            <a:r>
              <a:rPr lang="en-US" sz="1600" b="1">
                <a:solidFill>
                  <a:srgbClr val="CC3300"/>
                </a:solidFill>
                <a:latin typeface="Arial Narrow" pitchFamily="34" charset="0"/>
              </a:rPr>
              <a:t>Cause-Related</a:t>
            </a:r>
          </a:p>
          <a:p>
            <a:pPr algn="ctr">
              <a:lnSpc>
                <a:spcPct val="90000"/>
              </a:lnSpc>
              <a:defRPr/>
            </a:pPr>
            <a:r>
              <a:rPr lang="en-US" sz="1600" b="1">
                <a:solidFill>
                  <a:srgbClr val="CC3300"/>
                </a:solidFill>
                <a:latin typeface="Arial Narrow" pitchFamily="34" charset="0"/>
              </a:rPr>
              <a:t>Marketing</a:t>
            </a:r>
          </a:p>
        </p:txBody>
      </p:sp>
      <p:sp>
        <p:nvSpPr>
          <p:cNvPr id="25" name="Rectangle 33"/>
          <p:cNvSpPr>
            <a:spLocks noChangeArrowheads="1"/>
          </p:cNvSpPr>
          <p:nvPr/>
        </p:nvSpPr>
        <p:spPr bwMode="auto">
          <a:xfrm>
            <a:off x="6811963" y="4191000"/>
            <a:ext cx="1265237" cy="503238"/>
          </a:xfrm>
          <a:prstGeom prst="rect">
            <a:avLst/>
          </a:prstGeom>
          <a:gradFill rotWithShape="1">
            <a:gsLst>
              <a:gs pos="0">
                <a:srgbClr val="6699FF"/>
              </a:gs>
              <a:gs pos="50000">
                <a:schemeClr val="bg1"/>
              </a:gs>
              <a:gs pos="100000">
                <a:srgbClr val="6699FF"/>
              </a:gs>
            </a:gsLst>
            <a:lin ang="18900000" scaled="1"/>
          </a:gradFill>
          <a:ln w="9525">
            <a:solidFill>
              <a:schemeClr val="tx1"/>
            </a:solidFill>
            <a:miter lim="800000"/>
            <a:headEnd/>
            <a:tailEnd/>
          </a:ln>
          <a:effectLst/>
        </p:spPr>
        <p:txBody>
          <a:bodyPr anchor="ctr"/>
          <a:lstStyle/>
          <a:p>
            <a:pPr algn="ctr">
              <a:lnSpc>
                <a:spcPct val="90000"/>
              </a:lnSpc>
              <a:defRPr/>
            </a:pPr>
            <a:r>
              <a:rPr lang="en-US" sz="1600" b="1">
                <a:solidFill>
                  <a:srgbClr val="CC3300"/>
                </a:solidFill>
                <a:latin typeface="Arial Narrow" pitchFamily="34" charset="0"/>
              </a:rPr>
              <a:t>Event</a:t>
            </a:r>
          </a:p>
          <a:p>
            <a:pPr algn="ctr">
              <a:lnSpc>
                <a:spcPct val="90000"/>
              </a:lnSpc>
              <a:defRPr/>
            </a:pPr>
            <a:r>
              <a:rPr lang="en-US" sz="1600" b="1">
                <a:solidFill>
                  <a:srgbClr val="CC3300"/>
                </a:solidFill>
                <a:latin typeface="Arial Narrow" pitchFamily="34" charset="0"/>
              </a:rPr>
              <a:t>Marketing </a:t>
            </a:r>
          </a:p>
        </p:txBody>
      </p:sp>
      <p:sp>
        <p:nvSpPr>
          <p:cNvPr id="26" name="Rectangle 34"/>
          <p:cNvSpPr>
            <a:spLocks noChangeArrowheads="1"/>
          </p:cNvSpPr>
          <p:nvPr/>
        </p:nvSpPr>
        <p:spPr bwMode="auto">
          <a:xfrm>
            <a:off x="6781800" y="4953000"/>
            <a:ext cx="1295400" cy="457200"/>
          </a:xfrm>
          <a:prstGeom prst="rect">
            <a:avLst/>
          </a:prstGeom>
          <a:gradFill rotWithShape="1">
            <a:gsLst>
              <a:gs pos="0">
                <a:srgbClr val="6699FF"/>
              </a:gs>
              <a:gs pos="50000">
                <a:schemeClr val="bg1"/>
              </a:gs>
              <a:gs pos="100000">
                <a:srgbClr val="6699FF"/>
              </a:gs>
            </a:gsLst>
            <a:lin ang="18900000" scaled="1"/>
          </a:gradFill>
          <a:ln w="9525">
            <a:solidFill>
              <a:schemeClr val="tx1"/>
            </a:solidFill>
            <a:miter lim="800000"/>
            <a:headEnd/>
            <a:tailEnd/>
          </a:ln>
          <a:effectLst/>
        </p:spPr>
        <p:txBody>
          <a:bodyPr anchor="ctr"/>
          <a:lstStyle/>
          <a:p>
            <a:pPr algn="ctr">
              <a:lnSpc>
                <a:spcPct val="90000"/>
              </a:lnSpc>
              <a:defRPr/>
            </a:pPr>
            <a:r>
              <a:rPr lang="en-US" sz="1600" b="1">
                <a:solidFill>
                  <a:srgbClr val="CC3300"/>
                </a:solidFill>
                <a:latin typeface="Arial Narrow" pitchFamily="34" charset="0"/>
              </a:rPr>
              <a:t>Sponsorship Marketing</a:t>
            </a:r>
          </a:p>
        </p:txBody>
      </p:sp>
      <p:sp>
        <p:nvSpPr>
          <p:cNvPr id="27" name="Rectangle 35"/>
          <p:cNvSpPr>
            <a:spLocks noChangeArrowheads="1"/>
          </p:cNvSpPr>
          <p:nvPr/>
        </p:nvSpPr>
        <p:spPr bwMode="auto">
          <a:xfrm>
            <a:off x="5867400" y="5592763"/>
            <a:ext cx="1600200" cy="503237"/>
          </a:xfrm>
          <a:prstGeom prst="rect">
            <a:avLst/>
          </a:prstGeom>
          <a:gradFill rotWithShape="1">
            <a:gsLst>
              <a:gs pos="0">
                <a:srgbClr val="6699FF"/>
              </a:gs>
              <a:gs pos="50000">
                <a:schemeClr val="bg1"/>
              </a:gs>
              <a:gs pos="100000">
                <a:srgbClr val="6699FF"/>
              </a:gs>
            </a:gsLst>
            <a:lin ang="18900000" scaled="1"/>
          </a:gradFill>
          <a:ln w="9525">
            <a:solidFill>
              <a:schemeClr val="tx1"/>
            </a:solidFill>
            <a:miter lim="800000"/>
            <a:headEnd/>
            <a:tailEnd/>
          </a:ln>
          <a:effectLst/>
        </p:spPr>
        <p:txBody>
          <a:bodyPr anchor="ctr"/>
          <a:lstStyle/>
          <a:p>
            <a:pPr algn="ctr">
              <a:lnSpc>
                <a:spcPct val="90000"/>
              </a:lnSpc>
              <a:defRPr/>
            </a:pPr>
            <a:r>
              <a:rPr lang="en-US" sz="1600" b="1">
                <a:solidFill>
                  <a:srgbClr val="CC3300"/>
                </a:solidFill>
                <a:latin typeface="Arial Narrow" pitchFamily="34" charset="0"/>
              </a:rPr>
              <a:t>Virtual/Interactive Marketing PR</a:t>
            </a:r>
          </a:p>
        </p:txBody>
      </p:sp>
      <p:cxnSp>
        <p:nvCxnSpPr>
          <p:cNvPr id="28" name="AutoShape 36"/>
          <p:cNvCxnSpPr>
            <a:cxnSpLocks noChangeShapeType="1"/>
            <a:stCxn id="4" idx="3"/>
            <a:endCxn id="27" idx="0"/>
          </p:cNvCxnSpPr>
          <p:nvPr/>
        </p:nvCxnSpPr>
        <p:spPr bwMode="auto">
          <a:xfrm>
            <a:off x="6096000" y="3733800"/>
            <a:ext cx="571500" cy="1858963"/>
          </a:xfrm>
          <a:prstGeom prst="straightConnector1">
            <a:avLst/>
          </a:prstGeom>
          <a:noFill/>
          <a:ln w="9525">
            <a:solidFill>
              <a:schemeClr val="tx1"/>
            </a:solidFill>
            <a:round/>
            <a:headEnd/>
            <a:tailEnd/>
          </a:ln>
        </p:spPr>
      </p:cxnSp>
      <p:cxnSp>
        <p:nvCxnSpPr>
          <p:cNvPr id="29" name="AutoShape 37"/>
          <p:cNvCxnSpPr>
            <a:cxnSpLocks noChangeShapeType="1"/>
            <a:stCxn id="4" idx="3"/>
            <a:endCxn id="26" idx="1"/>
          </p:cNvCxnSpPr>
          <p:nvPr/>
        </p:nvCxnSpPr>
        <p:spPr bwMode="auto">
          <a:xfrm>
            <a:off x="6096000" y="3733800"/>
            <a:ext cx="685800" cy="1447800"/>
          </a:xfrm>
          <a:prstGeom prst="straightConnector1">
            <a:avLst/>
          </a:prstGeom>
          <a:noFill/>
          <a:ln w="9525">
            <a:solidFill>
              <a:schemeClr val="tx1"/>
            </a:solidFill>
            <a:round/>
            <a:headEnd/>
            <a:tailEnd/>
          </a:ln>
        </p:spPr>
      </p:cxnSp>
      <p:sp>
        <p:nvSpPr>
          <p:cNvPr id="30" name="Rectangle 38"/>
          <p:cNvSpPr>
            <a:spLocks noChangeArrowheads="1"/>
          </p:cNvSpPr>
          <p:nvPr/>
        </p:nvSpPr>
        <p:spPr bwMode="auto">
          <a:xfrm>
            <a:off x="639763" y="4754563"/>
            <a:ext cx="1493837" cy="503237"/>
          </a:xfrm>
          <a:prstGeom prst="rect">
            <a:avLst/>
          </a:prstGeom>
          <a:gradFill rotWithShape="1">
            <a:gsLst>
              <a:gs pos="0">
                <a:srgbClr val="6699FF"/>
              </a:gs>
              <a:gs pos="50000">
                <a:schemeClr val="bg1"/>
              </a:gs>
              <a:gs pos="100000">
                <a:srgbClr val="6699FF"/>
              </a:gs>
            </a:gsLst>
            <a:lin ang="18900000" scaled="1"/>
          </a:gradFill>
          <a:ln w="9525">
            <a:solidFill>
              <a:schemeClr val="tx1"/>
            </a:solidFill>
            <a:miter lim="800000"/>
            <a:headEnd/>
            <a:tailEnd/>
          </a:ln>
          <a:effectLst/>
        </p:spPr>
        <p:txBody>
          <a:bodyPr anchor="ctr"/>
          <a:lstStyle/>
          <a:p>
            <a:pPr algn="ctr">
              <a:lnSpc>
                <a:spcPct val="90000"/>
              </a:lnSpc>
              <a:defRPr/>
            </a:pPr>
            <a:r>
              <a:rPr lang="en-US" sz="1600" b="1">
                <a:solidFill>
                  <a:srgbClr val="CC3300"/>
                </a:solidFill>
                <a:latin typeface="Arial Narrow" pitchFamily="34" charset="0"/>
              </a:rPr>
              <a:t>Sense of </a:t>
            </a:r>
          </a:p>
          <a:p>
            <a:pPr algn="ctr">
              <a:lnSpc>
                <a:spcPct val="70000"/>
              </a:lnSpc>
              <a:defRPr/>
            </a:pPr>
            <a:r>
              <a:rPr lang="en-US" sz="1600" b="1">
                <a:solidFill>
                  <a:srgbClr val="CC3300"/>
                </a:solidFill>
                <a:latin typeface="Arial Narrow" pitchFamily="34" charset="0"/>
              </a:rPr>
              <a:t>Public Relations</a:t>
            </a:r>
          </a:p>
        </p:txBody>
      </p:sp>
      <p:cxnSp>
        <p:nvCxnSpPr>
          <p:cNvPr id="31" name="AutoShape 39"/>
          <p:cNvCxnSpPr>
            <a:cxnSpLocks noChangeShapeType="1"/>
            <a:stCxn id="18" idx="4"/>
            <a:endCxn id="30" idx="0"/>
          </p:cNvCxnSpPr>
          <p:nvPr/>
        </p:nvCxnSpPr>
        <p:spPr bwMode="auto">
          <a:xfrm>
            <a:off x="1371600" y="4267200"/>
            <a:ext cx="15875" cy="487363"/>
          </a:xfrm>
          <a:prstGeom prst="straightConnector1">
            <a:avLst/>
          </a:prstGeom>
          <a:noFill/>
          <a:ln w="9525">
            <a:solidFill>
              <a:schemeClr val="tx1"/>
            </a:solidFill>
            <a:round/>
            <a:headEnd/>
            <a:tailEnd/>
          </a:ln>
        </p:spPr>
      </p:cxnSp>
      <p:sp>
        <p:nvSpPr>
          <p:cNvPr id="32" name="Rectangle 40"/>
          <p:cNvSpPr>
            <a:spLocks noChangeArrowheads="1"/>
          </p:cNvSpPr>
          <p:nvPr/>
        </p:nvSpPr>
        <p:spPr bwMode="auto">
          <a:xfrm>
            <a:off x="609600" y="2163763"/>
            <a:ext cx="1493838" cy="503237"/>
          </a:xfrm>
          <a:prstGeom prst="rect">
            <a:avLst/>
          </a:prstGeom>
          <a:gradFill rotWithShape="1">
            <a:gsLst>
              <a:gs pos="0">
                <a:srgbClr val="6699FF"/>
              </a:gs>
              <a:gs pos="50000">
                <a:schemeClr val="bg1"/>
              </a:gs>
              <a:gs pos="100000">
                <a:srgbClr val="6699FF"/>
              </a:gs>
            </a:gsLst>
            <a:lin ang="18900000" scaled="1"/>
          </a:gradFill>
          <a:ln w="9525">
            <a:solidFill>
              <a:schemeClr val="tx1"/>
            </a:solidFill>
            <a:miter lim="800000"/>
            <a:headEnd/>
            <a:tailEnd/>
          </a:ln>
          <a:effectLst/>
        </p:spPr>
        <p:txBody>
          <a:bodyPr anchor="ctr"/>
          <a:lstStyle/>
          <a:p>
            <a:pPr algn="ctr">
              <a:lnSpc>
                <a:spcPct val="90000"/>
              </a:lnSpc>
              <a:defRPr/>
            </a:pPr>
            <a:r>
              <a:rPr lang="en-US" sz="1600" b="1">
                <a:solidFill>
                  <a:srgbClr val="CC3300"/>
                </a:solidFill>
                <a:latin typeface="Arial Narrow" pitchFamily="34" charset="0"/>
              </a:rPr>
              <a:t>Sense of </a:t>
            </a:r>
          </a:p>
          <a:p>
            <a:pPr algn="ctr">
              <a:lnSpc>
                <a:spcPct val="70000"/>
              </a:lnSpc>
              <a:defRPr/>
            </a:pPr>
            <a:r>
              <a:rPr lang="en-US" sz="1600" b="1">
                <a:solidFill>
                  <a:srgbClr val="CC3300"/>
                </a:solidFill>
                <a:latin typeface="Arial Narrow" pitchFamily="34" charset="0"/>
              </a:rPr>
              <a:t>Marketing</a:t>
            </a:r>
          </a:p>
        </p:txBody>
      </p:sp>
      <p:cxnSp>
        <p:nvCxnSpPr>
          <p:cNvPr id="33" name="AutoShape 41"/>
          <p:cNvCxnSpPr>
            <a:cxnSpLocks noChangeShapeType="1"/>
            <a:stCxn id="18" idx="0"/>
            <a:endCxn id="32" idx="2"/>
          </p:cNvCxnSpPr>
          <p:nvPr/>
        </p:nvCxnSpPr>
        <p:spPr bwMode="auto">
          <a:xfrm flipH="1" flipV="1">
            <a:off x="1357313" y="2667000"/>
            <a:ext cx="14287" cy="533400"/>
          </a:xfrm>
          <a:prstGeom prst="straightConnector1">
            <a:avLst/>
          </a:prstGeom>
          <a:noFill/>
          <a:ln w="9525">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2"/>
                                          </p:val>
                                        </p:tav>
                                        <p:tav tm="100000">
                                          <p:val>
                                            <p:strVal val="#ppt_x"/>
                                          </p:val>
                                        </p:tav>
                                      </p:tavLst>
                                    </p:anim>
                                    <p:anim calcmode="lin" valueType="num">
                                      <p:cBhvr>
                                        <p:cTn id="20"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1" dur="500"/>
                                        <p:tgtEl>
                                          <p:spTgt spid="1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1000"/>
                                        <p:tgtEl>
                                          <p:spTgt spid="3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1000"/>
                                        <p:tgtEl>
                                          <p:spTgt spid="30"/>
                                        </p:tgtEl>
                                      </p:cBhvr>
                                    </p:animEffect>
                                  </p:childTnLst>
                                </p:cTn>
                              </p:par>
                            </p:childTnLst>
                          </p:cTn>
                        </p:par>
                        <p:par>
                          <p:cTn id="28" fill="hold">
                            <p:stCondLst>
                              <p:cond delay="3000"/>
                            </p:stCondLst>
                            <p:childTnLst>
                              <p:par>
                                <p:cTn id="29" presetID="29"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3" dur="500"/>
                                        <p:tgtEl>
                                          <p:spTgt spid="10"/>
                                        </p:tgtEl>
                                      </p:cBhvr>
                                    </p:animEffect>
                                  </p:childTnLst>
                                </p:cTn>
                              </p:par>
                            </p:childTnLst>
                          </p:cTn>
                        </p:par>
                        <p:par>
                          <p:cTn id="34" fill="hold">
                            <p:stCondLst>
                              <p:cond delay="3500"/>
                            </p:stCondLst>
                            <p:childTnLst>
                              <p:par>
                                <p:cTn id="35" presetID="29"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ppt_x</p:attrName>
                                        </p:attrNameLst>
                                      </p:cBhvr>
                                      <p:tavLst>
                                        <p:tav tm="0">
                                          <p:val>
                                            <p:strVal val="#ppt_x-.2"/>
                                          </p:val>
                                        </p:tav>
                                        <p:tav tm="100000">
                                          <p:val>
                                            <p:strVal val="#ppt_x"/>
                                          </p:val>
                                        </p:tav>
                                      </p:tavLst>
                                    </p:anim>
                                    <p:anim calcmode="lin" valueType="num">
                                      <p:cBhvr>
                                        <p:cTn id="38"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ppt_x</p:attrName>
                                        </p:attrNameLst>
                                      </p:cBhvr>
                                      <p:tavLst>
                                        <p:tav tm="0">
                                          <p:val>
                                            <p:strVal val="#ppt_x-.2"/>
                                          </p:val>
                                        </p:tav>
                                        <p:tav tm="100000">
                                          <p:val>
                                            <p:strVal val="#ppt_x"/>
                                          </p:val>
                                        </p:tav>
                                      </p:tavLst>
                                    </p:anim>
                                    <p:anim calcmode="lin" valueType="num">
                                      <p:cBhvr>
                                        <p:cTn id="45"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ppt_x</p:attrName>
                                        </p:attrNameLst>
                                      </p:cBhvr>
                                      <p:tavLst>
                                        <p:tav tm="0">
                                          <p:val>
                                            <p:strVal val="#ppt_x-.2"/>
                                          </p:val>
                                        </p:tav>
                                        <p:tav tm="100000">
                                          <p:val>
                                            <p:strVal val="#ppt_x"/>
                                          </p:val>
                                        </p:tav>
                                      </p:tavLst>
                                    </p:anim>
                                    <p:anim calcmode="lin" valueType="num">
                                      <p:cBhvr>
                                        <p:cTn id="52"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500" fill="hold"/>
                                        <p:tgtEl>
                                          <p:spTgt spid="3"/>
                                        </p:tgtEl>
                                        <p:attrNameLst>
                                          <p:attrName>ppt_x</p:attrName>
                                        </p:attrNameLst>
                                      </p:cBhvr>
                                      <p:tavLst>
                                        <p:tav tm="0">
                                          <p:val>
                                            <p:strVal val="#ppt_x-.2"/>
                                          </p:val>
                                        </p:tav>
                                        <p:tav tm="100000">
                                          <p:val>
                                            <p:strVal val="#ppt_x"/>
                                          </p:val>
                                        </p:tav>
                                      </p:tavLst>
                                    </p:anim>
                                    <p:anim calcmode="lin" valueType="num">
                                      <p:cBhvr>
                                        <p:cTn id="59"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60" dur="500"/>
                                        <p:tgtEl>
                                          <p:spTgt spid="3"/>
                                        </p:tgtEl>
                                      </p:cBhvr>
                                    </p:animEffect>
                                  </p:childTnLst>
                                </p:cTn>
                              </p:par>
                            </p:childTnLst>
                          </p:cTn>
                        </p:par>
                        <p:par>
                          <p:cTn id="61" fill="hold">
                            <p:stCondLst>
                              <p:cond delay="500"/>
                            </p:stCondLst>
                            <p:childTnLst>
                              <p:par>
                                <p:cTn id="62" presetID="42" presetClass="entr" presetSubtype="0"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childTnLst>
                          </p:cTn>
                        </p:par>
                        <p:par>
                          <p:cTn id="67" fill="hold">
                            <p:stCondLst>
                              <p:cond delay="1500"/>
                            </p:stCondLst>
                            <p:childTnLst>
                              <p:par>
                                <p:cTn id="68" presetID="42" presetClass="entr" presetSubtype="0"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childTnLst>
                          </p:cTn>
                        </p:par>
                        <p:par>
                          <p:cTn id="73" fill="hold">
                            <p:stCondLst>
                              <p:cond delay="2500"/>
                            </p:stCondLst>
                            <p:childTnLst>
                              <p:par>
                                <p:cTn id="74" presetID="29" presetClass="entr" presetSubtype="0"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ppt_x</p:attrName>
                                        </p:attrNameLst>
                                      </p:cBhvr>
                                      <p:tavLst>
                                        <p:tav tm="0">
                                          <p:val>
                                            <p:strVal val="#ppt_x-.2"/>
                                          </p:val>
                                        </p:tav>
                                        <p:tav tm="100000">
                                          <p:val>
                                            <p:strVal val="#ppt_x"/>
                                          </p:val>
                                        </p:tav>
                                      </p:tavLst>
                                    </p:anim>
                                    <p:anim calcmode="lin" valueType="num">
                                      <p:cBhvr>
                                        <p:cTn id="77"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78" dur="500"/>
                                        <p:tgtEl>
                                          <p:spTgt spid="14"/>
                                        </p:tgtEl>
                                      </p:cBhvr>
                                    </p:animEffect>
                                  </p:childTnLst>
                                </p:cTn>
                              </p:par>
                            </p:childTnLst>
                          </p:cTn>
                        </p:par>
                        <p:par>
                          <p:cTn id="79" fill="hold">
                            <p:stCondLst>
                              <p:cond delay="3000"/>
                            </p:stCondLst>
                            <p:childTnLst>
                              <p:par>
                                <p:cTn id="80" presetID="29" presetClass="entr" presetSubtype="0"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ppt_x</p:attrName>
                                        </p:attrNameLst>
                                      </p:cBhvr>
                                      <p:tavLst>
                                        <p:tav tm="0">
                                          <p:val>
                                            <p:strVal val="#ppt_x-.2"/>
                                          </p:val>
                                        </p:tav>
                                        <p:tav tm="100000">
                                          <p:val>
                                            <p:strVal val="#ppt_x"/>
                                          </p:val>
                                        </p:tav>
                                      </p:tavLst>
                                    </p:anim>
                                    <p:anim calcmode="lin" valueType="num">
                                      <p:cBhvr>
                                        <p:cTn id="83"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84" dur="500"/>
                                        <p:tgtEl>
                                          <p:spTgt spid="9"/>
                                        </p:tgtEl>
                                      </p:cBhvr>
                                    </p:animEffect>
                                  </p:childTnLst>
                                </p:cTn>
                              </p:par>
                            </p:childTnLst>
                          </p:cTn>
                        </p:par>
                        <p:par>
                          <p:cTn id="85" fill="hold">
                            <p:stCondLst>
                              <p:cond delay="3500"/>
                            </p:stCondLst>
                            <p:childTnLst>
                              <p:par>
                                <p:cTn id="86" presetID="29" presetClass="entr" presetSubtype="0" fill="hold" nodeType="afterEffect">
                                  <p:stCondLst>
                                    <p:cond delay="0"/>
                                  </p:stCondLst>
                                  <p:childTnLst>
                                    <p:set>
                                      <p:cBhvr>
                                        <p:cTn id="87" dur="1" fill="hold">
                                          <p:stCondLst>
                                            <p:cond delay="0"/>
                                          </p:stCondLst>
                                        </p:cTn>
                                        <p:tgtEl>
                                          <p:spTgt spid="15"/>
                                        </p:tgtEl>
                                        <p:attrNameLst>
                                          <p:attrName>style.visibility</p:attrName>
                                        </p:attrNameLst>
                                      </p:cBhvr>
                                      <p:to>
                                        <p:strVal val="visible"/>
                                      </p:to>
                                    </p:set>
                                    <p:anim calcmode="lin" valueType="num">
                                      <p:cBhvr>
                                        <p:cTn id="88" dur="500" fill="hold"/>
                                        <p:tgtEl>
                                          <p:spTgt spid="15"/>
                                        </p:tgtEl>
                                        <p:attrNameLst>
                                          <p:attrName>ppt_x</p:attrName>
                                        </p:attrNameLst>
                                      </p:cBhvr>
                                      <p:tavLst>
                                        <p:tav tm="0">
                                          <p:val>
                                            <p:strVal val="#ppt_x-.2"/>
                                          </p:val>
                                        </p:tav>
                                        <p:tav tm="100000">
                                          <p:val>
                                            <p:strVal val="#ppt_x"/>
                                          </p:val>
                                        </p:tav>
                                      </p:tavLst>
                                    </p:anim>
                                    <p:anim calcmode="lin" valueType="num">
                                      <p:cBhvr>
                                        <p:cTn id="89"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29" presetClass="entr" presetSubtype="0" fill="hold" nodeType="click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ppt_x</p:attrName>
                                        </p:attrNameLst>
                                      </p:cBhvr>
                                      <p:tavLst>
                                        <p:tav tm="0">
                                          <p:val>
                                            <p:strVal val="#ppt_x-.2"/>
                                          </p:val>
                                        </p:tav>
                                        <p:tav tm="100000">
                                          <p:val>
                                            <p:strVal val="#ppt_x"/>
                                          </p:val>
                                        </p:tav>
                                      </p:tavLst>
                                    </p:anim>
                                    <p:anim calcmode="lin" valueType="num">
                                      <p:cBhvr>
                                        <p:cTn id="96"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7" dur="500"/>
                                        <p:tgtEl>
                                          <p:spTgt spid="4"/>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3" fill="hold"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strips(upRight)">
                                      <p:cBhvr>
                                        <p:cTn id="102" dur="500"/>
                                        <p:tgtEl>
                                          <p:spTgt spid="22"/>
                                        </p:tgtEl>
                                      </p:cBhvr>
                                    </p:animEffect>
                                  </p:childTnLst>
                                </p:cTn>
                              </p:par>
                              <p:par>
                                <p:cTn id="103" presetID="18" presetClass="entr" presetSubtype="3" fill="hold"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strips(upRight)">
                                      <p:cBhvr>
                                        <p:cTn id="105" dur="500"/>
                                        <p:tgtEl>
                                          <p:spTgt spid="23"/>
                                        </p:tgtEl>
                                      </p:cBhvr>
                                    </p:animEffect>
                                  </p:childTnLst>
                                </p:cTn>
                              </p:par>
                              <p:par>
                                <p:cTn id="106" presetID="18" presetClass="entr" presetSubtype="3" fill="hold"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strips(upRight)">
                                      <p:cBhvr>
                                        <p:cTn id="108" dur="500"/>
                                        <p:tgtEl>
                                          <p:spTgt spid="16"/>
                                        </p:tgtEl>
                                      </p:cBhvr>
                                    </p:animEffect>
                                  </p:childTnLst>
                                </p:cTn>
                              </p:par>
                              <p:par>
                                <p:cTn id="109" presetID="18" presetClass="entr" presetSubtype="3"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Right)">
                                      <p:cBhvr>
                                        <p:cTn id="111" dur="500"/>
                                        <p:tgtEl>
                                          <p:spTgt spid="11"/>
                                        </p:tgtEl>
                                      </p:cBhvr>
                                    </p:animEffect>
                                  </p:childTnLst>
                                </p:cTn>
                              </p:par>
                              <p:par>
                                <p:cTn id="112" presetID="18" presetClass="entr" presetSubtype="3" fill="hold" nodeType="with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strips(upRight)">
                                      <p:cBhvr>
                                        <p:cTn id="114" dur="500"/>
                                        <p:tgtEl>
                                          <p:spTgt spid="17"/>
                                        </p:tgtEl>
                                      </p:cBhvr>
                                    </p:animEffect>
                                  </p:childTnLst>
                                </p:cTn>
                              </p:par>
                              <p:par>
                                <p:cTn id="115" presetID="18" presetClass="entr" presetSubtype="3"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strips(upRight)">
                                      <p:cBhvr>
                                        <p:cTn id="117" dur="500"/>
                                        <p:tgtEl>
                                          <p:spTgt spid="29"/>
                                        </p:tgtEl>
                                      </p:cBhvr>
                                    </p:animEffect>
                                  </p:childTnLst>
                                </p:cTn>
                              </p:par>
                              <p:par>
                                <p:cTn id="118" presetID="18" presetClass="entr" presetSubtype="3" fill="hold"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strips(upRight)">
                                      <p:cBhvr>
                                        <p:cTn id="120" dur="500"/>
                                        <p:tgtEl>
                                          <p:spTgt spid="28"/>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21"/>
                                        </p:tgtEl>
                                        <p:attrNameLst>
                                          <p:attrName>style.visibility</p:attrName>
                                        </p:attrNameLst>
                                      </p:cBhvr>
                                      <p:to>
                                        <p:strVal val="visible"/>
                                      </p:to>
                                    </p:set>
                                    <p:animEffect transition="in" filter="blinds(horizontal)">
                                      <p:cBhvr>
                                        <p:cTn id="125" dur="1000"/>
                                        <p:tgtEl>
                                          <p:spTgt spid="21"/>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blinds(horizontal)">
                                      <p:cBhvr>
                                        <p:cTn id="128" dur="1000"/>
                                        <p:tgtEl>
                                          <p:spTgt spid="20"/>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6"/>
                                        </p:tgtEl>
                                        <p:attrNameLst>
                                          <p:attrName>style.visibility</p:attrName>
                                        </p:attrNameLst>
                                      </p:cBhvr>
                                      <p:to>
                                        <p:strVal val="visible"/>
                                      </p:to>
                                    </p:set>
                                    <p:animEffect transition="in" filter="blinds(horizontal)">
                                      <p:cBhvr>
                                        <p:cTn id="131" dur="1000"/>
                                        <p:tgtEl>
                                          <p:spTgt spid="6"/>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blinds(horizontal)">
                                      <p:cBhvr>
                                        <p:cTn id="134" dur="1000"/>
                                        <p:tgtEl>
                                          <p:spTgt spid="24"/>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blinds(horizontal)">
                                      <p:cBhvr>
                                        <p:cTn id="137" dur="1000"/>
                                        <p:tgtEl>
                                          <p:spTgt spid="25"/>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26"/>
                                        </p:tgtEl>
                                        <p:attrNameLst>
                                          <p:attrName>style.visibility</p:attrName>
                                        </p:attrNameLst>
                                      </p:cBhvr>
                                      <p:to>
                                        <p:strVal val="visible"/>
                                      </p:to>
                                    </p:set>
                                    <p:animEffect transition="in" filter="blinds(horizontal)">
                                      <p:cBhvr>
                                        <p:cTn id="140" dur="1000"/>
                                        <p:tgtEl>
                                          <p:spTgt spid="26"/>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blinds(horizontal)">
                                      <p:cBhvr>
                                        <p:cTn id="14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1" grpId="0" animBg="1"/>
      <p:bldP spid="24" grpId="0" animBg="1"/>
      <p:bldP spid="25" grpId="0" animBg="1"/>
      <p:bldP spid="26" grpId="0" animBg="1"/>
      <p:bldP spid="27" grpId="0" animBg="1"/>
      <p:bldP spid="30"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09600" y="228600"/>
            <a:ext cx="6781800" cy="762000"/>
          </a:xfrm>
          <a:prstGeom prst="rect">
            <a:avLst/>
          </a:prstGeom>
          <a:noFill/>
          <a:ln w="9525">
            <a:noFill/>
            <a:miter lim="800000"/>
            <a:headEnd/>
            <a:tailEnd/>
          </a:ln>
          <a:effectLst/>
        </p:spPr>
        <p:txBody>
          <a:bodyPr anchor="b"/>
          <a:lstStyle/>
          <a:p>
            <a:pPr>
              <a:lnSpc>
                <a:spcPct val="80000"/>
              </a:lnSpc>
            </a:pPr>
            <a:r>
              <a:rPr lang="en-US" sz="3600" b="1" dirty="0" smtClean="0">
                <a:effectLst>
                  <a:outerShdw blurRad="38100" dist="38100" dir="2700000" algn="tl">
                    <a:srgbClr val="000000">
                      <a:alpha val="43137"/>
                    </a:srgbClr>
                  </a:outerShdw>
                </a:effectLst>
                <a:latin typeface="Verdana" pitchFamily="34" charset="0"/>
              </a:rPr>
              <a:t>Outline Marketing PR #1</a:t>
            </a:r>
            <a:endParaRPr lang="en-US" sz="3600" b="1" dirty="0">
              <a:effectLst>
                <a:outerShdw blurRad="38100" dist="38100" dir="2700000" algn="tl">
                  <a:srgbClr val="000000">
                    <a:alpha val="43137"/>
                  </a:srgbClr>
                </a:outerShdw>
              </a:effectLst>
              <a:latin typeface="Verdana" pitchFamily="34" charset="0"/>
            </a:endParaRPr>
          </a:p>
        </p:txBody>
      </p:sp>
      <p:sp>
        <p:nvSpPr>
          <p:cNvPr id="112643" name="Text Box 3"/>
          <p:cNvSpPr txBox="1">
            <a:spLocks noChangeArrowheads="1"/>
          </p:cNvSpPr>
          <p:nvPr/>
        </p:nvSpPr>
        <p:spPr bwMode="auto">
          <a:xfrm>
            <a:off x="838200" y="1524000"/>
            <a:ext cx="7620000" cy="3705694"/>
          </a:xfrm>
          <a:prstGeom prst="rect">
            <a:avLst/>
          </a:prstGeom>
          <a:noFill/>
          <a:ln w="9525">
            <a:noFill/>
            <a:miter lim="800000"/>
            <a:headEnd/>
            <a:tailEnd/>
          </a:ln>
          <a:effectLst/>
        </p:spPr>
        <p:txBody>
          <a:bodyPr wrap="square">
            <a:spAutoFit/>
          </a:bodyPr>
          <a:lstStyle/>
          <a:p>
            <a:pPr marL="401638" indent="-401638">
              <a:lnSpc>
                <a:spcPct val="114000"/>
              </a:lnSpc>
              <a:buFont typeface="+mj-lt"/>
              <a:buAutoNum type="arabicPeriod"/>
            </a:pPr>
            <a:r>
              <a:rPr lang="en-US" sz="2600" b="1" u="sng" dirty="0" err="1" smtClean="0">
                <a:solidFill>
                  <a:schemeClr val="accent4">
                    <a:lumMod val="75000"/>
                  </a:schemeClr>
                </a:solidFill>
                <a:latin typeface="Times New Roman" pitchFamily="18" charset="0"/>
              </a:rPr>
              <a:t>Kronologi</a:t>
            </a:r>
            <a:r>
              <a:rPr lang="en-US" sz="2600" b="1" u="sng" dirty="0" smtClean="0">
                <a:solidFill>
                  <a:schemeClr val="accent4">
                    <a:lumMod val="75000"/>
                  </a:schemeClr>
                </a:solidFill>
                <a:latin typeface="Times New Roman" pitchFamily="18" charset="0"/>
              </a:rPr>
              <a:t> </a:t>
            </a:r>
            <a:r>
              <a:rPr lang="en-US" sz="2600" b="1" u="sng" dirty="0" err="1" smtClean="0">
                <a:solidFill>
                  <a:schemeClr val="accent4">
                    <a:lumMod val="75000"/>
                  </a:schemeClr>
                </a:solidFill>
                <a:latin typeface="Times New Roman" pitchFamily="18" charset="0"/>
              </a:rPr>
              <a:t>dan</a:t>
            </a:r>
            <a:r>
              <a:rPr lang="en-US" sz="2600" b="1" u="sng" dirty="0" smtClean="0">
                <a:solidFill>
                  <a:schemeClr val="accent4">
                    <a:lumMod val="75000"/>
                  </a:schemeClr>
                </a:solidFill>
                <a:latin typeface="Times New Roman" pitchFamily="18" charset="0"/>
              </a:rPr>
              <a:t> </a:t>
            </a:r>
            <a:r>
              <a:rPr lang="en-US" sz="2600" b="1" u="sng" dirty="0" err="1" smtClean="0">
                <a:solidFill>
                  <a:schemeClr val="accent4">
                    <a:lumMod val="75000"/>
                  </a:schemeClr>
                </a:solidFill>
                <a:latin typeface="Times New Roman" pitchFamily="18" charset="0"/>
              </a:rPr>
              <a:t>Konsep</a:t>
            </a:r>
            <a:r>
              <a:rPr lang="en-US" sz="2600" b="1" u="sng" dirty="0" smtClean="0">
                <a:solidFill>
                  <a:schemeClr val="accent4">
                    <a:lumMod val="75000"/>
                  </a:schemeClr>
                </a:solidFill>
                <a:latin typeface="Times New Roman" pitchFamily="18" charset="0"/>
              </a:rPr>
              <a:t> Marketing PR (MPR)</a:t>
            </a:r>
            <a:r>
              <a:rPr lang="en-US" sz="2600" dirty="0" smtClean="0">
                <a:solidFill>
                  <a:srgbClr val="111111"/>
                </a:solidFill>
                <a:latin typeface="Times New Roman" pitchFamily="18" charset="0"/>
              </a:rPr>
              <a:t>.</a:t>
            </a:r>
            <a:r>
              <a:rPr lang="en-US" sz="2600" dirty="0" smtClean="0">
                <a:latin typeface="Times New Roman" pitchFamily="18" charset="0"/>
              </a:rPr>
              <a:t> </a:t>
            </a:r>
          </a:p>
          <a:p>
            <a:pPr marL="401638">
              <a:lnSpc>
                <a:spcPct val="114000"/>
              </a:lnSpc>
            </a:pPr>
            <a:r>
              <a:rPr lang="en-US" sz="2600" dirty="0" smtClean="0">
                <a:latin typeface="Times New Roman" pitchFamily="18" charset="0"/>
              </a:rPr>
              <a:t>Publicity, Marketing &amp; Relationship, Historical PR, </a:t>
            </a:r>
            <a:r>
              <a:rPr lang="en-US" sz="2600" dirty="0" err="1" smtClean="0">
                <a:latin typeface="Times New Roman" pitchFamily="18" charset="0"/>
              </a:rPr>
              <a:t>Segitiga</a:t>
            </a:r>
            <a:r>
              <a:rPr lang="en-US" sz="2600" dirty="0" smtClean="0">
                <a:latin typeface="Times New Roman" pitchFamily="18" charset="0"/>
              </a:rPr>
              <a:t> </a:t>
            </a:r>
            <a:r>
              <a:rPr lang="en-US" sz="2600" dirty="0" err="1" smtClean="0">
                <a:latin typeface="Times New Roman" pitchFamily="18" charset="0"/>
              </a:rPr>
              <a:t>Emas</a:t>
            </a:r>
            <a:r>
              <a:rPr lang="en-US" sz="2600" dirty="0" smtClean="0">
                <a:latin typeface="Times New Roman" pitchFamily="18" charset="0"/>
              </a:rPr>
              <a:t> MPR, Sense of PR in Advertising.</a:t>
            </a:r>
            <a:endParaRPr lang="en-US" sz="2600" dirty="0">
              <a:latin typeface="Times New Roman" pitchFamily="18" charset="0"/>
            </a:endParaRPr>
          </a:p>
          <a:p>
            <a:pPr marL="401638" indent="-401638">
              <a:lnSpc>
                <a:spcPct val="114000"/>
              </a:lnSpc>
              <a:buFont typeface="+mj-lt"/>
              <a:buAutoNum type="arabicPeriod" startAt="2"/>
            </a:pPr>
            <a:r>
              <a:rPr lang="en-US" sz="2600" b="1" u="sng" dirty="0" err="1" smtClean="0">
                <a:solidFill>
                  <a:schemeClr val="accent4">
                    <a:lumMod val="75000"/>
                  </a:schemeClr>
                </a:solidFill>
                <a:latin typeface="Times New Roman" pitchFamily="18" charset="0"/>
              </a:rPr>
              <a:t>Fungsi</a:t>
            </a:r>
            <a:r>
              <a:rPr lang="en-US" sz="2600" b="1" u="sng" dirty="0" smtClean="0">
                <a:solidFill>
                  <a:schemeClr val="accent4">
                    <a:lumMod val="75000"/>
                  </a:schemeClr>
                </a:solidFill>
                <a:latin typeface="Times New Roman" pitchFamily="18" charset="0"/>
              </a:rPr>
              <a:t> </a:t>
            </a:r>
            <a:r>
              <a:rPr lang="en-US" sz="2600" b="1" u="sng" dirty="0" err="1" smtClean="0">
                <a:solidFill>
                  <a:schemeClr val="accent4">
                    <a:lumMod val="75000"/>
                  </a:schemeClr>
                </a:solidFill>
                <a:latin typeface="Times New Roman" pitchFamily="18" charset="0"/>
              </a:rPr>
              <a:t>dan</a:t>
            </a:r>
            <a:r>
              <a:rPr lang="en-US" sz="2600" b="1" u="sng" dirty="0" smtClean="0">
                <a:solidFill>
                  <a:schemeClr val="accent4">
                    <a:lumMod val="75000"/>
                  </a:schemeClr>
                </a:solidFill>
                <a:latin typeface="Times New Roman" pitchFamily="18" charset="0"/>
              </a:rPr>
              <a:t> </a:t>
            </a:r>
            <a:r>
              <a:rPr lang="en-US" sz="2600" b="1" u="sng" dirty="0" err="1" smtClean="0">
                <a:solidFill>
                  <a:schemeClr val="accent4">
                    <a:lumMod val="75000"/>
                  </a:schemeClr>
                </a:solidFill>
                <a:latin typeface="Times New Roman" pitchFamily="18" charset="0"/>
              </a:rPr>
              <a:t>Posisi</a:t>
            </a:r>
            <a:r>
              <a:rPr lang="en-US" sz="2600" b="1" u="sng" dirty="0" smtClean="0">
                <a:solidFill>
                  <a:schemeClr val="accent4">
                    <a:lumMod val="75000"/>
                  </a:schemeClr>
                </a:solidFill>
                <a:latin typeface="Times New Roman" pitchFamily="18" charset="0"/>
              </a:rPr>
              <a:t> Marketing PR</a:t>
            </a:r>
            <a:r>
              <a:rPr lang="en-US" sz="2600" dirty="0" smtClean="0">
                <a:solidFill>
                  <a:schemeClr val="accent2"/>
                </a:solidFill>
                <a:latin typeface="Times New Roman" pitchFamily="18" charset="0"/>
              </a:rPr>
              <a:t>.</a:t>
            </a:r>
            <a:r>
              <a:rPr lang="en-US" sz="2600" dirty="0" smtClean="0">
                <a:latin typeface="Times New Roman" pitchFamily="18" charset="0"/>
              </a:rPr>
              <a:t> </a:t>
            </a:r>
          </a:p>
          <a:p>
            <a:pPr marL="401638">
              <a:lnSpc>
                <a:spcPct val="114000"/>
              </a:lnSpc>
            </a:pPr>
            <a:r>
              <a:rPr lang="en-US" sz="2600" dirty="0" smtClean="0">
                <a:latin typeface="Times New Roman" pitchFamily="18" charset="0"/>
              </a:rPr>
              <a:t>Era Marketing PR, </a:t>
            </a:r>
            <a:r>
              <a:rPr lang="en-US" sz="2600" dirty="0" err="1" smtClean="0">
                <a:latin typeface="Times New Roman" pitchFamily="18" charset="0"/>
              </a:rPr>
              <a:t>Fungsi</a:t>
            </a:r>
            <a:r>
              <a:rPr lang="en-US" sz="2600" dirty="0" smtClean="0">
                <a:latin typeface="Times New Roman" pitchFamily="18" charset="0"/>
              </a:rPr>
              <a:t> </a:t>
            </a:r>
            <a:r>
              <a:rPr lang="en-US" sz="2600" dirty="0" err="1" smtClean="0">
                <a:latin typeface="Times New Roman" pitchFamily="18" charset="0"/>
              </a:rPr>
              <a:t>Harmonisasi</a:t>
            </a:r>
            <a:r>
              <a:rPr lang="en-US" sz="2600" dirty="0" smtClean="0">
                <a:latin typeface="Times New Roman" pitchFamily="18" charset="0"/>
              </a:rPr>
              <a:t> </a:t>
            </a:r>
            <a:r>
              <a:rPr lang="en-US" sz="2600" dirty="0" err="1" smtClean="0">
                <a:latin typeface="Times New Roman" pitchFamily="18" charset="0"/>
              </a:rPr>
              <a:t>Iklan</a:t>
            </a:r>
            <a:r>
              <a:rPr lang="en-US" sz="2600" dirty="0" smtClean="0">
                <a:latin typeface="Times New Roman" pitchFamily="18" charset="0"/>
              </a:rPr>
              <a:t> </a:t>
            </a:r>
            <a:r>
              <a:rPr lang="en-US" sz="2600" dirty="0" err="1" smtClean="0">
                <a:latin typeface="Times New Roman" pitchFamily="18" charset="0"/>
              </a:rPr>
              <a:t>dan</a:t>
            </a:r>
            <a:r>
              <a:rPr lang="en-US" sz="2600" dirty="0" smtClean="0">
                <a:latin typeface="Times New Roman" pitchFamily="18" charset="0"/>
              </a:rPr>
              <a:t> PR, Lima Model </a:t>
            </a:r>
            <a:r>
              <a:rPr lang="en-US" sz="2600" dirty="0" err="1" smtClean="0">
                <a:latin typeface="Times New Roman" pitchFamily="18" charset="0"/>
              </a:rPr>
              <a:t>Kolaborasi</a:t>
            </a:r>
            <a:r>
              <a:rPr lang="en-US" sz="2600" dirty="0" smtClean="0">
                <a:latin typeface="Times New Roman" pitchFamily="18" charset="0"/>
              </a:rPr>
              <a:t> Marketing </a:t>
            </a:r>
            <a:r>
              <a:rPr lang="en-US" sz="2600" dirty="0" err="1" smtClean="0">
                <a:latin typeface="Times New Roman" pitchFamily="18" charset="0"/>
              </a:rPr>
              <a:t>dan</a:t>
            </a:r>
            <a:r>
              <a:rPr lang="en-US" sz="2600" dirty="0" smtClean="0">
                <a:latin typeface="Times New Roman" pitchFamily="18" charset="0"/>
              </a:rPr>
              <a:t> PR.</a:t>
            </a:r>
            <a:endParaRPr lang="en-US" sz="2600" dirty="0">
              <a:latin typeface="Times New Roman" pitchFamily="18" charset="0"/>
            </a:endParaRPr>
          </a:p>
          <a:p>
            <a:pPr marL="404813" indent="-404813">
              <a:lnSpc>
                <a:spcPct val="114000"/>
              </a:lnSpc>
              <a:buFont typeface="+mj-lt"/>
              <a:buAutoNum type="arabicPeriod" startAt="3"/>
            </a:pPr>
            <a:r>
              <a:rPr lang="en-US" sz="2600" b="1" u="sng" dirty="0" smtClean="0">
                <a:solidFill>
                  <a:schemeClr val="accent4">
                    <a:lumMod val="75000"/>
                  </a:schemeClr>
                </a:solidFill>
                <a:latin typeface="Times New Roman" pitchFamily="18" charset="0"/>
              </a:rPr>
              <a:t>Marketing PR Tactics</a:t>
            </a:r>
            <a:r>
              <a:rPr lang="en-US" sz="2600" dirty="0" smtClean="0">
                <a:solidFill>
                  <a:schemeClr val="accent2"/>
                </a:solidFill>
                <a:latin typeface="Times New Roman" pitchFamily="18" charset="0"/>
              </a:rPr>
              <a:t>.</a:t>
            </a:r>
            <a:r>
              <a:rPr lang="en-US" sz="2600" dirty="0" smtClean="0">
                <a:latin typeface="Times New Roman" pitchFamily="18" charset="0"/>
              </a:rPr>
              <a:t> </a:t>
            </a:r>
          </a:p>
          <a:p>
            <a:pPr marL="401638">
              <a:lnSpc>
                <a:spcPct val="114000"/>
              </a:lnSpc>
            </a:pPr>
            <a:r>
              <a:rPr lang="en-US" sz="2600" dirty="0" smtClean="0">
                <a:latin typeface="Times New Roman" pitchFamily="18" charset="0"/>
              </a:rPr>
              <a:t>A to Z Marketing PR Tactics.</a:t>
            </a:r>
            <a:endParaRPr lang="en-US" sz="26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box(out)">
                                      <p:cBhvr>
                                        <p:cTn id="7" dur="500"/>
                                        <p:tgtEl>
                                          <p:spTgt spid="112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Effect transition="in" filter="box(out)">
                                      <p:cBhvr>
                                        <p:cTn id="12" dur="500"/>
                                        <p:tgtEl>
                                          <p:spTgt spid="112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2643">
                                            <p:txEl>
                                              <p:pRg st="2" end="2"/>
                                            </p:txEl>
                                          </p:spTgt>
                                        </p:tgtEl>
                                        <p:attrNameLst>
                                          <p:attrName>style.visibility</p:attrName>
                                        </p:attrNameLst>
                                      </p:cBhvr>
                                      <p:to>
                                        <p:strVal val="visible"/>
                                      </p:to>
                                    </p:set>
                                    <p:animEffect transition="in" filter="box(out)">
                                      <p:cBhvr>
                                        <p:cTn id="17" dur="500"/>
                                        <p:tgtEl>
                                          <p:spTgt spid="112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12643">
                                            <p:txEl>
                                              <p:pRg st="3" end="3"/>
                                            </p:txEl>
                                          </p:spTgt>
                                        </p:tgtEl>
                                        <p:attrNameLst>
                                          <p:attrName>style.visibility</p:attrName>
                                        </p:attrNameLst>
                                      </p:cBhvr>
                                      <p:to>
                                        <p:strVal val="visible"/>
                                      </p:to>
                                    </p:set>
                                    <p:animEffect transition="in" filter="box(out)">
                                      <p:cBhvr>
                                        <p:cTn id="22" dur="500"/>
                                        <p:tgtEl>
                                          <p:spTgt spid="1126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12643">
                                            <p:txEl>
                                              <p:pRg st="4" end="4"/>
                                            </p:txEl>
                                          </p:spTgt>
                                        </p:tgtEl>
                                        <p:attrNameLst>
                                          <p:attrName>style.visibility</p:attrName>
                                        </p:attrNameLst>
                                      </p:cBhvr>
                                      <p:to>
                                        <p:strVal val="visible"/>
                                      </p:to>
                                    </p:set>
                                    <p:animEffect transition="in" filter="box(out)">
                                      <p:cBhvr>
                                        <p:cTn id="27" dur="500"/>
                                        <p:tgtEl>
                                          <p:spTgt spid="1126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12643">
                                            <p:txEl>
                                              <p:pRg st="5" end="5"/>
                                            </p:txEl>
                                          </p:spTgt>
                                        </p:tgtEl>
                                        <p:attrNameLst>
                                          <p:attrName>style.visibility</p:attrName>
                                        </p:attrNameLst>
                                      </p:cBhvr>
                                      <p:to>
                                        <p:strVal val="visible"/>
                                      </p:to>
                                    </p:set>
                                    <p:animEffect transition="in" filter="box(out)">
                                      <p:cBhvr>
                                        <p:cTn id="32" dur="500"/>
                                        <p:tgtEl>
                                          <p:spTgt spid="1126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304800"/>
            <a:ext cx="7162800" cy="533400"/>
          </a:xfrm>
        </p:spPr>
        <p:txBody>
          <a:bodyPr>
            <a:noAutofit/>
          </a:bodyPr>
          <a:lstStyle/>
          <a:p>
            <a:r>
              <a:rPr lang="en-US" sz="3400" b="1" dirty="0" smtClean="0">
                <a:solidFill>
                  <a:schemeClr val="accent4">
                    <a:lumMod val="75000"/>
                  </a:schemeClr>
                </a:solidFill>
                <a:effectLst>
                  <a:outerShdw blurRad="38100" dist="38100" dir="2700000" algn="tl">
                    <a:srgbClr val="000000">
                      <a:alpha val="43137"/>
                    </a:srgbClr>
                  </a:outerShdw>
                </a:effectLst>
                <a:latin typeface="Verdana" pitchFamily="34" charset="0"/>
              </a:rPr>
              <a:t>Negative &amp; Bad Publicity/PR</a:t>
            </a:r>
          </a:p>
        </p:txBody>
      </p:sp>
      <p:pic>
        <p:nvPicPr>
          <p:cNvPr id="4" name="Picture 202" descr="tplay">
            <a:hlinkClick r:id="rId2" action="ppaction://hlinkfile"/>
          </p:cNvPr>
          <p:cNvPicPr>
            <a:picLocks noChangeAspect="1" noChangeArrowheads="1"/>
          </p:cNvPicPr>
          <p:nvPr/>
        </p:nvPicPr>
        <p:blipFill>
          <a:blip r:embed="rId3" cstate="print"/>
          <a:srcRect/>
          <a:stretch>
            <a:fillRect/>
          </a:stretch>
        </p:blipFill>
        <p:spPr bwMode="auto">
          <a:xfrm>
            <a:off x="8991600" y="6713537"/>
            <a:ext cx="152400" cy="144463"/>
          </a:xfrm>
          <a:prstGeom prst="rect">
            <a:avLst/>
          </a:prstGeom>
          <a:noFill/>
          <a:ln w="9525">
            <a:noFill/>
            <a:miter lim="800000"/>
            <a:headEnd/>
            <a:tailEnd/>
          </a:ln>
        </p:spPr>
      </p:pic>
      <p:pic>
        <p:nvPicPr>
          <p:cNvPr id="5" name="Picture 4" descr="Ponari Sweat.jpg"/>
          <p:cNvPicPr>
            <a:picLocks noChangeAspect="1"/>
          </p:cNvPicPr>
          <p:nvPr/>
        </p:nvPicPr>
        <p:blipFill>
          <a:blip r:embed="rId4" cstate="print"/>
          <a:stretch>
            <a:fillRect/>
          </a:stretch>
        </p:blipFill>
        <p:spPr>
          <a:xfrm>
            <a:off x="3581400" y="2819400"/>
            <a:ext cx="5562600" cy="4038600"/>
          </a:xfrm>
          <a:prstGeom prst="rect">
            <a:avLst/>
          </a:prstGeom>
        </p:spPr>
      </p:pic>
      <p:pic>
        <p:nvPicPr>
          <p:cNvPr id="6" name="Picture 5" descr="Godaan Sale.jpg"/>
          <p:cNvPicPr>
            <a:picLocks noChangeAspect="1"/>
          </p:cNvPicPr>
          <p:nvPr/>
        </p:nvPicPr>
        <p:blipFill>
          <a:blip r:embed="rId5" cstate="print"/>
          <a:stretch>
            <a:fillRect/>
          </a:stretch>
        </p:blipFill>
        <p:spPr>
          <a:xfrm>
            <a:off x="-14207" y="1295400"/>
            <a:ext cx="3595607" cy="4419600"/>
          </a:xfrm>
          <a:prstGeom prst="rect">
            <a:avLst/>
          </a:prstGeom>
        </p:spPr>
      </p:pic>
      <p:pic>
        <p:nvPicPr>
          <p:cNvPr id="7" name="Picture 6" descr="TVone-Terdepan-Mengaburkan.jpg"/>
          <p:cNvPicPr>
            <a:picLocks noChangeAspect="1"/>
          </p:cNvPicPr>
          <p:nvPr/>
        </p:nvPicPr>
        <p:blipFill>
          <a:blip r:embed="rId6" cstate="print"/>
          <a:stretch>
            <a:fillRect/>
          </a:stretch>
        </p:blipFill>
        <p:spPr>
          <a:xfrm>
            <a:off x="3962400" y="1143000"/>
            <a:ext cx="4495800"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0-#ppt_w/2"/>
                                          </p:val>
                                        </p:tav>
                                        <p:tav tm="100000">
                                          <p:val>
                                            <p:strVal val="#ppt_x"/>
                                          </p:val>
                                        </p:tav>
                                      </p:tavLst>
                                    </p:anim>
                                    <p:anim calcmode="lin" valueType="num">
                                      <p:cBhvr additive="base">
                                        <p:cTn id="21"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09600" y="609600"/>
            <a:ext cx="6553200" cy="533400"/>
          </a:xfrm>
          <a:prstGeom prst="rect">
            <a:avLst/>
          </a:prstGeom>
          <a:noFill/>
          <a:ln w="9525">
            <a:noFill/>
            <a:miter lim="800000"/>
            <a:headEnd/>
            <a:tailEnd/>
          </a:ln>
          <a:effectLst/>
        </p:spPr>
        <p:txBody>
          <a:bodyPr anchor="b"/>
          <a:lstStyle/>
          <a:p>
            <a:pPr algn="ctr">
              <a:lnSpc>
                <a:spcPct val="80000"/>
              </a:lnSpc>
              <a:defRPr/>
            </a:pPr>
            <a:r>
              <a:rPr lang="en-US" sz="3300" b="1" dirty="0" err="1">
                <a:solidFill>
                  <a:schemeClr val="tx2"/>
                </a:solidFill>
                <a:effectLst>
                  <a:outerShdw blurRad="38100" dist="38100" dir="2700000" algn="tl">
                    <a:srgbClr val="000000">
                      <a:alpha val="43137"/>
                    </a:srgbClr>
                  </a:outerShdw>
                </a:effectLst>
              </a:rPr>
              <a:t>Mengapa</a:t>
            </a:r>
            <a:r>
              <a:rPr lang="en-US" sz="3300" b="1" dirty="0">
                <a:solidFill>
                  <a:schemeClr val="tx2"/>
                </a:solidFill>
                <a:effectLst>
                  <a:outerShdw blurRad="38100" dist="38100" dir="2700000" algn="tl">
                    <a:srgbClr val="000000">
                      <a:alpha val="43137"/>
                    </a:srgbClr>
                  </a:outerShdw>
                </a:effectLst>
              </a:rPr>
              <a:t> </a:t>
            </a:r>
            <a:r>
              <a:rPr lang="en-US" sz="3300" b="1" dirty="0" err="1">
                <a:solidFill>
                  <a:schemeClr val="tx2"/>
                </a:solidFill>
                <a:effectLst>
                  <a:outerShdw blurRad="38100" dist="38100" dir="2700000" algn="tl">
                    <a:srgbClr val="000000">
                      <a:alpha val="43137"/>
                    </a:srgbClr>
                  </a:outerShdw>
                </a:effectLst>
              </a:rPr>
              <a:t>Perlu</a:t>
            </a:r>
            <a:r>
              <a:rPr lang="en-US" sz="3300" b="1" dirty="0">
                <a:solidFill>
                  <a:srgbClr val="6600FF"/>
                </a:solidFill>
                <a:effectLst>
                  <a:outerShdw blurRad="38100" dist="38100" dir="2700000" algn="tl">
                    <a:srgbClr val="000000">
                      <a:alpha val="43137"/>
                    </a:srgbClr>
                  </a:outerShdw>
                </a:effectLst>
              </a:rPr>
              <a:t> </a:t>
            </a:r>
            <a:r>
              <a:rPr lang="en-US" sz="3300" b="1" dirty="0">
                <a:solidFill>
                  <a:srgbClr val="FF0000"/>
                </a:solidFill>
                <a:effectLst>
                  <a:outerShdw blurRad="38100" dist="38100" dir="2700000" algn="tl">
                    <a:srgbClr val="000000">
                      <a:alpha val="43137"/>
                    </a:srgbClr>
                  </a:outerShdw>
                </a:effectLst>
              </a:rPr>
              <a:t>Marketing</a:t>
            </a:r>
            <a:r>
              <a:rPr lang="en-US" sz="3300" b="1" dirty="0">
                <a:solidFill>
                  <a:srgbClr val="000099"/>
                </a:solidFill>
                <a:effectLst>
                  <a:outerShdw blurRad="38100" dist="38100" dir="2700000" algn="tl">
                    <a:srgbClr val="000000">
                      <a:alpha val="43137"/>
                    </a:srgbClr>
                  </a:outerShdw>
                </a:effectLst>
              </a:rPr>
              <a:t> PR?</a:t>
            </a:r>
          </a:p>
        </p:txBody>
      </p:sp>
      <p:sp>
        <p:nvSpPr>
          <p:cNvPr id="19459" name="Text Box 3"/>
          <p:cNvSpPr txBox="1">
            <a:spLocks noChangeArrowheads="1"/>
          </p:cNvSpPr>
          <p:nvPr/>
        </p:nvSpPr>
        <p:spPr bwMode="auto">
          <a:xfrm>
            <a:off x="914400" y="1981200"/>
            <a:ext cx="7620000" cy="3584575"/>
          </a:xfrm>
          <a:prstGeom prst="rect">
            <a:avLst/>
          </a:prstGeom>
          <a:noFill/>
          <a:ln w="9525">
            <a:noFill/>
            <a:miter lim="800000"/>
            <a:headEnd/>
            <a:tailEnd/>
          </a:ln>
        </p:spPr>
        <p:txBody>
          <a:bodyPr>
            <a:spAutoFit/>
          </a:bodyPr>
          <a:lstStyle/>
          <a:p>
            <a:pPr marL="228600" indent="-228600">
              <a:lnSpc>
                <a:spcPct val="110000"/>
              </a:lnSpc>
              <a:buFontTx/>
              <a:buChar char="•"/>
            </a:pPr>
            <a:r>
              <a:rPr lang="en-US" sz="2600">
                <a:latin typeface="Times New Roman" pitchFamily="18" charset="0"/>
              </a:rPr>
              <a:t>Pemasaran dan iklan hanya sebatas mengenalkan, membujuk dan menciptakan preferensi konsumen;</a:t>
            </a:r>
          </a:p>
          <a:p>
            <a:pPr marL="228600" indent="-228600">
              <a:lnSpc>
                <a:spcPct val="110000"/>
              </a:lnSpc>
              <a:buFontTx/>
              <a:buChar char="•"/>
            </a:pPr>
            <a:r>
              <a:rPr lang="en-US" sz="2600">
                <a:solidFill>
                  <a:schemeClr val="accent2"/>
                </a:solidFill>
                <a:latin typeface="Times New Roman" pitchFamily="18" charset="0"/>
              </a:rPr>
              <a:t>Iklan dan promosi tidak bisa berjalan sendiri-sendiri;</a:t>
            </a:r>
          </a:p>
          <a:p>
            <a:pPr marL="228600" indent="-228600">
              <a:lnSpc>
                <a:spcPct val="110000"/>
              </a:lnSpc>
              <a:buFontTx/>
              <a:buChar char="•"/>
            </a:pPr>
            <a:r>
              <a:rPr lang="en-US" sz="2600">
                <a:solidFill>
                  <a:schemeClr val="accent2"/>
                </a:solidFill>
                <a:latin typeface="Times New Roman" pitchFamily="18" charset="0"/>
              </a:rPr>
              <a:t>Perlu dukungan kredibilitas pesan-pesan kehumasan terhadap muatan informasi iklan dan promosi;</a:t>
            </a:r>
          </a:p>
          <a:p>
            <a:pPr marL="228600" indent="-228600">
              <a:lnSpc>
                <a:spcPct val="110000"/>
              </a:lnSpc>
              <a:buFontTx/>
              <a:buChar char="•"/>
            </a:pPr>
            <a:r>
              <a:rPr lang="en-US" sz="2600">
                <a:latin typeface="Times New Roman" pitchFamily="18" charset="0"/>
              </a:rPr>
              <a:t>Kini saatnya kolaborasi insan iklan dan promosi dengan pelaku kehumasan dalam merumuskan strategi dan taktik Humas Pemasaran yang efektif.</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990600" y="304800"/>
            <a:ext cx="6019800" cy="609600"/>
          </a:xfrm>
          <a:prstGeom prst="rect">
            <a:avLst/>
          </a:prstGeom>
          <a:noFill/>
          <a:ln w="9525">
            <a:noFill/>
            <a:miter lim="800000"/>
            <a:headEnd/>
            <a:tailEnd/>
          </a:ln>
        </p:spPr>
        <p:txBody>
          <a:bodyPr anchor="b"/>
          <a:lstStyle/>
          <a:p>
            <a:pPr algn="ctr">
              <a:lnSpc>
                <a:spcPct val="80000"/>
              </a:lnSpc>
            </a:pPr>
            <a:r>
              <a:rPr lang="en-US" sz="3600" b="1" dirty="0" smtClean="0">
                <a:solidFill>
                  <a:srgbClr val="000099"/>
                </a:solidFill>
                <a:effectLst>
                  <a:outerShdw blurRad="38100" dist="38100" dir="2700000" algn="tl">
                    <a:srgbClr val="000000">
                      <a:alpha val="43137"/>
                    </a:srgbClr>
                  </a:outerShdw>
                </a:effectLst>
              </a:rPr>
              <a:t>Marketing &amp; Relationship</a:t>
            </a:r>
            <a:endParaRPr lang="en-US" sz="3600" b="1" dirty="0">
              <a:solidFill>
                <a:srgbClr val="000099"/>
              </a:solidFill>
              <a:effectLst>
                <a:outerShdw blurRad="38100" dist="38100" dir="2700000" algn="tl">
                  <a:srgbClr val="000000">
                    <a:alpha val="43137"/>
                  </a:srgbClr>
                </a:outerShdw>
              </a:effectLst>
            </a:endParaRPr>
          </a:p>
        </p:txBody>
      </p:sp>
      <p:sp>
        <p:nvSpPr>
          <p:cNvPr id="7171" name="Rectangle 3"/>
          <p:cNvSpPr>
            <a:spLocks noChangeArrowheads="1"/>
          </p:cNvSpPr>
          <p:nvPr/>
        </p:nvSpPr>
        <p:spPr bwMode="auto">
          <a:xfrm>
            <a:off x="0" y="2574925"/>
            <a:ext cx="9144000" cy="0"/>
          </a:xfrm>
          <a:prstGeom prst="rect">
            <a:avLst/>
          </a:prstGeom>
          <a:noFill/>
          <a:ln w="9525">
            <a:noFill/>
            <a:miter lim="800000"/>
            <a:headEnd/>
            <a:tailEnd/>
          </a:ln>
        </p:spPr>
        <p:txBody>
          <a:bodyPr wrap="none" anchor="ctr">
            <a:spAutoFit/>
          </a:bodyPr>
          <a:lstStyle/>
          <a:p>
            <a:endParaRPr lang="en-US"/>
          </a:p>
        </p:txBody>
      </p:sp>
      <p:sp>
        <p:nvSpPr>
          <p:cNvPr id="7172" name="Rectangle 4"/>
          <p:cNvSpPr>
            <a:spLocks noChangeArrowheads="1"/>
          </p:cNvSpPr>
          <p:nvPr/>
        </p:nvSpPr>
        <p:spPr bwMode="auto">
          <a:xfrm>
            <a:off x="1449388" y="2528888"/>
            <a:ext cx="184150" cy="366712"/>
          </a:xfrm>
          <a:prstGeom prst="rect">
            <a:avLst/>
          </a:prstGeom>
          <a:noFill/>
          <a:ln w="9525">
            <a:noFill/>
            <a:miter lim="800000"/>
            <a:headEnd/>
            <a:tailEnd/>
          </a:ln>
        </p:spPr>
        <p:txBody>
          <a:bodyPr wrap="none">
            <a:spAutoFit/>
          </a:bodyPr>
          <a:lstStyle/>
          <a:p>
            <a:endParaRPr lang="en-US"/>
          </a:p>
        </p:txBody>
      </p:sp>
      <p:sp>
        <p:nvSpPr>
          <p:cNvPr id="7173" name="Rectangle 5"/>
          <p:cNvSpPr>
            <a:spLocks noChangeArrowheads="1"/>
          </p:cNvSpPr>
          <p:nvPr/>
        </p:nvSpPr>
        <p:spPr bwMode="auto">
          <a:xfrm>
            <a:off x="1449388" y="2528888"/>
            <a:ext cx="184150" cy="366712"/>
          </a:xfrm>
          <a:prstGeom prst="rect">
            <a:avLst/>
          </a:prstGeom>
          <a:noFill/>
          <a:ln w="9525">
            <a:noFill/>
            <a:miter lim="800000"/>
            <a:headEnd/>
            <a:tailEnd/>
          </a:ln>
        </p:spPr>
        <p:txBody>
          <a:bodyPr wrap="none">
            <a:spAutoFit/>
          </a:bodyPr>
          <a:lstStyle/>
          <a:p>
            <a:endParaRPr lang="en-US"/>
          </a:p>
        </p:txBody>
      </p:sp>
      <p:sp>
        <p:nvSpPr>
          <p:cNvPr id="11" name="Text Box 2"/>
          <p:cNvSpPr txBox="1">
            <a:spLocks noChangeArrowheads="1"/>
          </p:cNvSpPr>
          <p:nvPr/>
        </p:nvSpPr>
        <p:spPr bwMode="auto">
          <a:xfrm>
            <a:off x="762000" y="1687512"/>
            <a:ext cx="7620000" cy="3600986"/>
          </a:xfrm>
          <a:prstGeom prst="rect">
            <a:avLst/>
          </a:prstGeom>
          <a:noFill/>
          <a:ln w="9525">
            <a:noFill/>
            <a:miter lim="800000"/>
            <a:headEnd/>
            <a:tailEnd/>
          </a:ln>
          <a:effectLst/>
        </p:spPr>
        <p:txBody>
          <a:bodyPr>
            <a:spAutoFit/>
          </a:bodyPr>
          <a:lstStyle/>
          <a:p>
            <a:pPr>
              <a:lnSpc>
                <a:spcPct val="90000"/>
              </a:lnSpc>
              <a:spcBef>
                <a:spcPct val="50000"/>
              </a:spcBef>
            </a:pPr>
            <a:r>
              <a:rPr lang="en-US" sz="2400" b="1" i="1" u="sng" dirty="0">
                <a:solidFill>
                  <a:srgbClr val="000099"/>
                </a:solidFill>
                <a:latin typeface="Arial Unicode MS" pitchFamily="34" charset="-128"/>
              </a:rPr>
              <a:t>Marketing</a:t>
            </a:r>
            <a:r>
              <a:rPr lang="en-US" sz="2400" b="1" i="1" dirty="0">
                <a:solidFill>
                  <a:srgbClr val="000099"/>
                </a:solidFill>
                <a:latin typeface="Arial Unicode MS" pitchFamily="34" charset="-128"/>
              </a:rPr>
              <a:t> </a:t>
            </a:r>
            <a:r>
              <a:rPr lang="en-US" sz="2400" b="1" i="1" dirty="0" smtClean="0">
                <a:solidFill>
                  <a:srgbClr val="000099"/>
                </a:solidFill>
                <a:latin typeface="Arial Unicode MS" pitchFamily="34" charset="-128"/>
              </a:rPr>
              <a:t> </a:t>
            </a:r>
            <a:r>
              <a:rPr lang="en-US" sz="2400" dirty="0" smtClean="0">
                <a:latin typeface="Arial Unicode MS" pitchFamily="34" charset="-128"/>
              </a:rPr>
              <a:t>is </a:t>
            </a:r>
            <a:r>
              <a:rPr lang="en-US" sz="2400" dirty="0">
                <a:latin typeface="Arial Unicode MS" pitchFamily="34" charset="-128"/>
              </a:rPr>
              <a:t>organizational function and a set of process for creating, communicating and delivering value to customers and for managing customer relationship in ways that benefit the organization and its stakeholders </a:t>
            </a:r>
            <a:r>
              <a:rPr lang="en-US" dirty="0">
                <a:solidFill>
                  <a:schemeClr val="accent2"/>
                </a:solidFill>
                <a:latin typeface="Arial Unicode MS" pitchFamily="34" charset="-128"/>
              </a:rPr>
              <a:t>(American Marketing Association).</a:t>
            </a:r>
          </a:p>
          <a:p>
            <a:pPr>
              <a:lnSpc>
                <a:spcPct val="90000"/>
              </a:lnSpc>
              <a:spcBef>
                <a:spcPct val="50000"/>
              </a:spcBef>
            </a:pPr>
            <a:r>
              <a:rPr lang="en-US" sz="2400" dirty="0">
                <a:latin typeface="Arial Unicode MS" pitchFamily="34" charset="-128"/>
              </a:rPr>
              <a:t>The focus on customer relationships and value has led many companies to emphasize</a:t>
            </a:r>
            <a:r>
              <a:rPr lang="en-US" sz="2400" dirty="0">
                <a:solidFill>
                  <a:srgbClr val="000099"/>
                </a:solidFill>
                <a:latin typeface="Arial Unicode MS" pitchFamily="34" charset="-128"/>
              </a:rPr>
              <a:t> </a:t>
            </a:r>
            <a:r>
              <a:rPr lang="en-US" sz="2400" b="1" i="1" dirty="0">
                <a:solidFill>
                  <a:srgbClr val="000099"/>
                </a:solidFill>
                <a:latin typeface="Arial Unicode MS" pitchFamily="34" charset="-128"/>
              </a:rPr>
              <a:t>relationship marketing, </a:t>
            </a:r>
            <a:r>
              <a:rPr lang="en-US" sz="2400" dirty="0">
                <a:latin typeface="Arial Unicode MS" pitchFamily="34" charset="-128"/>
              </a:rPr>
              <a:t>which involves creating, maintaining, and enhancing long-term  relationships with individual customers as well as other stakeholders for mutual benefit. </a:t>
            </a:r>
          </a:p>
        </p:txBody>
      </p:sp>
      <p:sp>
        <p:nvSpPr>
          <p:cNvPr id="12" name="Text Box 4"/>
          <p:cNvSpPr txBox="1">
            <a:spLocks noChangeArrowheads="1"/>
          </p:cNvSpPr>
          <p:nvPr/>
        </p:nvSpPr>
        <p:spPr bwMode="auto">
          <a:xfrm>
            <a:off x="2269944" y="5867400"/>
            <a:ext cx="5731056" cy="738664"/>
          </a:xfrm>
          <a:prstGeom prst="rect">
            <a:avLst/>
          </a:prstGeom>
          <a:noFill/>
          <a:ln w="9525">
            <a:noFill/>
            <a:miter lim="800000"/>
            <a:headEnd/>
            <a:tailEnd/>
          </a:ln>
          <a:effectLst/>
        </p:spPr>
        <p:txBody>
          <a:bodyPr wrap="none">
            <a:spAutoFit/>
          </a:bodyPr>
          <a:lstStyle/>
          <a:p>
            <a:r>
              <a:rPr lang="en-US" sz="1400" dirty="0">
                <a:latin typeface="Arial Unicode MS" pitchFamily="34" charset="-128"/>
              </a:rPr>
              <a:t>Source: </a:t>
            </a:r>
            <a:r>
              <a:rPr lang="en-US" sz="1400" dirty="0" err="1" smtClean="0"/>
              <a:t>Kotler</a:t>
            </a:r>
            <a:r>
              <a:rPr lang="en-US" sz="1400" dirty="0" smtClean="0"/>
              <a:t> &amp; Keller, </a:t>
            </a:r>
            <a:r>
              <a:rPr lang="en-US" sz="1400" i="1" dirty="0" smtClean="0"/>
              <a:t>Marketing Management</a:t>
            </a:r>
            <a:r>
              <a:rPr lang="en-US" sz="1400" dirty="0" smtClean="0"/>
              <a:t>, 12e, 2006: 6</a:t>
            </a:r>
            <a:r>
              <a:rPr lang="en-US" sz="1400" dirty="0" smtClean="0">
                <a:latin typeface="Arial Unicode MS" pitchFamily="34" charset="-128"/>
              </a:rPr>
              <a:t>.</a:t>
            </a:r>
          </a:p>
          <a:p>
            <a:r>
              <a:rPr lang="en-US" sz="1400" dirty="0" smtClean="0">
                <a:latin typeface="Arial Unicode MS" pitchFamily="34" charset="-128"/>
              </a:rPr>
              <a:t>Belch </a:t>
            </a:r>
            <a:r>
              <a:rPr lang="en-US" sz="1400" dirty="0">
                <a:latin typeface="Arial Unicode MS" pitchFamily="34" charset="-128"/>
              </a:rPr>
              <a:t>&amp; Belch, </a:t>
            </a:r>
            <a:r>
              <a:rPr lang="en-US" sz="1400" i="1" dirty="0">
                <a:latin typeface="Arial Unicode MS" pitchFamily="34" charset="-128"/>
              </a:rPr>
              <a:t>Advertising &amp; Promotion: an IMC Perspective</a:t>
            </a:r>
            <a:r>
              <a:rPr lang="en-US" sz="1400" dirty="0">
                <a:latin typeface="Arial Unicode MS" pitchFamily="34" charset="-128"/>
              </a:rPr>
              <a:t>, 2007: </a:t>
            </a:r>
            <a:r>
              <a:rPr lang="en-US" sz="1400" dirty="0" smtClean="0">
                <a:latin typeface="Arial Unicode MS" pitchFamily="34" charset="-128"/>
              </a:rPr>
              <a:t>8.</a:t>
            </a:r>
            <a:endParaRPr lang="en-US" sz="1400" dirty="0">
              <a:latin typeface="Arial Unicode MS" pitchFamily="34" charset="-128"/>
            </a:endParaRPr>
          </a:p>
          <a:p>
            <a:r>
              <a:rPr lang="en-US" sz="1400" dirty="0"/>
              <a:t>              </a:t>
            </a:r>
            <a:endParaRPr lang="en-US" sz="1400" dirty="0">
              <a:latin typeface="Arial Unicode MS"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8" name="Rectangle 18"/>
          <p:cNvSpPr>
            <a:spLocks noGrp="1" noChangeArrowheads="1"/>
          </p:cNvSpPr>
          <p:nvPr>
            <p:ph type="title"/>
          </p:nvPr>
        </p:nvSpPr>
        <p:spPr>
          <a:xfrm>
            <a:off x="304800" y="274638"/>
            <a:ext cx="7086600" cy="563562"/>
          </a:xfrm>
        </p:spPr>
        <p:txBody>
          <a:bodyPr>
            <a:normAutofit fontScale="90000"/>
          </a:bodyPr>
          <a:lstStyle/>
          <a:p>
            <a:r>
              <a:rPr lang="en-US" b="1" dirty="0">
                <a:solidFill>
                  <a:schemeClr val="accent4"/>
                </a:solidFill>
                <a:latin typeface="Verdana" pitchFamily="34" charset="0"/>
              </a:rPr>
              <a:t>Historical Models of PR</a:t>
            </a:r>
          </a:p>
        </p:txBody>
      </p:sp>
      <p:graphicFrame>
        <p:nvGraphicFramePr>
          <p:cNvPr id="66646" name="Group 86"/>
          <p:cNvGraphicFramePr>
            <a:graphicFrameLocks noGrp="1"/>
          </p:cNvGraphicFramePr>
          <p:nvPr>
            <p:ph type="tbl" idx="1"/>
          </p:nvPr>
        </p:nvGraphicFramePr>
        <p:xfrm>
          <a:off x="304800" y="990600"/>
          <a:ext cx="8534400" cy="5106035"/>
        </p:xfrm>
        <a:graphic>
          <a:graphicData uri="http://schemas.openxmlformats.org/drawingml/2006/table">
            <a:tbl>
              <a:tblPr/>
              <a:tblGrid>
                <a:gridCol w="1752600"/>
                <a:gridCol w="2057400"/>
                <a:gridCol w="1981200"/>
                <a:gridCol w="2743200"/>
              </a:tblGrid>
              <a:tr h="31429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cs typeface="Times New Roman" pitchFamily="18" charset="0"/>
                        </a:rPr>
                        <a:t>Characteristic</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cs typeface="Times New Roman" pitchFamily="18" charset="0"/>
                        </a:rPr>
                        <a:t> Press Agentry*)</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Book Antiqua" pitchFamily="18" charset="0"/>
                          <a:cs typeface="Times New Roman" pitchFamily="18" charset="0"/>
                        </a:rPr>
                        <a:t>Public Information</a:t>
                      </a:r>
                      <a:endParaRPr kumimoji="0" lang="en-US" sz="1600" b="0" i="0" u="none" strike="noStrike" cap="none" normalizeH="0" baseline="0" smtClean="0">
                        <a:ln>
                          <a:noFill/>
                        </a:ln>
                        <a:solidFill>
                          <a:schemeClr val="accent2"/>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cs typeface="Times New Roman" pitchFamily="18" charset="0"/>
                        </a:rPr>
                        <a:t>Managerial Discipline</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9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Purpose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Nature of communication</a:t>
                      </a:r>
                    </a:p>
                    <a:p>
                      <a:pPr marL="0" marR="0" lvl="0" indent="0" algn="l" defTabSz="914400" rtl="0" eaLnBrk="1" fontAlgn="base" latinLnBrk="0" hangingPunct="1">
                        <a:lnSpc>
                          <a:spcPct val="7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Communications model</a:t>
                      </a:r>
                    </a:p>
                    <a:p>
                      <a:pPr marL="0" marR="0" lvl="0" indent="0" algn="l" defTabSz="914400" rtl="0" eaLnBrk="0" fontAlgn="base" latinLnBrk="0" hangingPunct="0">
                        <a:lnSpc>
                          <a:spcPct val="8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Nature of research</a:t>
                      </a:r>
                    </a:p>
                    <a:p>
                      <a:pPr marL="0" marR="0" lvl="0" indent="0" algn="l" defTabSz="914400" rtl="0" eaLnBrk="0" fontAlgn="base" latinLnBrk="0" hangingPunct="0">
                        <a:lnSpc>
                          <a:spcPct val="8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Quote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Communications disciplines involved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5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Period </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Propaganda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One way complete, truth is not essential</a:t>
                      </a:r>
                    </a:p>
                    <a:p>
                      <a:pPr marL="0" marR="0" lvl="0" indent="0" algn="l" defTabSz="914400" rtl="0" eaLnBrk="1" fontAlgn="base" latinLnBrk="0" hangingPunct="1">
                        <a:lnSpc>
                          <a:spcPct val="7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1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Source </a:t>
                      </a: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sym typeface="Wingdings" pitchFamily="2" charset="2"/>
                        </a:rPr>
                        <a:t> Receiver</a:t>
                      </a: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9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7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Little if any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8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Public be damned</a:t>
                      </a:r>
                    </a:p>
                    <a:p>
                      <a:pPr marL="0" marR="0" lvl="0" indent="0" algn="l" defTabSz="914400" rtl="0" eaLnBrk="0" fontAlgn="base" latinLnBrk="0" hangingPunct="0">
                        <a:lnSpc>
                          <a:spcPct val="114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Publicity (propaganda)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8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5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1800-1899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Book Antiqua" pitchFamily="18" charset="0"/>
                          <a:cs typeface="Times New Roman" pitchFamily="18" charset="0"/>
                        </a:rPr>
                        <a:t>Dissemination of information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accent2"/>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Book Antiqua" pitchFamily="18" charset="0"/>
                          <a:cs typeface="Times New Roman" pitchFamily="18" charset="0"/>
                        </a:rPr>
                        <a:t>One-way, truth is important</a:t>
                      </a:r>
                      <a:endParaRPr kumimoji="0" lang="en-US" sz="1600" b="0" i="0" u="none" strike="noStrike" cap="none" normalizeH="0" baseline="0" dirty="0" smtClean="0">
                        <a:ln>
                          <a:noFill/>
                        </a:ln>
                        <a:solidFill>
                          <a:schemeClr val="accent2"/>
                        </a:solidFill>
                        <a:effectLst/>
                        <a:latin typeface="Arial" pitchFamily="34" charset="0"/>
                        <a:cs typeface="Times New Roman" pitchFamily="18" charset="0"/>
                      </a:endParaRPr>
                    </a:p>
                    <a:p>
                      <a:pPr marL="0" marR="0" lvl="0" indent="0" algn="l" defTabSz="914400" rtl="0" eaLnBrk="0" fontAlgn="base" latinLnBrk="0" hangingPunct="0">
                        <a:lnSpc>
                          <a:spcPct val="70000"/>
                        </a:lnSpc>
                        <a:spcBef>
                          <a:spcPct val="0"/>
                        </a:spcBef>
                        <a:spcAft>
                          <a:spcPct val="0"/>
                        </a:spcAft>
                        <a:buClrTx/>
                        <a:buSzTx/>
                        <a:buFontTx/>
                        <a:buNone/>
                        <a:tabLst/>
                      </a:pPr>
                      <a:endParaRPr kumimoji="0" lang="en-US" sz="1600" b="0" i="0" u="none" strike="noStrike" cap="none" normalizeH="0" baseline="0" dirty="0" smtClean="0">
                        <a:ln>
                          <a:noFill/>
                        </a:ln>
                        <a:solidFill>
                          <a:schemeClr val="accent2"/>
                        </a:solidFill>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Book Antiqua" pitchFamily="18" charset="0"/>
                          <a:cs typeface="Times New Roman" pitchFamily="18" charset="0"/>
                        </a:rPr>
                        <a:t>Source </a:t>
                      </a:r>
                      <a:r>
                        <a:rPr kumimoji="0" lang="en-US" sz="1600" b="0" i="0" u="none" strike="noStrike" cap="none" normalizeH="0" baseline="0" dirty="0" smtClean="0">
                          <a:ln>
                            <a:noFill/>
                          </a:ln>
                          <a:solidFill>
                            <a:schemeClr val="accent2"/>
                          </a:solidFill>
                          <a:effectLst/>
                          <a:latin typeface="Book Antiqua" pitchFamily="18" charset="0"/>
                          <a:cs typeface="Times New Roman" pitchFamily="18" charset="0"/>
                          <a:sym typeface="Wingdings" pitchFamily="2" charset="2"/>
                        </a:rPr>
                        <a:t> Receiver</a:t>
                      </a:r>
                      <a:endParaRPr kumimoji="0" lang="en-US" sz="1600" b="0" i="0" u="none" strike="noStrike" cap="none" normalizeH="0" baseline="0" dirty="0" smtClean="0">
                        <a:ln>
                          <a:noFill/>
                        </a:ln>
                        <a:solidFill>
                          <a:schemeClr val="accent2"/>
                        </a:solidFill>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accent2"/>
                        </a:solidFill>
                        <a:effectLst/>
                        <a:latin typeface="Arial" pitchFamily="34" charset="0"/>
                        <a:cs typeface="Times New Roman" pitchFamily="18" charset="0"/>
                      </a:endParaRPr>
                    </a:p>
                    <a:p>
                      <a:pPr marL="0" marR="0" lvl="0" indent="0" algn="l" defTabSz="914400" rtl="0" eaLnBrk="0" fontAlgn="base" latinLnBrk="0" hangingPunct="0">
                        <a:lnSpc>
                          <a:spcPct val="70000"/>
                        </a:lnSpc>
                        <a:spcBef>
                          <a:spcPct val="0"/>
                        </a:spcBef>
                        <a:spcAft>
                          <a:spcPct val="0"/>
                        </a:spcAft>
                        <a:buClrTx/>
                        <a:buSzTx/>
                        <a:buFontTx/>
                        <a:buNone/>
                        <a:tabLst/>
                      </a:pPr>
                      <a:endParaRPr kumimoji="0" lang="en-US" sz="1600" b="0" i="0" u="none" strike="noStrike" cap="none" normalizeH="0" baseline="0" dirty="0" smtClean="0">
                        <a:ln>
                          <a:noFill/>
                        </a:ln>
                        <a:solidFill>
                          <a:schemeClr val="accent2"/>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Book Antiqua" pitchFamily="18" charset="0"/>
                          <a:cs typeface="Times New Roman" pitchFamily="18" charset="0"/>
                        </a:rPr>
                        <a:t>Little, readership readability</a:t>
                      </a:r>
                    </a:p>
                    <a:p>
                      <a:pPr marL="0" marR="0" lvl="0" indent="0" algn="l" defTabSz="914400" rtl="0" eaLnBrk="0" fontAlgn="base" latinLnBrk="0" hangingPunct="0">
                        <a:lnSpc>
                          <a:spcPct val="75000"/>
                        </a:lnSpc>
                        <a:spcBef>
                          <a:spcPct val="0"/>
                        </a:spcBef>
                        <a:spcAft>
                          <a:spcPct val="0"/>
                        </a:spcAft>
                        <a:buClrTx/>
                        <a:buSzTx/>
                        <a:buFontTx/>
                        <a:buNone/>
                        <a:tabLst/>
                      </a:pPr>
                      <a:endParaRPr kumimoji="0" lang="en-US" sz="1600" b="0" i="0" u="none" strike="noStrike" cap="none" normalizeH="0" baseline="0" dirty="0" smtClean="0">
                        <a:ln>
                          <a:noFill/>
                        </a:ln>
                        <a:solidFill>
                          <a:schemeClr val="accent2"/>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Book Antiqua" pitchFamily="18" charset="0"/>
                          <a:cs typeface="Times New Roman" pitchFamily="18" charset="0"/>
                        </a:rPr>
                        <a:t>Public be informed</a:t>
                      </a:r>
                    </a:p>
                    <a:p>
                      <a:pPr marL="0" marR="0" lvl="0" indent="0" algn="l" defTabSz="914400" rtl="0" eaLnBrk="0" fontAlgn="base" latinLnBrk="0" hangingPunct="0">
                        <a:lnSpc>
                          <a:spcPct val="114000"/>
                        </a:lnSpc>
                        <a:spcBef>
                          <a:spcPct val="0"/>
                        </a:spcBef>
                        <a:spcAft>
                          <a:spcPct val="0"/>
                        </a:spcAft>
                        <a:buClrTx/>
                        <a:buSzTx/>
                        <a:buFontTx/>
                        <a:buNone/>
                        <a:tabLst/>
                      </a:pPr>
                      <a:endParaRPr kumimoji="0" lang="en-US" sz="1600" b="0" i="0" u="none" strike="noStrike" cap="none" normalizeH="0" baseline="0" dirty="0" smtClean="0">
                        <a:ln>
                          <a:noFill/>
                        </a:ln>
                        <a:solidFill>
                          <a:schemeClr val="accent2"/>
                        </a:solidFill>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Book Antiqua" pitchFamily="18" charset="0"/>
                          <a:cs typeface="Times New Roman" pitchFamily="18" charset="0"/>
                        </a:rPr>
                        <a:t>Publicity, media relations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accent2"/>
                        </a:solidFill>
                        <a:effectLst/>
                        <a:latin typeface="Arial" pitchFamily="34" charset="0"/>
                      </a:endParaRPr>
                    </a:p>
                    <a:p>
                      <a:pPr marL="0" marR="0" lvl="0" indent="0" algn="l" defTabSz="914400" rtl="0" eaLnBrk="0" fontAlgn="base" latinLnBrk="0" hangingPunct="0">
                        <a:lnSpc>
                          <a:spcPct val="75000"/>
                        </a:lnSpc>
                        <a:spcBef>
                          <a:spcPct val="0"/>
                        </a:spcBef>
                        <a:spcAft>
                          <a:spcPct val="0"/>
                        </a:spcAft>
                        <a:buClrTx/>
                        <a:buSzTx/>
                        <a:buFontTx/>
                        <a:buNone/>
                        <a:tabLst/>
                      </a:pPr>
                      <a:endParaRPr kumimoji="0" lang="en-US" sz="1600" b="0" i="0" u="none" strike="noStrike" cap="none" normalizeH="0" baseline="0" dirty="0" smtClean="0">
                        <a:ln>
                          <a:noFill/>
                        </a:ln>
                        <a:solidFill>
                          <a:schemeClr val="accent2"/>
                        </a:solidFill>
                        <a:effectLst/>
                        <a:latin typeface="Arial" pitchFamily="34" charset="0"/>
                      </a:endParaRPr>
                    </a:p>
                    <a:p>
                      <a:pPr marL="0" marR="0" lvl="0" indent="0" algn="l" defTabSz="914400" rtl="0" eaLnBrk="0" fontAlgn="base" latinLnBrk="0" hangingPunct="0">
                        <a:lnSpc>
                          <a:spcPct val="50000"/>
                        </a:lnSpc>
                        <a:spcBef>
                          <a:spcPct val="0"/>
                        </a:spcBef>
                        <a:spcAft>
                          <a:spcPct val="0"/>
                        </a:spcAft>
                        <a:buClrTx/>
                        <a:buSzTx/>
                        <a:buFontTx/>
                        <a:buNone/>
                        <a:tabLst/>
                      </a:pPr>
                      <a:endParaRPr kumimoji="0" lang="en-US" sz="1600" b="0" i="0" u="none" strike="noStrike" cap="none" normalizeH="0" baseline="0" dirty="0" smtClean="0">
                        <a:ln>
                          <a:noFill/>
                        </a:ln>
                        <a:solidFill>
                          <a:schemeClr val="accent2"/>
                        </a:solidFill>
                        <a:effectLst/>
                        <a:latin typeface="Arial" pitchFamily="34" charset="0"/>
                      </a:endParaRPr>
                    </a:p>
                    <a:p>
                      <a:pPr marL="0" marR="0" lvl="0" indent="0" algn="l" defTabSz="914400" rtl="0" eaLnBrk="0" fontAlgn="base" latinLnBrk="0" hangingPunct="0">
                        <a:lnSpc>
                          <a:spcPct val="160000"/>
                        </a:lnSpc>
                        <a:spcBef>
                          <a:spcPct val="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1900-1940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Persuasion and/or  mutual understanding/ accommodation</a:t>
                      </a:r>
                    </a:p>
                    <a:p>
                      <a:pPr marL="0" marR="0" lvl="0" indent="0" algn="l" defTabSz="914400" rtl="0" eaLnBrk="0" fontAlgn="base" latinLnBrk="0" hangingPunct="0">
                        <a:lnSpc>
                          <a:spcPct val="7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Two-way, (</a:t>
                      </a:r>
                      <a:r>
                        <a:rPr kumimoji="0" lang="en-US" sz="1600" b="0" i="0" u="none" strike="noStrike" cap="none" normalizeH="0" baseline="0" dirty="0" err="1" smtClean="0">
                          <a:ln>
                            <a:noFill/>
                          </a:ln>
                          <a:solidFill>
                            <a:schemeClr val="tx1"/>
                          </a:solidFill>
                          <a:effectLst/>
                          <a:latin typeface="Book Antiqua" pitchFamily="18" charset="0"/>
                          <a:cs typeface="Times New Roman" pitchFamily="18" charset="0"/>
                        </a:rPr>
                        <a:t>im</a:t>
                      </a: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)balanced effects</a:t>
                      </a:r>
                      <a:endParaRPr kumimoji="0" lang="en-US" sz="16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70000"/>
                        </a:lnSpc>
                        <a:spcBef>
                          <a:spcPct val="0"/>
                        </a:spcBef>
                        <a:spcAft>
                          <a:spcPct val="0"/>
                        </a:spcAft>
                        <a:buClrTx/>
                        <a:buSzTx/>
                        <a:buFontTx/>
                        <a:buNone/>
                        <a:tabLst/>
                      </a:pPr>
                      <a:endParaRPr kumimoji="0" lang="sv-SE"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Source </a:t>
                      </a: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sym typeface="Wingdings" pitchFamily="2" charset="2"/>
                        </a:rPr>
                        <a:t> Receiver</a:t>
                      </a: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sz="1400" b="0" i="0" u="none" strike="noStrike" cap="none" normalizeH="0" baseline="0" dirty="0" smtClean="0">
                          <a:ln>
                            <a:noFill/>
                          </a:ln>
                          <a:solidFill>
                            <a:schemeClr val="tx1"/>
                          </a:solidFill>
                          <a:effectLst/>
                          <a:latin typeface="Book Antiqua" pitchFamily="18" charset="0"/>
                          <a:cs typeface="Times New Roman" pitchFamily="18" charset="0"/>
                          <a:sym typeface="Wingdings" pitchFamily="2" charset="2"/>
                        </a:rPr>
                        <a:t>F</a:t>
                      </a:r>
                      <a:r>
                        <a:rPr kumimoji="0" lang="sv-SE" sz="1500" b="0" i="0" u="none" strike="noStrike" cap="none" normalizeH="0" baseline="0" dirty="0" smtClean="0">
                          <a:ln>
                            <a:noFill/>
                          </a:ln>
                          <a:solidFill>
                            <a:schemeClr val="tx1"/>
                          </a:solidFill>
                          <a:effectLst/>
                          <a:latin typeface="Book Antiqua" pitchFamily="18" charset="0"/>
                          <a:cs typeface="Times New Roman" pitchFamily="18" charset="0"/>
                          <a:sym typeface="Wingdings" pitchFamily="2" charset="2"/>
                        </a:rPr>
                        <a:t>eedback</a:t>
                      </a:r>
                      <a:r>
                        <a:rPr kumimoji="0" lang="sv-SE" sz="1400" b="0" i="0" u="none" strike="noStrike" cap="none" normalizeH="0" baseline="0" dirty="0" smtClean="0">
                          <a:ln>
                            <a:noFill/>
                          </a:ln>
                          <a:solidFill>
                            <a:schemeClr val="tx1"/>
                          </a:solidFill>
                          <a:effectLst/>
                          <a:latin typeface="Book Antiqua" pitchFamily="18" charset="0"/>
                          <a:cs typeface="Times New Roman" pitchFamily="18" charset="0"/>
                          <a:sym typeface="Wingdings" pitchFamily="2" charset="2"/>
                        </a:rPr>
                        <a:t>, A</a:t>
                      </a:r>
                      <a:r>
                        <a:rPr kumimoji="0" lang="sv-SE" sz="1500" b="0" i="0" u="none" strike="noStrike" cap="none" normalizeH="0" baseline="0" dirty="0" smtClean="0">
                          <a:ln>
                            <a:noFill/>
                          </a:ln>
                          <a:solidFill>
                            <a:schemeClr val="tx1"/>
                          </a:solidFill>
                          <a:effectLst/>
                          <a:latin typeface="Book Antiqua" pitchFamily="18" charset="0"/>
                          <a:cs typeface="Times New Roman" pitchFamily="18" charset="0"/>
                          <a:sym typeface="Wingdings" pitchFamily="2" charset="2"/>
                        </a:rPr>
                        <a:t>ctor</a:t>
                      </a:r>
                      <a:r>
                        <a:rPr kumimoji="0" lang="sv-SE" sz="1400" b="0" i="0" u="none" strike="noStrike" cap="none" normalizeH="0" baseline="0" dirty="0" smtClean="0">
                          <a:ln>
                            <a:noFill/>
                          </a:ln>
                          <a:solidFill>
                            <a:schemeClr val="tx1"/>
                          </a:solidFill>
                          <a:effectLst/>
                          <a:latin typeface="Book Antiqua" pitchFamily="18" charset="0"/>
                          <a:cs typeface="Times New Roman" pitchFamily="18" charset="0"/>
                          <a:sym typeface="Wingdings" pitchFamily="2" charset="2"/>
                        </a:rPr>
                        <a:t>A</a:t>
                      </a:r>
                      <a:r>
                        <a:rPr kumimoji="0" lang="sv-SE" sz="1500" b="0" i="0" u="none" strike="noStrike" cap="none" normalizeH="0" baseline="0" dirty="0" smtClean="0">
                          <a:ln>
                            <a:noFill/>
                          </a:ln>
                          <a:solidFill>
                            <a:schemeClr val="tx1"/>
                          </a:solidFill>
                          <a:effectLst/>
                          <a:latin typeface="Book Antiqua" pitchFamily="18" charset="0"/>
                          <a:cs typeface="Times New Roman" pitchFamily="18" charset="0"/>
                          <a:sym typeface="Wingdings" pitchFamily="2" charset="2"/>
                        </a:rPr>
                        <a:t>ctor</a:t>
                      </a:r>
                      <a:r>
                        <a:rPr kumimoji="0" lang="sv-SE" sz="1600" b="0" i="0" u="none" strike="noStrike" cap="none" normalizeH="0" baseline="0" dirty="0" smtClean="0">
                          <a:ln>
                            <a:noFill/>
                          </a:ln>
                          <a:solidFill>
                            <a:schemeClr val="tx1"/>
                          </a:solidFill>
                          <a:effectLst/>
                          <a:latin typeface="Book Antiqua" pitchFamily="18" charset="0"/>
                          <a:cs typeface="Times New Roman" pitchFamily="18" charset="0"/>
                          <a:sym typeface="Wingdings" pitchFamily="2" charset="2"/>
                        </a:rPr>
                        <a:t>  </a:t>
                      </a:r>
                      <a:endParaRPr kumimoji="0" lang="sv-SE"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75000"/>
                        </a:lnSpc>
                        <a:spcBef>
                          <a:spcPct val="0"/>
                        </a:spcBef>
                        <a:spcAft>
                          <a:spcPct val="0"/>
                        </a:spcAft>
                        <a:buClrTx/>
                        <a:buSzTx/>
                        <a:buFontTx/>
                        <a:buNone/>
                        <a:tabLst/>
                      </a:pPr>
                      <a:endParaRPr kumimoji="0" lang="sv-SE"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90000"/>
                        </a:lnSpc>
                        <a:spcBef>
                          <a:spcPct val="0"/>
                        </a:spcBef>
                        <a:spcAft>
                          <a:spcPct val="0"/>
                        </a:spcAft>
                        <a:buClrTx/>
                        <a:buSzTx/>
                        <a:buFontTx/>
                        <a:buNone/>
                        <a:tabLst/>
                      </a:pPr>
                      <a:r>
                        <a:rPr kumimoji="0" lang="sv-SE" sz="1600" b="0" i="0" u="none" strike="noStrike" cap="none" normalizeH="0" baseline="0" dirty="0" smtClean="0">
                          <a:ln>
                            <a:noFill/>
                          </a:ln>
                          <a:solidFill>
                            <a:schemeClr val="tx1"/>
                          </a:solidFill>
                          <a:effectLst/>
                          <a:latin typeface="Book Antiqua" pitchFamily="18" charset="0"/>
                          <a:cs typeface="Times New Roman" pitchFamily="18" charset="0"/>
                        </a:rPr>
                        <a:t>Formative attitude evaluation</a:t>
                      </a:r>
                      <a:endParaRPr kumimoji="0" lang="en-US" sz="16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8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9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Public be influenced, involved/accommodated</a:t>
                      </a:r>
                    </a:p>
                    <a:p>
                      <a:pPr marL="0" marR="0" lvl="0" indent="0" algn="l" defTabSz="914400" rtl="0" eaLnBrk="0" fontAlgn="base" latinLnBrk="0" hangingPunct="0">
                        <a:lnSpc>
                          <a:spcPct val="5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9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Publicity, media relations, </a:t>
                      </a:r>
                    </a:p>
                    <a:p>
                      <a:pPr marL="0" marR="0" lvl="0" indent="0" algn="l" defTabSz="914400" rtl="0" eaLnBrk="0" fontAlgn="base" latinLnBrk="0" hangingPunct="0">
                        <a:lnSpc>
                          <a:spcPct val="9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employee communications, investor relations, general counsel, government affairs </a:t>
                      </a:r>
                    </a:p>
                    <a:p>
                      <a:pPr marL="0" marR="0" lvl="0" indent="0" algn="l" defTabSz="914400" rtl="0" eaLnBrk="0" fontAlgn="base" latinLnBrk="0" hangingPunct="0">
                        <a:lnSpc>
                          <a:spcPct val="2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Book Antiqua"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Times New Roman" pitchFamily="18" charset="0"/>
                        </a:rPr>
                        <a:t>1940-1990</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6611" name="Text Box 51"/>
          <p:cNvSpPr txBox="1">
            <a:spLocks noChangeArrowheads="1"/>
          </p:cNvSpPr>
          <p:nvPr/>
        </p:nvSpPr>
        <p:spPr bwMode="auto">
          <a:xfrm>
            <a:off x="2133600" y="6064250"/>
            <a:ext cx="2760663" cy="336550"/>
          </a:xfrm>
          <a:prstGeom prst="rect">
            <a:avLst/>
          </a:prstGeom>
          <a:noFill/>
          <a:ln w="9525">
            <a:noFill/>
            <a:miter lim="800000"/>
            <a:headEnd/>
            <a:tailEnd/>
          </a:ln>
          <a:effectLst/>
        </p:spPr>
        <p:txBody>
          <a:bodyPr wrap="none">
            <a:spAutoFit/>
          </a:bodyPr>
          <a:lstStyle/>
          <a:p>
            <a:r>
              <a:rPr lang="en-US" sz="1600" dirty="0">
                <a:latin typeface="Book Antiqua" pitchFamily="18" charset="0"/>
              </a:rPr>
              <a:t>*) Press </a:t>
            </a:r>
            <a:r>
              <a:rPr lang="en-US" sz="1600" dirty="0" err="1">
                <a:latin typeface="Book Antiqua" pitchFamily="18" charset="0"/>
              </a:rPr>
              <a:t>Agentry</a:t>
            </a:r>
            <a:r>
              <a:rPr lang="en-US" sz="1600" dirty="0">
                <a:latin typeface="Book Antiqua" pitchFamily="18" charset="0"/>
              </a:rPr>
              <a:t> = Publicity</a:t>
            </a:r>
          </a:p>
        </p:txBody>
      </p:sp>
      <p:sp>
        <p:nvSpPr>
          <p:cNvPr id="66613" name="Text Box 53"/>
          <p:cNvSpPr txBox="1">
            <a:spLocks noChangeArrowheads="1"/>
          </p:cNvSpPr>
          <p:nvPr/>
        </p:nvSpPr>
        <p:spPr bwMode="auto">
          <a:xfrm>
            <a:off x="6400800" y="6248400"/>
            <a:ext cx="2667000" cy="336550"/>
          </a:xfrm>
          <a:prstGeom prst="rect">
            <a:avLst/>
          </a:prstGeom>
          <a:noFill/>
          <a:ln w="9525">
            <a:noFill/>
            <a:miter lim="800000"/>
            <a:headEnd/>
            <a:tailEnd/>
          </a:ln>
          <a:effectLst/>
        </p:spPr>
        <p:txBody>
          <a:bodyPr wrap="square">
            <a:spAutoFit/>
          </a:bodyPr>
          <a:lstStyle/>
          <a:p>
            <a:pPr algn="ctr"/>
            <a:r>
              <a:rPr lang="en-US" altLang="ja-JP" sz="1600" dirty="0">
                <a:latin typeface="Arial Narrow" pitchFamily="34" charset="0"/>
                <a:ea typeface="ＭＳ Ｐゴシック" charset="-128"/>
              </a:rPr>
              <a:t>Source: </a:t>
            </a:r>
            <a:r>
              <a:rPr lang="en-US" altLang="ja-JP" sz="1600" dirty="0" err="1">
                <a:latin typeface="Arial Narrow" pitchFamily="34" charset="0"/>
                <a:ea typeface="ＭＳ Ｐゴシック" charset="-128"/>
              </a:rPr>
              <a:t>Cornelissen</a:t>
            </a:r>
            <a:r>
              <a:rPr lang="en-US" altLang="ja-JP" sz="1600" dirty="0">
                <a:latin typeface="Arial Narrow" pitchFamily="34" charset="0"/>
                <a:ea typeface="ＭＳ Ｐゴシック" charset="-128"/>
              </a:rPr>
              <a:t> (2004: 35).</a:t>
            </a:r>
            <a:r>
              <a:rPr lang="en-US" altLang="ja-JP" sz="1600" b="0" dirty="0">
                <a:latin typeface="Arial Narrow" pitchFamily="34" charset="0"/>
                <a:ea typeface="ＭＳ Ｐゴシック" charset="-128"/>
              </a:rPr>
              <a:t> </a:t>
            </a:r>
            <a:endParaRPr lang="en-US" sz="1600" b="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6613"/>
                                        </p:tgtEl>
                                        <p:attrNameLst>
                                          <p:attrName>style.visibility</p:attrName>
                                        </p:attrNameLst>
                                      </p:cBhvr>
                                      <p:to>
                                        <p:strVal val="visible"/>
                                      </p:to>
                                    </p:set>
                                    <p:animEffect transition="in" filter="box(in)">
                                      <p:cBhvr>
                                        <p:cTn id="7" dur="500"/>
                                        <p:tgtEl>
                                          <p:spTgt spid="66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533400" y="457200"/>
            <a:ext cx="6781800" cy="533400"/>
          </a:xfrm>
          <a:prstGeom prst="rect">
            <a:avLst/>
          </a:prstGeom>
          <a:noFill/>
          <a:ln w="9525">
            <a:noFill/>
            <a:miter lim="800000"/>
            <a:headEnd/>
            <a:tailEnd/>
          </a:ln>
          <a:effectLst/>
        </p:spPr>
        <p:txBody>
          <a:bodyPr anchor="b"/>
          <a:lstStyle/>
          <a:p>
            <a:pPr algn="ctr">
              <a:lnSpc>
                <a:spcPct val="80000"/>
              </a:lnSpc>
            </a:pPr>
            <a:r>
              <a:rPr lang="en-US" sz="3400" b="1" dirty="0">
                <a:effectLst>
                  <a:outerShdw blurRad="38100" dist="38100" dir="2700000" algn="tl">
                    <a:srgbClr val="000000">
                      <a:alpha val="43137"/>
                    </a:srgbClr>
                  </a:outerShdw>
                </a:effectLst>
                <a:latin typeface="Verdana" pitchFamily="34" charset="0"/>
              </a:rPr>
              <a:t>Marketing Public Relations</a:t>
            </a:r>
          </a:p>
        </p:txBody>
      </p:sp>
      <p:sp>
        <p:nvSpPr>
          <p:cNvPr id="146435" name="Text Box 3"/>
          <p:cNvSpPr txBox="1">
            <a:spLocks noChangeArrowheads="1"/>
          </p:cNvSpPr>
          <p:nvPr/>
        </p:nvSpPr>
        <p:spPr bwMode="auto">
          <a:xfrm>
            <a:off x="1524000" y="5480050"/>
            <a:ext cx="3657600" cy="844550"/>
          </a:xfrm>
          <a:prstGeom prst="rect">
            <a:avLst/>
          </a:prstGeom>
          <a:noFill/>
          <a:ln w="9525">
            <a:solidFill>
              <a:srgbClr val="FF0000"/>
            </a:solidFill>
            <a:miter lim="800000"/>
            <a:headEnd/>
            <a:tailEnd/>
          </a:ln>
          <a:effectLst/>
        </p:spPr>
        <p:txBody>
          <a:bodyPr>
            <a:spAutoFit/>
          </a:bodyPr>
          <a:lstStyle/>
          <a:p>
            <a:pPr algn="ctr">
              <a:lnSpc>
                <a:spcPct val="90000"/>
              </a:lnSpc>
            </a:pPr>
            <a:r>
              <a:rPr lang="en-US">
                <a:solidFill>
                  <a:srgbClr val="111111"/>
                </a:solidFill>
                <a:latin typeface="Times New Roman" pitchFamily="18" charset="0"/>
              </a:rPr>
              <a:t>Thomas L. Harris, Value-Added Public Relations: the Secret Weapon of Integrated Marketing, 1998.</a:t>
            </a:r>
          </a:p>
        </p:txBody>
      </p:sp>
      <p:sp>
        <p:nvSpPr>
          <p:cNvPr id="146436" name="Text Box 4"/>
          <p:cNvSpPr txBox="1">
            <a:spLocks noChangeArrowheads="1"/>
          </p:cNvSpPr>
          <p:nvPr/>
        </p:nvSpPr>
        <p:spPr bwMode="auto">
          <a:xfrm>
            <a:off x="914400" y="1295400"/>
            <a:ext cx="6019800" cy="4108450"/>
          </a:xfrm>
          <a:prstGeom prst="rect">
            <a:avLst/>
          </a:prstGeom>
          <a:noFill/>
          <a:ln w="9525">
            <a:noFill/>
            <a:miter lim="800000"/>
            <a:headEnd/>
            <a:tailEnd/>
          </a:ln>
          <a:effectLst/>
        </p:spPr>
        <p:txBody>
          <a:bodyPr>
            <a:spAutoFit/>
          </a:bodyPr>
          <a:lstStyle/>
          <a:p>
            <a:r>
              <a:rPr lang="en-US" sz="2400">
                <a:latin typeface="Times New Roman" pitchFamily="18" charset="0"/>
              </a:rPr>
              <a:t>Marketing Public Relations is the use of public relations strategies and techniques to achieve marketing objectives. The purpose of MPR is to gain awareness, stimulate sales, facilitate communication, and build relationship between consumers and companies &amp; brands.</a:t>
            </a:r>
          </a:p>
          <a:p>
            <a:endParaRPr lang="en-US" sz="2400">
              <a:latin typeface="Times New Roman" pitchFamily="18" charset="0"/>
            </a:endParaRPr>
          </a:p>
          <a:p>
            <a:r>
              <a:rPr lang="en-US" sz="2400">
                <a:latin typeface="Times New Roman" pitchFamily="18" charset="0"/>
              </a:rPr>
              <a:t>The principal functions of MPR are the communication of credible information, the sponsorship, and the support of causes that benefit society.</a:t>
            </a:r>
          </a:p>
        </p:txBody>
      </p:sp>
      <p:sp>
        <p:nvSpPr>
          <p:cNvPr id="146437" name="Text Box 5"/>
          <p:cNvSpPr txBox="1">
            <a:spLocks noChangeArrowheads="1"/>
          </p:cNvSpPr>
          <p:nvPr/>
        </p:nvSpPr>
        <p:spPr bwMode="auto">
          <a:xfrm>
            <a:off x="5105400" y="5784850"/>
            <a:ext cx="3429000" cy="844550"/>
          </a:xfrm>
          <a:prstGeom prst="rect">
            <a:avLst/>
          </a:prstGeom>
          <a:noFill/>
          <a:ln w="9525">
            <a:solidFill>
              <a:srgbClr val="FF0000"/>
            </a:solidFill>
            <a:miter lim="800000"/>
            <a:headEnd/>
            <a:tailEnd/>
          </a:ln>
          <a:effectLst/>
        </p:spPr>
        <p:txBody>
          <a:bodyPr>
            <a:spAutoFit/>
          </a:bodyPr>
          <a:lstStyle/>
          <a:p>
            <a:pPr algn="ctr">
              <a:lnSpc>
                <a:spcPct val="90000"/>
              </a:lnSpc>
            </a:pPr>
            <a:r>
              <a:rPr lang="en-US">
                <a:solidFill>
                  <a:srgbClr val="111111"/>
                </a:solidFill>
                <a:latin typeface="Times New Roman" pitchFamily="18" charset="0"/>
              </a:rPr>
              <a:t>Thomas L. Harris, The Marketer’s Guide to Public Relations in the 21</a:t>
            </a:r>
            <a:r>
              <a:rPr lang="en-US" baseline="30000">
                <a:solidFill>
                  <a:srgbClr val="111111"/>
                </a:solidFill>
                <a:latin typeface="Times New Roman" pitchFamily="18" charset="0"/>
              </a:rPr>
              <a:t>st</a:t>
            </a:r>
            <a:r>
              <a:rPr lang="en-US">
                <a:solidFill>
                  <a:srgbClr val="111111"/>
                </a:solidFill>
                <a:latin typeface="Times New Roman" pitchFamily="18" charset="0"/>
              </a:rPr>
              <a:t> Century, 2006.</a:t>
            </a:r>
          </a:p>
        </p:txBody>
      </p:sp>
      <p:pic>
        <p:nvPicPr>
          <p:cNvPr id="146438" name="Picture 6" descr="Tom Harris MktPR"/>
          <p:cNvPicPr>
            <a:picLocks noChangeAspect="1" noChangeArrowheads="1"/>
          </p:cNvPicPr>
          <p:nvPr/>
        </p:nvPicPr>
        <p:blipFill>
          <a:blip r:embed="rId3" cstate="print"/>
          <a:srcRect/>
          <a:stretch>
            <a:fillRect/>
          </a:stretch>
        </p:blipFill>
        <p:spPr bwMode="auto">
          <a:xfrm rot="-1133026">
            <a:off x="6749452" y="3034972"/>
            <a:ext cx="189865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6438"/>
                                        </p:tgtEl>
                                        <p:attrNameLst>
                                          <p:attrName>style.visibility</p:attrName>
                                        </p:attrNameLst>
                                      </p:cBhvr>
                                      <p:to>
                                        <p:strVal val="visible"/>
                                      </p:to>
                                    </p:set>
                                    <p:animEffect transition="in" filter="fade">
                                      <p:cBhvr>
                                        <p:cTn id="7" dur="1000"/>
                                        <p:tgtEl>
                                          <p:spTgt spid="146438"/>
                                        </p:tgtEl>
                                      </p:cBhvr>
                                    </p:animEffect>
                                    <p:anim calcmode="lin" valueType="num">
                                      <p:cBhvr>
                                        <p:cTn id="8" dur="1000" fill="hold"/>
                                        <p:tgtEl>
                                          <p:spTgt spid="146438"/>
                                        </p:tgtEl>
                                        <p:attrNameLst>
                                          <p:attrName>ppt_x</p:attrName>
                                        </p:attrNameLst>
                                      </p:cBhvr>
                                      <p:tavLst>
                                        <p:tav tm="0">
                                          <p:val>
                                            <p:strVal val="#ppt_x"/>
                                          </p:val>
                                        </p:tav>
                                        <p:tav tm="100000">
                                          <p:val>
                                            <p:strVal val="#ppt_x"/>
                                          </p:val>
                                        </p:tav>
                                      </p:tavLst>
                                    </p:anim>
                                    <p:anim calcmode="lin" valueType="num">
                                      <p:cBhvr>
                                        <p:cTn id="9" dur="1000" fill="hold"/>
                                        <p:tgtEl>
                                          <p:spTgt spid="1464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2385</TotalTime>
  <Words>1098</Words>
  <Application>Microsoft Office PowerPoint</Application>
  <PresentationFormat>On-screen Show (4:3)</PresentationFormat>
  <Paragraphs>242</Paragraphs>
  <Slides>20</Slides>
  <Notes>10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Custom Design</vt:lpstr>
      <vt:lpstr>1_Custom Design</vt:lpstr>
      <vt:lpstr>Powerful Marketing  Public Relations</vt:lpstr>
      <vt:lpstr>Lifetime Messages</vt:lpstr>
      <vt:lpstr>Slide 3</vt:lpstr>
      <vt:lpstr>Slide 4</vt:lpstr>
      <vt:lpstr>Negative &amp; Bad Publicity/PR</vt:lpstr>
      <vt:lpstr>Slide 6</vt:lpstr>
      <vt:lpstr>Slide 7</vt:lpstr>
      <vt:lpstr>Historical Models of PR</vt:lpstr>
      <vt:lpstr>Slide 9</vt:lpstr>
      <vt:lpstr>Slide 10</vt:lpstr>
      <vt:lpstr>Sense of PR in Advertising</vt:lpstr>
      <vt:lpstr>Slide 12</vt:lpstr>
      <vt:lpstr>Slide 13</vt:lpstr>
      <vt:lpstr>Fungsi Harmonisasi Iklan-PR</vt:lpstr>
      <vt:lpstr>Slide 15</vt:lpstr>
      <vt:lpstr>Slide 16</vt:lpstr>
      <vt:lpstr>Slide 17</vt:lpstr>
      <vt:lpstr>A to Z Marketing PR Tactics</vt:lpstr>
      <vt:lpstr>A to Z Marketing PR Tactics</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NEC</dc:creator>
  <cp:lastModifiedBy>euis.nurul</cp:lastModifiedBy>
  <cp:revision>413</cp:revision>
  <dcterms:created xsi:type="dcterms:W3CDTF">2007-07-31T00:26:50Z</dcterms:created>
  <dcterms:modified xsi:type="dcterms:W3CDTF">2011-09-27T02:54:09Z</dcterms:modified>
</cp:coreProperties>
</file>