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6" r:id="rId2"/>
    <p:sldId id="335" r:id="rId3"/>
    <p:sldId id="485" r:id="rId4"/>
    <p:sldId id="484" r:id="rId5"/>
    <p:sldId id="432" r:id="rId6"/>
    <p:sldId id="426" r:id="rId7"/>
    <p:sldId id="429" r:id="rId8"/>
    <p:sldId id="431" r:id="rId9"/>
    <p:sldId id="433" r:id="rId10"/>
    <p:sldId id="486" r:id="rId11"/>
    <p:sldId id="434" r:id="rId12"/>
    <p:sldId id="435" r:id="rId13"/>
    <p:sldId id="436" r:id="rId14"/>
    <p:sldId id="487" r:id="rId15"/>
    <p:sldId id="488" r:id="rId16"/>
    <p:sldId id="481" r:id="rId17"/>
    <p:sldId id="490" r:id="rId18"/>
    <p:sldId id="491" r:id="rId19"/>
    <p:sldId id="492" r:id="rId20"/>
    <p:sldId id="493" r:id="rId21"/>
    <p:sldId id="494" r:id="rId22"/>
    <p:sldId id="49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4992" autoAdjust="0"/>
    <p:restoredTop sz="93190" autoAdjust="0"/>
  </p:normalViewPr>
  <p:slideViewPr>
    <p:cSldViewPr>
      <p:cViewPr>
        <p:scale>
          <a:sx n="64" d="100"/>
          <a:sy n="64" d="100"/>
        </p:scale>
        <p:origin x="-159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23/03/2020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3DAC-ADF6-4909-ACC3-41398FC6EDB4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BC6D6-8395-442A-AA6C-8970C80CBF1B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D4888-8296-44F9-AEFC-E49492E755C8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756E-3437-4151-9763-C29E9101CDE1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9E72-6870-41BC-A160-2A30062E6AD6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50B64-A67F-40FC-8C9F-331D2C32D36C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8DF7-A2A3-4753-BC56-71739CCB99B1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0C9E6-5FCB-4954-8476-3118F0C60EC5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8E90C-AFF7-4D34-9B86-0587FC9DAABF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06C3-7CFB-4E42-B881-84BA55D8C1DE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E0A48-0A16-4243-B9CE-3C4EF32280B8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BE82A3-A3BB-4E6E-A33F-0B967521FCDF}" type="datetime1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1524000"/>
            <a:ext cx="5715000" cy="2133600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4</a:t>
            </a:r>
            <a:endParaRPr lang="en-US" sz="5100" b="1" dirty="0" smtClean="0">
              <a:solidFill>
                <a:schemeClr val="bg1"/>
              </a:solidFill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Sarana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prasarana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Unit 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RMIK</a:t>
            </a: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Perhitungan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rak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	PERLENGKAPAN DISTRIBUSI</a:t>
            </a:r>
            <a:endParaRPr lang="en-SG" sz="4000" b="1" dirty="0" smtClean="0"/>
          </a:p>
          <a:p>
            <a:r>
              <a:rPr lang="en-SG" sz="4400" dirty="0" err="1" smtClean="0"/>
              <a:t>Distribusi</a:t>
            </a:r>
            <a:r>
              <a:rPr lang="en-SG" sz="4400" dirty="0" smtClean="0"/>
              <a:t> </a:t>
            </a:r>
            <a:r>
              <a:rPr lang="en-SG" sz="4400" dirty="0" err="1" smtClean="0"/>
              <a:t>adalah</a:t>
            </a:r>
            <a:r>
              <a:rPr lang="en-SG" sz="4400" dirty="0" smtClean="0"/>
              <a:t> </a:t>
            </a:r>
            <a:r>
              <a:rPr lang="en-SG" sz="4400" dirty="0" err="1" smtClean="0"/>
              <a:t>pengiriman</a:t>
            </a:r>
            <a:r>
              <a:rPr lang="en-SG" sz="4400" dirty="0" smtClean="0"/>
              <a:t> </a:t>
            </a:r>
            <a:r>
              <a:rPr lang="en-SG" sz="4400" dirty="0" err="1" smtClean="0"/>
              <a:t>rekam</a:t>
            </a:r>
            <a:r>
              <a:rPr lang="en-SG" sz="4400" dirty="0" smtClean="0"/>
              <a:t> </a:t>
            </a:r>
            <a:r>
              <a:rPr lang="en-SG" sz="4400" dirty="0" err="1" smtClean="0"/>
              <a:t>medis</a:t>
            </a:r>
            <a:r>
              <a:rPr lang="en-SG" sz="4400" dirty="0" smtClean="0"/>
              <a:t> </a:t>
            </a:r>
            <a:r>
              <a:rPr lang="en-SG" sz="4400" dirty="0" err="1" smtClean="0"/>
              <a:t>untuk</a:t>
            </a:r>
            <a:r>
              <a:rPr lang="en-SG" sz="4400" dirty="0" smtClean="0"/>
              <a:t> </a:t>
            </a:r>
            <a:r>
              <a:rPr lang="en-SG" sz="4400" dirty="0" err="1" smtClean="0"/>
              <a:t>memenuhi</a:t>
            </a:r>
            <a:r>
              <a:rPr lang="en-SG" sz="4400" dirty="0" smtClean="0"/>
              <a:t> </a:t>
            </a:r>
            <a:r>
              <a:rPr lang="en-SG" sz="4400" dirty="0" err="1" smtClean="0"/>
              <a:t>permintaan</a:t>
            </a:r>
            <a:r>
              <a:rPr lang="en-SG" sz="4400" dirty="0" smtClean="0"/>
              <a:t> </a:t>
            </a:r>
            <a:r>
              <a:rPr lang="en-SG" sz="4400" dirty="0" err="1" smtClean="0"/>
              <a:t>rekam</a:t>
            </a:r>
            <a:r>
              <a:rPr lang="en-SG" sz="4400" dirty="0" smtClean="0"/>
              <a:t> </a:t>
            </a:r>
            <a:r>
              <a:rPr lang="en-SG" sz="4400" dirty="0" err="1" smtClean="0"/>
              <a:t>medis</a:t>
            </a:r>
            <a:r>
              <a:rPr lang="en-SG" sz="4400" dirty="0" smtClean="0"/>
              <a:t> </a:t>
            </a:r>
            <a:r>
              <a:rPr lang="en-SG" sz="4400" dirty="0" err="1" smtClean="0"/>
              <a:t>dalam</a:t>
            </a:r>
            <a:r>
              <a:rPr lang="en-SG" sz="4400" dirty="0" smtClean="0"/>
              <a:t> </a:t>
            </a:r>
            <a:r>
              <a:rPr lang="en-SG" sz="4400" dirty="0" err="1" smtClean="0"/>
              <a:t>pelayanan</a:t>
            </a:r>
            <a:r>
              <a:rPr lang="en-SG" sz="4400" dirty="0" smtClean="0"/>
              <a:t> </a:t>
            </a:r>
            <a:r>
              <a:rPr lang="en-SG" sz="4400" dirty="0" err="1" smtClean="0"/>
              <a:t>rawat</a:t>
            </a:r>
            <a:r>
              <a:rPr lang="en-SG" sz="4400" dirty="0" smtClean="0"/>
              <a:t> </a:t>
            </a:r>
            <a:r>
              <a:rPr lang="en-SG" sz="4400" dirty="0" err="1" smtClean="0"/>
              <a:t>jalan</a:t>
            </a:r>
            <a:r>
              <a:rPr lang="en-SG" sz="4400" dirty="0" smtClean="0"/>
              <a:t> </a:t>
            </a:r>
            <a:r>
              <a:rPr lang="en-SG" sz="4400" dirty="0" err="1" smtClean="0"/>
              <a:t>dan</a:t>
            </a:r>
            <a:r>
              <a:rPr lang="en-SG" sz="4400" dirty="0" smtClean="0"/>
              <a:t> </a:t>
            </a:r>
            <a:r>
              <a:rPr lang="en-SG" sz="4400" dirty="0" err="1" smtClean="0"/>
              <a:t>rawat</a:t>
            </a:r>
            <a:r>
              <a:rPr lang="en-SG" sz="4400" dirty="0" smtClean="0"/>
              <a:t> </a:t>
            </a:r>
            <a:r>
              <a:rPr lang="en-SG" sz="4400" dirty="0" err="1" smtClean="0"/>
              <a:t>inap</a:t>
            </a:r>
            <a:r>
              <a:rPr lang="en-SG" sz="4400" dirty="0" smtClean="0"/>
              <a:t> </a:t>
            </a:r>
            <a:r>
              <a:rPr lang="en-SG" sz="4400" dirty="0" err="1" smtClean="0"/>
              <a:t>dengan</a:t>
            </a:r>
            <a:r>
              <a:rPr lang="en-SG" sz="4400" dirty="0" smtClean="0"/>
              <a:t> </a:t>
            </a:r>
            <a:r>
              <a:rPr lang="en-SG" sz="4400" dirty="0" err="1" smtClean="0"/>
              <a:t>berbagai</a:t>
            </a:r>
            <a:r>
              <a:rPr lang="en-SG" sz="4400" dirty="0" smtClean="0"/>
              <a:t> </a:t>
            </a:r>
            <a:r>
              <a:rPr lang="en-SG" sz="4400" dirty="0" err="1" smtClean="0"/>
              <a:t>alat</a:t>
            </a:r>
            <a:r>
              <a:rPr lang="en-SG" sz="4400" dirty="0" smtClean="0"/>
              <a:t> </a:t>
            </a:r>
            <a:r>
              <a:rPr lang="en-SG" sz="4400" dirty="0" err="1" smtClean="0"/>
              <a:t>transportasi</a:t>
            </a:r>
            <a:endParaRPr lang="en-SG" sz="4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066800"/>
            <a:ext cx="7315200" cy="4876800"/>
          </a:xfrm>
        </p:spPr>
        <p:txBody>
          <a:bodyPr/>
          <a:lstStyle/>
          <a:p>
            <a:pPr>
              <a:buNone/>
            </a:pPr>
            <a:r>
              <a:rPr lang="en-US" sz="4400" b="1" dirty="0" err="1" smtClean="0"/>
              <a:t>Alat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Distribusi</a:t>
            </a:r>
            <a:r>
              <a:rPr lang="en-US" sz="4400" b="1" dirty="0" smtClean="0">
                <a:sym typeface="Wingdings" pitchFamily="2" charset="2"/>
              </a:rPr>
              <a:t></a:t>
            </a:r>
            <a:r>
              <a:rPr lang="en-SG" sz="4400" b="1" dirty="0" err="1" smtClean="0"/>
              <a:t>transportasi</a:t>
            </a:r>
            <a:r>
              <a:rPr lang="en-SG" sz="4400" b="1" dirty="0" smtClean="0"/>
              <a:t>:</a:t>
            </a:r>
            <a:endParaRPr lang="en-SG" sz="2800" b="1" dirty="0" smtClean="0"/>
          </a:p>
          <a:p>
            <a:pPr lvl="0"/>
            <a:r>
              <a:rPr lang="en-SG" sz="4400" dirty="0" err="1" smtClean="0"/>
              <a:t>trolly</a:t>
            </a:r>
            <a:r>
              <a:rPr lang="en-SG" sz="4400" dirty="0" smtClean="0"/>
              <a:t> </a:t>
            </a:r>
            <a:r>
              <a:rPr lang="en-SG" sz="4400" dirty="0" err="1" smtClean="0"/>
              <a:t>barang</a:t>
            </a:r>
            <a:endParaRPr lang="en-SG" sz="4000" dirty="0" smtClean="0"/>
          </a:p>
          <a:p>
            <a:pPr lvl="0"/>
            <a:r>
              <a:rPr lang="en-SG" sz="4400" dirty="0" smtClean="0"/>
              <a:t>lift </a:t>
            </a:r>
            <a:r>
              <a:rPr lang="en-SG" sz="4400" dirty="0" err="1" smtClean="0"/>
              <a:t>barang</a:t>
            </a:r>
            <a:endParaRPr lang="en-SG" sz="4000" dirty="0" smtClean="0"/>
          </a:p>
          <a:p>
            <a:pPr lvl="0"/>
            <a:r>
              <a:rPr lang="en-SG" sz="4400" dirty="0" err="1" smtClean="0"/>
              <a:t>sepeda</a:t>
            </a:r>
            <a:r>
              <a:rPr lang="en-SG" sz="4400" dirty="0" smtClean="0"/>
              <a:t> </a:t>
            </a:r>
            <a:r>
              <a:rPr lang="en-SG" sz="4400" dirty="0" err="1" smtClean="0"/>
              <a:t>berkeranjang</a:t>
            </a:r>
            <a:endParaRPr lang="en-SG" sz="4000" dirty="0" smtClean="0"/>
          </a:p>
          <a:p>
            <a:pPr lvl="0"/>
            <a:r>
              <a:rPr lang="en-SG" sz="4400" dirty="0" smtClean="0"/>
              <a:t>pneumatic tube system (PTS)</a:t>
            </a:r>
            <a:endParaRPr lang="en-SG" sz="4000" dirty="0" smtClean="0"/>
          </a:p>
          <a:p>
            <a:pPr lvl="0"/>
            <a:r>
              <a:rPr lang="en-SG" sz="4400" dirty="0" smtClean="0"/>
              <a:t>lift </a:t>
            </a:r>
            <a:r>
              <a:rPr lang="en-SG" sz="4400" dirty="0" err="1" smtClean="0"/>
              <a:t>dokumen</a:t>
            </a:r>
            <a:r>
              <a:rPr lang="en-SG" sz="4400" dirty="0" smtClean="0"/>
              <a:t> (</a:t>
            </a:r>
            <a:r>
              <a:rPr lang="en-SG" sz="4400" dirty="0" err="1" smtClean="0"/>
              <a:t>tele</a:t>
            </a:r>
            <a:r>
              <a:rPr lang="en-SG" sz="4400" dirty="0" smtClean="0"/>
              <a:t> lift)</a:t>
            </a:r>
            <a:endParaRPr lang="en-SG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7848600" cy="838200"/>
          </a:xfrm>
        </p:spPr>
        <p:txBody>
          <a:bodyPr>
            <a:noAutofit/>
          </a:bodyPr>
          <a:lstStyle/>
          <a:p>
            <a:pPr algn="ctr"/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JENIS 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RAK REKAM MEDIS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04800" y="2057401"/>
            <a:ext cx="8534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  <a:tab pos="809625" algn="l"/>
              </a:tabLst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Model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rak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rekam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medis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  <a:tab pos="809625" algn="l"/>
              </a:tabLst>
            </a:pP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Rak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terbuka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 (</a:t>
            </a:r>
            <a:r>
              <a:rPr kumimoji="0" lang="en-US" sz="4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open self file unit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  <a:tab pos="809625" algn="l"/>
              </a:tabLst>
            </a:pP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Lemari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 lima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laci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 (</a:t>
            </a:r>
            <a:r>
              <a:rPr kumimoji="0" lang="en-US" sz="4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five-drawer file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6225" algn="l"/>
                <a:tab pos="809625" algn="l"/>
              </a:tabLst>
            </a:pPr>
            <a:r>
              <a:rPr lang="en-US" sz="4400" i="1" dirty="0" smtClean="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   </a:t>
            </a:r>
            <a:r>
              <a:rPr kumimoji="0" lang="en-US" sz="4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cabinet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  <a:tab pos="809625" algn="l"/>
              </a:tabLst>
            </a:pPr>
            <a:r>
              <a:rPr kumimoji="0" lang="sv-SE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Rak statis dan dinamis (</a:t>
            </a:r>
            <a:r>
              <a:rPr kumimoji="0" lang="sv-SE" sz="4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Roll O’Pack</a:t>
            </a:r>
            <a:r>
              <a:rPr kumimoji="0" lang="sv-SE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)</a:t>
            </a:r>
            <a:endParaRPr kumimoji="0" lang="sv-SE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57200" y="1143000"/>
            <a:ext cx="8382000" cy="480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MENGHITUNG KEBUTUHAN RAK</a:t>
            </a:r>
            <a:endParaRPr kumimoji="0" lang="en-US" sz="4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endParaRPr lang="en-US" sz="3200" dirty="0" smtClean="0">
              <a:latin typeface="+mn-lt"/>
            </a:endParaRPr>
          </a:p>
          <a:p>
            <a:r>
              <a:rPr lang="de-DE" sz="4400" dirty="0" smtClean="0"/>
              <a:t>Dalam menyusun perencanaan rak rekam medis sebaiknya untuk kebutuhan jangka panjang, misalnya 5(lima) tahun, 10 (sepuluh) tahun.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57200" y="914400"/>
            <a:ext cx="8382000" cy="548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DATA YANG DIPERLUKAN:</a:t>
            </a:r>
            <a:r>
              <a:rPr lang="en-SG" sz="4600" dirty="0" smtClean="0"/>
              <a:t> </a:t>
            </a:r>
            <a:endParaRPr lang="en-SG" sz="4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SG" sz="4400" dirty="0" err="1" smtClean="0">
                <a:latin typeface="+mn-lt"/>
              </a:rPr>
              <a:t>Jumlah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smtClean="0">
                <a:latin typeface="+mn-lt"/>
              </a:rPr>
              <a:t>RM yang </a:t>
            </a:r>
            <a:r>
              <a:rPr lang="en-SG" sz="4400" dirty="0" err="1" smtClean="0">
                <a:latin typeface="+mn-lt"/>
              </a:rPr>
              <a:t>disimpan</a:t>
            </a:r>
            <a:endParaRPr lang="en-SG" sz="4400" dirty="0" smtClean="0">
              <a:latin typeface="+mn-lt"/>
            </a:endParaRPr>
          </a:p>
          <a:p>
            <a:pPr marL="742950" indent="-742950">
              <a:buFont typeface="+mj-lt"/>
              <a:buAutoNum type="arabicPeriod"/>
            </a:pPr>
            <a:r>
              <a:rPr lang="en-SG" sz="4400" dirty="0" err="1" smtClean="0">
                <a:latin typeface="+mn-lt"/>
              </a:rPr>
              <a:t>Jumlah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smtClean="0">
                <a:latin typeface="+mn-lt"/>
              </a:rPr>
              <a:t>RM yang </a:t>
            </a:r>
            <a:r>
              <a:rPr lang="en-SG" sz="4400" dirty="0" err="1" smtClean="0">
                <a:latin typeface="+mn-lt"/>
              </a:rPr>
              <a:t>disimpan</a:t>
            </a:r>
            <a:r>
              <a:rPr lang="en-SG" sz="4400" dirty="0" smtClean="0">
                <a:latin typeface="+mn-lt"/>
                <a:sym typeface="Wingdings" pitchFamily="2" charset="2"/>
              </a:rPr>
              <a:t> </a:t>
            </a:r>
            <a:r>
              <a:rPr lang="en-SG" sz="4400" dirty="0" err="1" smtClean="0">
                <a:latin typeface="+mn-lt"/>
              </a:rPr>
              <a:t>diambil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dari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jumlah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kunjungan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rawat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jalan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dan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rawat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inap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selama</a:t>
            </a:r>
            <a:r>
              <a:rPr lang="en-SG" sz="4400" dirty="0" smtClean="0">
                <a:latin typeface="+mn-lt"/>
              </a:rPr>
              <a:t> 5(lima) </a:t>
            </a:r>
            <a:r>
              <a:rPr lang="en-SG" sz="4400" dirty="0" err="1" smtClean="0">
                <a:latin typeface="+mn-lt"/>
              </a:rPr>
              <a:t>tahun</a:t>
            </a:r>
            <a:r>
              <a:rPr lang="en-SG" sz="4400" dirty="0" smtClean="0">
                <a:latin typeface="+mn-lt"/>
              </a:rPr>
              <a:t>.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SG" sz="4400" dirty="0" err="1" smtClean="0">
                <a:latin typeface="+mn-lt"/>
              </a:rPr>
              <a:t>Pertumbuhan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err="1" smtClean="0">
                <a:latin typeface="+mn-lt"/>
              </a:rPr>
              <a:t>jumlah</a:t>
            </a:r>
            <a:r>
              <a:rPr lang="en-SG" sz="4400" dirty="0" smtClean="0">
                <a:latin typeface="+mn-lt"/>
              </a:rPr>
              <a:t> </a:t>
            </a:r>
            <a:r>
              <a:rPr lang="en-SG" sz="4400" dirty="0" smtClean="0">
                <a:latin typeface="+mn-lt"/>
              </a:rPr>
              <a:t>RM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57200" y="914400"/>
            <a:ext cx="8382000" cy="5562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MENGHITUNG KEBUTUHAN RAK</a:t>
            </a:r>
            <a:endParaRPr kumimoji="0" lang="en-US" sz="4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742950" indent="-742950"/>
            <a:r>
              <a:rPr lang="en-SG" sz="3600" dirty="0" smtClean="0"/>
              <a:t>	</a:t>
            </a:r>
            <a:r>
              <a:rPr lang="en-SG" sz="4300" dirty="0" err="1" smtClean="0">
                <a:latin typeface="+mn-lt"/>
              </a:rPr>
              <a:t>Untuk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mendapat</a:t>
            </a:r>
            <a:r>
              <a:rPr lang="en-SG" sz="4300" dirty="0" smtClean="0">
                <a:latin typeface="+mn-lt"/>
              </a:rPr>
              <a:t> data </a:t>
            </a:r>
            <a:r>
              <a:rPr lang="en-SG" sz="4300" dirty="0" err="1" smtClean="0">
                <a:latin typeface="+mn-lt"/>
              </a:rPr>
              <a:t>pertumbuhan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smtClean="0">
                <a:latin typeface="+mn-lt"/>
              </a:rPr>
              <a:t>RM </a:t>
            </a:r>
            <a:r>
              <a:rPr lang="en-SG" sz="4300" dirty="0" err="1" smtClean="0">
                <a:latin typeface="+mn-lt"/>
              </a:rPr>
              <a:t>setiap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tahun</a:t>
            </a:r>
            <a:r>
              <a:rPr lang="en-SG" sz="4300" dirty="0" smtClean="0">
                <a:latin typeface="+mn-lt"/>
              </a:rPr>
              <a:t>, </a:t>
            </a:r>
            <a:r>
              <a:rPr lang="en-SG" sz="4300" dirty="0" err="1" smtClean="0">
                <a:latin typeface="+mn-lt"/>
              </a:rPr>
              <a:t>dapat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diambil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kunjungan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rawat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jalan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dan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rawat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inap</a:t>
            </a:r>
            <a:r>
              <a:rPr lang="en-SG" sz="4300" dirty="0" smtClean="0">
                <a:latin typeface="+mn-lt"/>
              </a:rPr>
              <a:t> </a:t>
            </a:r>
            <a:r>
              <a:rPr lang="en-SG" sz="4300" dirty="0" err="1" smtClean="0">
                <a:latin typeface="+mn-lt"/>
              </a:rPr>
              <a:t>selama</a:t>
            </a:r>
            <a:r>
              <a:rPr lang="en-SG" sz="4300" dirty="0" smtClean="0">
                <a:latin typeface="+mn-lt"/>
              </a:rPr>
              <a:t> 5(lima) </a:t>
            </a:r>
            <a:r>
              <a:rPr lang="en-SG" sz="4300" dirty="0" err="1" smtClean="0">
                <a:latin typeface="+mn-lt"/>
              </a:rPr>
              <a:t>tahun</a:t>
            </a:r>
            <a:r>
              <a:rPr lang="en-SG" sz="4300" dirty="0" smtClean="0">
                <a:latin typeface="+mn-lt"/>
              </a:rPr>
              <a:t>. </a:t>
            </a:r>
            <a:r>
              <a:rPr lang="de-DE" sz="4300" dirty="0" smtClean="0">
                <a:latin typeface="+mn-lt"/>
              </a:rPr>
              <a:t>Dengan data ini dapat dihitung berapa persen pertumbuhan </a:t>
            </a:r>
            <a:r>
              <a:rPr lang="de-DE" sz="4300" dirty="0" smtClean="0">
                <a:latin typeface="+mn-lt"/>
              </a:rPr>
              <a:t>RM setiap </a:t>
            </a:r>
            <a:r>
              <a:rPr lang="de-DE" sz="4300" dirty="0" smtClean="0">
                <a:latin typeface="+mn-lt"/>
              </a:rPr>
              <a:t>tahun.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1" y="1295400"/>
          <a:ext cx="8458200" cy="1010412"/>
        </p:xfrm>
        <a:graphic>
          <a:graphicData uri="http://schemas.openxmlformats.org/drawingml/2006/table">
            <a:tbl>
              <a:tblPr/>
              <a:tblGrid>
                <a:gridCol w="1295400"/>
                <a:gridCol w="1143000"/>
                <a:gridCol w="1219200"/>
                <a:gridCol w="1152441"/>
                <a:gridCol w="1133559"/>
                <a:gridCol w="1143000"/>
                <a:gridCol w="13716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000" b="1" i="0" dirty="0" err="1">
                          <a:latin typeface="Calibri"/>
                          <a:ea typeface="+mn-ea"/>
                          <a:cs typeface="Calibri"/>
                        </a:rPr>
                        <a:t>Tahun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000" b="1" i="0" dirty="0"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000" b="1" i="0" dirty="0">
                          <a:latin typeface="Calibri"/>
                          <a:ea typeface="+mn-ea"/>
                          <a:cs typeface="Calibri"/>
                        </a:rPr>
                        <a:t>2015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000" b="1" i="0" dirty="0">
                          <a:latin typeface="Calibri"/>
                          <a:ea typeface="+mn-ea"/>
                          <a:cs typeface="Calibri"/>
                        </a:rPr>
                        <a:t>2016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000" b="1" i="0" dirty="0">
                          <a:latin typeface="Calibri"/>
                          <a:ea typeface="+mn-ea"/>
                          <a:cs typeface="Calibri"/>
                        </a:rPr>
                        <a:t>2017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000" b="1" i="0" dirty="0">
                          <a:latin typeface="Calibri"/>
                          <a:ea typeface="+mn-ea"/>
                          <a:cs typeface="Calibri"/>
                        </a:rPr>
                        <a:t>2018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2000" b="1" i="0" dirty="0">
                          <a:latin typeface="Calibri"/>
                          <a:ea typeface="+mn-ea"/>
                          <a:cs typeface="Calibri"/>
                        </a:rPr>
                        <a:t>2019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2000" b="1" i="0" dirty="0" err="1">
                          <a:latin typeface="Calibri"/>
                          <a:ea typeface="+mn-ea"/>
                          <a:cs typeface="Calibri"/>
                        </a:rPr>
                        <a:t>Jmlh</a:t>
                      </a:r>
                      <a:r>
                        <a:rPr lang="en-SG" sz="2000" b="1" i="0" dirty="0">
                          <a:latin typeface="Calibri"/>
                          <a:ea typeface="+mn-ea"/>
                          <a:cs typeface="Calibri"/>
                        </a:rPr>
                        <a:t> RM</a:t>
                      </a:r>
                      <a:endParaRPr lang="en-SG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16.400 </a:t>
                      </a:r>
                      <a:endParaRPr lang="en-SG" sz="20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16.650 </a:t>
                      </a:r>
                      <a:endParaRPr lang="en-SG" sz="20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17.200 </a:t>
                      </a:r>
                      <a:endParaRPr lang="en-SG" sz="20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17.900 </a:t>
                      </a:r>
                      <a:endParaRPr lang="en-SG" sz="20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18.500 </a:t>
                      </a:r>
                      <a:endParaRPr lang="en-SG" sz="20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19.100 </a:t>
                      </a:r>
                      <a:endParaRPr lang="en-SG" sz="20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0" y="2514600"/>
            <a:ext cx="7239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Calibri" pitchFamily="34" charset="0"/>
              </a:rPr>
              <a:t>CARA MENGHITUNG: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Calibri" pitchFamily="34" charset="0"/>
              </a:rPr>
              <a:t>Pertumbuhan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Calibri" pitchFamily="34" charset="0"/>
              </a:rPr>
              <a:t> 2015 : 16.650 – 16.400 = 250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lvl="0" eaLnBrk="0" hangingPunct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Calibri" pitchFamily="34" charset="0"/>
              </a:rPr>
              <a:t>		    250	</a:t>
            </a:r>
          </a:p>
          <a:p>
            <a:pPr lvl="0" eaLnBrk="0" hangingPunct="0"/>
            <a:r>
              <a:rPr lang="en-US" b="1" dirty="0" smtClean="0">
                <a:latin typeface="+mn-lt"/>
                <a:cs typeface="Calibri" pitchFamily="34" charset="0"/>
              </a:rPr>
              <a:t>		                  x 100 = 1,5 %</a:t>
            </a:r>
          </a:p>
          <a:p>
            <a:pPr lvl="0" eaLnBrk="0" hangingPunct="0"/>
            <a:r>
              <a:rPr lang="en-US" b="1" dirty="0" smtClean="0">
                <a:latin typeface="+mn-lt"/>
                <a:cs typeface="Calibri" pitchFamily="34" charset="0"/>
              </a:rPr>
              <a:t>                                    16.400</a:t>
            </a:r>
          </a:p>
          <a:p>
            <a:pPr lvl="0" eaLnBrk="0" hangingPunct="0"/>
            <a:endParaRPr lang="en-US" dirty="0" smtClean="0">
              <a:latin typeface="+mn-lt"/>
              <a:cs typeface="Calibri" pitchFamily="34" charset="0"/>
            </a:endParaRPr>
          </a:p>
          <a:p>
            <a:pPr lvl="0" eaLnBrk="0" hangingPunct="0"/>
            <a:r>
              <a:rPr lang="en-US" dirty="0" smtClean="0">
                <a:latin typeface="+mn-lt"/>
                <a:cs typeface="Calibri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Calibri" pitchFamily="34" charset="0"/>
              </a:rPr>
              <a:t>		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4097" name="AutoShape 26"/>
          <p:cNvSpPr>
            <a:spLocks noChangeShapeType="1"/>
          </p:cNvSpPr>
          <p:nvPr/>
        </p:nvSpPr>
        <p:spPr bwMode="auto">
          <a:xfrm>
            <a:off x="2255838" y="576263"/>
            <a:ext cx="7937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2743200" y="3505200"/>
            <a:ext cx="685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838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JUMLAH REKAM MEDIS</a:t>
            </a:r>
            <a:endParaRPr lang="en-SG" b="1" dirty="0"/>
          </a:p>
        </p:txBody>
      </p:sp>
      <p:sp>
        <p:nvSpPr>
          <p:cNvPr id="13" name="Rectangle 12"/>
          <p:cNvSpPr/>
          <p:nvPr/>
        </p:nvSpPr>
        <p:spPr>
          <a:xfrm>
            <a:off x="609600" y="4114800"/>
            <a:ext cx="8001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>
                <a:latin typeface="+mn-lt"/>
              </a:rPr>
              <a:t>Selanjutnya hitung hingga tahun 2019. Jika sudah diperoleh angka pertumbuhan sampai tahun 2019, jumlahkan angka tersebut dibagi 5 (lima), maka akan diperoleh angka rata-rata pertumbuhan setiap tahun. </a:t>
            </a:r>
            <a:endParaRPr lang="en-SG" sz="28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04800" y="1066800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Cara </a:t>
            </a:r>
            <a:r>
              <a:rPr kumimoji="0" lang="de-D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3200" dirty="0" smtClean="0">
                <a:latin typeface="+mn-lt"/>
                <a:ea typeface="+mn-ea" charset="0"/>
                <a:cs typeface="Calibri" pitchFamily="34" charset="0"/>
              </a:rPr>
              <a:t>J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ika rata-rata pertumbuhan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 pertahun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1,5 %, maka cara menghitungnya adalah: </a:t>
            </a: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Data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tahun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2019 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yang disimpan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=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19.100</a:t>
            </a:r>
            <a:endParaRPr kumimoji="0" lang="id-ID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2020 = 1,5/100 x 19100 	= 287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	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 19.100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+ 287		= 19.387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	  </a:t>
            </a: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2021 = 1,5/100 x 19.387	= 291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	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 19.387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+ 291		= 19.678 </a:t>
            </a: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2024 = dst........</a:t>
            </a:r>
            <a:endParaRPr kumimoji="0" lang="de-DE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304800" y="990600"/>
            <a:ext cx="8534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Model </a:t>
            </a:r>
            <a:r>
              <a:rPr kumimoji="0" lang="en-US" sz="4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rak</a:t>
            </a:r>
            <a:r>
              <a:rPr kumimoji="0" lang="en-US" sz="4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yang </a:t>
            </a:r>
            <a:r>
              <a:rPr kumimoji="0" lang="en-US" sz="4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akan</a:t>
            </a:r>
            <a:r>
              <a:rPr kumimoji="0" lang="en-US" sz="4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dibeli</a:t>
            </a:r>
            <a:endParaRPr kumimoji="0" lang="en-US" sz="4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+mn-ea" charset="0"/>
              <a:cs typeface="Calibri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Model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rak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sangat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mempengaruhi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berapa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jumlah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rak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yang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dibutuhkan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.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Rak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yang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terdiri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dari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5(lima)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subrak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dirasa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cukup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baik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, agar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memudahkan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pencarian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rekam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medis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. 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Jika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model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rak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rekam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medis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yang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akan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dibeli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adalah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rak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</a:t>
            </a:r>
            <a:r>
              <a:rPr kumimoji="0" lang="en-US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terbuka</a:t>
            </a:r>
            <a:r>
              <a:rPr kumimoji="0" lang="en-US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n-ea" charset="0"/>
                <a:cs typeface="Calibri" pitchFamily="34" charset="0"/>
              </a:rPr>
              <a:t>  </a:t>
            </a:r>
            <a:endParaRPr kumimoji="0" lang="en-US" sz="5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533400" y="838200"/>
            <a:ext cx="7924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Ketebalan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rekam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medis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Ketebalan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akan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mempengaruhi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jumlah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yang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akan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dibeli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. 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Ketebalan </a:t>
            </a: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dapat diambil dari mengukur </a:t>
            </a: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yang ada saat ini. Misalnya ambil 100 </a:t>
            </a: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lalu diukur berapa meter panjangnya. 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Kemudian bagi dengan seratus untuk mendapatkan rata-rata ketebalan </a:t>
            </a: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endParaRPr kumimoji="0" lang="de-DE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sarana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prasarana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sarana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prasarana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Perhitungan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rak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3400" y="1524000"/>
            <a:ext cx="82296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Dengan panjang rak 2 meter, maka: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Panjang </a:t>
            </a: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rak = </a:t>
            </a: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200 </a:t>
            </a: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cm/0,8 </a:t>
            </a: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meter 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Jumlah tiap </a:t>
            </a: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subrak = </a:t>
            </a: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250 </a:t>
            </a:r>
            <a:r>
              <a:rPr kumimoji="0" lang="de-D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Jumlah 1 unit </a:t>
            </a:r>
            <a:r>
              <a:rPr kumimoji="0" lang="id-ID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rak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   </a:t>
            </a:r>
            <a:r>
              <a:rPr kumimoji="0" lang="id-ID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= </a:t>
            </a:r>
            <a:r>
              <a:rPr kumimoji="0" lang="id-ID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1.250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endParaRPr kumimoji="0" lang="id-ID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304800" y="1066800"/>
            <a:ext cx="85344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Posisi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penyimpanan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yang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digunakan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Posisi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dalam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penyimpanan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yang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digunakan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akan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mempengaruhi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kebutuhan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jumlah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rak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RM. </a:t>
            </a: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+mn-lt"/>
              <a:ea typeface="+mn-ea" charset="0"/>
              <a:cs typeface="Calibri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Jika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RMdisimpan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dengan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posisi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tidur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,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maka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rak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tidak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terlalu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tinggi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,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tetapi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jika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RM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disimpan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dengan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posisi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berdiri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,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maka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akan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mempengaruhi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tinggi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rak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+mn-ea" charset="0"/>
                <a:cs typeface="Calibri" pitchFamily="34" charset="0"/>
              </a:rPr>
              <a:t>.  </a:t>
            </a:r>
            <a:endParaRPr kumimoji="0" lang="en-US" sz="4800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381000" y="990600"/>
            <a:ext cx="84582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Cara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menghitung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jumlah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rak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: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Setelah menghitung daya tampung setiap rak, maka dapat dihitung kebutuhan jumlah rak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.</a:t>
            </a:r>
            <a:endParaRPr kumimoji="0" lang="id-ID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Contoh: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endParaRPr kumimoji="0" lang="id-ID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Jumlah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yang akan disimpan 5(lima) tahun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ke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depan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pada 2024 = 20.580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RM</a:t>
            </a:r>
            <a:endParaRPr kumimoji="0" lang="id-ID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Kebutuhan rak : 20.580/1.250 = 16.5 rak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  <a:sym typeface="Wingdings" pitchFamily="2" charset="2"/>
              </a:rPr>
              <a:t>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 charset="0"/>
                <a:cs typeface="Calibri" pitchFamily="34" charset="0"/>
              </a:rPr>
              <a:t>17 rak</a:t>
            </a:r>
            <a:endParaRPr kumimoji="0" lang="id-ID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itchFamily="34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itchFamily="34" charset="0"/>
              </a:rPr>
              <a:t>Jumlah rak yang dibutuhkan adalah 17 rak.</a:t>
            </a:r>
            <a:endParaRPr kumimoji="0" lang="id-ID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382000" cy="54864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UNIT KERJA RMIK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UNIT RMIK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dimana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berhubungan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outputnya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endParaRPr lang="en-US" sz="1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371600"/>
            <a:ext cx="7454900" cy="4495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SARANA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4800" dirty="0" smtClean="0"/>
              <a:t>S</a:t>
            </a:r>
            <a:r>
              <a:rPr lang="id-ID" sz="4800" dirty="0" smtClean="0"/>
              <a:t>egala </a:t>
            </a:r>
            <a:r>
              <a:rPr lang="id-ID" sz="4800" dirty="0" smtClean="0"/>
              <a:t>sesuatu yang dipakai sebagai alat untuk mencapai makna dan tujuan.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endParaRPr lang="en-US" sz="1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8534400" cy="55626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5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SARANA PELAYANAN 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RMIK: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lvl="1" eaLnBrk="1" hangingPunct="1">
              <a:buClrTx/>
              <a:buNone/>
            </a:pPr>
            <a:r>
              <a:rPr lang="en-US" sz="4400" dirty="0" smtClean="0"/>
              <a:t>	S</a:t>
            </a:r>
            <a:r>
              <a:rPr lang="id-ID" sz="4400" dirty="0" smtClean="0"/>
              <a:t>ebagai alat untuk mencapai tujuan pelayanan, misal</a:t>
            </a:r>
            <a:r>
              <a:rPr lang="en-US" sz="4400" dirty="0" smtClean="0"/>
              <a:t>:</a:t>
            </a:r>
            <a:r>
              <a:rPr lang="id-ID" sz="4400" dirty="0" smtClean="0"/>
              <a:t> alat tulis kantor,  komputer, mesin cetak, treasur/outguide, kartu indeks utama pasien, dll. 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PRASARANA</a:t>
            </a:r>
            <a:endParaRPr lang="en-US" sz="4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48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4400" dirty="0" smtClean="0"/>
              <a:t>S</a:t>
            </a:r>
            <a:r>
              <a:rPr lang="id-ID" sz="4400" dirty="0" smtClean="0"/>
              <a:t>egala </a:t>
            </a:r>
            <a:r>
              <a:rPr lang="id-ID" sz="4400" dirty="0" smtClean="0"/>
              <a:t>sesuatu</a:t>
            </a:r>
            <a:r>
              <a:rPr lang="en-US" sz="4400" dirty="0" smtClean="0">
                <a:sym typeface="Wingdings" pitchFamily="2" charset="2"/>
              </a:rPr>
              <a:t></a:t>
            </a:r>
            <a:r>
              <a:rPr lang="id-ID" sz="4400" u="sng" dirty="0" smtClean="0"/>
              <a:t>penunjang </a:t>
            </a:r>
            <a:r>
              <a:rPr lang="id-ID" sz="4400" u="sng" dirty="0" smtClean="0"/>
              <a:t>utama </a:t>
            </a:r>
            <a:r>
              <a:rPr lang="id-ID" sz="4400" dirty="0" smtClean="0"/>
              <a:t>terselenggaranya suatu proses</a:t>
            </a:r>
            <a:r>
              <a:rPr lang="en-US" sz="4400" dirty="0" smtClean="0"/>
              <a:t>.</a:t>
            </a:r>
            <a:r>
              <a:rPr lang="id-ID" sz="4400" dirty="0" smtClean="0"/>
              <a:t>  </a:t>
            </a:r>
            <a:endParaRPr lang="en-US" sz="4400" dirty="0" smtClean="0"/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4400" dirty="0" smtClean="0"/>
              <a:t>C</a:t>
            </a:r>
            <a:r>
              <a:rPr lang="id-ID" sz="4400" dirty="0" smtClean="0"/>
              <a:t>ontoh </a:t>
            </a:r>
            <a:r>
              <a:rPr lang="id-ID" sz="4400" dirty="0" smtClean="0"/>
              <a:t>prasarana pelayanan </a:t>
            </a:r>
            <a:r>
              <a:rPr lang="en-US" sz="4400" dirty="0" smtClean="0"/>
              <a:t>RMIK</a:t>
            </a:r>
            <a:r>
              <a:rPr lang="en-US" sz="4400" dirty="0" smtClean="0">
                <a:sym typeface="Wingdings" pitchFamily="2" charset="2"/>
              </a:rPr>
              <a:t></a:t>
            </a:r>
            <a:r>
              <a:rPr lang="id-ID" sz="4400" dirty="0" smtClean="0"/>
              <a:t>alat tidak langsung untuk mencapai tujuan dalam </a:t>
            </a:r>
            <a:r>
              <a:rPr lang="id-ID" sz="4400" dirty="0" smtClean="0"/>
              <a:t>pelayanan </a:t>
            </a:r>
            <a:r>
              <a:rPr lang="en-US" sz="4400" dirty="0" smtClean="0"/>
              <a:t>(</a:t>
            </a:r>
            <a:r>
              <a:rPr lang="id-ID" sz="4400" dirty="0" smtClean="0"/>
              <a:t>lokasi</a:t>
            </a:r>
            <a:r>
              <a:rPr lang="id-ID" sz="4400" dirty="0" smtClean="0"/>
              <a:t>, bangunan, ruang penyimpanan </a:t>
            </a:r>
            <a:r>
              <a:rPr lang="en-US" sz="4400" dirty="0" smtClean="0"/>
              <a:t>RM</a:t>
            </a:r>
            <a:r>
              <a:rPr lang="id-ID" sz="4400" dirty="0" smtClean="0"/>
              <a:t>, </a:t>
            </a:r>
            <a:r>
              <a:rPr lang="id-ID" sz="4400" dirty="0" smtClean="0"/>
              <a:t>ruang rapat, dll. 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382000" cy="38862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5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SARANA</a:t>
            </a:r>
            <a:r>
              <a:rPr lang="en-US" sz="5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5200" dirty="0" err="1" smtClean="0"/>
              <a:t>al</a:t>
            </a:r>
            <a:r>
              <a:rPr lang="id-ID" sz="5200" dirty="0" smtClean="0"/>
              <a:t>at </a:t>
            </a:r>
            <a:r>
              <a:rPr lang="en-US" sz="5200" dirty="0" smtClean="0"/>
              <a:t> </a:t>
            </a:r>
            <a:r>
              <a:rPr lang="id-ID" sz="5200" dirty="0" smtClean="0"/>
              <a:t>atau </a:t>
            </a:r>
            <a:endParaRPr lang="en-US" sz="5200" dirty="0" smtClean="0"/>
          </a:p>
          <a:p>
            <a:pPr>
              <a:lnSpc>
                <a:spcPct val="110000"/>
              </a:lnSpc>
              <a:buNone/>
            </a:pPr>
            <a:r>
              <a:rPr lang="en-US" sz="5200" dirty="0" smtClean="0"/>
              <a:t> </a:t>
            </a:r>
            <a:r>
              <a:rPr lang="en-US" sz="5200" dirty="0" smtClean="0"/>
              <a:t>      </a:t>
            </a:r>
            <a:r>
              <a:rPr lang="id-ID" sz="5200" dirty="0" smtClean="0"/>
              <a:t>benda­benda </a:t>
            </a:r>
            <a:r>
              <a:rPr lang="id-ID" sz="5200" dirty="0" smtClean="0"/>
              <a:t>yang bergerak</a:t>
            </a:r>
            <a:endParaRPr lang="en-US" sz="52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 smtClean="0"/>
              <a:t>	</a:t>
            </a:r>
            <a:r>
              <a:rPr lang="en-US" sz="4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PRASARANA</a:t>
            </a:r>
            <a:r>
              <a:rPr lang="en-US" sz="4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5200" dirty="0" err="1" smtClean="0"/>
              <a:t>al</a:t>
            </a:r>
            <a:r>
              <a:rPr lang="id-ID" sz="5200" dirty="0" smtClean="0"/>
              <a:t>at </a:t>
            </a:r>
            <a:r>
              <a:rPr lang="id-ID" sz="5200" dirty="0" smtClean="0"/>
              <a:t>atau </a:t>
            </a:r>
            <a:r>
              <a:rPr lang="en-US" sz="5200" dirty="0" smtClean="0"/>
              <a:t>	 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en-US" sz="5200" dirty="0" smtClean="0"/>
              <a:t> </a:t>
            </a:r>
            <a:r>
              <a:rPr lang="en-US" sz="5200" dirty="0" smtClean="0"/>
              <a:t>      </a:t>
            </a:r>
            <a:r>
              <a:rPr lang="id-ID" sz="5200" dirty="0" smtClean="0"/>
              <a:t>benda-benda tidak </a:t>
            </a:r>
            <a:r>
              <a:rPr lang="id-ID" sz="5200" dirty="0" smtClean="0"/>
              <a:t>bergerak.</a:t>
            </a:r>
            <a:endParaRPr lang="en-SG" sz="52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sz="1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JENIS SARANA DI UNIT RMIK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8486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ALAT PENYIMPANAN-PENJAJARAN:</a:t>
            </a:r>
            <a:endParaRPr lang="en-SG" sz="3600" b="1" dirty="0" smtClean="0"/>
          </a:p>
          <a:p>
            <a:pPr lvl="0"/>
            <a:r>
              <a:rPr lang="en-US" dirty="0" err="1" smtClean="0"/>
              <a:t>Rak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(</a:t>
            </a:r>
            <a:r>
              <a:rPr lang="en-US" i="1" dirty="0" smtClean="0"/>
              <a:t>open self file unit</a:t>
            </a:r>
            <a:r>
              <a:rPr lang="en-US" dirty="0" smtClean="0"/>
              <a:t>)</a:t>
            </a:r>
            <a:endParaRPr lang="en-SG" sz="2800" dirty="0" smtClean="0"/>
          </a:p>
          <a:p>
            <a:pPr lvl="0"/>
            <a:r>
              <a:rPr lang="en-US" dirty="0" err="1" smtClean="0"/>
              <a:t>Lemari</a:t>
            </a:r>
            <a:r>
              <a:rPr lang="en-US" dirty="0" smtClean="0"/>
              <a:t> lima </a:t>
            </a:r>
            <a:r>
              <a:rPr lang="en-US" dirty="0" err="1" smtClean="0"/>
              <a:t>laci</a:t>
            </a:r>
            <a:r>
              <a:rPr lang="en-US" dirty="0" smtClean="0"/>
              <a:t> (</a:t>
            </a:r>
            <a:r>
              <a:rPr lang="en-US" i="1" dirty="0" smtClean="0"/>
              <a:t>five-drawer file cabinet</a:t>
            </a:r>
            <a:r>
              <a:rPr lang="en-US" dirty="0" smtClean="0"/>
              <a:t>)</a:t>
            </a:r>
            <a:endParaRPr lang="en-SG" sz="2800" dirty="0" smtClean="0"/>
          </a:p>
          <a:p>
            <a:pPr lvl="0"/>
            <a:r>
              <a:rPr lang="en-SG" dirty="0" err="1" smtClean="0"/>
              <a:t>Rak</a:t>
            </a:r>
            <a:r>
              <a:rPr lang="en-SG" dirty="0" smtClean="0"/>
              <a:t> </a:t>
            </a:r>
            <a:r>
              <a:rPr lang="en-SG" dirty="0" err="1" smtClean="0"/>
              <a:t>statis</a:t>
            </a:r>
            <a:r>
              <a:rPr lang="en-SG" dirty="0" smtClean="0"/>
              <a:t> </a:t>
            </a:r>
            <a:r>
              <a:rPr lang="en-SG" dirty="0" err="1" smtClean="0"/>
              <a:t>dan</a:t>
            </a:r>
            <a:r>
              <a:rPr lang="en-SG" dirty="0" smtClean="0"/>
              <a:t> </a:t>
            </a:r>
            <a:r>
              <a:rPr lang="en-SG" dirty="0" err="1" smtClean="0"/>
              <a:t>dinamis</a:t>
            </a:r>
            <a:r>
              <a:rPr lang="en-SG" dirty="0" smtClean="0"/>
              <a:t> (</a:t>
            </a:r>
            <a:r>
              <a:rPr lang="en-SG" i="1" dirty="0" smtClean="0"/>
              <a:t>Roll </a:t>
            </a:r>
            <a:r>
              <a:rPr lang="en-SG" i="1" dirty="0" err="1" smtClean="0"/>
              <a:t>O’Pack</a:t>
            </a:r>
            <a:r>
              <a:rPr lang="en-SG" dirty="0" smtClean="0"/>
              <a:t>)</a:t>
            </a:r>
            <a:endParaRPr lang="en-SG" sz="2800" dirty="0" smtClean="0"/>
          </a:p>
          <a:p>
            <a:pPr lvl="0"/>
            <a:r>
              <a:rPr lang="en-US" dirty="0" err="1" smtClean="0"/>
              <a:t>Lemari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 (</a:t>
            </a:r>
            <a:r>
              <a:rPr lang="en-US" i="1" dirty="0" smtClean="0"/>
              <a:t>Filing Cabinet</a:t>
            </a:r>
            <a:r>
              <a:rPr lang="en-US" dirty="0" smtClean="0"/>
              <a:t>)</a:t>
            </a:r>
            <a:endParaRPr lang="en-SG" sz="2800" dirty="0" smtClean="0"/>
          </a:p>
          <a:p>
            <a:pPr lvl="0"/>
            <a:r>
              <a:rPr lang="en-US" dirty="0" err="1" smtClean="0"/>
              <a:t>Lemari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: 2,4,5, </a:t>
            </a:r>
            <a:r>
              <a:rPr lang="en-US" dirty="0" err="1" smtClean="0"/>
              <a:t>dan</a:t>
            </a:r>
            <a:r>
              <a:rPr lang="en-US" dirty="0" smtClean="0"/>
              <a:t> 6 </a:t>
            </a:r>
            <a:r>
              <a:rPr lang="en-US" dirty="0" err="1" smtClean="0"/>
              <a:t>laci</a:t>
            </a:r>
            <a:endParaRPr lang="en-SG" sz="2800" dirty="0" smtClean="0"/>
          </a:p>
          <a:p>
            <a:pPr lvl="0"/>
            <a:r>
              <a:rPr lang="en-US" dirty="0" smtClean="0"/>
              <a:t>File </a:t>
            </a:r>
            <a:r>
              <a:rPr lang="en-US" dirty="0" err="1" smtClean="0"/>
              <a:t>tegak</a:t>
            </a:r>
            <a:r>
              <a:rPr lang="en-US" dirty="0" smtClean="0"/>
              <a:t> </a:t>
            </a:r>
            <a:r>
              <a:rPr lang="en-US" dirty="0" err="1" smtClean="0"/>
              <a:t>berputar</a:t>
            </a:r>
            <a:r>
              <a:rPr lang="en-US" dirty="0" smtClean="0"/>
              <a:t> (</a:t>
            </a:r>
            <a:r>
              <a:rPr lang="en-US" i="1" dirty="0" smtClean="0"/>
              <a:t>vertical rotary file</a:t>
            </a:r>
            <a:r>
              <a:rPr lang="en-US" dirty="0" smtClean="0"/>
              <a:t>)</a:t>
            </a:r>
            <a:endParaRPr lang="en-SG" sz="2800" dirty="0" smtClean="0"/>
          </a:p>
          <a:p>
            <a:pPr eaLnBrk="1" hangingPunct="1">
              <a:buNone/>
            </a:pP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19200"/>
            <a:ext cx="72390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/>
              <a:t>	PERLENGKAPAN PENYIMPANAN (</a:t>
            </a:r>
            <a:r>
              <a:rPr lang="en-US" sz="3600" b="1" i="1" dirty="0" smtClean="0"/>
              <a:t>FILING SUPPLIES</a:t>
            </a:r>
            <a:r>
              <a:rPr lang="en-US" sz="3600" b="1" dirty="0" smtClean="0"/>
              <a:t>) :</a:t>
            </a:r>
            <a:endParaRPr lang="en-SG" sz="3600" b="1" dirty="0" smtClean="0"/>
          </a:p>
          <a:p>
            <a:pPr lvl="1"/>
            <a:r>
              <a:rPr lang="en-US" sz="3200" dirty="0" err="1" smtClean="0"/>
              <a:t>Penyekat</a:t>
            </a:r>
            <a:endParaRPr lang="en-SG" sz="3200" dirty="0" smtClean="0"/>
          </a:p>
          <a:p>
            <a:pPr lvl="1"/>
            <a:r>
              <a:rPr lang="da-DK" sz="3200" dirty="0" smtClean="0"/>
              <a:t>Map (folder) </a:t>
            </a:r>
            <a:endParaRPr lang="en-SG" sz="3200" dirty="0" smtClean="0"/>
          </a:p>
          <a:p>
            <a:pPr lvl="1"/>
            <a:r>
              <a:rPr lang="en-US" sz="3200" dirty="0" err="1" smtClean="0"/>
              <a:t>Penunjuk</a:t>
            </a:r>
            <a:r>
              <a:rPr lang="en-US" sz="3200" dirty="0" smtClean="0"/>
              <a:t> (guide)</a:t>
            </a:r>
            <a:endParaRPr lang="en-SG" sz="3200" dirty="0" smtClean="0"/>
          </a:p>
          <a:p>
            <a:pPr lvl="1"/>
            <a:r>
              <a:rPr lang="en-SG" sz="3200" dirty="0" err="1" smtClean="0"/>
              <a:t>Kata</a:t>
            </a:r>
            <a:r>
              <a:rPr lang="en-SG" sz="3200" dirty="0" smtClean="0"/>
              <a:t> </a:t>
            </a:r>
            <a:r>
              <a:rPr lang="en-SG" sz="3200" dirty="0" err="1" smtClean="0"/>
              <a:t>tangkap</a:t>
            </a:r>
            <a:r>
              <a:rPr lang="en-SG" sz="3200" dirty="0" smtClean="0"/>
              <a:t> (caption)</a:t>
            </a:r>
          </a:p>
          <a:p>
            <a:pPr lvl="1"/>
            <a:r>
              <a:rPr lang="en-US" sz="3200" dirty="0" err="1" smtClean="0"/>
              <a:t>Alat</a:t>
            </a:r>
            <a:r>
              <a:rPr lang="en-US" sz="3200" dirty="0" smtClean="0"/>
              <a:t> bantu </a:t>
            </a:r>
            <a:r>
              <a:rPr lang="en-US" sz="3200" dirty="0" err="1" smtClean="0"/>
              <a:t>kearsipan</a:t>
            </a:r>
            <a:endParaRPr lang="en-SG" sz="3200" dirty="0" smtClean="0"/>
          </a:p>
          <a:p>
            <a:pPr lvl="1"/>
            <a:r>
              <a:rPr lang="en-US" sz="3200" dirty="0" err="1" smtClean="0"/>
              <a:t>Tangga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alas </a:t>
            </a:r>
            <a:r>
              <a:rPr lang="en-US" sz="3200" dirty="0" err="1" smtClean="0"/>
              <a:t>karet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kaki </a:t>
            </a:r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</TotalTime>
  <Words>576</Words>
  <Application>Microsoft Office PowerPoint</Application>
  <PresentationFormat>On-screen Show (4:3)</PresentationFormat>
  <Paragraphs>139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KEMAMPUAN YANG DIHARAPKAN</vt:lpstr>
      <vt:lpstr>Slide 3</vt:lpstr>
      <vt:lpstr>Slide 4</vt:lpstr>
      <vt:lpstr>Slide 5</vt:lpstr>
      <vt:lpstr>PRASARANA</vt:lpstr>
      <vt:lpstr>Slide 7</vt:lpstr>
      <vt:lpstr>JENIS SARANA DI UNIT RMIK</vt:lpstr>
      <vt:lpstr>Slide 9</vt:lpstr>
      <vt:lpstr>Slide 10</vt:lpstr>
      <vt:lpstr>Slide 11</vt:lpstr>
      <vt:lpstr>JENIS RAK REKAM MEDIS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AKREDITASI</cp:lastModifiedBy>
  <cp:revision>297</cp:revision>
  <dcterms:created xsi:type="dcterms:W3CDTF">2010-08-24T06:47:44Z</dcterms:created>
  <dcterms:modified xsi:type="dcterms:W3CDTF">2020-03-23T02:23:48Z</dcterms:modified>
</cp:coreProperties>
</file>