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16" r:id="rId2"/>
    <p:sldId id="335" r:id="rId3"/>
    <p:sldId id="414" r:id="rId4"/>
    <p:sldId id="581" r:id="rId5"/>
    <p:sldId id="542" r:id="rId6"/>
    <p:sldId id="539" r:id="rId7"/>
    <p:sldId id="540" r:id="rId8"/>
    <p:sldId id="541" r:id="rId9"/>
    <p:sldId id="566" r:id="rId10"/>
    <p:sldId id="567" r:id="rId11"/>
    <p:sldId id="572" r:id="rId12"/>
    <p:sldId id="563" r:id="rId13"/>
    <p:sldId id="574" r:id="rId14"/>
    <p:sldId id="573" r:id="rId15"/>
    <p:sldId id="568" r:id="rId16"/>
    <p:sldId id="569" r:id="rId17"/>
    <p:sldId id="576" r:id="rId18"/>
    <p:sldId id="570" r:id="rId19"/>
    <p:sldId id="571" r:id="rId20"/>
    <p:sldId id="577" r:id="rId21"/>
    <p:sldId id="543" r:id="rId22"/>
    <p:sldId id="578" r:id="rId23"/>
    <p:sldId id="558" r:id="rId24"/>
    <p:sldId id="579" r:id="rId25"/>
    <p:sldId id="580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23674" autoAdjust="0"/>
    <p:restoredTop sz="93190" autoAdjust="0"/>
  </p:normalViewPr>
  <p:slideViewPr>
    <p:cSldViewPr>
      <p:cViewPr>
        <p:scale>
          <a:sx n="80" d="100"/>
          <a:sy n="80" d="100"/>
        </p:scale>
        <p:origin x="-852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9" d="100"/>
        <a:sy n="99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1BF2FCB-7984-4742-9161-16EB520D9C8E}" type="datetimeFigureOut">
              <a:rPr lang="id-ID"/>
              <a:pPr>
                <a:defRPr/>
              </a:pPr>
              <a:t>27/05/2020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E52FE0F-1F01-44C9-8FB3-0A1339DA1E3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52FE0F-1F01-44C9-8FB3-0A1339DA1E35}" type="slidenum">
              <a:rPr lang="id-ID" smtClean="0"/>
              <a:pPr>
                <a:defRPr/>
              </a:pPr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8583A-1F26-4519-8CB0-19D429CAFE8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8583A-1F26-4519-8CB0-19D429CAFE8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21</a:t>
            </a:fld>
            <a:endParaRPr lang="id-ID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8583A-1F26-4519-8CB0-19D429CAFE8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23</a:t>
            </a:fld>
            <a:endParaRPr lang="id-ID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8583A-1F26-4519-8CB0-19D429CAFE8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8583A-1F26-4519-8CB0-19D429CAFE8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E4D04-C2AB-42A4-99DA-A1AC8F5C1B7F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3E6DC-1CF7-470F-AD44-9264A2367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8EBED-5599-424C-B394-9F35EE5499D6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C4AFC-14DB-4D5A-BB80-DA5221567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2D0D7-AF7C-49A6-9103-4B4256388549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8A47E-14EE-43BC-993A-51ECD9BAD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4F6CD-0766-499B-A632-0E53E3D65048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E91DE-6D91-417E-AAD5-296FB2409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563FB-3BA3-457D-AD60-6409B7C85123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AB5F3-6F9C-4098-AA7E-0B80DF4740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8902-6D88-4B1C-B304-6CE032F41736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5C2A9-E9B2-44C2-94BD-EA7D4EC64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F4E90-41B4-4429-A708-0B9B3B4D133E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A98D3-ED51-4028-8686-319EDCBB0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42157-BD5A-4F44-9436-EEB4E3F6DBBA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A8131-D08D-451B-8F06-0ED616C77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759C8-953A-4C21-B1B7-93D9F517A33F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CD2AA-1009-441A-B610-0CDFEECD4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AEA1C-E715-4796-B22D-B3500347F994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32BE-D371-42F7-8213-808C50F80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62F83-A9AC-4579-8453-9AE24D747DC5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82249-EF8D-4EA8-AFD0-A922111E5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4BB05D-7667-46C9-BD55-8ED13BDDCC01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DAAE9F20-E7A8-494A-97C1-27A46E940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3" cstate="print"/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935849"/>
            <a:ext cx="5638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SISWATI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PROGRAM STUDI  D3 REKAM MEDIS DAN INFORMASI KESEHATAN FAKULTAS ILMU-ILMU KESEHATAN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UNIVERSITS  ESA  UNGGUL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1524000"/>
            <a:ext cx="5410200" cy="21336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PERTEMUAN 12</a:t>
            </a:r>
            <a:endParaRPr lang="en-US" sz="4400" b="1" dirty="0" smtClean="0">
              <a:solidFill>
                <a:schemeClr val="bg1"/>
              </a:solidFill>
            </a:endParaRPr>
          </a:p>
          <a:p>
            <a:r>
              <a:rPr lang="en-SG" sz="2400" b="1" dirty="0" smtClean="0">
                <a:solidFill>
                  <a:schemeClr val="bg1"/>
                </a:solidFill>
              </a:rPr>
              <a:t>MENGHITUNG KEBUTUHAN SUMBER DAYA MANUSIA BERDASARKAN </a:t>
            </a:r>
          </a:p>
          <a:p>
            <a:r>
              <a:rPr lang="en-SG" sz="2400" b="1" dirty="0" smtClean="0">
                <a:solidFill>
                  <a:schemeClr val="bg1"/>
                </a:solidFill>
              </a:rPr>
              <a:t>BEBAN KERJA</a:t>
            </a:r>
            <a:endParaRPr lang="en-SG" sz="2400" b="1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D720DA-0AB7-4C5B-90D8-7C4849146805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3E6DC-1CF7-470F-AD44-9264A23674B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685800"/>
          </a:xfrm>
          <a:solidFill>
            <a:srgbClr val="FFFF00"/>
          </a:solidFill>
          <a:ln>
            <a:solidFill>
              <a:srgbClr val="FF0000"/>
            </a:solidFill>
            <a:prstDash val="sysDot"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Tahoma" pitchFamily="34" charset="0"/>
                <a:cs typeface="Tahoma" pitchFamily="34" charset="0"/>
              </a:rPr>
              <a:t>1. MENETAPKAN FASKES DAN JENIS SDMK</a:t>
            </a:r>
            <a:endParaRPr lang="en-US" sz="32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066800" y="2093655"/>
            <a:ext cx="69342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Dapat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diperoleh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dari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Struktur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organisasi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tata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kerja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institusi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(SOTK)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 smtClean="0">
                <a:latin typeface="Tahoma" pitchFamily="34" charset="0"/>
                <a:cs typeface="Tahoma" pitchFamily="34" charset="0"/>
              </a:rPr>
              <a:t>Data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hasil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analisis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jabatan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(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peta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jabatan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informasi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jabatan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)</a:t>
            </a:r>
            <a:endParaRPr lang="en-US" sz="32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1752600" y="990600"/>
            <a:ext cx="5334000" cy="685800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Tahoma" pitchFamily="34" charset="0"/>
                <a:cs typeface="Tahoma" pitchFamily="34" charset="0"/>
              </a:rPr>
              <a:t>2. MENETAPKAN WKT</a:t>
            </a:r>
            <a:endParaRPr lang="en-US" sz="32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066800" y="1938278"/>
            <a:ext cx="7162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 err="1" smtClean="0">
                <a:latin typeface="+mn-lt"/>
                <a:cs typeface="Tahoma" pitchFamily="34" charset="0"/>
              </a:rPr>
              <a:t>Waktu</a:t>
            </a:r>
            <a:r>
              <a:rPr lang="en-US" sz="3600" dirty="0" smtClean="0">
                <a:latin typeface="+mn-lt"/>
                <a:cs typeface="Tahoma" pitchFamily="34" charset="0"/>
              </a:rPr>
              <a:t> yang </a:t>
            </a:r>
            <a:r>
              <a:rPr lang="en-US" sz="3600" dirty="0" err="1" smtClean="0">
                <a:latin typeface="+mn-lt"/>
                <a:cs typeface="Tahoma" pitchFamily="34" charset="0"/>
              </a:rPr>
              <a:t>dipergunakan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oleh</a:t>
            </a:r>
            <a:r>
              <a:rPr lang="en-US" sz="3600" dirty="0" smtClean="0">
                <a:latin typeface="+mn-lt"/>
                <a:cs typeface="Tahoma" pitchFamily="34" charset="0"/>
              </a:rPr>
              <a:t> SDMK </a:t>
            </a:r>
            <a:r>
              <a:rPr lang="en-US" sz="3600" dirty="0" err="1" smtClean="0">
                <a:latin typeface="+mn-lt"/>
                <a:cs typeface="Tahoma" pitchFamily="34" charset="0"/>
              </a:rPr>
              <a:t>untuk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melaksanakan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tugas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dan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kegiatannya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dalam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kurun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waktu</a:t>
            </a:r>
            <a:r>
              <a:rPr lang="en-US" sz="3600" dirty="0" smtClean="0">
                <a:latin typeface="+mn-lt"/>
                <a:cs typeface="Tahoma" pitchFamily="34" charset="0"/>
              </a:rPr>
              <a:t> 1 </a:t>
            </a:r>
            <a:r>
              <a:rPr lang="en-US" sz="3600" dirty="0" err="1" smtClean="0">
                <a:latin typeface="+mn-lt"/>
                <a:cs typeface="Tahoma" pitchFamily="34" charset="0"/>
              </a:rPr>
              <a:t>th</a:t>
            </a:r>
            <a:r>
              <a:rPr lang="en-US" sz="3600" dirty="0" smtClean="0">
                <a:latin typeface="+mn-lt"/>
                <a:cs typeface="Tahoma" pitchFamily="34" charset="0"/>
              </a:rPr>
              <a:t>.</a:t>
            </a:r>
            <a:endParaRPr lang="en-US" sz="3600" dirty="0">
              <a:latin typeface="+mn-lt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2" y="685800"/>
          <a:ext cx="8153398" cy="5638796"/>
        </p:xfrm>
        <a:graphic>
          <a:graphicData uri="http://schemas.openxmlformats.org/drawingml/2006/table">
            <a:tbl>
              <a:tblPr/>
              <a:tblGrid>
                <a:gridCol w="4675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97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90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2247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1365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8591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3504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98454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MENETAPKAN WAKTU KERJA TERSEDIA DALAM 1 TAHUN</a:t>
                      </a: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KODE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KOMPONEN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KETERANGAN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RUMUS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JUMLAH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SATUAN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Hari Kerja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 hr kerja/mg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52 (mg)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260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hr/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marL="9036" marR="9036" marT="90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 hr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kerja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/mg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52 (mg)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312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hr/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Cuti pegawai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Per.Kepegawaian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hr/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Libur nasional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Dlm 1 th kalender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19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hr/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Pelatihan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Rata-rata dlm 1 th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hr/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Absen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sakit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dll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Rata-rata dlm 1 th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hr/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Waktu kerja (minggu)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Kepres No.68/1995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37,5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Jam/mg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Jam kerja efektif (JKE)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PermenPAN-RB 26/2011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70 % x 37.5 jam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26,25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Jam/mg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WK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Waktu kerja (hari)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 hr kerja/mg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E8/5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5,25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Jam/hr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 hr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kerja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/mg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E8/6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4,375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Jam/hr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Waktu kerja tersedia 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 hr kerja/mg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E1-(E3+E4+E5+E6)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212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Hari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WKT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(hari)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 hr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kerja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/mg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E2-(E3+E4+E5+E6)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264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Hari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Waktu kerja tersedia 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 hr kerja/mg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E1-(E3+E4+E5+E6)x E9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1.113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Jam/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842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(Jam)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 hr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kerja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/mg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E2-(E3+E4+E5+E6)x E10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1.155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Jam/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th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79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                  WAKTU KERJA TERSEDIA (WKT) DIBULATKAN DLM JAM </a:t>
                      </a:r>
                    </a:p>
                  </a:txBody>
                  <a:tcPr marL="9036" marR="9036" marT="90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1.200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JAM/TH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036" marR="9036" marT="90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                          WAKTU KERJA TERSEDIA (WKT) DIBULATKAN DLM MENIT</a:t>
                      </a:r>
                    </a:p>
                  </a:txBody>
                  <a:tcPr marL="9036" marR="9036" marT="903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72.000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MENIT/TH</a:t>
                      </a:r>
                    </a:p>
                  </a:txBody>
                  <a:tcPr marL="9036" marR="9036" marT="90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2400" cy="1066800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3. MENETAPKAN KOMPONEN BEBAN KERJA </a:t>
            </a:r>
            <a:b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</a:b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DAN NORMA WAKTU</a:t>
            </a:r>
            <a:endParaRPr lang="en-US" sz="28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57200" y="2319278"/>
            <a:ext cx="77724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lvl="0" indent="-742950"/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+mn-lt"/>
                <a:cs typeface="Tahoma" pitchFamily="34" charset="0"/>
              </a:rPr>
              <a:t>	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+mn-lt"/>
                <a:cs typeface="Tahoma" pitchFamily="34" charset="0"/>
              </a:rPr>
              <a:t>Beban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+mn-lt"/>
                <a:cs typeface="Tahoma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+mn-lt"/>
                <a:cs typeface="Tahoma" pitchFamily="34" charset="0"/>
              </a:rPr>
              <a:t>kerja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+mn-lt"/>
                <a:cs typeface="Tahoma" pitchFamily="34" charset="0"/>
              </a:rPr>
              <a:t>:</a:t>
            </a:r>
            <a:r>
              <a:rPr lang="en-US" sz="3600" dirty="0" smtClean="0">
                <a:solidFill>
                  <a:srgbClr val="002060"/>
                </a:solidFill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jenis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tugas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dan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uraian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tugas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yg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secara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nyata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dilaksanakan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oleh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jenis</a:t>
            </a:r>
            <a:r>
              <a:rPr lang="en-US" sz="3600" dirty="0" smtClean="0">
                <a:latin typeface="+mn-lt"/>
                <a:cs typeface="Tahoma" pitchFamily="34" charset="0"/>
              </a:rPr>
              <a:t> SDMK </a:t>
            </a:r>
            <a:r>
              <a:rPr lang="en-US" sz="3600" dirty="0" err="1" smtClean="0">
                <a:latin typeface="+mn-lt"/>
                <a:cs typeface="Tahoma" pitchFamily="34" charset="0"/>
              </a:rPr>
              <a:t>tertentu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sesuai</a:t>
            </a:r>
            <a:r>
              <a:rPr lang="en-US" sz="3600" dirty="0" smtClean="0">
                <a:latin typeface="+mn-lt"/>
                <a:cs typeface="Tahoma" pitchFamily="34" charset="0"/>
              </a:rPr>
              <a:t> dg </a:t>
            </a:r>
            <a:r>
              <a:rPr lang="en-US" sz="3600" dirty="0" err="1" smtClean="0">
                <a:latin typeface="+mn-lt"/>
                <a:cs typeface="Tahoma" pitchFamily="34" charset="0"/>
              </a:rPr>
              <a:t>tugas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pokok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dan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fungsi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yg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ditetapkan</a:t>
            </a:r>
            <a:endParaRPr lang="en-SG" sz="3600" dirty="0"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066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3. MENETAPKAN KOMPONEN BEBAN KERJA DAN NORMA WAKTU</a:t>
            </a:r>
            <a:endParaRPr lang="en-US" sz="28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57200" y="2070080"/>
            <a:ext cx="8153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lvl="0" indent="-742950"/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	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+mn-lt"/>
                <a:cs typeface="Tahoma" pitchFamily="34" charset="0"/>
              </a:rPr>
              <a:t>Norma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+mn-lt"/>
                <a:cs typeface="Tahoma" pitchFamily="34" charset="0"/>
              </a:rPr>
              <a:t>waktu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latin typeface="+mn-lt"/>
                <a:cs typeface="Tahoma" pitchFamily="34" charset="0"/>
              </a:rPr>
              <a:t>:</a:t>
            </a:r>
            <a:r>
              <a:rPr lang="en-US" sz="3600" b="1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smtClean="0">
                <a:latin typeface="+mn-lt"/>
                <a:cs typeface="Tahoma" pitchFamily="34" charset="0"/>
              </a:rPr>
              <a:t>rata-rata </a:t>
            </a:r>
            <a:r>
              <a:rPr lang="en-US" sz="3600" dirty="0" err="1" smtClean="0">
                <a:latin typeface="+mn-lt"/>
                <a:cs typeface="Tahoma" pitchFamily="34" charset="0"/>
              </a:rPr>
              <a:t>waktu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yg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dibutuhkan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oleh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seorang</a:t>
            </a:r>
            <a:r>
              <a:rPr lang="en-US" sz="3600" dirty="0" smtClean="0">
                <a:latin typeface="+mn-lt"/>
                <a:cs typeface="Tahoma" pitchFamily="34" charset="0"/>
              </a:rPr>
              <a:t> SDMK </a:t>
            </a:r>
            <a:r>
              <a:rPr lang="en-US" sz="3600" dirty="0" err="1" smtClean="0">
                <a:latin typeface="+mn-lt"/>
                <a:cs typeface="Tahoma" pitchFamily="34" charset="0"/>
              </a:rPr>
              <a:t>yg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terdidik</a:t>
            </a:r>
            <a:r>
              <a:rPr lang="en-US" sz="3600" dirty="0" smtClean="0">
                <a:latin typeface="+mn-lt"/>
                <a:cs typeface="Tahoma" pitchFamily="34" charset="0"/>
              </a:rPr>
              <a:t>, </a:t>
            </a:r>
            <a:r>
              <a:rPr lang="en-US" sz="3600" dirty="0" err="1" smtClean="0">
                <a:latin typeface="+mn-lt"/>
                <a:cs typeface="Tahoma" pitchFamily="34" charset="0"/>
              </a:rPr>
              <a:t>terampil</a:t>
            </a:r>
            <a:r>
              <a:rPr lang="en-US" sz="3600" dirty="0" smtClean="0">
                <a:latin typeface="+mn-lt"/>
                <a:cs typeface="Tahoma" pitchFamily="34" charset="0"/>
              </a:rPr>
              <a:t>, </a:t>
            </a:r>
            <a:r>
              <a:rPr lang="en-US" sz="3600" dirty="0" err="1" smtClean="0">
                <a:latin typeface="+mn-lt"/>
                <a:cs typeface="Tahoma" pitchFamily="34" charset="0"/>
              </a:rPr>
              <a:t>terlatih</a:t>
            </a:r>
            <a:r>
              <a:rPr lang="en-US" sz="3600" dirty="0" smtClean="0">
                <a:latin typeface="+mn-lt"/>
                <a:cs typeface="Tahoma" pitchFamily="34" charset="0"/>
              </a:rPr>
              <a:t>, </a:t>
            </a:r>
            <a:r>
              <a:rPr lang="en-US" sz="3600" dirty="0" err="1" smtClean="0">
                <a:latin typeface="+mn-lt"/>
                <a:cs typeface="Tahoma" pitchFamily="34" charset="0"/>
              </a:rPr>
              <a:t>berdedikasi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utk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melaksanakan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suatu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kegiatan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secara</a:t>
            </a:r>
            <a:r>
              <a:rPr lang="en-US" sz="3600" dirty="0" smtClean="0">
                <a:latin typeface="+mn-lt"/>
                <a:cs typeface="Tahoma" pitchFamily="34" charset="0"/>
              </a:rPr>
              <a:t> normal </a:t>
            </a:r>
            <a:r>
              <a:rPr lang="en-US" sz="3600" dirty="0" err="1" smtClean="0">
                <a:latin typeface="+mn-lt"/>
                <a:cs typeface="Tahoma" pitchFamily="34" charset="0"/>
              </a:rPr>
              <a:t>sesuai</a:t>
            </a:r>
            <a:r>
              <a:rPr lang="en-US" sz="3600" dirty="0" smtClean="0">
                <a:latin typeface="+mn-lt"/>
                <a:cs typeface="Tahoma" pitchFamily="34" charset="0"/>
              </a:rPr>
              <a:t> dg </a:t>
            </a:r>
            <a:r>
              <a:rPr lang="en-US" sz="3600" dirty="0" err="1" smtClean="0">
                <a:latin typeface="+mn-lt"/>
                <a:cs typeface="Tahoma" pitchFamily="34" charset="0"/>
              </a:rPr>
              <a:t>standar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pelayanan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yg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berlaku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di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fasyankes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ybs</a:t>
            </a:r>
            <a:endParaRPr lang="en-SG" sz="3600" dirty="0"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RATA-RATA WAKTU</a:t>
            </a:r>
            <a:endParaRPr lang="en-US" sz="36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57200" y="1676400"/>
            <a:ext cx="8305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609600" indent="-609600">
              <a:buFont typeface="Wingdings" pitchFamily="2" charset="2"/>
              <a:buAutoNum type="arabicPeriod"/>
              <a:defRPr/>
            </a:pPr>
            <a:r>
              <a:rPr lang="en-US" sz="3600" dirty="0" err="1" smtClean="0">
                <a:latin typeface="+mn-lt"/>
                <a:cs typeface="Tahoma" pitchFamily="34" charset="0"/>
              </a:rPr>
              <a:t>Suatu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waktu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yg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dibutuhkan</a:t>
            </a:r>
            <a:r>
              <a:rPr lang="en-US" sz="3600" dirty="0" err="1" smtClean="0">
                <a:latin typeface="+mn-lt"/>
                <a:cs typeface="Tahoma" pitchFamily="34" charset="0"/>
                <a:sym typeface="Wingdings" pitchFamily="2" charset="2"/>
              </a:rPr>
              <a:t></a:t>
            </a:r>
            <a:r>
              <a:rPr lang="en-US" sz="3600" dirty="0" err="1" smtClean="0">
                <a:latin typeface="+mn-lt"/>
                <a:cs typeface="Tahoma" pitchFamily="34" charset="0"/>
              </a:rPr>
              <a:t>kegiatan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pokok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oleh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masing-masing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tenaga</a:t>
            </a:r>
            <a:endParaRPr lang="en-US" sz="3600" dirty="0" smtClean="0">
              <a:latin typeface="+mn-lt"/>
              <a:cs typeface="Tahoma" pitchFamily="34" charset="0"/>
            </a:endParaRPr>
          </a:p>
          <a:p>
            <a:pPr marL="609600" indent="-609600">
              <a:buFont typeface="Wingdings" pitchFamily="2" charset="2"/>
              <a:buAutoNum type="arabicPeriod"/>
              <a:defRPr/>
            </a:pPr>
            <a:r>
              <a:rPr lang="en-US" sz="3600" dirty="0" err="1" smtClean="0">
                <a:latin typeface="+mn-lt"/>
                <a:cs typeface="Tahoma" pitchFamily="34" charset="0"/>
              </a:rPr>
              <a:t>Kebth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waktu</a:t>
            </a:r>
            <a:r>
              <a:rPr lang="en-US" sz="3600" dirty="0" smtClean="0">
                <a:latin typeface="+mn-lt"/>
                <a:cs typeface="Tahoma" pitchFamily="34" charset="0"/>
                <a:sym typeface="Wingdings" pitchFamily="2" charset="2"/>
              </a:rPr>
              <a:t> </a:t>
            </a:r>
            <a:r>
              <a:rPr lang="en-US" sz="3600" dirty="0" err="1" smtClean="0">
                <a:latin typeface="+mn-lt"/>
                <a:cs typeface="Tahoma" pitchFamily="34" charset="0"/>
              </a:rPr>
              <a:t>sangat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bervariasi</a:t>
            </a:r>
            <a:r>
              <a:rPr lang="en-US" sz="3600" dirty="0" smtClean="0">
                <a:latin typeface="+mn-lt"/>
                <a:cs typeface="Tahoma" pitchFamily="34" charset="0"/>
              </a:rPr>
              <a:t> &amp; </a:t>
            </a:r>
            <a:r>
              <a:rPr lang="en-US" sz="3600" dirty="0" err="1" smtClean="0">
                <a:latin typeface="+mn-lt"/>
                <a:cs typeface="Tahoma" pitchFamily="34" charset="0"/>
              </a:rPr>
              <a:t>dipengaruhi</a:t>
            </a:r>
            <a:r>
              <a:rPr lang="en-US" sz="3600" dirty="0" smtClean="0">
                <a:latin typeface="+mn-lt"/>
                <a:cs typeface="Tahoma" pitchFamily="34" charset="0"/>
              </a:rPr>
              <a:t>: std </a:t>
            </a:r>
            <a:r>
              <a:rPr lang="en-US" sz="3600" dirty="0" err="1" smtClean="0">
                <a:latin typeface="+mn-lt"/>
                <a:cs typeface="Tahoma" pitchFamily="34" charset="0"/>
              </a:rPr>
              <a:t>pelayanan</a:t>
            </a:r>
            <a:r>
              <a:rPr lang="en-US" sz="3600" dirty="0" smtClean="0">
                <a:latin typeface="+mn-lt"/>
                <a:cs typeface="Tahoma" pitchFamily="34" charset="0"/>
              </a:rPr>
              <a:t>, SPO, </a:t>
            </a:r>
            <a:r>
              <a:rPr lang="en-US" sz="3600" dirty="0" err="1" smtClean="0">
                <a:latin typeface="+mn-lt"/>
                <a:cs typeface="Tahoma" pitchFamily="34" charset="0"/>
              </a:rPr>
              <a:t>sarana</a:t>
            </a:r>
            <a:r>
              <a:rPr lang="en-US" sz="3600" dirty="0" smtClean="0">
                <a:latin typeface="+mn-lt"/>
                <a:cs typeface="Tahoma" pitchFamily="34" charset="0"/>
              </a:rPr>
              <a:t> &amp; </a:t>
            </a:r>
            <a:r>
              <a:rPr lang="en-US" sz="3600" dirty="0" err="1" smtClean="0">
                <a:latin typeface="+mn-lt"/>
                <a:cs typeface="Tahoma" pitchFamily="34" charset="0"/>
              </a:rPr>
              <a:t>prasarana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yg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tersedia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dan</a:t>
            </a:r>
            <a:r>
              <a:rPr lang="en-US" sz="3600" dirty="0" smtClean="0"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cs typeface="Tahoma" pitchFamily="34" charset="0"/>
              </a:rPr>
              <a:t>kompetensi</a:t>
            </a:r>
            <a:r>
              <a:rPr lang="en-US" sz="3600" dirty="0" smtClean="0">
                <a:latin typeface="+mn-lt"/>
                <a:cs typeface="Tahoma" pitchFamily="34" charset="0"/>
              </a:rPr>
              <a:t> SDM</a:t>
            </a:r>
            <a:endParaRPr lang="en-US" sz="3600" dirty="0">
              <a:latin typeface="+mn-lt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066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RATA-RATA WAKTU</a:t>
            </a:r>
            <a:endParaRPr lang="en-US" sz="36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57200" y="2070080"/>
            <a:ext cx="8153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 startAt="3"/>
            </a:pP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Berdasarkan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pengamatan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,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pengalaman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&amp;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kesepakatan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bersama</a:t>
            </a:r>
            <a:endParaRPr lang="en-US" sz="3600" dirty="0" smtClean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Tahoma" pitchFamily="34" charset="0"/>
            </a:endParaRP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eriod" startAt="3"/>
            </a:pP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Sebaiknya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ditetapkan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berdasarkan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: SDM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yg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memiliki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kompetensi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,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kegiatan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pelaksanaan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, std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pelayanan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, SPO &amp;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memiliki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etos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kerja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yg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baik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304800" y="152400"/>
            <a:ext cx="1447800" cy="400110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CONTOH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1" y="762001"/>
          <a:ext cx="7848600" cy="5344809"/>
        </p:xfrm>
        <a:graphic>
          <a:graphicData uri="http://schemas.openxmlformats.org/drawingml/2006/table">
            <a:tbl>
              <a:tblPr/>
              <a:tblGrid>
                <a:gridCol w="5253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4997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3287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9454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4997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65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PENETAPAN KOMPONEN BEBAN KERJA DAN NORMA WAKTU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5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PEREKAM MEDIS DAN INFORMASI KESEHATAN RS"A"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4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7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JENIS TUGAS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KOMPONEN BEBAN KERJA (Kegiatan)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NORMA WAKTU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SATUAN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27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Pendaftaran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menit/pasien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27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Pembuatan rekam medis baru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menit/RM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27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Distribusi rekam medis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menit/RM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27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Asembling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menit/RM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527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Tugas Pokok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Analisis rekam  medis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menit/RM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52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Klasifikasi penyakit/tindakan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menit/RM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52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Pelaporan dan statistik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menit/hari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52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Suveilans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menit/RM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2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Penyimpanan rekam medis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menit/RM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52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Pengecekan rekam medis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menit/RM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52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Pengambilan rekam medis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menit/RM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52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Mengikuti pelatihan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menit/bulan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527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Tugas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Mengikuti rapat mingguan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menit/minggu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52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Penunjang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Mengikuti seminar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menit/tahun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527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Membimbing mahasiswa PKL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menit/minggu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5279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dll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menit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minggu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52796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Uraian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tugas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pokok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dan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penunjang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didasarkan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pada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pedoman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/SPO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yg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berlaku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kern="10" cap="all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4. MENGHITUNG STANDAR BEBAN KERJA (SBK)</a:t>
            </a:r>
            <a:endParaRPr lang="en-US" sz="280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62000" y="1600200"/>
            <a:ext cx="76200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Kuantitas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beban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kerja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selama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1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tahun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untuk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tiap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jenis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SDMK. SBK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untuk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suatu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kegiatan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pokok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disusun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berdasarkan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waktu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yg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dibutuhkan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untuk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menyelesaikan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setiap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kegiatan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(rata-rata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waktu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)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waktu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kerja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tersedia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yg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latin typeface="+mn-lt"/>
                <a:ea typeface="Tahoma" pitchFamily="34" charset="0"/>
                <a:cs typeface="Tahoma" pitchFamily="34" charset="0"/>
              </a:rPr>
              <a:t>ditetapkan</a:t>
            </a:r>
            <a:r>
              <a:rPr lang="en-US" sz="3600" dirty="0" smtClean="0">
                <a:latin typeface="+mn-lt"/>
                <a:ea typeface="Tahoma" pitchFamily="34" charset="0"/>
                <a:cs typeface="Tahoma" pitchFamily="34" charset="0"/>
              </a:rPr>
              <a:t>.</a:t>
            </a:r>
          </a:p>
          <a:p>
            <a:r>
              <a:rPr lang="en-US" sz="2000" dirty="0" smtClean="0">
                <a:latin typeface="+mn-lt"/>
                <a:ea typeface="Tahoma" pitchFamily="34" charset="0"/>
                <a:cs typeface="Tahoma" pitchFamily="34" charset="0"/>
              </a:rPr>
              <a:t>(Manual </a:t>
            </a:r>
            <a:r>
              <a:rPr lang="en-US" sz="2000" dirty="0" err="1" smtClean="0">
                <a:latin typeface="+mn-lt"/>
                <a:ea typeface="Tahoma" pitchFamily="34" charset="0"/>
                <a:cs typeface="Tahoma" pitchFamily="34" charset="0"/>
              </a:rPr>
              <a:t>Perencanaan</a:t>
            </a:r>
            <a:r>
              <a:rPr lang="en-US" sz="2000" dirty="0" smtClean="0">
                <a:latin typeface="+mn-lt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+mn-lt"/>
                <a:ea typeface="Tahoma" pitchFamily="34" charset="0"/>
                <a:cs typeface="Tahoma" pitchFamily="34" charset="0"/>
              </a:rPr>
              <a:t>Kebutuhan</a:t>
            </a:r>
            <a:r>
              <a:rPr lang="en-US" sz="2000" dirty="0" smtClean="0">
                <a:latin typeface="+mn-lt"/>
                <a:ea typeface="Tahoma" pitchFamily="34" charset="0"/>
                <a:cs typeface="Tahoma" pitchFamily="34" charset="0"/>
              </a:rPr>
              <a:t> SDMK, 2015)</a:t>
            </a:r>
            <a:endParaRPr lang="en-SG" sz="3600" dirty="0"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KEGIATAN POKOK</a:t>
            </a:r>
            <a:endParaRPr lang="en-US" sz="40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838200" y="1785878"/>
            <a:ext cx="7620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rgbClr val="000099"/>
              </a:buClr>
            </a:pP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Kumpulan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berbagai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jenis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kegiatan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sesuai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standar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pelayanan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&amp; SPO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utk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menghasilkan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pelayanan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yang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dilaksanakan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oleh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PMIK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dengan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kompetensi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tertentu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Tahoma" pitchFamily="34" charset="0"/>
              </a:rPr>
              <a:t>.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KEMAMPUAN YANG DIHARAPKAN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648200"/>
          </a:xfrm>
        </p:spPr>
        <p:txBody>
          <a:bodyPr/>
          <a:lstStyle/>
          <a:p>
            <a:pPr>
              <a:buNone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UMUM:</a:t>
            </a:r>
          </a:p>
          <a:p>
            <a:pPr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Mahasiswa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mampu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menjelaskan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langkah-langkah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menghitung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tenaga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unit RMIK  </a:t>
            </a:r>
          </a:p>
          <a:p>
            <a:pPr>
              <a:buNone/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KHUSUS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MEMAHAMI:</a:t>
            </a:r>
            <a:endParaRPr lang="en-US" sz="2800" dirty="0" smtClean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Waktu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kerja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efektif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Komponen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beban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kerja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norma</a:t>
            </a:r>
            <a:r>
              <a:rPr lang="en-S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SG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waktu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Cara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menghitung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standar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beban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kerja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Cara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menghitung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kebutuhan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tenaga</a:t>
            </a:r>
            <a:endParaRPr lang="en-S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0E60B3-FB1E-4AB4-BDC2-F528DB5E117D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304800" y="152400"/>
            <a:ext cx="1447800" cy="400110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CONTOH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571005"/>
          <a:ext cx="7848600" cy="5677395"/>
        </p:xfrm>
        <a:graphic>
          <a:graphicData uri="http://schemas.openxmlformats.org/drawingml/2006/table">
            <a:tbl>
              <a:tblPr/>
              <a:tblGrid>
                <a:gridCol w="5216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855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541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220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6858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7458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2200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02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PENETAPAN STANDAR BEBAN KERJA (SBK)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2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PEREKAM MEDIS DAN INFORMASI KESEHATAN   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    RS"A"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2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52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9218" marR="9218" marT="92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JENIS TUGAS</a:t>
                      </a:r>
                    </a:p>
                  </a:txBody>
                  <a:tcPr marL="9218" marR="9218" marT="92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KOMPONEN BEBAN KERJA 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Kegiatan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 </a:t>
                      </a:r>
                    </a:p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NORMA WAKTU</a:t>
                      </a:r>
                    </a:p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SATUAN</a:t>
                      </a:r>
                    </a:p>
                  </a:txBody>
                  <a:tcPr marL="9218" marR="9218" marT="92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WKT 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menit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SBK</a:t>
                      </a:r>
                    </a:p>
                  </a:txBody>
                  <a:tcPr marL="9218" marR="9218" marT="921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7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Pendaftaran 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menit/pasien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72.000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36.000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Pembuatan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rekam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medis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baru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menit/RM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72.000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72.000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Distribusi rekam medis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menit/RM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72.000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72.000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Asembling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menit/RM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72.000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24.000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0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Tugas Pokok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Analisis rekam  medis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menit/RM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72.000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24.000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02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Klasifikasi penyakit/tindakan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menit/RM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72.000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18.000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02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Pelaporan dan statistik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menit/hari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72.000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02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Suveilans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menit/RM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72.000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36.000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02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Penyimpanan rekam medis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menit/RM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72.000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36.000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02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Pengecekan rekam medis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menit/RM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72.000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36.000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302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Pengambilan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rekam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medis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menit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/RM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72.000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36.000</a:t>
                      </a:r>
                    </a:p>
                  </a:txBody>
                  <a:tcPr marL="9218" marR="9218" marT="92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838200" y="990600"/>
            <a:ext cx="7467600" cy="914400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5. MENGHITUNG STP DAN FAKTOR TUGAS PENUNJANG (FTP)</a:t>
            </a:r>
            <a:endParaRPr lang="en-US" sz="28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209800"/>
            <a:ext cx="7391400" cy="2590800"/>
          </a:xfrm>
        </p:spPr>
        <p:txBody>
          <a:bodyPr>
            <a:normAutofit lnSpcReduction="10000"/>
          </a:bodyPr>
          <a:lstStyle/>
          <a:p>
            <a:pPr>
              <a:buClr>
                <a:srgbClr val="000099"/>
              </a:buClr>
            </a:pP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Tugas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Penunjang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: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tugas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utk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menyelesaikan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kegiatan</a:t>
            </a:r>
            <a:r>
              <a:rPr lang="en-US" sz="3600" u="sng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yg</a:t>
            </a:r>
            <a:r>
              <a:rPr lang="en-US" sz="3600" u="sng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tidak</a:t>
            </a:r>
            <a:r>
              <a:rPr lang="en-US" sz="3600" u="sng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terkait</a:t>
            </a:r>
            <a:r>
              <a:rPr lang="en-US" sz="3600" u="sng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langsung</a:t>
            </a:r>
            <a:r>
              <a:rPr lang="en-US" sz="3600" u="sng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 dg </a:t>
            </a:r>
            <a:r>
              <a:rPr lang="en-US" sz="3600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tugas</a:t>
            </a:r>
            <a:r>
              <a:rPr lang="en-US" sz="3600" u="sng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 </a:t>
            </a:r>
            <a:r>
              <a:rPr lang="en-US" sz="3600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pokok</a:t>
            </a:r>
            <a:r>
              <a:rPr lang="en-US" sz="3600" u="sng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dan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fungsinya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yg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dilakukan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oleh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seluruh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jenis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ahoma" pitchFamily="34" charset="0"/>
              </a:rPr>
              <a:t> SDMK.</a:t>
            </a:r>
          </a:p>
          <a:p>
            <a:pPr lvl="0">
              <a:buNone/>
            </a:pPr>
            <a:endParaRPr lang="en-SG" dirty="0" smtClean="0"/>
          </a:p>
          <a:p>
            <a:pPr marL="742950" lvl="0" indent="-742950">
              <a:buNone/>
            </a:pPr>
            <a:endParaRPr lang="en-SG" sz="36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304800" y="152400"/>
            <a:ext cx="1447800" cy="400110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CONTOH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707368"/>
          <a:ext cx="8000997" cy="4876800"/>
        </p:xfrm>
        <a:graphic>
          <a:graphicData uri="http://schemas.openxmlformats.org/drawingml/2006/table">
            <a:tbl>
              <a:tblPr/>
              <a:tblGrid>
                <a:gridCol w="4364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51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021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7944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3409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821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8334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4826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232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PENETAPAN STANDAR BEBAN KERJA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32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PEREKAM MEDIS DAN INFORMASI KESEHATAN 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            RS"A"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7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6964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8912" marR="8912" marT="891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JENIS TUGAS</a:t>
                      </a:r>
                    </a:p>
                  </a:txBody>
                  <a:tcPr marL="8912" marR="8912" marT="891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KOMPONEN BEBAN KERJA (Kegiatan) </a:t>
                      </a:r>
                    </a:p>
                  </a:txBody>
                  <a:tcPr marL="8912" marR="8912" marT="891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NORMA WAKTU</a:t>
                      </a:r>
                    </a:p>
                  </a:txBody>
                  <a:tcPr marL="8912" marR="8912" marT="891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SATUAN</a:t>
                      </a:r>
                    </a:p>
                  </a:txBody>
                  <a:tcPr marL="8912" marR="8912" marT="891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WAKTU KEGIATAN (menit/th)</a:t>
                      </a:r>
                    </a:p>
                  </a:txBody>
                  <a:tcPr marL="8912" marR="8912" marT="891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WKT (menit)</a:t>
                      </a:r>
                    </a:p>
                  </a:txBody>
                  <a:tcPr marL="8912" marR="8912" marT="891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FTP % (6/7 x 100)</a:t>
                      </a:r>
                    </a:p>
                  </a:txBody>
                  <a:tcPr marL="8912" marR="8912" marT="891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32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7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Mengikuti pelatihan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360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menit/bulan 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4.320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72.000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78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Tugas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Mengikuti rapat mingguan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menit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mgu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9.360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72.000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782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Penunjang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Mengikuti seminar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360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menit/tahun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360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72.000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78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Membimbing mahasiswa PKL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menit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mgu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6.240</a:t>
                      </a:r>
                    </a:p>
                    <a:p>
                      <a:pPr algn="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72.000</a:t>
                      </a:r>
                    </a:p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8.6</a:t>
                      </a:r>
                    </a:p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028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Faktor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tugas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penunjang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dalam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%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28.1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Standar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tugas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penunjang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(STP)= 1/(1-FTP/100) 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912" marR="8912" marT="8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1.39</a:t>
                      </a:r>
                    </a:p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912" marR="8912" marT="8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762000" y="838200"/>
            <a:ext cx="7620000" cy="838200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6. DATA YANG DIBUTHKAN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75000"/>
                  </a:schemeClr>
                </a:solidFill>
                <a:latin typeface="Tahoma" pitchFamily="34" charset="0"/>
                <a:cs typeface="Tahoma" pitchFamily="34" charset="0"/>
                <a:sym typeface="Wingdings" pitchFamily="2" charset="2"/>
              </a:rPr>
              <a:t>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3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MENGHITUNG KEBUTUHAN SDMK</a:t>
            </a:r>
            <a:endParaRPr lang="en-US" sz="28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382000" cy="4114800"/>
          </a:xfrm>
        </p:spPr>
        <p:txBody>
          <a:bodyPr>
            <a:normAutofit/>
          </a:bodyPr>
          <a:lstStyle/>
          <a:p>
            <a:pPr marL="742950" indent="-742950">
              <a:buClr>
                <a:srgbClr val="000099"/>
              </a:buClr>
              <a:buNone/>
            </a:pPr>
            <a:r>
              <a:rPr lang="en-US" dirty="0" smtClean="0">
                <a:cs typeface="Tahoma" pitchFamily="34" charset="0"/>
              </a:rPr>
              <a:t>1.  Data </a:t>
            </a:r>
            <a:r>
              <a:rPr lang="en-US" dirty="0" err="1" smtClean="0">
                <a:cs typeface="Tahoma" pitchFamily="34" charset="0"/>
              </a:rPr>
              <a:t>hasil</a:t>
            </a:r>
            <a:r>
              <a:rPr lang="en-US" dirty="0" smtClean="0">
                <a:cs typeface="Tahoma" pitchFamily="34" charset="0"/>
              </a:rPr>
              <a:t> </a:t>
            </a:r>
            <a:r>
              <a:rPr lang="en-US" dirty="0" err="1" smtClean="0">
                <a:cs typeface="Tahoma" pitchFamily="34" charset="0"/>
              </a:rPr>
              <a:t>sebelumnya</a:t>
            </a:r>
            <a:r>
              <a:rPr lang="en-US" dirty="0" smtClean="0">
                <a:cs typeface="Tahoma" pitchFamily="34" charset="0"/>
              </a:rPr>
              <a:t>:</a:t>
            </a:r>
          </a:p>
          <a:p>
            <a:pPr marL="1543050" lvl="2" indent="-742950">
              <a:buFont typeface="+mj-lt"/>
              <a:buAutoNum type="alphaLcPeriod"/>
            </a:pPr>
            <a:r>
              <a:rPr lang="en-US" sz="3200" dirty="0" err="1" smtClean="0">
                <a:cs typeface="Tahoma" pitchFamily="34" charset="0"/>
              </a:rPr>
              <a:t>Waktu</a:t>
            </a:r>
            <a:r>
              <a:rPr lang="en-US" sz="3200" dirty="0" smtClean="0">
                <a:cs typeface="Tahoma" pitchFamily="34" charset="0"/>
              </a:rPr>
              <a:t> </a:t>
            </a:r>
            <a:r>
              <a:rPr lang="en-US" sz="3200" dirty="0" err="1" smtClean="0">
                <a:cs typeface="Tahoma" pitchFamily="34" charset="0"/>
              </a:rPr>
              <a:t>kerja</a:t>
            </a:r>
            <a:r>
              <a:rPr lang="en-US" sz="3200" dirty="0" smtClean="0">
                <a:cs typeface="Tahoma" pitchFamily="34" charset="0"/>
              </a:rPr>
              <a:t> </a:t>
            </a:r>
            <a:r>
              <a:rPr lang="en-US" sz="3200" dirty="0" err="1" smtClean="0">
                <a:cs typeface="Tahoma" pitchFamily="34" charset="0"/>
              </a:rPr>
              <a:t>tersedia</a:t>
            </a:r>
            <a:r>
              <a:rPr lang="en-US" sz="3200" dirty="0" smtClean="0">
                <a:cs typeface="Tahoma" pitchFamily="34" charset="0"/>
              </a:rPr>
              <a:t> (WKT)</a:t>
            </a:r>
          </a:p>
          <a:p>
            <a:pPr marL="1543050" lvl="2" indent="-742950">
              <a:buFont typeface="+mj-lt"/>
              <a:buAutoNum type="alphaLcPeriod"/>
            </a:pPr>
            <a:r>
              <a:rPr lang="en-US" sz="3200" dirty="0" err="1" smtClean="0">
                <a:cs typeface="Tahoma" pitchFamily="34" charset="0"/>
              </a:rPr>
              <a:t>Standar</a:t>
            </a:r>
            <a:r>
              <a:rPr lang="en-US" sz="3200" dirty="0" smtClean="0">
                <a:cs typeface="Tahoma" pitchFamily="34" charset="0"/>
              </a:rPr>
              <a:t> </a:t>
            </a:r>
            <a:r>
              <a:rPr lang="en-US" sz="3200" dirty="0" err="1" smtClean="0">
                <a:cs typeface="Tahoma" pitchFamily="34" charset="0"/>
              </a:rPr>
              <a:t>beban</a:t>
            </a:r>
            <a:r>
              <a:rPr lang="en-US" sz="3200" dirty="0" smtClean="0">
                <a:cs typeface="Tahoma" pitchFamily="34" charset="0"/>
              </a:rPr>
              <a:t> </a:t>
            </a:r>
            <a:r>
              <a:rPr lang="en-US" sz="3200" dirty="0" err="1" smtClean="0">
                <a:cs typeface="Tahoma" pitchFamily="34" charset="0"/>
              </a:rPr>
              <a:t>kerja</a:t>
            </a:r>
            <a:r>
              <a:rPr lang="en-US" sz="3200" dirty="0" smtClean="0">
                <a:cs typeface="Tahoma" pitchFamily="34" charset="0"/>
              </a:rPr>
              <a:t> (SBK)</a:t>
            </a:r>
          </a:p>
          <a:p>
            <a:pPr marL="1543050" lvl="2" indent="-742950">
              <a:buFont typeface="+mj-lt"/>
              <a:buAutoNum type="alphaLcPeriod"/>
            </a:pPr>
            <a:r>
              <a:rPr lang="en-US" sz="3200" dirty="0" err="1" smtClean="0">
                <a:cs typeface="Tahoma" pitchFamily="34" charset="0"/>
              </a:rPr>
              <a:t>Standar</a:t>
            </a:r>
            <a:r>
              <a:rPr lang="en-US" sz="3200" dirty="0" smtClean="0">
                <a:cs typeface="Tahoma" pitchFamily="34" charset="0"/>
              </a:rPr>
              <a:t> </a:t>
            </a:r>
            <a:r>
              <a:rPr lang="en-US" sz="3200" dirty="0" err="1" smtClean="0">
                <a:cs typeface="Tahoma" pitchFamily="34" charset="0"/>
              </a:rPr>
              <a:t>tugas</a:t>
            </a:r>
            <a:r>
              <a:rPr lang="en-US" sz="3200" dirty="0" smtClean="0">
                <a:cs typeface="Tahoma" pitchFamily="34" charset="0"/>
              </a:rPr>
              <a:t> </a:t>
            </a:r>
            <a:r>
              <a:rPr lang="en-US" sz="3200" dirty="0" err="1" smtClean="0">
                <a:cs typeface="Tahoma" pitchFamily="34" charset="0"/>
              </a:rPr>
              <a:t>penunjang</a:t>
            </a:r>
            <a:r>
              <a:rPr lang="en-US" sz="3200" dirty="0" smtClean="0">
                <a:cs typeface="Tahoma" pitchFamily="34" charset="0"/>
              </a:rPr>
              <a:t> (STP)</a:t>
            </a:r>
          </a:p>
          <a:p>
            <a:pPr marL="514350" indent="-514350">
              <a:buNone/>
            </a:pPr>
            <a:r>
              <a:rPr lang="en-US" dirty="0" smtClean="0">
                <a:cs typeface="Tahoma" pitchFamily="34" charset="0"/>
              </a:rPr>
              <a:t>2.	Data </a:t>
            </a:r>
            <a:r>
              <a:rPr lang="en-US" dirty="0" err="1" smtClean="0">
                <a:cs typeface="Tahoma" pitchFamily="34" charset="0"/>
              </a:rPr>
              <a:t>capaian</a:t>
            </a:r>
            <a:r>
              <a:rPr lang="en-US" dirty="0" smtClean="0">
                <a:cs typeface="Tahoma" pitchFamily="34" charset="0"/>
              </a:rPr>
              <a:t> (</a:t>
            </a:r>
            <a:r>
              <a:rPr lang="en-US" dirty="0" err="1" smtClean="0">
                <a:cs typeface="Tahoma" pitchFamily="34" charset="0"/>
              </a:rPr>
              <a:t>cakupan</a:t>
            </a:r>
            <a:r>
              <a:rPr lang="en-US" dirty="0" smtClean="0">
                <a:cs typeface="Tahoma" pitchFamily="34" charset="0"/>
              </a:rPr>
              <a:t>) </a:t>
            </a:r>
            <a:r>
              <a:rPr lang="en-US" dirty="0" err="1" smtClean="0">
                <a:cs typeface="Tahoma" pitchFamily="34" charset="0"/>
              </a:rPr>
              <a:t>tugas</a:t>
            </a:r>
            <a:r>
              <a:rPr lang="en-US" dirty="0" smtClean="0">
                <a:cs typeface="Tahoma" pitchFamily="34" charset="0"/>
              </a:rPr>
              <a:t> </a:t>
            </a:r>
            <a:r>
              <a:rPr lang="en-US" dirty="0" err="1" smtClean="0">
                <a:cs typeface="Tahoma" pitchFamily="34" charset="0"/>
              </a:rPr>
              <a:t>pokok</a:t>
            </a:r>
            <a:r>
              <a:rPr lang="en-US" dirty="0" smtClean="0">
                <a:cs typeface="Tahoma" pitchFamily="34" charset="0"/>
              </a:rPr>
              <a:t> </a:t>
            </a:r>
            <a:r>
              <a:rPr lang="en-US" dirty="0" err="1" smtClean="0">
                <a:cs typeface="Tahoma" pitchFamily="34" charset="0"/>
              </a:rPr>
              <a:t>selama</a:t>
            </a:r>
            <a:r>
              <a:rPr lang="en-US" dirty="0" smtClean="0">
                <a:cs typeface="Tahoma" pitchFamily="34" charset="0"/>
              </a:rPr>
              <a:t> </a:t>
            </a:r>
            <a:r>
              <a:rPr lang="en-US" dirty="0" err="1" smtClean="0">
                <a:cs typeface="Tahoma" pitchFamily="34" charset="0"/>
              </a:rPr>
              <a:t>kurun</a:t>
            </a:r>
            <a:r>
              <a:rPr lang="en-US" dirty="0" smtClean="0">
                <a:cs typeface="Tahoma" pitchFamily="34" charset="0"/>
              </a:rPr>
              <a:t> </a:t>
            </a:r>
            <a:r>
              <a:rPr lang="en-US" dirty="0" err="1" smtClean="0">
                <a:cs typeface="Tahoma" pitchFamily="34" charset="0"/>
              </a:rPr>
              <a:t>waktu</a:t>
            </a:r>
            <a:r>
              <a:rPr lang="en-US" dirty="0" smtClean="0">
                <a:cs typeface="Tahoma" pitchFamily="34" charset="0"/>
              </a:rPr>
              <a:t> 1 </a:t>
            </a:r>
            <a:r>
              <a:rPr lang="en-US" dirty="0" err="1" smtClean="0">
                <a:cs typeface="Tahoma" pitchFamily="34" charset="0"/>
              </a:rPr>
              <a:t>tahun</a:t>
            </a:r>
            <a:r>
              <a:rPr lang="en-US" dirty="0" smtClean="0">
                <a:cs typeface="Tahoma" pitchFamily="34" charset="0"/>
              </a:rPr>
              <a:t> </a:t>
            </a:r>
          </a:p>
          <a:p>
            <a:pPr marL="742950" lvl="0" indent="-742950">
              <a:buNone/>
            </a:pPr>
            <a:endParaRPr lang="en-SG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1" y="762007"/>
          <a:ext cx="7772400" cy="5548700"/>
        </p:xfrm>
        <a:graphic>
          <a:graphicData uri="http://schemas.openxmlformats.org/drawingml/2006/table">
            <a:tbl>
              <a:tblPr/>
              <a:tblGrid>
                <a:gridCol w="17637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478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971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8880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7486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12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PERHITUNGAN KEBUTUHAN SDMK PMIK </a:t>
                      </a:r>
                    </a:p>
                  </a:txBody>
                  <a:tcPr marL="9211" marR="9211" marT="921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2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RUMAH</a:t>
                      </a: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SAKIT “A”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TAHUN 2020</a:t>
                      </a:r>
                    </a:p>
                  </a:txBody>
                  <a:tcPr marL="9211" marR="9211" marT="9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1" marR="9211" marT="9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2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66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JENIS TUGAS</a:t>
                      </a:r>
                    </a:p>
                  </a:txBody>
                  <a:tcPr marL="9211" marR="9211" marT="92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KEGIATAN 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CAPAIAN (1 TH)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SBK</a:t>
                      </a:r>
                    </a:p>
                  </a:txBody>
                  <a:tcPr marL="9211" marR="9211" marT="92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KEBUTUHAN SDMK (PMIK)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33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(3)/(4)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2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Pendaftaran 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58.800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36.000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1.63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12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Pembuatan rekam medis baru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14.700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72.000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12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Distribusi rekam medis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58.800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72.000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0.81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2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Asembling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58.800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24.000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2.45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12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Tugas Pokok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Analisis rekam  medis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58.800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24.000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2.45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12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Klasifikasi penyakit/tindakan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58.800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18.000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3.26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12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Pelaporan dan statistik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0.73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12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Suveilans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15.000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36.000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0.41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12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Penyimpanan rekam medis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58.800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36.000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1.63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12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Pengecekan rekam medis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44.100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36.000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1.22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233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Pengambilan rekam medis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58.800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36.000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1.63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397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Jumlah Kebutuhan Tenaga Tugas Pokok (PMIK)</a:t>
                      </a:r>
                    </a:p>
                  </a:txBody>
                  <a:tcPr marL="9211" marR="9211" marT="921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16.42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12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Tugas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Penunjang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11" marR="9211" marT="92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Standar Tugas Penunjang (hasil langkah 5)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1.39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233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Kebutuhan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SDMK (PMIK)</a:t>
                      </a:r>
                    </a:p>
                  </a:txBody>
                  <a:tcPr marL="9211" marR="9211" marT="92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(JKT x STP)</a:t>
                      </a:r>
                    </a:p>
                  </a:txBody>
                  <a:tcPr marL="9211" marR="9211" marT="921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22.82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12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         PEMBULATAN</a:t>
                      </a:r>
                    </a:p>
                  </a:txBody>
                  <a:tcPr marL="9211" marR="9211" marT="92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211" marR="9211" marT="921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9211" marR="9211" marT="92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3" name="Right Brace 2"/>
          <p:cNvSpPr/>
          <p:nvPr/>
        </p:nvSpPr>
        <p:spPr>
          <a:xfrm>
            <a:off x="8001000" y="2514600"/>
            <a:ext cx="76200" cy="457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" name="Right Brace 3"/>
          <p:cNvSpPr/>
          <p:nvPr/>
        </p:nvSpPr>
        <p:spPr>
          <a:xfrm>
            <a:off x="8001000" y="3810000"/>
            <a:ext cx="45719" cy="457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304800" y="152400"/>
            <a:ext cx="1447800" cy="400110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CONTOH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36064846"/>
              </p:ext>
            </p:extLst>
          </p:nvPr>
        </p:nvGraphicFramePr>
        <p:xfrm>
          <a:off x="609600" y="609598"/>
          <a:ext cx="7924800" cy="5257801"/>
        </p:xfrm>
        <a:graphic>
          <a:graphicData uri="http://schemas.openxmlformats.org/drawingml/2006/table">
            <a:tbl>
              <a:tblPr/>
              <a:tblGrid>
                <a:gridCol w="58289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858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143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0007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7151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7007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289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REKAPITULASI HASIL PERHITUNGAN KEBUTUHAN PMIK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9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     RUMAH SAKIT "A" TAHUN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9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83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KEGIATAN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JMLH PMIK SAAT INI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KEBUTUHAN PMIK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KESENJANGAN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KEADAAN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41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96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Pendaftaran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SESUAI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96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Pembuatan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RM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baru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SESUAI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96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Distribusi rekam medis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SESUAI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96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Asembling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KURANG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KURANG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96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Analisis rekam  medis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KURANG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KURANG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96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Klasifikasi penyakit/tindakan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KURANG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KURANG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96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Pelaporan dan statistik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SESUAI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96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Suveilans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KURANG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KURANG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896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Penyimpanan rekam medis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SESUAI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96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Pengecekan rekam medis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KURANG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KURANG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896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Pengambilan rekam medis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SESUAI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89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JUMLAH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KURANG 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PERENCANAAN KEBUTUHAN SDMK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endParaRPr lang="en-US" sz="32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343400" y="2209800"/>
            <a:ext cx="533400" cy="457200"/>
          </a:xfrm>
          <a:prstGeom prst="downArrow">
            <a:avLst/>
          </a:prstGeom>
          <a:solidFill>
            <a:srgbClr val="0070C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F4E673-8ED8-46FC-B9B0-B7A06B04BA99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90600" y="2590801"/>
            <a:ext cx="7239000" cy="3581399"/>
          </a:xfrm>
        </p:spPr>
        <p:txBody>
          <a:bodyPr/>
          <a:lstStyle/>
          <a:p>
            <a:pPr lvl="0">
              <a:buClrTx/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Proses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sistematis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dalam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upaya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u="sng" dirty="0" err="1" smtClean="0">
                <a:latin typeface="Tahoma" pitchFamily="34" charset="0"/>
                <a:cs typeface="Tahoma" pitchFamily="34" charset="0"/>
              </a:rPr>
              <a:t>menetapkan</a:t>
            </a:r>
            <a:r>
              <a:rPr lang="en-US" u="sng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u="sng" dirty="0" err="1" smtClean="0">
                <a:latin typeface="Tahoma" pitchFamily="34" charset="0"/>
                <a:cs typeface="Tahoma" pitchFamily="34" charset="0"/>
              </a:rPr>
              <a:t>jumlah</a:t>
            </a:r>
            <a:r>
              <a:rPr lang="en-US" u="sng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u="sng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u="sng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u="sng" dirty="0" err="1" smtClean="0">
                <a:latin typeface="Tahoma" pitchFamily="34" charset="0"/>
                <a:cs typeface="Tahoma" pitchFamily="34" charset="0"/>
              </a:rPr>
              <a:t>kualifikasi</a:t>
            </a:r>
            <a:r>
              <a:rPr lang="en-US" u="sng" dirty="0" smtClean="0">
                <a:latin typeface="Tahoma" pitchFamily="34" charset="0"/>
                <a:cs typeface="Tahoma" pitchFamily="34" charset="0"/>
              </a:rPr>
              <a:t> SDMK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yang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dibutuhkan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sesuai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dengan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kondisi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suatu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wilayah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dalam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rangka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mencapai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tujuan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pembangunan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kesehatan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lvl="0">
              <a:buClrTx/>
              <a:buNone/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	(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Permenkes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No.33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Tahun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2015)</a:t>
            </a:r>
            <a:endParaRPr lang="en-SG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10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1676400"/>
            <a:ext cx="82296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PERENCANAAN KEBUTUHAN SDMK DI TINGKAT INSTITUSI 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endParaRPr lang="en-US" sz="3200" dirty="0" smtClean="0">
              <a:solidFill>
                <a:schemeClr val="accent6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343400" y="2743200"/>
            <a:ext cx="533400" cy="457200"/>
          </a:xfrm>
          <a:prstGeom prst="downArrow">
            <a:avLst/>
          </a:prstGeom>
          <a:solidFill>
            <a:srgbClr val="0070C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F4E673-8ED8-46FC-B9B0-B7A06B04BA99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90600" y="3200401"/>
            <a:ext cx="7239000" cy="2057399"/>
          </a:xfrm>
        </p:spPr>
        <p:txBody>
          <a:bodyPr/>
          <a:lstStyle/>
          <a:p>
            <a:pPr lvl="0">
              <a:buClrTx/>
              <a:buNone/>
            </a:pPr>
            <a:r>
              <a:rPr lang="en-US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Perencanaan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kebutuhan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SDMK yang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dilakukan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dalam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lingkup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suatu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institusi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cs typeface="Tahoma" pitchFamily="34" charset="0"/>
              </a:rPr>
              <a:t>kesehatan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. 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pPr lvl="0">
              <a:buClrTx/>
              <a:buNone/>
            </a:pPr>
            <a:r>
              <a:rPr lang="en-US" sz="2000" dirty="0" smtClean="0">
                <a:latin typeface="Tahoma" pitchFamily="34" charset="0"/>
                <a:cs typeface="Tahoma" pitchFamily="34" charset="0"/>
              </a:rPr>
              <a:t>	(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Permenkes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No.33 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Tahun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2015)</a:t>
            </a:r>
            <a:endParaRPr lang="en-SG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MANFAAT PERENCANAAN 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SDMK</a:t>
            </a:r>
            <a:endParaRPr lang="en-US" sz="36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114800"/>
          </a:xfrm>
        </p:spPr>
        <p:txBody>
          <a:bodyPr>
            <a:normAutofit fontScale="85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Bahan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penyempurnaan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struktur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organisasi</a:t>
            </a:r>
            <a:endParaRPr lang="en-US" sz="3600" dirty="0" smtClean="0">
              <a:ea typeface="Tahoma" pitchFamily="34" charset="0"/>
              <a:cs typeface="Tahoma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Bahan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penilaian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prestasi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kerja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jabatan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prestasi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kerja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unit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Bahan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penyempurnaan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sistem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dan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prosedur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kerja</a:t>
            </a:r>
            <a:endParaRPr lang="en-US" sz="3600" dirty="0" smtClean="0">
              <a:ea typeface="Tahoma" pitchFamily="34" charset="0"/>
              <a:cs typeface="Tahoma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Bahan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sarana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peningkatan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kinerja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kelembagaan</a:t>
            </a:r>
            <a:endParaRPr lang="en-US" sz="3600" dirty="0" smtClean="0">
              <a:ea typeface="Tahoma" pitchFamily="34" charset="0"/>
              <a:cs typeface="Tahoma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Bahan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penyusunan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standar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beban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kerja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, 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jabatan</a:t>
            </a:r>
            <a:r>
              <a:rPr lang="en-US" sz="3600" dirty="0" smtClean="0">
                <a:ea typeface="Tahoma" pitchFamily="34" charset="0"/>
                <a:cs typeface="Tahoma" pitchFamily="34" charset="0"/>
              </a:rPr>
              <a:t>/</a:t>
            </a:r>
            <a:r>
              <a:rPr lang="en-US" sz="3600" dirty="0" err="1" smtClean="0">
                <a:ea typeface="Tahoma" pitchFamily="34" charset="0"/>
                <a:cs typeface="Tahoma" pitchFamily="34" charset="0"/>
              </a:rPr>
              <a:t>kelembagaan</a:t>
            </a:r>
            <a:endParaRPr lang="en-US" sz="3600" dirty="0"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MANFAAT PERENCANAAN SDM</a:t>
            </a:r>
            <a:endParaRPr lang="en-US" sz="32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524000"/>
            <a:ext cx="7772400" cy="3962400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 startAt="6"/>
            </a:pPr>
            <a:r>
              <a:rPr lang="en-US" dirty="0" err="1" smtClean="0">
                <a:ea typeface="Tahoma" pitchFamily="34" charset="0"/>
                <a:cs typeface="Tahoma" pitchFamily="34" charset="0"/>
              </a:rPr>
              <a:t>Penyusunan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ea typeface="Tahoma" pitchFamily="34" charset="0"/>
                <a:cs typeface="Tahoma" pitchFamily="34" charset="0"/>
              </a:rPr>
              <a:t>rencana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ea typeface="Tahoma" pitchFamily="34" charset="0"/>
                <a:cs typeface="Tahoma" pitchFamily="34" charset="0"/>
              </a:rPr>
              <a:t>kebutuhan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ea typeface="Tahoma" pitchFamily="34" charset="0"/>
                <a:cs typeface="Tahoma" pitchFamily="34" charset="0"/>
              </a:rPr>
              <a:t>pegawai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ea typeface="Tahoma" pitchFamily="34" charset="0"/>
                <a:cs typeface="Tahoma" pitchFamily="34" charset="0"/>
              </a:rPr>
              <a:t>secara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ea typeface="Tahoma" pitchFamily="34" charset="0"/>
                <a:cs typeface="Tahoma" pitchFamily="34" charset="0"/>
              </a:rPr>
              <a:t>riil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ea typeface="Tahoma" pitchFamily="34" charset="0"/>
                <a:cs typeface="Tahoma" pitchFamily="34" charset="0"/>
              </a:rPr>
              <a:t>sesuai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ea typeface="Tahoma" pitchFamily="34" charset="0"/>
                <a:cs typeface="Tahoma" pitchFamily="34" charset="0"/>
              </a:rPr>
              <a:t>dengan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ea typeface="Tahoma" pitchFamily="34" charset="0"/>
                <a:cs typeface="Tahoma" pitchFamily="34" charset="0"/>
              </a:rPr>
              <a:t>beban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ea typeface="Tahoma" pitchFamily="34" charset="0"/>
                <a:cs typeface="Tahoma" pitchFamily="34" charset="0"/>
              </a:rPr>
              <a:t>kerja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ea typeface="Tahoma" pitchFamily="34" charset="0"/>
                <a:cs typeface="Tahoma" pitchFamily="34" charset="0"/>
              </a:rPr>
              <a:t>organisasi</a:t>
            </a:r>
            <a:endParaRPr lang="en-US" dirty="0" smtClean="0">
              <a:ea typeface="Tahoma" pitchFamily="34" charset="0"/>
              <a:cs typeface="Tahoma" pitchFamily="34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en-US" dirty="0" err="1" smtClean="0">
                <a:ea typeface="Tahoma" pitchFamily="34" charset="0"/>
                <a:cs typeface="Tahoma" pitchFamily="34" charset="0"/>
              </a:rPr>
              <a:t>Bahan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ea typeface="Tahoma" pitchFamily="34" charset="0"/>
                <a:cs typeface="Tahoma" pitchFamily="34" charset="0"/>
              </a:rPr>
              <a:t>perencanaan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ea typeface="Tahoma" pitchFamily="34" charset="0"/>
                <a:cs typeface="Tahoma" pitchFamily="34" charset="0"/>
              </a:rPr>
              <a:t>mutasi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ea typeface="Tahoma" pitchFamily="34" charset="0"/>
                <a:cs typeface="Tahoma" pitchFamily="34" charset="0"/>
              </a:rPr>
              <a:t>pegawai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ea typeface="Tahoma" pitchFamily="34" charset="0"/>
                <a:cs typeface="Tahoma" pitchFamily="34" charset="0"/>
              </a:rPr>
              <a:t>dari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 unit yang </a:t>
            </a:r>
            <a:r>
              <a:rPr lang="en-US" dirty="0" err="1" smtClean="0">
                <a:ea typeface="Tahoma" pitchFamily="34" charset="0"/>
                <a:cs typeface="Tahoma" pitchFamily="34" charset="0"/>
              </a:rPr>
              <a:t>berlebihan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ea typeface="Tahoma" pitchFamily="34" charset="0"/>
                <a:cs typeface="Tahoma" pitchFamily="34" charset="0"/>
              </a:rPr>
              <a:t>ke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 unit yang </a:t>
            </a:r>
            <a:r>
              <a:rPr lang="en-US" dirty="0" err="1" smtClean="0">
                <a:ea typeface="Tahoma" pitchFamily="34" charset="0"/>
                <a:cs typeface="Tahoma" pitchFamily="34" charset="0"/>
              </a:rPr>
              <a:t>kekurangan</a:t>
            </a:r>
            <a:endParaRPr lang="en-US" dirty="0" smtClean="0">
              <a:ea typeface="Tahoma" pitchFamily="34" charset="0"/>
              <a:cs typeface="Tahoma" pitchFamily="34" charset="0"/>
            </a:endParaRPr>
          </a:p>
          <a:p>
            <a:pPr marL="742950" indent="-742950">
              <a:buFont typeface="+mj-lt"/>
              <a:buAutoNum type="arabicPeriod" startAt="6"/>
            </a:pPr>
            <a:r>
              <a:rPr lang="en-US" dirty="0" err="1" smtClean="0">
                <a:ea typeface="Tahoma" pitchFamily="34" charset="0"/>
                <a:cs typeface="Tahoma" pitchFamily="34" charset="0"/>
              </a:rPr>
              <a:t>Bahan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ea typeface="Tahoma" pitchFamily="34" charset="0"/>
                <a:cs typeface="Tahoma" pitchFamily="34" charset="0"/>
              </a:rPr>
              <a:t>penetapan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ea typeface="Tahoma" pitchFamily="34" charset="0"/>
                <a:cs typeface="Tahoma" pitchFamily="34" charset="0"/>
              </a:rPr>
              <a:t>kebijakan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ea typeface="Tahoma" pitchFamily="34" charset="0"/>
                <a:cs typeface="Tahoma" pitchFamily="34" charset="0"/>
              </a:rPr>
              <a:t>dalam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ea typeface="Tahoma" pitchFamily="34" charset="0"/>
                <a:cs typeface="Tahoma" pitchFamily="34" charset="0"/>
              </a:rPr>
              <a:t>rangka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ea typeface="Tahoma" pitchFamily="34" charset="0"/>
                <a:cs typeface="Tahoma" pitchFamily="34" charset="0"/>
              </a:rPr>
              <a:t>peningkatan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ea typeface="Tahoma" pitchFamily="34" charset="0"/>
                <a:cs typeface="Tahoma" pitchFamily="34" charset="0"/>
              </a:rPr>
              <a:t>pendayagunaan</a:t>
            </a:r>
            <a:r>
              <a:rPr lang="en-US" dirty="0" smtClean="0">
                <a:ea typeface="Tahoma" pitchFamily="34" charset="0"/>
                <a:cs typeface="Tahoma" pitchFamily="34" charset="0"/>
              </a:rPr>
              <a:t> SDM</a:t>
            </a:r>
            <a:endParaRPr lang="id-ID" dirty="0" smtClean="0">
              <a:ea typeface="Tahoma" pitchFamily="34" charset="0"/>
              <a:cs typeface="Tahoma" pitchFamily="34" charset="0"/>
            </a:endParaRPr>
          </a:p>
          <a:p>
            <a:pPr marL="742950" indent="-742950">
              <a:lnSpc>
                <a:spcPct val="90000"/>
              </a:lnSpc>
              <a:buClrTx/>
              <a:buNone/>
            </a:pPr>
            <a:endParaRPr lang="en-U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914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METODE PERENCANAAN KEBUTUHAN SDMK</a:t>
            </a:r>
            <a:endParaRPr lang="en-US" sz="3200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828800"/>
            <a:ext cx="7924800" cy="3581400"/>
          </a:xfrm>
          <a:solidFill>
            <a:schemeClr val="bg1"/>
          </a:solidFill>
        </p:spPr>
        <p:txBody>
          <a:bodyPr>
            <a:noAutofit/>
          </a:bodyPr>
          <a:lstStyle/>
          <a:p>
            <a:pPr lvl="0"/>
            <a:r>
              <a:rPr lang="en-US" sz="3600" dirty="0" err="1" smtClean="0">
                <a:cs typeface="Tahoma" pitchFamily="34" charset="0"/>
              </a:rPr>
              <a:t>Tujuan</a:t>
            </a:r>
            <a:r>
              <a:rPr lang="en-US" sz="3600" dirty="0" smtClean="0">
                <a:cs typeface="Tahoma" pitchFamily="34" charset="0"/>
              </a:rPr>
              <a:t>:</a:t>
            </a:r>
          </a:p>
          <a:p>
            <a:pPr lvl="1"/>
            <a:r>
              <a:rPr lang="en-US" sz="3600" dirty="0" err="1" smtClean="0">
                <a:cs typeface="Tahoma" pitchFamily="34" charset="0"/>
              </a:rPr>
              <a:t>Merencanakan</a:t>
            </a:r>
            <a:r>
              <a:rPr lang="en-US" sz="3600" dirty="0" smtClean="0">
                <a:cs typeface="Tahoma" pitchFamily="34" charset="0"/>
              </a:rPr>
              <a:t> </a:t>
            </a:r>
            <a:r>
              <a:rPr lang="en-US" sz="3600" dirty="0" err="1" smtClean="0">
                <a:cs typeface="Tahoma" pitchFamily="34" charset="0"/>
              </a:rPr>
              <a:t>kebutuhan</a:t>
            </a:r>
            <a:r>
              <a:rPr lang="en-US" sz="3600" dirty="0" smtClean="0">
                <a:cs typeface="Tahoma" pitchFamily="34" charset="0"/>
              </a:rPr>
              <a:t> SDMK </a:t>
            </a:r>
            <a:r>
              <a:rPr lang="en-US" sz="3600" dirty="0" err="1" smtClean="0">
                <a:cs typeface="Tahoma" pitchFamily="34" charset="0"/>
              </a:rPr>
              <a:t>di</a:t>
            </a:r>
            <a:r>
              <a:rPr lang="en-US" sz="3600" dirty="0" smtClean="0">
                <a:cs typeface="Tahoma" pitchFamily="34" charset="0"/>
              </a:rPr>
              <a:t> </a:t>
            </a:r>
            <a:r>
              <a:rPr lang="en-US" sz="3600" dirty="0" err="1" smtClean="0">
                <a:cs typeface="Tahoma" pitchFamily="34" charset="0"/>
              </a:rPr>
              <a:t>tingkat</a:t>
            </a:r>
            <a:r>
              <a:rPr lang="en-US" sz="3600" dirty="0" smtClean="0">
                <a:cs typeface="Tahoma" pitchFamily="34" charset="0"/>
              </a:rPr>
              <a:t> </a:t>
            </a:r>
            <a:r>
              <a:rPr lang="en-US" sz="3600" dirty="0" err="1" smtClean="0">
                <a:cs typeface="Tahoma" pitchFamily="34" charset="0"/>
              </a:rPr>
              <a:t>manajerial</a:t>
            </a:r>
            <a:r>
              <a:rPr lang="en-US" sz="3600" dirty="0" smtClean="0">
                <a:cs typeface="Tahoma" pitchFamily="34" charset="0"/>
              </a:rPr>
              <a:t> </a:t>
            </a:r>
            <a:r>
              <a:rPr lang="en-US" sz="3600" dirty="0" err="1" smtClean="0">
                <a:cs typeface="Tahoma" pitchFamily="34" charset="0"/>
              </a:rPr>
              <a:t>maupun</a:t>
            </a:r>
            <a:r>
              <a:rPr lang="en-US" sz="3600" dirty="0" smtClean="0">
                <a:cs typeface="Tahoma" pitchFamily="34" charset="0"/>
              </a:rPr>
              <a:t> </a:t>
            </a:r>
            <a:r>
              <a:rPr lang="en-US" sz="3600" dirty="0" err="1" smtClean="0">
                <a:cs typeface="Tahoma" pitchFamily="34" charset="0"/>
              </a:rPr>
              <a:t>pelayanan</a:t>
            </a:r>
            <a:r>
              <a:rPr lang="en-US" sz="3600" dirty="0" smtClean="0">
                <a:cs typeface="Tahoma" pitchFamily="34" charset="0"/>
              </a:rPr>
              <a:t> </a:t>
            </a:r>
            <a:r>
              <a:rPr lang="en-US" sz="3600" dirty="0" err="1" smtClean="0">
                <a:cs typeface="Tahoma" pitchFamily="34" charset="0"/>
              </a:rPr>
              <a:t>sesuai</a:t>
            </a:r>
            <a:r>
              <a:rPr lang="en-US" sz="3600" dirty="0" smtClean="0">
                <a:cs typeface="Tahoma" pitchFamily="34" charset="0"/>
              </a:rPr>
              <a:t> </a:t>
            </a:r>
            <a:r>
              <a:rPr lang="en-US" sz="3600" dirty="0" err="1" smtClean="0">
                <a:cs typeface="Tahoma" pitchFamily="34" charset="0"/>
              </a:rPr>
              <a:t>beban</a:t>
            </a:r>
            <a:r>
              <a:rPr lang="en-US" sz="3600" dirty="0" smtClean="0">
                <a:cs typeface="Tahoma" pitchFamily="34" charset="0"/>
              </a:rPr>
              <a:t> </a:t>
            </a:r>
            <a:r>
              <a:rPr lang="en-US" sz="3600" dirty="0" err="1" smtClean="0">
                <a:cs typeface="Tahoma" pitchFamily="34" charset="0"/>
              </a:rPr>
              <a:t>kerja</a:t>
            </a:r>
            <a:r>
              <a:rPr lang="en-US" sz="3600" dirty="0" err="1" smtClean="0">
                <a:cs typeface="Tahoma" pitchFamily="34" charset="0"/>
                <a:sym typeface="Wingdings" pitchFamily="2" charset="2"/>
              </a:rPr>
              <a:t>diperoleh</a:t>
            </a:r>
            <a:r>
              <a:rPr lang="en-US" sz="3600" dirty="0" smtClean="0">
                <a:cs typeface="Tahoma" pitchFamily="34" charset="0"/>
                <a:sym typeface="Wingdings" pitchFamily="2" charset="2"/>
              </a:rPr>
              <a:t> </a:t>
            </a:r>
            <a:r>
              <a:rPr lang="en-US" sz="3600" dirty="0" err="1" smtClean="0">
                <a:cs typeface="Tahoma" pitchFamily="34" charset="0"/>
                <a:sym typeface="Wingdings" pitchFamily="2" charset="2"/>
              </a:rPr>
              <a:t>informasi</a:t>
            </a:r>
            <a:r>
              <a:rPr lang="en-US" sz="3600" dirty="0" smtClean="0">
                <a:cs typeface="Tahoma" pitchFamily="34" charset="0"/>
                <a:sym typeface="Wingdings" pitchFamily="2" charset="2"/>
              </a:rPr>
              <a:t> </a:t>
            </a:r>
            <a:r>
              <a:rPr lang="en-US" sz="3600" dirty="0" err="1" smtClean="0">
                <a:cs typeface="Tahoma" pitchFamily="34" charset="0"/>
                <a:sym typeface="Wingdings" pitchFamily="2" charset="2"/>
              </a:rPr>
              <a:t>kebutuhan</a:t>
            </a:r>
            <a:r>
              <a:rPr lang="en-US" sz="3600" dirty="0" smtClean="0">
                <a:cs typeface="Tahoma" pitchFamily="34" charset="0"/>
                <a:sym typeface="Wingdings" pitchFamily="2" charset="2"/>
              </a:rPr>
              <a:t> </a:t>
            </a:r>
            <a:r>
              <a:rPr lang="en-US" sz="3600" dirty="0" err="1" smtClean="0">
                <a:cs typeface="Tahoma" pitchFamily="34" charset="0"/>
                <a:sym typeface="Wingdings" pitchFamily="2" charset="2"/>
              </a:rPr>
              <a:t>jumlah</a:t>
            </a:r>
            <a:r>
              <a:rPr lang="en-US" sz="3600" dirty="0" smtClean="0">
                <a:cs typeface="Tahoma" pitchFamily="34" charset="0"/>
                <a:sym typeface="Wingdings" pitchFamily="2" charset="2"/>
              </a:rPr>
              <a:t> </a:t>
            </a:r>
            <a:r>
              <a:rPr lang="en-US" sz="3600" dirty="0" err="1" smtClean="0">
                <a:cs typeface="Tahoma" pitchFamily="34" charset="0"/>
                <a:sym typeface="Wingdings" pitchFamily="2" charset="2"/>
              </a:rPr>
              <a:t>pegawai</a:t>
            </a:r>
            <a:endParaRPr lang="en-US" sz="3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DATA MINIMAL YANG DIPERLUKAN</a:t>
            </a:r>
            <a:endParaRPr lang="en-US" sz="3200" b="1" dirty="0" smtClean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8001000" cy="4572000"/>
          </a:xfrm>
        </p:spPr>
        <p:txBody>
          <a:bodyPr>
            <a:noAutofit/>
          </a:bodyPr>
          <a:lstStyle/>
          <a:p>
            <a:pPr lvl="1"/>
            <a:r>
              <a:rPr lang="en-US" sz="3200" dirty="0" err="1" smtClean="0">
                <a:cs typeface="Tahoma" pitchFamily="34" charset="0"/>
              </a:rPr>
              <a:t>Struktur</a:t>
            </a:r>
            <a:r>
              <a:rPr lang="en-US" sz="3200" dirty="0" smtClean="0">
                <a:cs typeface="Tahoma" pitchFamily="34" charset="0"/>
              </a:rPr>
              <a:t> </a:t>
            </a:r>
            <a:r>
              <a:rPr lang="en-US" sz="3200" dirty="0" err="1" smtClean="0">
                <a:cs typeface="Tahoma" pitchFamily="34" charset="0"/>
              </a:rPr>
              <a:t>Organisasi</a:t>
            </a:r>
            <a:r>
              <a:rPr lang="en-US" sz="3200" dirty="0" smtClean="0">
                <a:cs typeface="Tahoma" pitchFamily="34" charset="0"/>
              </a:rPr>
              <a:t> Tata </a:t>
            </a:r>
            <a:r>
              <a:rPr lang="en-US" sz="3200" dirty="0" err="1" smtClean="0">
                <a:cs typeface="Tahoma" pitchFamily="34" charset="0"/>
              </a:rPr>
              <a:t>Kerja</a:t>
            </a:r>
            <a:endParaRPr lang="en-US" sz="3200" dirty="0" smtClean="0">
              <a:cs typeface="Tahoma" pitchFamily="34" charset="0"/>
            </a:endParaRPr>
          </a:p>
          <a:p>
            <a:pPr lvl="1"/>
            <a:r>
              <a:rPr lang="en-US" sz="3200" dirty="0" err="1" smtClean="0">
                <a:cs typeface="Tahoma" pitchFamily="34" charset="0"/>
              </a:rPr>
              <a:t>Institusi</a:t>
            </a:r>
            <a:r>
              <a:rPr lang="en-US" sz="3200" dirty="0" smtClean="0">
                <a:cs typeface="Tahoma" pitchFamily="34" charset="0"/>
              </a:rPr>
              <a:t> </a:t>
            </a:r>
            <a:r>
              <a:rPr lang="en-US" sz="3200" dirty="0" err="1" smtClean="0">
                <a:cs typeface="Tahoma" pitchFamily="34" charset="0"/>
              </a:rPr>
              <a:t>fasyankes</a:t>
            </a:r>
            <a:endParaRPr lang="en-US" sz="3200" dirty="0" smtClean="0">
              <a:cs typeface="Tahoma" pitchFamily="34" charset="0"/>
            </a:endParaRPr>
          </a:p>
          <a:p>
            <a:pPr lvl="1"/>
            <a:r>
              <a:rPr lang="en-US" sz="3200" dirty="0" err="1" smtClean="0">
                <a:cs typeface="Tahoma" pitchFamily="34" charset="0"/>
              </a:rPr>
              <a:t>Jenis</a:t>
            </a:r>
            <a:r>
              <a:rPr lang="en-US" sz="3200" dirty="0" smtClean="0">
                <a:cs typeface="Tahoma" pitchFamily="34" charset="0"/>
              </a:rPr>
              <a:t> </a:t>
            </a:r>
            <a:r>
              <a:rPr lang="en-US" sz="3200" dirty="0" err="1" smtClean="0">
                <a:cs typeface="Tahoma" pitchFamily="34" charset="0"/>
              </a:rPr>
              <a:t>tugas</a:t>
            </a:r>
            <a:r>
              <a:rPr lang="en-US" sz="3200" dirty="0" smtClean="0">
                <a:cs typeface="Tahoma" pitchFamily="34" charset="0"/>
              </a:rPr>
              <a:t> &amp; </a:t>
            </a:r>
            <a:r>
              <a:rPr lang="en-US" sz="3200" dirty="0" err="1" smtClean="0">
                <a:cs typeface="Tahoma" pitchFamily="34" charset="0"/>
              </a:rPr>
              <a:t>uraian</a:t>
            </a:r>
            <a:r>
              <a:rPr lang="en-US" sz="3200" dirty="0" smtClean="0">
                <a:cs typeface="Tahoma" pitchFamily="34" charset="0"/>
              </a:rPr>
              <a:t> </a:t>
            </a:r>
            <a:r>
              <a:rPr lang="en-US" sz="3200" dirty="0" err="1" smtClean="0">
                <a:cs typeface="Tahoma" pitchFamily="34" charset="0"/>
              </a:rPr>
              <a:t>pekerjaan</a:t>
            </a:r>
            <a:r>
              <a:rPr lang="en-US" sz="3200" dirty="0" smtClean="0">
                <a:cs typeface="Tahoma" pitchFamily="34" charset="0"/>
              </a:rPr>
              <a:t> per </a:t>
            </a:r>
            <a:r>
              <a:rPr lang="en-US" sz="3200" dirty="0" err="1" smtClean="0">
                <a:cs typeface="Tahoma" pitchFamily="34" charset="0"/>
              </a:rPr>
              <a:t>jabatan</a:t>
            </a:r>
            <a:endParaRPr lang="en-US" sz="3200" dirty="0" smtClean="0">
              <a:cs typeface="Tahoma" pitchFamily="34" charset="0"/>
            </a:endParaRPr>
          </a:p>
          <a:p>
            <a:pPr lvl="1"/>
            <a:r>
              <a:rPr lang="en-US" sz="3200" dirty="0" err="1" smtClean="0">
                <a:cs typeface="Tahoma" pitchFamily="34" charset="0"/>
              </a:rPr>
              <a:t>Hasil</a:t>
            </a:r>
            <a:r>
              <a:rPr lang="en-US" sz="3200" dirty="0" smtClean="0">
                <a:cs typeface="Tahoma" pitchFamily="34" charset="0"/>
              </a:rPr>
              <a:t> </a:t>
            </a:r>
            <a:r>
              <a:rPr lang="en-US" sz="3200" dirty="0" err="1" smtClean="0">
                <a:cs typeface="Tahoma" pitchFamily="34" charset="0"/>
              </a:rPr>
              <a:t>kerja</a:t>
            </a:r>
            <a:r>
              <a:rPr lang="en-US" sz="3200" dirty="0" smtClean="0">
                <a:cs typeface="Tahoma" pitchFamily="34" charset="0"/>
              </a:rPr>
              <a:t>/</a:t>
            </a:r>
            <a:r>
              <a:rPr lang="en-US" sz="3200" dirty="0" err="1" smtClean="0">
                <a:cs typeface="Tahoma" pitchFamily="34" charset="0"/>
              </a:rPr>
              <a:t>cakupan</a:t>
            </a:r>
            <a:r>
              <a:rPr lang="en-US" sz="3200" dirty="0" smtClean="0">
                <a:cs typeface="Tahoma" pitchFamily="34" charset="0"/>
              </a:rPr>
              <a:t> per </a:t>
            </a:r>
            <a:r>
              <a:rPr lang="en-US" sz="3200" dirty="0" err="1" smtClean="0">
                <a:cs typeface="Tahoma" pitchFamily="34" charset="0"/>
              </a:rPr>
              <a:t>jabatan</a:t>
            </a:r>
            <a:endParaRPr lang="en-US" sz="3200" dirty="0" smtClean="0">
              <a:cs typeface="Tahoma" pitchFamily="34" charset="0"/>
            </a:endParaRPr>
          </a:p>
          <a:p>
            <a:pPr lvl="1"/>
            <a:r>
              <a:rPr lang="en-US" sz="3200" dirty="0" smtClean="0">
                <a:cs typeface="Tahoma" pitchFamily="34" charset="0"/>
              </a:rPr>
              <a:t>Norma </a:t>
            </a:r>
            <a:r>
              <a:rPr lang="en-US" sz="3200" dirty="0" err="1" smtClean="0">
                <a:cs typeface="Tahoma" pitchFamily="34" charset="0"/>
              </a:rPr>
              <a:t>waktu</a:t>
            </a:r>
            <a:endParaRPr lang="en-US" sz="3200" dirty="0" smtClean="0">
              <a:cs typeface="Tahoma" pitchFamily="34" charset="0"/>
            </a:endParaRPr>
          </a:p>
          <a:p>
            <a:pPr lvl="1"/>
            <a:r>
              <a:rPr lang="en-US" sz="3200" dirty="0" smtClean="0">
                <a:cs typeface="Tahoma" pitchFamily="34" charset="0"/>
              </a:rPr>
              <a:t>Jam </a:t>
            </a:r>
            <a:r>
              <a:rPr lang="en-US" sz="3200" dirty="0" err="1" smtClean="0">
                <a:cs typeface="Tahoma" pitchFamily="34" charset="0"/>
              </a:rPr>
              <a:t>kerja</a:t>
            </a:r>
            <a:r>
              <a:rPr lang="en-US" sz="3200" dirty="0" smtClean="0">
                <a:cs typeface="Tahoma" pitchFamily="34" charset="0"/>
              </a:rPr>
              <a:t> </a:t>
            </a:r>
            <a:r>
              <a:rPr lang="en-US" sz="3200" dirty="0" err="1" smtClean="0">
                <a:cs typeface="Tahoma" pitchFamily="34" charset="0"/>
              </a:rPr>
              <a:t>efektif</a:t>
            </a:r>
            <a:endParaRPr lang="en-US" sz="3200" dirty="0" smtClean="0">
              <a:cs typeface="Tahoma" pitchFamily="34" charset="0"/>
            </a:endParaRPr>
          </a:p>
          <a:p>
            <a:pPr lvl="1"/>
            <a:r>
              <a:rPr lang="en-US" sz="3200" dirty="0" err="1" smtClean="0">
                <a:cs typeface="Tahoma" pitchFamily="34" charset="0"/>
              </a:rPr>
              <a:t>Waktu</a:t>
            </a:r>
            <a:r>
              <a:rPr lang="en-US" sz="3200" dirty="0" smtClean="0">
                <a:cs typeface="Tahoma" pitchFamily="34" charset="0"/>
              </a:rPr>
              <a:t> </a:t>
            </a:r>
            <a:r>
              <a:rPr lang="en-US" sz="3200" dirty="0" err="1" smtClean="0">
                <a:cs typeface="Tahoma" pitchFamily="34" charset="0"/>
              </a:rPr>
              <a:t>kerja</a:t>
            </a:r>
            <a:endParaRPr lang="en-SG" sz="3200" dirty="0" smtClean="0"/>
          </a:p>
          <a:p>
            <a:pPr>
              <a:buNone/>
            </a:pPr>
            <a:endParaRPr lang="en-S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38200"/>
          </a:xfrm>
        </p:spPr>
        <p:txBody>
          <a:bodyPr/>
          <a:lstStyle/>
          <a:p>
            <a:pPr marL="342900" lvl="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kern="10" cap="all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Langkah-langkah</a:t>
            </a:r>
            <a:r>
              <a:rPr lang="en-US" sz="2800" kern="10" cap="all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cap="all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metode</a:t>
            </a:r>
            <a:r>
              <a:rPr lang="en-US" sz="2800" kern="10" cap="all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cap="all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abk</a:t>
            </a:r>
            <a:r>
              <a:rPr lang="en-US" sz="2800" kern="10" cap="all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cap="all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kesehatan</a:t>
            </a:r>
            <a:r>
              <a:rPr lang="en-US" sz="2800" kern="10" cap="all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76F3A2-A20E-4CAF-8A19-DD3A7F1764E7}" type="datetime1">
              <a:rPr lang="en-US" smtClean="0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7924800" cy="4114800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Menetapkan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faskes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jenis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SDMK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Menetapkan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waktu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kerja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tersedia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Menetapkan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komponen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beban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kerja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dan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norma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waktu</a:t>
            </a:r>
            <a:endParaRPr lang="en-US" sz="2800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Menghitung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standar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beban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kerja</a:t>
            </a:r>
            <a:endParaRPr lang="en-US" sz="2800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Menghitung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standar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kegiatan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penunjang</a:t>
            </a:r>
            <a:endParaRPr lang="en-US" sz="2800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Menghitung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kebutuhan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SDMK/unit</a:t>
            </a:r>
            <a:endParaRPr lang="en-US" sz="2800" kern="10" cap="all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  <a:p>
            <a:pPr marL="742950" indent="-742950">
              <a:buNone/>
            </a:pPr>
            <a:endParaRPr lang="en-US" sz="1100" dirty="0" smtClean="0">
              <a:solidFill>
                <a:srgbClr val="000000"/>
              </a:solidFill>
              <a:ea typeface="Times New Roman" pitchFamily="18" charset="0"/>
              <a:cs typeface="Calibri" pitchFamily="34" charset="0"/>
            </a:endParaRPr>
          </a:p>
          <a:p>
            <a:pPr marL="742950" indent="-742950">
              <a:buNone/>
            </a:pPr>
            <a:r>
              <a:rPr lang="en-US" sz="1600" dirty="0" smtClean="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Buku</a:t>
            </a:r>
            <a:r>
              <a:rPr lang="en-US" sz="1600" dirty="0" smtClean="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 Manual </a:t>
            </a:r>
            <a:r>
              <a:rPr lang="en-US" sz="1600" dirty="0" err="1" smtClean="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Perencanaan</a:t>
            </a:r>
            <a:r>
              <a:rPr lang="en-US" sz="1600" dirty="0" smtClean="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Kebutuhan</a:t>
            </a:r>
            <a:r>
              <a:rPr lang="en-US" sz="1600" dirty="0" smtClean="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 SDM </a:t>
            </a:r>
            <a:r>
              <a:rPr lang="en-US" sz="1600" dirty="0" err="1" smtClean="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Kes</a:t>
            </a:r>
            <a:r>
              <a:rPr lang="en-US" sz="1600" dirty="0" smtClean="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, 2015)</a:t>
            </a:r>
            <a:endParaRPr lang="en-SG" sz="4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1926</TotalTime>
  <Words>1336</Words>
  <Application>Microsoft Office PowerPoint</Application>
  <PresentationFormat>On-screen Show (4:3)</PresentationFormat>
  <Paragraphs>739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Slide 1</vt:lpstr>
      <vt:lpstr>KEMAMPUAN YANG DIHARAPKAN</vt:lpstr>
      <vt:lpstr>PERENCANAAN KEBUTUHAN SDMK </vt:lpstr>
      <vt:lpstr>PERENCANAAN KEBUTUHAN SDMK DI TINGKAT INSTITUSI  </vt:lpstr>
      <vt:lpstr>MANFAAT PERENCANAAN SDMK</vt:lpstr>
      <vt:lpstr>MANFAAT PERENCANAAN SDM</vt:lpstr>
      <vt:lpstr>METODE PERENCANAAN KEBUTUHAN SDMK</vt:lpstr>
      <vt:lpstr>DATA MINIMAL YANG DIPERLUKAN</vt:lpstr>
      <vt:lpstr>Langkah-langkah metode abk kesehatan </vt:lpstr>
      <vt:lpstr>1. MENETAPKAN FASKES DAN JENIS SDMK</vt:lpstr>
      <vt:lpstr>2. MENETAPKAN WKT</vt:lpstr>
      <vt:lpstr>Slide 12</vt:lpstr>
      <vt:lpstr>3. MENETAPKAN KOMPONEN BEBAN KERJA  DAN NORMA WAKTU</vt:lpstr>
      <vt:lpstr>3. MENETAPKAN KOMPONEN BEBAN KERJA DAN NORMA WAKTU</vt:lpstr>
      <vt:lpstr>RATA-RATA WAKTU</vt:lpstr>
      <vt:lpstr>RATA-RATA WAKTU</vt:lpstr>
      <vt:lpstr>Slide 17</vt:lpstr>
      <vt:lpstr>4. MENGHITUNG STANDAR BEBAN KERJA (SBK)</vt:lpstr>
      <vt:lpstr>KEGIATAN POKOK</vt:lpstr>
      <vt:lpstr>Slide 20</vt:lpstr>
      <vt:lpstr>5. MENGHITUNG STP DAN FAKTOR TUGAS PENUNJANG (FTP)</vt:lpstr>
      <vt:lpstr>Slide 22</vt:lpstr>
      <vt:lpstr>6. DATA YANG DIBUTHKAN MENGHITUNG KEBUTUHAN SDMK</vt:lpstr>
      <vt:lpstr>Slide 24</vt:lpstr>
      <vt:lpstr>Slide 25</vt:lpstr>
    </vt:vector>
  </TitlesOfParts>
  <Company>signDesign Communications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siswati</cp:lastModifiedBy>
  <cp:revision>352</cp:revision>
  <dcterms:created xsi:type="dcterms:W3CDTF">2010-08-24T06:47:44Z</dcterms:created>
  <dcterms:modified xsi:type="dcterms:W3CDTF">2020-05-27T04:06:36Z</dcterms:modified>
</cp:coreProperties>
</file>