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2" r:id="rId2"/>
    <p:sldId id="260" r:id="rId3"/>
    <p:sldId id="273" r:id="rId4"/>
    <p:sldId id="274" r:id="rId5"/>
    <p:sldId id="275" r:id="rId6"/>
    <p:sldId id="276" r:id="rId7"/>
    <p:sldId id="277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6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Perancangan Tata Letak Fasilitas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TKT306 #1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8E0C8-D6F1-45C4-8FA2-83D64C7E92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7272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Perancangan Tata Letak Fasilitas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TKT306 #1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3BBC5-86DA-4C3E-9088-2E3D248336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6074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FF33E6F-D9D4-4CC4-AB47-E5E88E25FEFE}" type="slidenum">
              <a:rPr lang="en-US" altLang="en-US" smtClean="0">
                <a:latin typeface="Arial" pitchFamily="34" charset="0"/>
              </a:rPr>
              <a:pPr/>
              <a:t>3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AE194B57-2D00-4192-9BF8-BE7928D53FB2}" type="slidenum">
              <a:rPr lang="en-US" altLang="en-US" smtClean="0">
                <a:latin typeface="Arial" pitchFamily="34" charset="0"/>
              </a:rPr>
              <a:pPr/>
              <a:t>4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224A60B-1AEE-46FB-A8D4-583C2D9A2DCE}" type="slidenum">
              <a:rPr lang="en-US" altLang="en-US" smtClean="0">
                <a:latin typeface="Arial" pitchFamily="34" charset="0"/>
              </a:rPr>
              <a:pPr/>
              <a:t>5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8731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200"/>
            <a:ext cx="5943600" cy="1694329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5029200"/>
            <a:ext cx="2590800" cy="1692275"/>
          </a:xfrm>
        </p:spPr>
        <p:txBody>
          <a:bodyPr anchor="b"/>
          <a:lstStyle>
            <a:lvl1pPr algn="ctr"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TKT306 - Perancangan Tata Letak Fasilitas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3581400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1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4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5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SUB#LIST cop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2362200"/>
            <a:ext cx="3505200" cy="752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3200400"/>
            <a:ext cx="5303520" cy="350520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52400"/>
            <a:ext cx="3657600" cy="365125"/>
          </a:xfrm>
        </p:spPr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19600" y="152400"/>
            <a:ext cx="2895600" cy="365125"/>
          </a:xfrm>
        </p:spPr>
        <p:txBody>
          <a:bodyPr/>
          <a:lstStyle/>
          <a:p>
            <a:r>
              <a:rPr lang="en-US" dirty="0" smtClean="0"/>
              <a:t>6623 - </a:t>
            </a:r>
            <a:r>
              <a:rPr lang="en-US" dirty="0" err="1" smtClean="0"/>
              <a:t>Taufiqur</a:t>
            </a:r>
            <a:r>
              <a:rPr lang="en-US" dirty="0" smtClean="0"/>
              <a:t> </a:t>
            </a:r>
            <a:r>
              <a:rPr lang="en-US" dirty="0" err="1" smtClean="0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152400"/>
            <a:ext cx="990600" cy="365125"/>
          </a:xfrm>
        </p:spPr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8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1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59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0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08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5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2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3474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TKT306 - Perancangan Tata Letak Fasilitas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43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6623 - </a:t>
            </a:r>
            <a:r>
              <a:rPr lang="en-US" dirty="0" err="1" smtClean="0"/>
              <a:t>Taufiqur</a:t>
            </a:r>
            <a:r>
              <a:rPr lang="en-US" dirty="0" smtClean="0"/>
              <a:t> </a:t>
            </a:r>
            <a:r>
              <a:rPr lang="en-US" dirty="0" err="1" smtClean="0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A156141-EE72-4F1F-A749-B7E82EFB5B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005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2133600"/>
          </a:xfrm>
        </p:spPr>
        <p:txBody>
          <a:bodyPr anchor="ctr">
            <a:noAutofit/>
          </a:bodyPr>
          <a:lstStyle/>
          <a:p>
            <a:r>
              <a:rPr lang="en-US" sz="3600" b="1" dirty="0"/>
              <a:t>PENGENDALIAN MANAJEMEN PROYEK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199"/>
            <a:ext cx="5943600" cy="1677528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FAKULTAS EKONOMI DAN BISNIS </a:t>
            </a:r>
          </a:p>
          <a:p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UNIVERSITAS ESA UNGGUL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152400" y="5014452"/>
            <a:ext cx="2590800" cy="16922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ctr" defTabSz="914400" rtl="0" eaLnBrk="1" latinLnBrk="0" hangingPunct="1">
              <a:defRPr sz="28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sz="2000" dirty="0" smtClean="0"/>
              <a:t>E</a:t>
            </a:r>
            <a:r>
              <a:rPr lang="en-US" sz="2000" dirty="0" smtClean="0"/>
              <a:t>BA 504 </a:t>
            </a:r>
            <a:endParaRPr lang="en-US" sz="2000" dirty="0" smtClean="0"/>
          </a:p>
          <a:p>
            <a:endParaRPr lang="id-ID" sz="2000" dirty="0" smtClean="0"/>
          </a:p>
          <a:p>
            <a:endParaRPr lang="id-ID" sz="2000" dirty="0"/>
          </a:p>
          <a:p>
            <a:r>
              <a:rPr lang="en-US" sz="2000" dirty="0" smtClean="0"/>
              <a:t>SPM</a:t>
            </a:r>
            <a:endParaRPr lang="en-US" sz="20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0" y="3429000"/>
            <a:ext cx="5943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#1</a:t>
            </a: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9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1625"/>
            <a:ext cx="7772400" cy="9128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2800" smtClean="0">
                <a:solidFill>
                  <a:srgbClr val="FFC000"/>
                </a:solidFill>
              </a:rPr>
              <a:t>Sistem Pengendalian Manajemen </a:t>
            </a:r>
            <a:br>
              <a:rPr lang="en-US" sz="2800" smtClean="0">
                <a:solidFill>
                  <a:srgbClr val="FFC000"/>
                </a:solidFill>
              </a:rPr>
            </a:br>
            <a:r>
              <a:rPr lang="en-US" sz="2800" smtClean="0">
                <a:solidFill>
                  <a:srgbClr val="FFC000"/>
                </a:solidFill>
              </a:rPr>
              <a:t>untuk organisasi profesional</a:t>
            </a:r>
            <a:endParaRPr lang="en-US" sz="2800" b="1" smtClean="0">
              <a:solidFill>
                <a:srgbClr val="FFC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4857750" y="2286000"/>
            <a:ext cx="1928813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>
            <a:off x="5286375" y="2857500"/>
            <a:ext cx="1285875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5286375" y="3571875"/>
            <a:ext cx="1285875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5286375" y="4143375"/>
            <a:ext cx="1285875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5214938" y="4786313"/>
            <a:ext cx="1285875" cy="15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5143500" y="5214938"/>
            <a:ext cx="1285875" cy="15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5143500" y="5929313"/>
            <a:ext cx="1285875" cy="15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54" name="Content Placeholder 14"/>
          <p:cNvSpPr>
            <a:spLocks noGrp="1"/>
          </p:cNvSpPr>
          <p:nvPr>
            <p:ph idx="1"/>
          </p:nvPr>
        </p:nvSpPr>
        <p:spPr>
          <a:xfrm>
            <a:off x="785813" y="1357313"/>
            <a:ext cx="7929562" cy="4738687"/>
          </a:xfrm>
        </p:spPr>
        <p:txBody>
          <a:bodyPr/>
          <a:lstStyle/>
          <a:p>
            <a:r>
              <a:rPr lang="en-US" sz="1600" smtClean="0"/>
              <a:t>Penentuan harga</a:t>
            </a:r>
          </a:p>
          <a:p>
            <a:pPr>
              <a:buFontTx/>
              <a:buNone/>
            </a:pPr>
            <a:r>
              <a:rPr lang="en-US" sz="1600" smtClean="0"/>
              <a:t>	harga penentuan penjualan ditentukan dengan cara tradisional</a:t>
            </a:r>
          </a:p>
          <a:p>
            <a:pPr>
              <a:buFontTx/>
              <a:buNone/>
            </a:pPr>
            <a:endParaRPr lang="en-US" sz="1600" smtClean="0"/>
          </a:p>
          <a:p>
            <a:r>
              <a:rPr lang="en-US" sz="1600" smtClean="0"/>
              <a:t>Pusat keuntungan dan harga transfer</a:t>
            </a:r>
          </a:p>
          <a:p>
            <a:pPr>
              <a:buFontTx/>
              <a:buNone/>
            </a:pPr>
            <a:r>
              <a:rPr lang="en-US" sz="1600" smtClean="0"/>
              <a:t>	menganut prinsip-prinsip harga transfer </a:t>
            </a:r>
          </a:p>
          <a:p>
            <a:pPr>
              <a:buFontTx/>
              <a:buNone/>
            </a:pPr>
            <a:endParaRPr lang="en-US" sz="1600" smtClean="0"/>
          </a:p>
          <a:p>
            <a:r>
              <a:rPr lang="en-US" sz="1600" smtClean="0"/>
              <a:t>Strategi perencanaan dan anggaran </a:t>
            </a:r>
          </a:p>
          <a:p>
            <a:pPr>
              <a:buFontTx/>
              <a:buNone/>
            </a:pPr>
            <a:r>
              <a:rPr lang="en-US" sz="1600" smtClean="0"/>
              <a:t>	tidak mempunyai kebutuhan yang besar mengenai sistem</a:t>
            </a:r>
          </a:p>
          <a:p>
            <a:pPr>
              <a:buFontTx/>
              <a:buNone/>
            </a:pPr>
            <a:endParaRPr lang="en-US" sz="1600" smtClean="0"/>
          </a:p>
          <a:p>
            <a:r>
              <a:rPr lang="en-US" sz="1600" smtClean="0"/>
              <a:t>Pengawasan operasi</a:t>
            </a:r>
          </a:p>
          <a:p>
            <a:pPr>
              <a:buFontTx/>
              <a:buNone/>
            </a:pPr>
            <a:r>
              <a:rPr lang="en-US" sz="1600" smtClean="0"/>
              <a:t>	perhatian besar diberikan waktu profesional</a:t>
            </a:r>
          </a:p>
          <a:p>
            <a:pPr>
              <a:buFontTx/>
              <a:buNone/>
            </a:pPr>
            <a:endParaRPr lang="en-US" sz="1600" smtClean="0"/>
          </a:p>
          <a:p>
            <a:r>
              <a:rPr lang="en-US" sz="1600" smtClean="0"/>
              <a:t>Mengukur dan menilai operasi</a:t>
            </a:r>
          </a:p>
          <a:p>
            <a:pPr>
              <a:buFontTx/>
              <a:buNone/>
            </a:pPr>
            <a:r>
              <a:rPr lang="en-US" sz="1600" smtClean="0"/>
              <a:t>	tergantung pada kualifikasi yaag tepat dan merupakan penilaian manusia kepada manusia yang lain</a:t>
            </a:r>
          </a:p>
          <a:p>
            <a:endParaRPr lang="en-US" sz="1600" smtClean="0"/>
          </a:p>
          <a:p>
            <a:endParaRPr lang="en-US" sz="16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571500"/>
            <a:ext cx="7772400" cy="450850"/>
          </a:xfrm>
        </p:spPr>
        <p:txBody>
          <a:bodyPr/>
          <a:lstStyle/>
          <a:p>
            <a:pPr marL="838200" indent="-838200" algn="ctr" eaLnBrk="1" hangingPunct="1"/>
            <a:r>
              <a:rPr lang="en-US" sz="2000" b="1" smtClean="0">
                <a:solidFill>
                  <a:srgbClr val="FFC000"/>
                </a:solidFill>
              </a:rPr>
              <a:t>Organisasi Jasa Keuangan </a:t>
            </a:r>
            <a:endParaRPr lang="en-US" sz="2000" smtClean="0">
              <a:solidFill>
                <a:srgbClr val="FFC0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7313"/>
            <a:ext cx="7772400" cy="4951412"/>
          </a:xfrm>
        </p:spPr>
        <p:txBody>
          <a:bodyPr/>
          <a:lstStyle/>
          <a:p>
            <a:pPr>
              <a:buFontTx/>
              <a:buChar char="-"/>
            </a:pPr>
            <a:endParaRPr lang="en-US" sz="1600" b="1" smtClean="0"/>
          </a:p>
          <a:p>
            <a:pPr>
              <a:buFontTx/>
              <a:buChar char="-"/>
            </a:pPr>
            <a:r>
              <a:rPr lang="en-US" sz="1600" b="1" smtClean="0"/>
              <a:t>Di era milenium sektor jasa merupakan tulang punggung ekonomi dunia</a:t>
            </a:r>
          </a:p>
          <a:p>
            <a:pPr>
              <a:buFontTx/>
              <a:buNone/>
            </a:pPr>
            <a:endParaRPr lang="en-US" sz="1600" b="1" smtClean="0"/>
          </a:p>
          <a:p>
            <a:pPr>
              <a:buFontTx/>
              <a:buChar char="-"/>
            </a:pPr>
            <a:r>
              <a:rPr lang="en-US" sz="1600" b="1" smtClean="0"/>
              <a:t>Perusahaan jasa tidak hanya beroperasi di banyak segmen tetapi juga lingkup global</a:t>
            </a:r>
          </a:p>
          <a:p>
            <a:pPr>
              <a:buFontTx/>
              <a:buNone/>
            </a:pPr>
            <a:endParaRPr lang="en-US" sz="1600" b="1" smtClean="0"/>
          </a:p>
          <a:p>
            <a:pPr>
              <a:buFontTx/>
              <a:buChar char="-"/>
            </a:pPr>
            <a:r>
              <a:rPr lang="en-US" sz="1600" b="1" smtClean="0"/>
              <a:t>Menggunakan revolusi teknologi informasi untuk menginovasi produk baru dan menemukan metode baru perdagangan </a:t>
            </a:r>
          </a:p>
          <a:p>
            <a:pPr>
              <a:buFontTx/>
              <a:buNone/>
            </a:pPr>
            <a:endParaRPr lang="en-US" sz="1600" b="1" smtClean="0"/>
          </a:p>
          <a:p>
            <a:pPr>
              <a:buFontTx/>
              <a:buChar char="-"/>
            </a:pPr>
            <a:r>
              <a:rPr lang="en-US" sz="1600" b="1" smtClean="0"/>
              <a:t>Kebutuhan untuk pengendalian dalam sektor jasa keuangan telah menjadi sangat penting </a:t>
            </a:r>
          </a:p>
          <a:p>
            <a:pPr>
              <a:buFontTx/>
              <a:buChar char="-"/>
            </a:pPr>
            <a:endParaRPr lang="en-US" sz="1600" b="1" smtClean="0"/>
          </a:p>
          <a:p>
            <a:pPr>
              <a:buFontTx/>
              <a:buNone/>
            </a:pPr>
            <a:endParaRPr lang="en-US" sz="1600" b="1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285750"/>
            <a:ext cx="7772400" cy="966788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rgbClr val="FFC000"/>
                </a:solidFill>
              </a:rPr>
              <a:t>Karakteristik khusus organisasi jasa keuangan</a:t>
            </a:r>
            <a:endParaRPr lang="en-US" sz="2400" smtClean="0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00188"/>
            <a:ext cx="7772400" cy="4595812"/>
          </a:xfrm>
        </p:spPr>
        <p:txBody>
          <a:bodyPr/>
          <a:lstStyle/>
          <a:p>
            <a:r>
              <a:rPr lang="en-US" sz="1600" smtClean="0"/>
              <a:t>Harta moneter</a:t>
            </a:r>
          </a:p>
          <a:p>
            <a:pPr>
              <a:buFontTx/>
              <a:buNone/>
            </a:pPr>
            <a:r>
              <a:rPr lang="en-US" sz="1600" smtClean="0"/>
              <a:t>	- banyak aktiva perusahaan jasa keuangan bersifat moneter</a:t>
            </a:r>
          </a:p>
          <a:p>
            <a:pPr>
              <a:buFontTx/>
              <a:buNone/>
            </a:pPr>
            <a:r>
              <a:rPr lang="en-US" sz="1600" smtClean="0"/>
              <a:t>	- kualitas merujuk pada kualitas jasa dan istrumen keuangan selain uang</a:t>
            </a:r>
          </a:p>
          <a:p>
            <a:pPr>
              <a:buFontTx/>
              <a:buNone/>
            </a:pPr>
            <a:r>
              <a:rPr lang="en-US" sz="1600" smtClean="0"/>
              <a:t>	</a:t>
            </a:r>
          </a:p>
          <a:p>
            <a:r>
              <a:rPr lang="en-US" sz="1600" smtClean="0"/>
              <a:t>Jangka waktu transaksi</a:t>
            </a:r>
          </a:p>
          <a:p>
            <a:pPr>
              <a:buFontTx/>
              <a:buNone/>
            </a:pPr>
            <a:r>
              <a:rPr lang="en-US" sz="1600" smtClean="0"/>
              <a:t>	- beberapa transaksi dilakukan secara cepat</a:t>
            </a:r>
          </a:p>
          <a:p>
            <a:pPr>
              <a:buFontTx/>
              <a:buNone/>
            </a:pPr>
            <a:endParaRPr lang="en-US" sz="1600" smtClean="0"/>
          </a:p>
          <a:p>
            <a:r>
              <a:rPr lang="en-US" sz="1600" smtClean="0"/>
              <a:t>Imbalan dan risiko</a:t>
            </a:r>
          </a:p>
          <a:p>
            <a:pPr>
              <a:buFontTx/>
              <a:buNone/>
            </a:pPr>
            <a:r>
              <a:rPr lang="en-US" sz="1600" smtClean="0"/>
              <a:t>	- semakin besar risiko semakin besar imbalan yang harus diantisipasi</a:t>
            </a:r>
          </a:p>
          <a:p>
            <a:pPr>
              <a:buFontTx/>
              <a:buNone/>
            </a:pPr>
            <a:endParaRPr lang="en-US" sz="1600" smtClean="0"/>
          </a:p>
          <a:p>
            <a:r>
              <a:rPr lang="en-US" sz="1600" smtClean="0"/>
              <a:t>Teknologi</a:t>
            </a:r>
          </a:p>
          <a:p>
            <a:pPr>
              <a:buFontTx/>
              <a:buNone/>
            </a:pPr>
            <a:r>
              <a:rPr lang="en-US" sz="1600" smtClean="0"/>
              <a:t>	- inovatif dalam hal pelayanan</a:t>
            </a:r>
          </a:p>
        </p:txBody>
      </p:sp>
      <p:cxnSp>
        <p:nvCxnSpPr>
          <p:cNvPr id="8196" name="Straight Arrow Connector 5"/>
          <p:cNvCxnSpPr>
            <a:cxnSpLocks noChangeShapeType="1"/>
          </p:cNvCxnSpPr>
          <p:nvPr/>
        </p:nvCxnSpPr>
        <p:spPr bwMode="auto">
          <a:xfrm>
            <a:off x="4500563" y="2214563"/>
            <a:ext cx="1571625" cy="1587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/>
            <a:tailEnd type="arrow" w="med" len="med"/>
          </a:ln>
        </p:spPr>
      </p:cxnSp>
      <p:cxnSp>
        <p:nvCxnSpPr>
          <p:cNvPr id="8197" name="Straight Arrow Connector 6"/>
          <p:cNvCxnSpPr>
            <a:cxnSpLocks noChangeShapeType="1"/>
          </p:cNvCxnSpPr>
          <p:nvPr/>
        </p:nvCxnSpPr>
        <p:spPr bwMode="auto">
          <a:xfrm>
            <a:off x="4572000" y="4714875"/>
            <a:ext cx="1571625" cy="1588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/>
            <a:tailEnd type="arrow" w="med" len="med"/>
          </a:ln>
        </p:spPr>
      </p:cxnSp>
      <p:cxnSp>
        <p:nvCxnSpPr>
          <p:cNvPr id="8198" name="Straight Arrow Connector 7"/>
          <p:cNvCxnSpPr>
            <a:cxnSpLocks noChangeShapeType="1"/>
          </p:cNvCxnSpPr>
          <p:nvPr/>
        </p:nvCxnSpPr>
        <p:spPr bwMode="auto">
          <a:xfrm>
            <a:off x="4643438" y="4071938"/>
            <a:ext cx="1571625" cy="1587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/>
            <a:tailEnd type="arrow" w="med" len="med"/>
          </a:ln>
        </p:spPr>
      </p:cxnSp>
      <p:cxnSp>
        <p:nvCxnSpPr>
          <p:cNvPr id="8199" name="Straight Arrow Connector 8"/>
          <p:cNvCxnSpPr>
            <a:cxnSpLocks noChangeShapeType="1"/>
          </p:cNvCxnSpPr>
          <p:nvPr/>
        </p:nvCxnSpPr>
        <p:spPr bwMode="auto">
          <a:xfrm>
            <a:off x="4714875" y="3643313"/>
            <a:ext cx="1571625" cy="1587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/>
            <a:tailEnd type="arrow" w="med" len="med"/>
          </a:ln>
        </p:spPr>
      </p:cxnSp>
      <p:cxnSp>
        <p:nvCxnSpPr>
          <p:cNvPr id="8200" name="Straight Arrow Connector 9"/>
          <p:cNvCxnSpPr>
            <a:cxnSpLocks noChangeShapeType="1"/>
          </p:cNvCxnSpPr>
          <p:nvPr/>
        </p:nvCxnSpPr>
        <p:spPr bwMode="auto">
          <a:xfrm>
            <a:off x="4714875" y="2928938"/>
            <a:ext cx="1571625" cy="1587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/>
            <a:tailEnd type="arrow" w="med" len="med"/>
          </a:ln>
        </p:spPr>
      </p:cxnSp>
      <p:cxnSp>
        <p:nvCxnSpPr>
          <p:cNvPr id="8201" name="Straight Arrow Connector 10"/>
          <p:cNvCxnSpPr>
            <a:cxnSpLocks noChangeShapeType="1"/>
          </p:cNvCxnSpPr>
          <p:nvPr/>
        </p:nvCxnSpPr>
        <p:spPr bwMode="auto">
          <a:xfrm>
            <a:off x="4714875" y="5214938"/>
            <a:ext cx="1571625" cy="1587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/>
            <a:tailEnd type="arrow" w="med" len="med"/>
          </a:ln>
        </p:spPr>
      </p:cxnSp>
      <p:cxnSp>
        <p:nvCxnSpPr>
          <p:cNvPr id="8202" name="Straight Arrow Connector 11"/>
          <p:cNvCxnSpPr>
            <a:cxnSpLocks noChangeShapeType="1"/>
          </p:cNvCxnSpPr>
          <p:nvPr/>
        </p:nvCxnSpPr>
        <p:spPr bwMode="auto">
          <a:xfrm>
            <a:off x="4643438" y="5715000"/>
            <a:ext cx="1571625" cy="1588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/>
            <a:tailEnd type="arrow" w="med" len="med"/>
          </a:ln>
        </p:spPr>
      </p:cxnSp>
      <p:cxnSp>
        <p:nvCxnSpPr>
          <p:cNvPr id="8203" name="Straight Arrow Connector 12"/>
          <p:cNvCxnSpPr>
            <a:cxnSpLocks noChangeShapeType="1"/>
          </p:cNvCxnSpPr>
          <p:nvPr/>
        </p:nvCxnSpPr>
        <p:spPr bwMode="auto">
          <a:xfrm>
            <a:off x="5072063" y="6143625"/>
            <a:ext cx="1143000" cy="1588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769938"/>
          </a:xfrm>
        </p:spPr>
        <p:txBody>
          <a:bodyPr/>
          <a:lstStyle/>
          <a:p>
            <a:r>
              <a:rPr lang="en-US" sz="2800" smtClean="0">
                <a:solidFill>
                  <a:srgbClr val="FFC000"/>
                </a:solidFill>
              </a:rPr>
              <a:t>Organisasi Perawat Kesehatan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928688"/>
            <a:ext cx="7772400" cy="5167312"/>
          </a:xfrm>
        </p:spPr>
        <p:txBody>
          <a:bodyPr/>
          <a:lstStyle/>
          <a:p>
            <a:r>
              <a:rPr lang="en-US" sz="1800" smtClean="0"/>
              <a:t>Karakteristik khusus</a:t>
            </a:r>
          </a:p>
          <a:p>
            <a:pPr lvl="1"/>
            <a:r>
              <a:rPr lang="en-US" sz="1800" smtClean="0"/>
              <a:t>Masalah sosial yang sulit</a:t>
            </a:r>
          </a:p>
          <a:p>
            <a:pPr lvl="1"/>
            <a:r>
              <a:rPr lang="en-US" sz="1800" smtClean="0"/>
              <a:t>Perubahan dalam campuran pelayan</a:t>
            </a:r>
          </a:p>
          <a:p>
            <a:pPr lvl="1"/>
            <a:r>
              <a:rPr lang="en-US" sz="1800" smtClean="0"/>
              <a:t>Pembayar pihak ketiga</a:t>
            </a:r>
          </a:p>
          <a:p>
            <a:pPr lvl="1"/>
            <a:r>
              <a:rPr lang="en-US" sz="1800" smtClean="0"/>
              <a:t>Terdiri dari pelayan profesional’</a:t>
            </a:r>
          </a:p>
          <a:p>
            <a:pPr lvl="1"/>
            <a:r>
              <a:rPr lang="en-US" sz="1800" smtClean="0"/>
              <a:t>Pentingnya pengendalian kualitas</a:t>
            </a:r>
          </a:p>
          <a:p>
            <a:endParaRPr lang="en-US" sz="1800" smtClean="0"/>
          </a:p>
          <a:p>
            <a:r>
              <a:rPr lang="en-US" sz="1800" smtClean="0"/>
              <a:t>Proses Pengendalian Manajemen </a:t>
            </a:r>
          </a:p>
          <a:p>
            <a:pPr lvl="1"/>
            <a:r>
              <a:rPr lang="en-US" sz="1800" smtClean="0"/>
              <a:t>Perpindahan bauran produk, kualitas pelayanan, biaya peralatan baru dan proses perencanaan stratgik menjadi sangat penting</a:t>
            </a:r>
          </a:p>
          <a:p>
            <a:pPr lvl="1"/>
            <a:r>
              <a:rPr lang="en-US" sz="1800" smtClean="0"/>
              <a:t>Proses penyiapan anggaran sangat konvensional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841375"/>
          </a:xfrm>
        </p:spPr>
        <p:txBody>
          <a:bodyPr/>
          <a:lstStyle/>
          <a:p>
            <a:r>
              <a:rPr lang="en-US" sz="3200" smtClean="0">
                <a:solidFill>
                  <a:srgbClr val="FFC000"/>
                </a:solidFill>
              </a:rPr>
              <a:t>Organisasi Nirlaba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85800" y="1285875"/>
            <a:ext cx="7772400" cy="4810125"/>
          </a:xfrm>
        </p:spPr>
        <p:txBody>
          <a:bodyPr/>
          <a:lstStyle/>
          <a:p>
            <a:r>
              <a:rPr lang="en-US" sz="1600" smtClean="0"/>
              <a:t>Karakteristik :</a:t>
            </a:r>
          </a:p>
          <a:p>
            <a:pPr lvl="1"/>
            <a:r>
              <a:rPr lang="en-US" sz="1200" smtClean="0"/>
              <a:t>Tidak dapat mendistribusikan harta kepada angota, pejabat dan direkturnya</a:t>
            </a:r>
          </a:p>
          <a:p>
            <a:pPr lvl="1"/>
            <a:r>
              <a:rPr lang="en-US" sz="1200" smtClean="0"/>
              <a:t>Dapat mengkompensasi karyawan, pengurus dan anggotanya</a:t>
            </a:r>
          </a:p>
          <a:p>
            <a:pPr lvl="1"/>
            <a:r>
              <a:rPr lang="en-US" sz="1200" smtClean="0"/>
              <a:t>Perlu memperoleh keuntungan untuk kemungkinan hari buruk</a:t>
            </a:r>
          </a:p>
          <a:p>
            <a:pPr lvl="1"/>
            <a:r>
              <a:rPr lang="en-US" sz="1200" smtClean="0"/>
              <a:t>Bebas pajak kekayaan dan beberapan jenis pajak penjualan</a:t>
            </a:r>
          </a:p>
          <a:p>
            <a:pPr>
              <a:buFontTx/>
              <a:buNone/>
            </a:pPr>
            <a:endParaRPr lang="en-US" sz="1600" smtClean="0"/>
          </a:p>
          <a:p>
            <a:r>
              <a:rPr lang="en-US" sz="1600" smtClean="0"/>
              <a:t>Karakteristik khusus </a:t>
            </a:r>
          </a:p>
          <a:p>
            <a:pPr lvl="1"/>
            <a:r>
              <a:rPr lang="en-US" sz="1200" smtClean="0"/>
              <a:t>Laporan keuangan sama dengan organisasi bisnis, namun jumlah laba diinterpretasikan secara berbeda</a:t>
            </a:r>
          </a:p>
          <a:p>
            <a:pPr lvl="1"/>
            <a:r>
              <a:rPr lang="en-US" sz="1200" smtClean="0"/>
              <a:t>Modal kontribusi</a:t>
            </a:r>
          </a:p>
          <a:p>
            <a:pPr lvl="1"/>
            <a:r>
              <a:rPr lang="en-US" sz="1200" smtClean="0"/>
              <a:t>Menggunakan sistem akuntansi yang disebut sebagai dana akuntansi</a:t>
            </a:r>
          </a:p>
          <a:p>
            <a:pPr lvl="1"/>
            <a:r>
              <a:rPr lang="en-US" sz="1200" smtClean="0"/>
              <a:t>Dikelola oleh dewan pengawas</a:t>
            </a:r>
          </a:p>
          <a:p>
            <a:pPr lvl="1"/>
            <a:endParaRPr lang="en-US" sz="1200" smtClean="0"/>
          </a:p>
          <a:p>
            <a:r>
              <a:rPr lang="en-US" sz="1600" smtClean="0"/>
              <a:t>Sistem Pengendalian  </a:t>
            </a:r>
          </a:p>
          <a:p>
            <a:pPr lvl="1"/>
            <a:r>
              <a:rPr lang="en-US" sz="1200" smtClean="0"/>
              <a:t>Penetapan harga produk adalah dengan metode biaya penuh</a:t>
            </a:r>
          </a:p>
          <a:p>
            <a:pPr lvl="1"/>
            <a:r>
              <a:rPr lang="en-US" sz="1200" smtClean="0"/>
              <a:t>Persiapan rencana strategik dan anggaran sebagai alat pengendalian manajemen yang paling penting</a:t>
            </a:r>
          </a:p>
          <a:p>
            <a:pPr lvl="1"/>
            <a:r>
              <a:rPr lang="en-US" sz="1200" smtClean="0"/>
              <a:t>Evaluasi dan operasi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SEKIAN</a:t>
            </a:r>
            <a:b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DAN</a:t>
            </a:r>
            <a:b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TERIMA KASIH</a:t>
            </a:r>
            <a:endParaRPr lang="en-US" sz="6000" b="1" spc="1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99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KEMAMPUAN AKHIR YANG DIHARAPKAN</a:t>
            </a:r>
            <a:endParaRPr lang="en-US" sz="2800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, </a:t>
            </a:r>
            <a:r>
              <a:rPr lang="en-US" dirty="0" err="1"/>
              <a:t>menguraikan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proyek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941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dirty="0" smtClean="0"/>
              <a:t>PENGENDALIAN MANAJEMEN PROYEK</a:t>
            </a:r>
          </a:p>
        </p:txBody>
      </p:sp>
    </p:spTree>
    <p:extLst>
      <p:ext uri="{BB962C8B-B14F-4D97-AF65-F5344CB8AC3E}">
        <p14:creationId xmlns:p14="http://schemas.microsoft.com/office/powerpoint/2010/main" val="107661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20574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400" b="1" smtClean="0">
                <a:effectLst/>
              </a:rPr>
              <a:t>Hakikat Proyek</a:t>
            </a:r>
            <a:br>
              <a:rPr lang="en-US" sz="2400" b="1" smtClean="0">
                <a:effectLst/>
              </a:rPr>
            </a:br>
            <a:r>
              <a:rPr lang="en-US" sz="2400" b="1" smtClean="0">
                <a:effectLst/>
              </a:rPr>
              <a:t/>
            </a:r>
            <a:br>
              <a:rPr lang="en-US" sz="2400" b="1" smtClean="0">
                <a:effectLst/>
              </a:rPr>
            </a:br>
            <a:r>
              <a:rPr lang="en-US" sz="2400" smtClean="0"/>
              <a:t>Proyek adalah sekumpulan kegiatan yang dimaksudkan untuk mencapai hasil akhir tertentu yan memeliki arti yang cukup penting bagi pihak manajemen</a:t>
            </a:r>
            <a:br>
              <a:rPr lang="en-US" sz="2400" smtClean="0"/>
            </a:br>
            <a:endParaRPr lang="en-US" sz="2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200400"/>
            <a:ext cx="8229600" cy="2930525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smtClean="0"/>
              <a:t>Perbandingan dfn Operasi rutin: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000" smtClean="0"/>
              <a:t>Sasaran tunggal			  6. sering terjadi 						      perubahan Rancangan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000" smtClean="0"/>
              <a:t>Struktur Organisasi		  7. Ritme yang berbeda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000" smtClean="0"/>
              <a:t>Fokus pada Proyek		  8. Pengaruh lingkungan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000" smtClean="0"/>
              <a:t>Perlunya trade off antara	      eksternal yg lbh besar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smtClean="0"/>
              <a:t>        jadwal, dan biaya serta scope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smtClean="0"/>
              <a:t>5.    Standar yg kurang andal</a:t>
            </a:r>
          </a:p>
        </p:txBody>
      </p:sp>
    </p:spTree>
    <p:extLst>
      <p:ext uri="{BB962C8B-B14F-4D97-AF65-F5344CB8AC3E}">
        <p14:creationId xmlns:p14="http://schemas.microsoft.com/office/powerpoint/2010/main" val="1298664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2432050"/>
          </a:xfrm>
        </p:spPr>
        <p:txBody>
          <a:bodyPr/>
          <a:lstStyle/>
          <a:p>
            <a:pPr eaLnBrk="1" hangingPunct="1"/>
            <a:r>
              <a:rPr lang="en-US" altLang="en-US" sz="2400" b="1" smtClean="0">
                <a:effectLst/>
              </a:rPr>
              <a:t>Struktur Organisasi Proyek</a:t>
            </a:r>
            <a:r>
              <a:rPr lang="en-US" altLang="en-US" sz="2800" b="1" smtClean="0">
                <a:effectLst/>
              </a:rPr>
              <a:t> </a:t>
            </a:r>
            <a:br>
              <a:rPr lang="en-US" altLang="en-US" sz="2800" b="1" smtClean="0">
                <a:effectLst/>
              </a:rPr>
            </a:br>
            <a:r>
              <a:rPr lang="en-US" altLang="en-US" sz="2800" b="1" smtClean="0">
                <a:effectLst/>
              </a:rPr>
              <a:t>Organisasi Matriks</a:t>
            </a:r>
            <a:r>
              <a:rPr lang="en-US" altLang="en-US" sz="2800" b="1" smtClean="0">
                <a:effectLst/>
                <a:sym typeface="Wingdings" pitchFamily="2" charset="2"/>
              </a:rPr>
              <a:t>proyek mempunyai 2 atasan sponsor serta manajemen proyek</a:t>
            </a:r>
            <a:endParaRPr lang="en-US" altLang="en-US" sz="2800" b="1" smtClean="0">
              <a:effectLst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505200"/>
            <a:ext cx="8229600" cy="2625725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sz="2400" smtClean="0"/>
              <a:t>Evolusi Struktur Organisasi :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sz="2400" smtClean="0"/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sz="2400" smtClean="0"/>
              <a:t>Tahap Awal proyek </a:t>
            </a:r>
            <a:r>
              <a:rPr lang="en-US" sz="2400" smtClean="0">
                <a:sym typeface="Wingdings" pitchFamily="2" charset="2"/>
              </a:rPr>
              <a:t> Ir, arsitek, dll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sz="2400" smtClean="0"/>
              <a:t>Tahap pelaksanaan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sz="2400" smtClean="0"/>
              <a:t>Tahap Akhir </a:t>
            </a:r>
            <a:r>
              <a:rPr lang="en-US" sz="2400" smtClean="0">
                <a:sym typeface="Wingdings" pitchFamily="2" charset="2"/>
              </a:rPr>
              <a:t> pemasaran</a:t>
            </a:r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3258236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2279650"/>
          </a:xfrm>
        </p:spPr>
        <p:txBody>
          <a:bodyPr/>
          <a:lstStyle/>
          <a:p>
            <a:pPr eaLnBrk="1" hangingPunct="1"/>
            <a:r>
              <a:rPr lang="en-US" altLang="en-US" sz="2400" b="1" smtClean="0">
                <a:effectLst/>
              </a:rPr>
              <a:t>Hubungan Kontraktual :</a:t>
            </a:r>
            <a:br>
              <a:rPr lang="en-US" altLang="en-US" sz="2400" b="1" smtClean="0">
                <a:effectLst/>
              </a:rPr>
            </a:br>
            <a:r>
              <a:rPr lang="en-US" altLang="en-US" sz="2400" b="1" smtClean="0">
                <a:effectLst/>
              </a:rPr>
              <a:t>1. Kontrak Harga Tetap</a:t>
            </a:r>
            <a:br>
              <a:rPr lang="en-US" altLang="en-US" sz="2400" b="1" smtClean="0">
                <a:effectLst/>
              </a:rPr>
            </a:br>
            <a:r>
              <a:rPr lang="en-US" altLang="en-US" sz="2400" b="1" smtClean="0">
                <a:effectLst/>
                <a:sym typeface="Wingdings" pitchFamily="2" charset="2"/>
              </a:rPr>
              <a:t> Penalti </a:t>
            </a:r>
            <a:br>
              <a:rPr lang="en-US" altLang="en-US" sz="2400" b="1" smtClean="0">
                <a:effectLst/>
                <a:sym typeface="Wingdings" pitchFamily="2" charset="2"/>
              </a:rPr>
            </a:br>
            <a:r>
              <a:rPr lang="en-US" altLang="en-US" sz="2400" b="1" smtClean="0">
                <a:effectLst/>
              </a:rPr>
              <a:t>2. Kontrak Penggantian Biaya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0"/>
            <a:ext cx="8229600" cy="30829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400" b="1" smtClean="0"/>
              <a:t>Sifat Perencanaan 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b="1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b="1" smtClean="0"/>
              <a:t>Analisis jaringan </a:t>
            </a:r>
            <a:r>
              <a:rPr lang="en-US" sz="2400" b="1" smtClean="0">
                <a:sym typeface="Wingdings" pitchFamily="2" charset="2"/>
              </a:rPr>
              <a:t> PERT dan CPM</a:t>
            </a:r>
            <a:endParaRPr lang="en-US" sz="2400" b="1" smtClean="0"/>
          </a:p>
        </p:txBody>
      </p:sp>
    </p:spTree>
    <p:extLst>
      <p:ext uri="{BB962C8B-B14F-4D97-AF65-F5344CB8AC3E}">
        <p14:creationId xmlns:p14="http://schemas.microsoft.com/office/powerpoint/2010/main" val="2317459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2584450"/>
          </a:xfrm>
        </p:spPr>
        <p:txBody>
          <a:bodyPr/>
          <a:lstStyle/>
          <a:p>
            <a:pPr eaLnBrk="1" hangingPunct="1"/>
            <a:r>
              <a:rPr lang="en-US" altLang="en-US" sz="2400" b="1" smtClean="0">
                <a:effectLst/>
              </a:rPr>
              <a:t>Jenis Laporan :</a:t>
            </a:r>
            <a:br>
              <a:rPr lang="en-US" altLang="en-US" sz="2400" b="1" smtClean="0">
                <a:effectLst/>
              </a:rPr>
            </a:br>
            <a:r>
              <a:rPr lang="en-US" altLang="en-US" sz="2400" b="1" smtClean="0">
                <a:effectLst/>
              </a:rPr>
              <a:t/>
            </a:r>
            <a:br>
              <a:rPr lang="en-US" altLang="en-US" sz="2400" b="1" smtClean="0">
                <a:effectLst/>
              </a:rPr>
            </a:br>
            <a:r>
              <a:rPr lang="en-US" altLang="en-US" sz="2400" b="1" smtClean="0">
                <a:effectLst/>
              </a:rPr>
              <a:t>1. Laporan Kendala</a:t>
            </a:r>
            <a:br>
              <a:rPr lang="en-US" altLang="en-US" sz="2400" b="1" smtClean="0">
                <a:effectLst/>
              </a:rPr>
            </a:br>
            <a:r>
              <a:rPr lang="en-US" altLang="en-US" sz="2400" b="1" smtClean="0">
                <a:effectLst/>
              </a:rPr>
              <a:t>2. Laporan Kemajuan</a:t>
            </a:r>
            <a:br>
              <a:rPr lang="en-US" altLang="en-US" sz="2400" b="1" smtClean="0">
                <a:effectLst/>
              </a:rPr>
            </a:br>
            <a:r>
              <a:rPr lang="en-US" altLang="en-US" sz="2400" b="1" smtClean="0">
                <a:effectLst/>
              </a:rPr>
              <a:t>3. Laporan Keuangan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429000"/>
            <a:ext cx="8229600" cy="2701925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u="sng" smtClean="0"/>
              <a:t>Evaluasi Proyek :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b="1" u="sng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1800" b="1" smtClean="0"/>
              <a:t>Evaluasi kinerja dalam melaksanakan proyek :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smtClean="0"/>
              <a:t>	- Evaluasi thdp manajemen proyek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smtClean="0"/>
              <a:t>	- Evaluasi dari proses pengelolaan proyek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smtClean="0"/>
              <a:t>   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smtClean="0"/>
              <a:t>2.   Evaluasi hasil yang diperoleh dari proyek :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smtClean="0"/>
              <a:t>	- Cost Overrun </a:t>
            </a:r>
            <a:r>
              <a:rPr lang="en-US" sz="1800" b="1" smtClean="0">
                <a:sym typeface="Wingdings" pitchFamily="2" charset="2"/>
              </a:rPr>
              <a:t> Aktual vs anggaran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smtClean="0"/>
              <a:t>	- Peninjauan kembali</a:t>
            </a:r>
          </a:p>
        </p:txBody>
      </p:sp>
    </p:spTree>
    <p:extLst>
      <p:ext uri="{BB962C8B-B14F-4D97-AF65-F5344CB8AC3E}">
        <p14:creationId xmlns:p14="http://schemas.microsoft.com/office/powerpoint/2010/main" val="546418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7772400" cy="738187"/>
          </a:xfrm>
        </p:spPr>
        <p:txBody>
          <a:bodyPr/>
          <a:lstStyle/>
          <a:p>
            <a:pPr algn="ctr" eaLnBrk="1" hangingPunct="1"/>
            <a:r>
              <a:rPr lang="en-US" sz="2800" smtClean="0">
                <a:solidFill>
                  <a:schemeClr val="tx1"/>
                </a:solidFill>
              </a:rPr>
              <a:t>Karakteristik organisasi jasa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143000"/>
            <a:ext cx="8064500" cy="5238750"/>
          </a:xfrm>
        </p:spPr>
        <p:txBody>
          <a:bodyPr/>
          <a:lstStyle/>
          <a:p>
            <a:pPr>
              <a:buFontTx/>
              <a:buChar char="-"/>
            </a:pPr>
            <a:endParaRPr lang="en-US" sz="1800" smtClean="0"/>
          </a:p>
          <a:p>
            <a:pPr>
              <a:buFontTx/>
              <a:buChar char="-"/>
            </a:pPr>
            <a:r>
              <a:rPr lang="en-US" sz="1800" smtClean="0"/>
              <a:t>Ketiadaan persediaan penyangga</a:t>
            </a:r>
          </a:p>
          <a:p>
            <a:pPr>
              <a:buFontTx/>
              <a:buNone/>
            </a:pPr>
            <a:r>
              <a:rPr lang="en-US" sz="1800" smtClean="0"/>
              <a:t>	barang dapat ditahan dalam bentuk persediaan yang merupakan penyangga untuk memperkecil dampak proses produksi dari fluktuasi volume penjualan</a:t>
            </a:r>
          </a:p>
          <a:p>
            <a:pPr>
              <a:buFontTx/>
              <a:buNone/>
            </a:pPr>
            <a:endParaRPr lang="en-US" sz="1800" smtClean="0"/>
          </a:p>
          <a:p>
            <a:pPr>
              <a:buFontTx/>
              <a:buChar char="-"/>
            </a:pPr>
            <a:r>
              <a:rPr lang="en-US" sz="1800" smtClean="0"/>
              <a:t>Kesulitan dalam pengawasan kualitas</a:t>
            </a:r>
          </a:p>
          <a:p>
            <a:pPr>
              <a:buFontTx/>
              <a:buNone/>
            </a:pPr>
            <a:r>
              <a:rPr lang="en-US" sz="1800" smtClean="0"/>
              <a:t>	</a:t>
            </a:r>
          </a:p>
          <a:p>
            <a:pPr>
              <a:buFontTx/>
              <a:buChar char="-"/>
            </a:pPr>
            <a:r>
              <a:rPr lang="en-US" sz="1800" smtClean="0"/>
              <a:t>Padat karya</a:t>
            </a:r>
          </a:p>
          <a:p>
            <a:pPr>
              <a:buFontTx/>
              <a:buNone/>
            </a:pPr>
            <a:endParaRPr lang="en-US" sz="1800" smtClean="0"/>
          </a:p>
          <a:p>
            <a:pPr>
              <a:buFontTx/>
              <a:buChar char="-"/>
            </a:pPr>
            <a:r>
              <a:rPr lang="en-US" sz="1800" smtClean="0"/>
              <a:t>Organisasi multi unit</a:t>
            </a:r>
          </a:p>
          <a:p>
            <a:pPr>
              <a:buFontTx/>
              <a:buNone/>
            </a:pPr>
            <a:r>
              <a:rPr lang="en-US" sz="1800" smtClean="0"/>
              <a:t>	mengoperasikan banyak unit dalam berbagai lokasi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1625"/>
            <a:ext cx="7702550" cy="823913"/>
          </a:xfrm>
        </p:spPr>
        <p:txBody>
          <a:bodyPr/>
          <a:lstStyle/>
          <a:p>
            <a:pPr marL="838200" indent="-838200" algn="ctr" eaLnBrk="1" hangingPunct="1"/>
            <a:r>
              <a:rPr lang="en-US" sz="2400" b="1" smtClean="0">
                <a:solidFill>
                  <a:schemeClr val="tx1"/>
                </a:solidFill>
              </a:rPr>
              <a:t>Organisasi Jasa Profesional</a:t>
            </a: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214438"/>
            <a:ext cx="8351837" cy="4881562"/>
          </a:xfrm>
        </p:spPr>
        <p:txBody>
          <a:bodyPr/>
          <a:lstStyle/>
          <a:p>
            <a:r>
              <a:rPr lang="en-US" sz="1400" smtClean="0"/>
              <a:t>Terdiri dari organisasi riset dan pengembangan, perusahaan hukum, perusahaan akuntansi, organisasi pelayanan kesehatan dll</a:t>
            </a:r>
            <a:endParaRPr lang="en-US" sz="1400" b="1" smtClean="0"/>
          </a:p>
          <a:p>
            <a:pPr>
              <a:buFontTx/>
              <a:buNone/>
            </a:pPr>
            <a:endParaRPr lang="en-US" sz="1400" b="1" smtClean="0"/>
          </a:p>
          <a:p>
            <a:pPr>
              <a:buFontTx/>
              <a:buNone/>
            </a:pPr>
            <a:r>
              <a:rPr lang="en-US" sz="1400" b="1" smtClean="0"/>
              <a:t> Karakteristik organisasi jasa profesional :</a:t>
            </a:r>
          </a:p>
          <a:p>
            <a:pPr>
              <a:buFontTx/>
              <a:buChar char="-"/>
            </a:pPr>
            <a:r>
              <a:rPr lang="en-US" sz="1400" b="1" smtClean="0"/>
              <a:t>Sasaran</a:t>
            </a:r>
          </a:p>
          <a:p>
            <a:pPr>
              <a:buFontTx/>
              <a:buNone/>
            </a:pPr>
            <a:r>
              <a:rPr lang="en-US" sz="1400" b="1" smtClean="0"/>
              <a:t>	- memberikan kompensasi yang memadai</a:t>
            </a:r>
          </a:p>
          <a:p>
            <a:pPr>
              <a:buFontTx/>
              <a:buNone/>
            </a:pPr>
            <a:r>
              <a:rPr lang="en-US" sz="1400" b="1" smtClean="0"/>
              <a:t>	- meningkatkan keluaran</a:t>
            </a:r>
          </a:p>
          <a:p>
            <a:pPr>
              <a:buFontTx/>
              <a:buNone/>
            </a:pPr>
            <a:endParaRPr lang="en-US" sz="1400" b="1" smtClean="0"/>
          </a:p>
          <a:p>
            <a:pPr>
              <a:buFontTx/>
              <a:buChar char="-"/>
            </a:pPr>
            <a:r>
              <a:rPr lang="en-US" sz="1400" b="1" smtClean="0"/>
              <a:t>Profesional</a:t>
            </a:r>
          </a:p>
          <a:p>
            <a:pPr>
              <a:buFontTx/>
              <a:buNone/>
            </a:pPr>
            <a:r>
              <a:rPr lang="en-US" sz="1400" b="1" smtClean="0"/>
              <a:t>	- padat  karya dan karyawannya adalah orang-orang yang bertipe khusus</a:t>
            </a:r>
          </a:p>
          <a:p>
            <a:pPr>
              <a:buFontTx/>
              <a:buNone/>
            </a:pPr>
            <a:endParaRPr lang="en-US" sz="1000" b="1" smtClean="0"/>
          </a:p>
          <a:p>
            <a:pPr>
              <a:buFontTx/>
              <a:buChar char="-"/>
            </a:pPr>
            <a:r>
              <a:rPr lang="en-US" sz="1400" b="1" smtClean="0"/>
              <a:t>Ukuran keluaran dan masukan</a:t>
            </a:r>
          </a:p>
          <a:p>
            <a:pPr>
              <a:buFontTx/>
              <a:buNone/>
            </a:pPr>
            <a:r>
              <a:rPr lang="en-US" sz="1400" b="1" smtClean="0"/>
              <a:t>	- hasil organisasi profesional tidak dapat diukur dengan ukuran fisik</a:t>
            </a:r>
          </a:p>
          <a:p>
            <a:pPr>
              <a:buFontTx/>
              <a:buNone/>
            </a:pPr>
            <a:endParaRPr lang="en-US" sz="1400" b="1" smtClean="0"/>
          </a:p>
          <a:p>
            <a:pPr>
              <a:buFontTx/>
              <a:buChar char="-"/>
            </a:pPr>
            <a:r>
              <a:rPr lang="en-US" sz="1400" b="1" smtClean="0"/>
              <a:t>Perusahaan kecil</a:t>
            </a:r>
          </a:p>
          <a:p>
            <a:pPr>
              <a:buFontTx/>
              <a:buNone/>
            </a:pPr>
            <a:r>
              <a:rPr lang="en-US" sz="1400" b="1" smtClean="0"/>
              <a:t>	- perusahaan berukuran relatif kecil</a:t>
            </a:r>
          </a:p>
          <a:p>
            <a:pPr>
              <a:buFontTx/>
              <a:buNone/>
            </a:pPr>
            <a:endParaRPr lang="en-US" sz="1400" b="1" smtClean="0"/>
          </a:p>
          <a:p>
            <a:pPr>
              <a:buFontTx/>
              <a:buChar char="-"/>
            </a:pPr>
            <a:r>
              <a:rPr lang="en-US" sz="1400" b="1" smtClean="0"/>
              <a:t>Pemasaran</a:t>
            </a:r>
          </a:p>
          <a:p>
            <a:pPr>
              <a:buFontTx/>
              <a:buNone/>
            </a:pPr>
            <a:r>
              <a:rPr lang="en-US" sz="1400" b="1" smtClean="0"/>
              <a:t>	- peraturan etika membatasi jumlah dan karakter  dari upaya pemasaran</a:t>
            </a:r>
          </a:p>
          <a:p>
            <a:pPr>
              <a:buFontTx/>
              <a:buChar char="-"/>
            </a:pPr>
            <a:endParaRPr lang="en-US" sz="14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344</Words>
  <Application>Microsoft Office PowerPoint</Application>
  <PresentationFormat>On-screen Show (4:3)</PresentationFormat>
  <Paragraphs>143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PENGENDALIAN MANAJEMEN PROYEK</vt:lpstr>
      <vt:lpstr>KEMAMPUAN AKHIR YANG DIHARAPKAN</vt:lpstr>
      <vt:lpstr>PENGENDALIAN MANAJEMEN PROYEK</vt:lpstr>
      <vt:lpstr>Hakikat Proyek  Proyek adalah sekumpulan kegiatan yang dimaksudkan untuk mencapai hasil akhir tertentu yan memeliki arti yang cukup penting bagi pihak manajemen </vt:lpstr>
      <vt:lpstr>Struktur Organisasi Proyek  Organisasi Matriksproyek mempunyai 2 atasan sponsor serta manajemen proyek</vt:lpstr>
      <vt:lpstr>Hubungan Kontraktual : 1. Kontrak Harga Tetap  Penalti  2. Kontrak Penggantian Biaya</vt:lpstr>
      <vt:lpstr>Jenis Laporan :  1. Laporan Kendala 2. Laporan Kemajuan 3. Laporan Keuangan</vt:lpstr>
      <vt:lpstr>Karakteristik organisasi jasa</vt:lpstr>
      <vt:lpstr>Organisasi Jasa Profesional</vt:lpstr>
      <vt:lpstr>Sistem Pengendalian Manajemen  untuk organisasi profesional</vt:lpstr>
      <vt:lpstr>Organisasi Jasa Keuangan </vt:lpstr>
      <vt:lpstr>Karakteristik khusus organisasi jasa keuangan</vt:lpstr>
      <vt:lpstr>Organisasi Perawat Kesehatan</vt:lpstr>
      <vt:lpstr>Organisasi Nirlaba</vt:lpstr>
      <vt:lpstr>SEKIAN DAN 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root</cp:lastModifiedBy>
  <cp:revision>19</cp:revision>
  <dcterms:created xsi:type="dcterms:W3CDTF">2017-09-09T11:34:57Z</dcterms:created>
  <dcterms:modified xsi:type="dcterms:W3CDTF">2017-09-19T22:50:51Z</dcterms:modified>
</cp:coreProperties>
</file>