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9" r:id="rId2"/>
    <p:sldId id="312" r:id="rId3"/>
    <p:sldId id="319" r:id="rId4"/>
    <p:sldId id="318" r:id="rId5"/>
    <p:sldId id="321" r:id="rId6"/>
    <p:sldId id="320" r:id="rId7"/>
    <p:sldId id="323" r:id="rId8"/>
    <p:sldId id="322" r:id="rId9"/>
    <p:sldId id="324" r:id="rId10"/>
    <p:sldId id="326" r:id="rId11"/>
    <p:sldId id="317" r:id="rId12"/>
    <p:sldId id="328" r:id="rId13"/>
    <p:sldId id="330"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9" d="100"/>
          <a:sy n="59" d="100"/>
        </p:scale>
        <p:origin x="-1296" y="-4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7/1/19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61455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7/1/19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0886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7/1/19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9497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7/1/19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03799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E6EEC-3AD5-CF43-9865-4F00B286699E}" type="datetimeFigureOut">
              <a:rPr lang="en-US" smtClean="0"/>
              <a:t>7/1/19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6948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9E6EEC-3AD5-CF43-9865-4F00B286699E}" type="datetimeFigureOut">
              <a:rPr lang="en-US" smtClean="0"/>
              <a:t>7/1/19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46257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9E6EEC-3AD5-CF43-9865-4F00B286699E}" type="datetimeFigureOut">
              <a:rPr lang="en-US" smtClean="0"/>
              <a:t>7/1/19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9582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E6EEC-3AD5-CF43-9865-4F00B286699E}" type="datetimeFigureOut">
              <a:rPr lang="en-US" smtClean="0"/>
              <a:t>7/1/19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0120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E6EEC-3AD5-CF43-9865-4F00B286699E}" type="datetimeFigureOut">
              <a:rPr lang="en-US" smtClean="0"/>
              <a:t>7/1/19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94709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7/1/19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74988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7/1/19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8599996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E6EEC-3AD5-CF43-9865-4F00B286699E}" type="datetimeFigureOut">
              <a:rPr lang="en-US" smtClean="0"/>
              <a:t>7/1/19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FAD2A-A3F9-9C43-8905-4F5F6DD30C94}" type="slidenum">
              <a:rPr lang="en-US" smtClean="0"/>
              <a:t>‹#›</a:t>
            </a:fld>
            <a:endParaRPr lang="en-US"/>
          </a:p>
        </p:txBody>
      </p:sp>
    </p:spTree>
    <p:extLst>
      <p:ext uri="{BB962C8B-B14F-4D97-AF65-F5344CB8AC3E}">
        <p14:creationId xmlns:p14="http://schemas.microsoft.com/office/powerpoint/2010/main" val="2115514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ortsmedicine.about.com/od/anatomyandphysiology/a/Endurance.htm" TargetMode="External"/><Relationship Id="rId3"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endParaRPr lang="en-US"/>
          </a:p>
        </p:txBody>
      </p:sp>
      <p:sp>
        <p:nvSpPr>
          <p:cNvPr id="3" name="Content Placeholder 2"/>
          <p:cNvSpPr>
            <a:spLocks noGrp="1"/>
          </p:cNvSpPr>
          <p:nvPr>
            <p:ph idx="1"/>
          </p:nvPr>
        </p:nvSpPr>
        <p:spPr>
          <a:xfrm>
            <a:off x="457200" y="1600201"/>
            <a:ext cx="8229600" cy="4525963"/>
          </a:xfrm>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70262"/>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smtClean="0">
                <a:solidFill>
                  <a:schemeClr val="bg1"/>
                </a:solidFill>
              </a:rPr>
              <a:t>GIZI KEBUGARAN</a:t>
            </a:r>
            <a:endParaRPr lang="en-US" sz="2000" b="1" dirty="0">
              <a:solidFill>
                <a:schemeClr val="bg1"/>
              </a:solidFill>
            </a:endParaRPr>
          </a:p>
          <a:p>
            <a:pPr algn="ctr" eaLnBrk="1" hangingPunct="1"/>
            <a:r>
              <a:rPr lang="en-US" sz="2000" b="1">
                <a:solidFill>
                  <a:schemeClr val="bg1"/>
                </a:solidFill>
              </a:rPr>
              <a:t>PERTEMUAN </a:t>
            </a:r>
            <a:r>
              <a:rPr lang="en-US" sz="2000" b="1" smtClean="0">
                <a:solidFill>
                  <a:schemeClr val="bg1"/>
                </a:solidFill>
              </a:rPr>
              <a:t>VIII</a:t>
            </a:r>
            <a:endParaRPr lang="en-US" sz="2000" b="1" dirty="0">
              <a:solidFill>
                <a:schemeClr val="bg1"/>
              </a:solidFill>
            </a:endParaRPr>
          </a:p>
          <a:p>
            <a:pPr algn="ctr" eaLnBrk="1" hangingPunct="1"/>
            <a:r>
              <a:rPr lang="en-US" sz="2000" b="1" dirty="0">
                <a:solidFill>
                  <a:schemeClr val="bg1"/>
                </a:solidFill>
              </a:rPr>
              <a:t>Nazhif Gifari</a:t>
            </a:r>
          </a:p>
          <a:p>
            <a:pPr algn="ctr" eaLnBrk="1" hangingPunct="1"/>
            <a:r>
              <a:rPr lang="en-US" sz="2000" b="1" dirty="0" err="1">
                <a:solidFill>
                  <a:schemeClr val="bg1"/>
                </a:solidFill>
              </a:rPr>
              <a:t>Ilmu</a:t>
            </a:r>
            <a:r>
              <a:rPr lang="en-US" sz="2000" b="1" dirty="0">
                <a:solidFill>
                  <a:schemeClr val="bg1"/>
                </a:solidFill>
              </a:rPr>
              <a:t> </a:t>
            </a:r>
            <a:r>
              <a:rPr lang="en-US" sz="2000" b="1" dirty="0" err="1">
                <a:solidFill>
                  <a:schemeClr val="bg1"/>
                </a:solidFill>
              </a:rPr>
              <a:t>Gizi</a:t>
            </a:r>
            <a:r>
              <a:rPr lang="en-US" sz="2000" b="1" dirty="0">
                <a:solidFill>
                  <a:schemeClr val="bg1"/>
                </a:solidFill>
              </a:rPr>
              <a:t> &amp; FIKES</a:t>
            </a:r>
          </a:p>
          <a:p>
            <a:pPr algn="ctr" eaLnBrk="1" hangingPunct="1"/>
            <a:endParaRPr lang="en-US" sz="2000" b="1" dirty="0">
              <a:solidFill>
                <a:schemeClr val="bg1"/>
              </a:solidFill>
            </a:endParaRPr>
          </a:p>
        </p:txBody>
      </p:sp>
    </p:spTree>
    <p:extLst>
      <p:ext uri="{BB962C8B-B14F-4D97-AF65-F5344CB8AC3E}">
        <p14:creationId xmlns:p14="http://schemas.microsoft.com/office/powerpoint/2010/main" val="39942832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266700"/>
            <a:ext cx="8458200" cy="1143000"/>
          </a:xfrm>
        </p:spPr>
        <p:txBody>
          <a:bodyPr rtlCol="0">
            <a:noAutofit/>
          </a:bodyPr>
          <a:lstStyle/>
          <a:p>
            <a:pPr eaLnBrk="1" fontAlgn="auto" hangingPunct="1">
              <a:spcAft>
                <a:spcPts val="0"/>
              </a:spcAft>
              <a:defRPr/>
            </a:pPr>
            <a:r>
              <a:rPr lang="en-US" altLang="en-US" sz="3200" dirty="0" smtClean="0">
                <a:solidFill>
                  <a:srgbClr val="1F497D"/>
                </a:solidFill>
                <a:ea typeface="+mj-ea"/>
                <a:cs typeface="+mj-cs"/>
              </a:rPr>
              <a:t>The Mechanics of Inspiration and Expiration</a:t>
            </a:r>
          </a:p>
        </p:txBody>
      </p:sp>
      <p:pic>
        <p:nvPicPr>
          <p:cNvPr id="5" name="Picture 3" descr="10"/>
          <p:cNvPicPr>
            <a:picLocks noChangeAspect="1" noChangeArrowheads="1"/>
          </p:cNvPicPr>
          <p:nvPr/>
        </p:nvPicPr>
        <p:blipFill>
          <a:blip r:embed="rId2">
            <a:extLst>
              <a:ext uri="{28A0092B-C50C-407E-A947-70E740481C1C}">
                <a14:useLocalDpi xmlns:a14="http://schemas.microsoft.com/office/drawing/2010/main" val="0"/>
              </a:ext>
            </a:extLst>
          </a:blip>
          <a:srcRect l="2174" t="4517" r="2174" b="3639"/>
          <a:stretch>
            <a:fillRect/>
          </a:stretch>
        </p:blipFill>
        <p:spPr bwMode="auto">
          <a:xfrm>
            <a:off x="1216799" y="1212773"/>
            <a:ext cx="7261225"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59760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500248"/>
            <a:ext cx="8229600" cy="1143000"/>
          </a:xfrm>
        </p:spPr>
        <p:txBody>
          <a:bodyPr/>
          <a:lstStyle/>
          <a:p>
            <a:pPr eaLnBrk="1" hangingPunct="1"/>
            <a:r>
              <a:rPr lang="en-US" dirty="0">
                <a:solidFill>
                  <a:srgbClr val="1F497D"/>
                </a:solidFill>
                <a:latin typeface="Calibri" charset="0"/>
              </a:rPr>
              <a:t>Effect of Training on Ventilation</a:t>
            </a:r>
          </a:p>
        </p:txBody>
      </p:sp>
      <p:sp>
        <p:nvSpPr>
          <p:cNvPr id="5" name="Rectangle 3"/>
          <p:cNvSpPr>
            <a:spLocks noGrp="1" noChangeArrowheads="1"/>
          </p:cNvSpPr>
          <p:nvPr>
            <p:ph idx="1"/>
          </p:nvPr>
        </p:nvSpPr>
        <p:spPr>
          <a:xfrm>
            <a:off x="457200" y="1825810"/>
            <a:ext cx="8229600" cy="4525963"/>
          </a:xfrm>
        </p:spPr>
        <p:txBody>
          <a:bodyPr/>
          <a:lstStyle/>
          <a:p>
            <a:pPr eaLnBrk="1" hangingPunct="1"/>
            <a:r>
              <a:rPr lang="en-US" dirty="0">
                <a:solidFill>
                  <a:srgbClr val="1F497D"/>
                </a:solidFill>
                <a:latin typeface="Calibri" charset="0"/>
              </a:rPr>
              <a:t>Ventilation is lower at same work rate following training</a:t>
            </a:r>
          </a:p>
          <a:p>
            <a:pPr lvl="1" eaLnBrk="1" hangingPunct="1"/>
            <a:r>
              <a:rPr lang="en-US" dirty="0">
                <a:solidFill>
                  <a:srgbClr val="1F497D"/>
                </a:solidFill>
                <a:latin typeface="Calibri" charset="0"/>
              </a:rPr>
              <a:t>May be due to lower blood lactic acid levels</a:t>
            </a:r>
          </a:p>
          <a:p>
            <a:pPr lvl="1" eaLnBrk="1" hangingPunct="1"/>
            <a:r>
              <a:rPr lang="en-US" dirty="0">
                <a:solidFill>
                  <a:srgbClr val="1F497D"/>
                </a:solidFill>
                <a:latin typeface="Calibri" charset="0"/>
              </a:rPr>
              <a:t>Results in less feedback to stimulate breathing</a:t>
            </a:r>
          </a:p>
        </p:txBody>
      </p:sp>
    </p:spTree>
    <p:extLst>
      <p:ext uri="{BB962C8B-B14F-4D97-AF65-F5344CB8AC3E}">
        <p14:creationId xmlns:p14="http://schemas.microsoft.com/office/powerpoint/2010/main" val="2744784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9169" y="1600200"/>
            <a:ext cx="5021303" cy="4938713"/>
          </a:xfrm>
        </p:spPr>
        <p:txBody>
          <a:bodyPr>
            <a:noAutofit/>
          </a:bodyPr>
          <a:lstStyle/>
          <a:p>
            <a:pPr>
              <a:defRPr/>
            </a:pPr>
            <a:r>
              <a:rPr lang="en-US" sz="2400" dirty="0" smtClean="0">
                <a:solidFill>
                  <a:srgbClr val="1F497D"/>
                </a:solidFill>
                <a:cs typeface="+mn-cs"/>
              </a:rPr>
              <a:t>Vo2 Max = Maximal oxygen uptake</a:t>
            </a:r>
          </a:p>
          <a:p>
            <a:pPr>
              <a:defRPr/>
            </a:pPr>
            <a:r>
              <a:rPr lang="en-US" sz="2400" dirty="0">
                <a:solidFill>
                  <a:srgbClr val="1F497D"/>
                </a:solidFill>
                <a:cs typeface="+mn-cs"/>
              </a:rPr>
              <a:t>VO2 max refers to the maximum amount of oxygen that an individual can utilize during intense or maximal exercise. It is measured as "milliliters of oxygen used in one minute per kilogram of body weight."</a:t>
            </a:r>
          </a:p>
          <a:p>
            <a:pPr>
              <a:defRPr/>
            </a:pPr>
            <a:r>
              <a:rPr lang="en-US" sz="2400" dirty="0">
                <a:solidFill>
                  <a:srgbClr val="1F497D"/>
                </a:solidFill>
                <a:cs typeface="+mn-cs"/>
              </a:rPr>
              <a:t>VO2 </a:t>
            </a:r>
            <a:r>
              <a:rPr lang="en-US" sz="2400" dirty="0" smtClean="0">
                <a:solidFill>
                  <a:srgbClr val="1F497D"/>
                </a:solidFill>
                <a:cs typeface="+mn-cs"/>
              </a:rPr>
              <a:t>is </a:t>
            </a:r>
            <a:r>
              <a:rPr lang="en-US" sz="2400" dirty="0">
                <a:solidFill>
                  <a:srgbClr val="1F497D"/>
                </a:solidFill>
                <a:cs typeface="+mn-cs"/>
              </a:rPr>
              <a:t>one factor that can determine an athlete's capacity to perform sustained exercise and is linked to </a:t>
            </a:r>
            <a:r>
              <a:rPr lang="en-US" sz="2400" u="sng" dirty="0">
                <a:solidFill>
                  <a:srgbClr val="1F497D"/>
                </a:solidFill>
                <a:cs typeface="+mn-cs"/>
                <a:hlinkClick r:id="rId2"/>
              </a:rPr>
              <a:t>aerobic endurance</a:t>
            </a:r>
            <a:r>
              <a:rPr lang="en-US" sz="2400" dirty="0">
                <a:solidFill>
                  <a:srgbClr val="1F497D"/>
                </a:solidFill>
                <a:cs typeface="+mn-cs"/>
              </a:rPr>
              <a:t>. </a:t>
            </a:r>
          </a:p>
        </p:txBody>
      </p:sp>
      <p:pic>
        <p:nvPicPr>
          <p:cNvPr id="5" name="Picture 4" descr="7189175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50472" y="1767233"/>
            <a:ext cx="3993528" cy="266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29168" y="760153"/>
            <a:ext cx="2454187" cy="646331"/>
          </a:xfrm>
          <a:prstGeom prst="rect">
            <a:avLst/>
          </a:prstGeom>
          <a:noFill/>
        </p:spPr>
        <p:txBody>
          <a:bodyPr wrap="square" rtlCol="0">
            <a:spAutoFit/>
          </a:bodyPr>
          <a:lstStyle/>
          <a:p>
            <a:r>
              <a:rPr lang="en-US" sz="3600" b="1" dirty="0" smtClean="0">
                <a:solidFill>
                  <a:srgbClr val="1F497D"/>
                </a:solidFill>
              </a:rPr>
              <a:t>VO2Max</a:t>
            </a:r>
            <a:endParaRPr lang="en-US" sz="3600" b="1" dirty="0">
              <a:solidFill>
                <a:srgbClr val="1F497D"/>
              </a:solidFill>
            </a:endParaRPr>
          </a:p>
        </p:txBody>
      </p:sp>
      <p:sp>
        <p:nvSpPr>
          <p:cNvPr id="2" name="TextBox 1"/>
          <p:cNvSpPr txBox="1"/>
          <p:nvPr/>
        </p:nvSpPr>
        <p:spPr>
          <a:xfrm>
            <a:off x="5575741" y="4950459"/>
            <a:ext cx="2992386" cy="646331"/>
          </a:xfrm>
          <a:prstGeom prst="rect">
            <a:avLst/>
          </a:prstGeom>
          <a:noFill/>
        </p:spPr>
        <p:txBody>
          <a:bodyPr wrap="square" rtlCol="0">
            <a:spAutoFit/>
          </a:bodyPr>
          <a:lstStyle/>
          <a:p>
            <a:r>
              <a:rPr lang="en-US" dirty="0"/>
              <a:t>https://</a:t>
            </a:r>
            <a:r>
              <a:rPr lang="en-US" dirty="0" err="1"/>
              <a:t>www.youtube.com</a:t>
            </a:r>
            <a:r>
              <a:rPr lang="en-US" dirty="0"/>
              <a:t>/</a:t>
            </a:r>
            <a:r>
              <a:rPr lang="en-US" dirty="0" err="1"/>
              <a:t>watch?v</a:t>
            </a:r>
            <a:r>
              <a:rPr lang="en-US" dirty="0"/>
              <a:t>=09uSmVFnmDk</a:t>
            </a:r>
          </a:p>
        </p:txBody>
      </p:sp>
    </p:spTree>
    <p:extLst>
      <p:ext uri="{BB962C8B-B14F-4D97-AF65-F5344CB8AC3E}">
        <p14:creationId xmlns:p14="http://schemas.microsoft.com/office/powerpoint/2010/main" val="18106132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665"/>
            <a:ext cx="8229600" cy="814974"/>
          </a:xfrm>
        </p:spPr>
        <p:txBody>
          <a:bodyPr/>
          <a:lstStyle/>
          <a:p>
            <a:r>
              <a:rPr lang="en-US" b="1" dirty="0">
                <a:solidFill>
                  <a:srgbClr val="1F497D"/>
                </a:solidFill>
                <a:latin typeface="Calibri" charset="0"/>
              </a:rPr>
              <a:t>Respiratory Problem in Exercise</a:t>
            </a:r>
            <a:endParaRPr lang="en-US" b="1" dirty="0">
              <a:solidFill>
                <a:srgbClr val="1F497D"/>
              </a:solidFill>
            </a:endParaRPr>
          </a:p>
        </p:txBody>
      </p:sp>
      <p:sp>
        <p:nvSpPr>
          <p:cNvPr id="3" name="Content Placeholder 2"/>
          <p:cNvSpPr>
            <a:spLocks noGrp="1"/>
          </p:cNvSpPr>
          <p:nvPr>
            <p:ph idx="1"/>
          </p:nvPr>
        </p:nvSpPr>
        <p:spPr/>
        <p:txBody>
          <a:bodyPr/>
          <a:lstStyle/>
          <a:p>
            <a:r>
              <a:rPr lang="en-US" dirty="0">
                <a:solidFill>
                  <a:srgbClr val="1F497D"/>
                </a:solidFill>
                <a:latin typeface="Calibri" charset="0"/>
              </a:rPr>
              <a:t>Dyspnea</a:t>
            </a:r>
          </a:p>
          <a:p>
            <a:r>
              <a:rPr lang="en-US" dirty="0">
                <a:solidFill>
                  <a:srgbClr val="1F497D"/>
                </a:solidFill>
                <a:latin typeface="Calibri" charset="0"/>
              </a:rPr>
              <a:t>Hypoxia : a fall in the partial pressure of oxygen (fall in oxygen content)</a:t>
            </a:r>
          </a:p>
          <a:p>
            <a:r>
              <a:rPr lang="en-US" dirty="0">
                <a:solidFill>
                  <a:srgbClr val="1F497D"/>
                </a:solidFill>
                <a:latin typeface="Calibri" charset="0"/>
              </a:rPr>
              <a:t>Cyanosis : dark bluish or purplish coloration of the skin and mucous </a:t>
            </a:r>
            <a:r>
              <a:rPr lang="en-US" dirty="0" err="1">
                <a:solidFill>
                  <a:srgbClr val="1F497D"/>
                </a:solidFill>
                <a:latin typeface="Calibri" charset="0"/>
              </a:rPr>
              <a:t>membran</a:t>
            </a:r>
            <a:r>
              <a:rPr lang="en-US" dirty="0">
                <a:solidFill>
                  <a:srgbClr val="1F497D"/>
                </a:solidFill>
                <a:latin typeface="Calibri" charset="0"/>
              </a:rPr>
              <a:t> from deficient oxygenation. (PaO2 decline, PaCO2 increase)</a:t>
            </a:r>
          </a:p>
          <a:p>
            <a:r>
              <a:rPr lang="en-US" dirty="0">
                <a:solidFill>
                  <a:srgbClr val="1F497D"/>
                </a:solidFill>
                <a:latin typeface="Calibri" charset="0"/>
              </a:rPr>
              <a:t>Cough </a:t>
            </a:r>
          </a:p>
          <a:p>
            <a:r>
              <a:rPr lang="en-US" dirty="0">
                <a:solidFill>
                  <a:srgbClr val="1F497D"/>
                </a:solidFill>
                <a:latin typeface="Calibri" charset="0"/>
              </a:rPr>
              <a:t>Chest pain </a:t>
            </a:r>
          </a:p>
          <a:p>
            <a:endParaRPr lang="en-US" dirty="0">
              <a:solidFill>
                <a:srgbClr val="1F497D"/>
              </a:solidFill>
            </a:endParaRPr>
          </a:p>
        </p:txBody>
      </p:sp>
    </p:spTree>
    <p:extLst>
      <p:ext uri="{BB962C8B-B14F-4D97-AF65-F5344CB8AC3E}">
        <p14:creationId xmlns:p14="http://schemas.microsoft.com/office/powerpoint/2010/main" val="214590931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8860"/>
            <a:ext cx="8229600" cy="1143000"/>
          </a:xfrm>
        </p:spPr>
        <p:txBody>
          <a:bodyPr>
            <a:noAutofit/>
          </a:bodyPr>
          <a:lstStyle/>
          <a:p>
            <a:pPr algn="l"/>
            <a:r>
              <a:rPr lang="en-US" sz="7200" b="1" dirty="0" smtClean="0">
                <a:solidFill>
                  <a:srgbClr val="1F497D"/>
                </a:solidFill>
              </a:rPr>
              <a:t>TERIMA KASIH</a:t>
            </a:r>
            <a:endParaRPr lang="en-US" sz="7200" b="1" dirty="0">
              <a:solidFill>
                <a:srgbClr val="1F497D"/>
              </a:solidFill>
            </a:endParaRPr>
          </a:p>
        </p:txBody>
      </p:sp>
    </p:spTree>
    <p:extLst>
      <p:ext uri="{BB962C8B-B14F-4D97-AF65-F5344CB8AC3E}">
        <p14:creationId xmlns:p14="http://schemas.microsoft.com/office/powerpoint/2010/main" val="30298164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8093"/>
            <a:ext cx="8229600" cy="879546"/>
          </a:xfrm>
        </p:spPr>
        <p:txBody>
          <a:bodyPr>
            <a:noAutofit/>
          </a:bodyPr>
          <a:lstStyle/>
          <a:p>
            <a:r>
              <a:rPr lang="en-US" sz="4000" b="1" dirty="0">
                <a:solidFill>
                  <a:srgbClr val="1F497D"/>
                </a:solidFill>
                <a:latin typeface="Calibri" charset="0"/>
              </a:rPr>
              <a:t>Respiration </a:t>
            </a:r>
            <a:r>
              <a:rPr lang="en-US" sz="4000" b="1" dirty="0" smtClean="0">
                <a:solidFill>
                  <a:srgbClr val="1F497D"/>
                </a:solidFill>
                <a:latin typeface="Calibri" charset="0"/>
              </a:rPr>
              <a:t>During </a:t>
            </a:r>
            <a:r>
              <a:rPr lang="en-US" sz="4000" b="1" dirty="0">
                <a:solidFill>
                  <a:srgbClr val="1F497D"/>
                </a:solidFill>
                <a:latin typeface="Calibri" charset="0"/>
              </a:rPr>
              <a:t>Exercise</a:t>
            </a:r>
            <a:endParaRPr lang="en-US" sz="4000" b="1" dirty="0">
              <a:solidFill>
                <a:srgbClr val="1F497D"/>
              </a:solidFill>
            </a:endParaRPr>
          </a:p>
        </p:txBody>
      </p:sp>
      <p:sp>
        <p:nvSpPr>
          <p:cNvPr id="4" name="Rectangle 3"/>
          <p:cNvSpPr/>
          <p:nvPr/>
        </p:nvSpPr>
        <p:spPr>
          <a:xfrm>
            <a:off x="2286000" y="3105835"/>
            <a:ext cx="6066848" cy="646331"/>
          </a:xfrm>
          <a:prstGeom prst="rect">
            <a:avLst/>
          </a:prstGeom>
        </p:spPr>
        <p:txBody>
          <a:bodyPr wrap="square">
            <a:spAutoFit/>
          </a:bodyPr>
          <a:lstStyle/>
          <a:p>
            <a:endParaRPr lang="en-US" baseline="30000" dirty="0">
              <a:solidFill>
                <a:srgbClr val="1F497D"/>
              </a:solidFill>
            </a:endParaRPr>
          </a:p>
          <a:p>
            <a:endParaRPr lang="en-US" baseline="30000" dirty="0">
              <a:solidFill>
                <a:srgbClr val="1F497D"/>
              </a:solidFill>
            </a:endParaRPr>
          </a:p>
          <a:p>
            <a:endParaRPr lang="en-US" baseline="30000" dirty="0">
              <a:solidFill>
                <a:srgbClr val="1F497D"/>
              </a:solidFill>
            </a:endParaRPr>
          </a:p>
        </p:txBody>
      </p:sp>
      <p:sp>
        <p:nvSpPr>
          <p:cNvPr id="5" name="Content Placeholder 4"/>
          <p:cNvSpPr>
            <a:spLocks noGrp="1"/>
          </p:cNvSpPr>
          <p:nvPr>
            <p:ph idx="1"/>
          </p:nvPr>
        </p:nvSpPr>
        <p:spPr/>
        <p:txBody>
          <a:bodyPr/>
          <a:lstStyle/>
          <a:p>
            <a:endParaRPr lang="en-US" b="1" dirty="0">
              <a:solidFill>
                <a:srgbClr val="1F497D"/>
              </a:solidFill>
            </a:endParaRPr>
          </a:p>
          <a:p>
            <a:endParaRPr lang="en-US" dirty="0">
              <a:solidFill>
                <a:srgbClr val="1F497D"/>
              </a:solidFill>
            </a:endParaRPr>
          </a:p>
        </p:txBody>
      </p:sp>
      <p:pic>
        <p:nvPicPr>
          <p:cNvPr id="6" name="Picture 5" descr="http://innovations.oise.utoronto.ca/science/images/4/4a/Cartoon_lung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647460"/>
            <a:ext cx="4280914" cy="4206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4845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solidFill>
                <a:srgbClr val="1F497D"/>
              </a:solidFill>
            </a:endParaRPr>
          </a:p>
          <a:p>
            <a:endParaRPr lang="en-US" dirty="0">
              <a:solidFill>
                <a:srgbClr val="1F497D"/>
              </a:solidFill>
            </a:endParaRPr>
          </a:p>
        </p:txBody>
      </p:sp>
      <p:sp>
        <p:nvSpPr>
          <p:cNvPr id="4" name="Rectangle 2"/>
          <p:cNvSpPr txBox="1">
            <a:spLocks noChangeArrowheads="1"/>
          </p:cNvSpPr>
          <p:nvPr/>
        </p:nvSpPr>
        <p:spPr>
          <a:xfrm>
            <a:off x="457200" y="770416"/>
            <a:ext cx="8229600" cy="82978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000" b="1" dirty="0" smtClean="0">
                <a:solidFill>
                  <a:srgbClr val="1F497D"/>
                </a:solidFill>
                <a:latin typeface="Calibri" charset="0"/>
              </a:rPr>
              <a:t>INTRODUCTION</a:t>
            </a:r>
            <a:endParaRPr lang="en-US" sz="4000" b="1" dirty="0">
              <a:solidFill>
                <a:srgbClr val="1F497D"/>
              </a:solidFill>
              <a:latin typeface="Calibri" charset="0"/>
            </a:endParaRPr>
          </a:p>
        </p:txBody>
      </p:sp>
      <p:sp>
        <p:nvSpPr>
          <p:cNvPr id="5" name="Rectangle 3"/>
          <p:cNvSpPr txBox="1">
            <a:spLocks noChangeArrowheads="1"/>
          </p:cNvSpPr>
          <p:nvPr/>
        </p:nvSpPr>
        <p:spPr>
          <a:xfrm>
            <a:off x="457199" y="2009883"/>
            <a:ext cx="8390791"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000" dirty="0" smtClean="0">
                <a:solidFill>
                  <a:srgbClr val="1F497D"/>
                </a:solidFill>
                <a:latin typeface="Calibri" charset="0"/>
              </a:rPr>
              <a:t>The Respiratory System</a:t>
            </a:r>
          </a:p>
          <a:p>
            <a:pPr lvl="1"/>
            <a:r>
              <a:rPr lang="en-US" sz="3000" dirty="0" smtClean="0">
                <a:solidFill>
                  <a:srgbClr val="1F497D"/>
                </a:solidFill>
                <a:latin typeface="Calibri" charset="0"/>
              </a:rPr>
              <a:t>Provides a means of gas exchange between the environment and the body</a:t>
            </a:r>
          </a:p>
          <a:p>
            <a:pPr lvl="1"/>
            <a:r>
              <a:rPr lang="en-US" sz="3000" dirty="0" smtClean="0">
                <a:solidFill>
                  <a:srgbClr val="1F497D"/>
                </a:solidFill>
                <a:latin typeface="Calibri" charset="0"/>
              </a:rPr>
              <a:t>Plays a role in the regulation of acid-base balance during exercise</a:t>
            </a:r>
            <a:endParaRPr lang="en-US" sz="3000" dirty="0">
              <a:solidFill>
                <a:srgbClr val="1F497D"/>
              </a:solidFill>
              <a:latin typeface="Calibri" charset="0"/>
            </a:endParaRPr>
          </a:p>
        </p:txBody>
      </p:sp>
    </p:spTree>
    <p:extLst>
      <p:ext uri="{BB962C8B-B14F-4D97-AF65-F5344CB8AC3E}">
        <p14:creationId xmlns:p14="http://schemas.microsoft.com/office/powerpoint/2010/main" val="1657140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7235"/>
            <a:ext cx="8229600" cy="750403"/>
          </a:xfrm>
        </p:spPr>
        <p:txBody>
          <a:bodyPr>
            <a:normAutofit fontScale="90000"/>
          </a:bodyPr>
          <a:lstStyle/>
          <a:p>
            <a:pPr algn="l"/>
            <a:r>
              <a:rPr lang="en-US" b="1" dirty="0" smtClean="0">
                <a:solidFill>
                  <a:srgbClr val="1F497D"/>
                </a:solidFill>
              </a:rPr>
              <a:t>Major Function</a:t>
            </a:r>
            <a:endParaRPr lang="en-US" b="1" dirty="0">
              <a:solidFill>
                <a:srgbClr val="1F497D"/>
              </a:solidFill>
            </a:endParaRPr>
          </a:p>
        </p:txBody>
      </p:sp>
      <p:sp>
        <p:nvSpPr>
          <p:cNvPr id="3" name="Content Placeholder 2"/>
          <p:cNvSpPr>
            <a:spLocks noGrp="1"/>
          </p:cNvSpPr>
          <p:nvPr>
            <p:ph idx="1"/>
          </p:nvPr>
        </p:nvSpPr>
        <p:spPr>
          <a:xfrm>
            <a:off x="457200" y="1729345"/>
            <a:ext cx="8519958" cy="4525963"/>
          </a:xfrm>
        </p:spPr>
        <p:txBody>
          <a:bodyPr>
            <a:normAutofit/>
          </a:bodyPr>
          <a:lstStyle/>
          <a:p>
            <a:pPr marL="514350" indent="-514350">
              <a:buFont typeface="+mj-lt"/>
              <a:buAutoNum type="arabicPeriod"/>
              <a:defRPr/>
            </a:pPr>
            <a:r>
              <a:rPr lang="en-US" sz="3000" dirty="0">
                <a:solidFill>
                  <a:srgbClr val="1F497D"/>
                </a:solidFill>
              </a:rPr>
              <a:t>Supply oxygen required in metabolism</a:t>
            </a:r>
          </a:p>
          <a:p>
            <a:pPr marL="514350" indent="-514350">
              <a:buFont typeface="+mj-lt"/>
              <a:buAutoNum type="arabicPeriod"/>
              <a:defRPr/>
            </a:pPr>
            <a:r>
              <a:rPr lang="en-US" sz="3000" dirty="0">
                <a:solidFill>
                  <a:srgbClr val="1F497D"/>
                </a:solidFill>
              </a:rPr>
              <a:t>Eliminate carbon dioxide produced in metabolism </a:t>
            </a:r>
          </a:p>
          <a:p>
            <a:pPr marL="514350" indent="-514350">
              <a:buFont typeface="+mj-lt"/>
              <a:buAutoNum type="arabicPeriod"/>
              <a:defRPr/>
            </a:pPr>
            <a:r>
              <a:rPr lang="en-US" sz="3000" dirty="0">
                <a:solidFill>
                  <a:srgbClr val="1F497D"/>
                </a:solidFill>
              </a:rPr>
              <a:t>Regulate hydrogen ion concentration [H+] to maintain acid–base balance </a:t>
            </a:r>
          </a:p>
          <a:p>
            <a:pPr>
              <a:defRPr/>
            </a:pPr>
            <a:endParaRPr lang="en-US" sz="3000" dirty="0">
              <a:solidFill>
                <a:srgbClr val="1F497D"/>
              </a:solidFill>
            </a:endParaRPr>
          </a:p>
          <a:p>
            <a:endParaRPr lang="en-US" sz="3000" dirty="0">
              <a:solidFill>
                <a:srgbClr val="1F497D"/>
              </a:solidFill>
            </a:endParaRPr>
          </a:p>
        </p:txBody>
      </p:sp>
    </p:spTree>
    <p:extLst>
      <p:ext uri="{BB962C8B-B14F-4D97-AF65-F5344CB8AC3E}">
        <p14:creationId xmlns:p14="http://schemas.microsoft.com/office/powerpoint/2010/main" val="29991433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1141"/>
            <a:ext cx="8229600" cy="836498"/>
          </a:xfrm>
        </p:spPr>
        <p:txBody>
          <a:bodyPr/>
          <a:lstStyle/>
          <a:p>
            <a:pPr algn="l"/>
            <a:r>
              <a:rPr lang="en-US" b="1" dirty="0" smtClean="0">
                <a:solidFill>
                  <a:srgbClr val="1F497D"/>
                </a:solidFill>
              </a:rPr>
              <a:t>Respiration</a:t>
            </a:r>
            <a:endParaRPr lang="en-US" b="1" dirty="0">
              <a:solidFill>
                <a:srgbClr val="1F497D"/>
              </a:solidFill>
            </a:endParaRPr>
          </a:p>
        </p:txBody>
      </p:sp>
      <p:sp>
        <p:nvSpPr>
          <p:cNvPr id="3" name="Content Placeholder 2"/>
          <p:cNvSpPr>
            <a:spLocks noGrp="1"/>
          </p:cNvSpPr>
          <p:nvPr>
            <p:ph idx="1"/>
          </p:nvPr>
        </p:nvSpPr>
        <p:spPr>
          <a:xfrm>
            <a:off x="457200" y="1958660"/>
            <a:ext cx="8229600" cy="4167504"/>
          </a:xfrm>
        </p:spPr>
        <p:txBody>
          <a:bodyPr/>
          <a:lstStyle/>
          <a:p>
            <a:pPr marL="533400" indent="-533400">
              <a:buFont typeface="+mj-lt"/>
              <a:buAutoNum type="arabicPeriod"/>
            </a:pPr>
            <a:r>
              <a:rPr lang="en-US" dirty="0" smtClean="0">
                <a:solidFill>
                  <a:srgbClr val="1F497D"/>
                </a:solidFill>
                <a:latin typeface="Calibri" charset="0"/>
              </a:rPr>
              <a:t>Ventilation </a:t>
            </a:r>
            <a:r>
              <a:rPr lang="en-US" dirty="0">
                <a:solidFill>
                  <a:srgbClr val="1F497D"/>
                </a:solidFill>
                <a:latin typeface="Calibri" charset="0"/>
              </a:rPr>
              <a:t>(breathing) and the exchange of gases (O</a:t>
            </a:r>
            <a:r>
              <a:rPr lang="en-US" baseline="-25000" dirty="0">
                <a:solidFill>
                  <a:srgbClr val="1F497D"/>
                </a:solidFill>
                <a:latin typeface="Calibri" charset="0"/>
              </a:rPr>
              <a:t>2</a:t>
            </a:r>
            <a:r>
              <a:rPr lang="en-US" dirty="0">
                <a:solidFill>
                  <a:srgbClr val="1F497D"/>
                </a:solidFill>
                <a:latin typeface="Calibri" charset="0"/>
              </a:rPr>
              <a:t> and CO</a:t>
            </a:r>
            <a:r>
              <a:rPr lang="en-US" baseline="-25000" dirty="0">
                <a:solidFill>
                  <a:srgbClr val="1F497D"/>
                </a:solidFill>
                <a:latin typeface="Calibri" charset="0"/>
              </a:rPr>
              <a:t>2</a:t>
            </a:r>
            <a:r>
              <a:rPr lang="en-US" dirty="0">
                <a:solidFill>
                  <a:srgbClr val="1F497D"/>
                </a:solidFill>
                <a:latin typeface="Calibri" charset="0"/>
              </a:rPr>
              <a:t>) in the </a:t>
            </a:r>
            <a:r>
              <a:rPr lang="en-US" dirty="0" smtClean="0">
                <a:solidFill>
                  <a:srgbClr val="1F497D"/>
                </a:solidFill>
                <a:latin typeface="Calibri" charset="0"/>
              </a:rPr>
              <a:t>lungs</a:t>
            </a:r>
            <a:endParaRPr lang="en-US" dirty="0">
              <a:solidFill>
                <a:srgbClr val="1F497D"/>
              </a:solidFill>
              <a:latin typeface="Calibri" charset="0"/>
            </a:endParaRPr>
          </a:p>
          <a:p>
            <a:pPr marL="533400" indent="-533400">
              <a:buFont typeface="+mj-lt"/>
              <a:buAutoNum type="arabicPeriod"/>
            </a:pPr>
            <a:r>
              <a:rPr lang="en-US" dirty="0" smtClean="0">
                <a:solidFill>
                  <a:srgbClr val="1F497D"/>
                </a:solidFill>
                <a:latin typeface="Calibri" charset="0"/>
              </a:rPr>
              <a:t>Relates </a:t>
            </a:r>
            <a:r>
              <a:rPr lang="en-US" dirty="0">
                <a:solidFill>
                  <a:srgbClr val="1F497D"/>
                </a:solidFill>
                <a:latin typeface="Calibri" charset="0"/>
              </a:rPr>
              <a:t>to O</a:t>
            </a:r>
            <a:r>
              <a:rPr lang="en-US" baseline="-25000" dirty="0">
                <a:solidFill>
                  <a:srgbClr val="1F497D"/>
                </a:solidFill>
                <a:latin typeface="Calibri" charset="0"/>
              </a:rPr>
              <a:t>2 </a:t>
            </a:r>
            <a:r>
              <a:rPr lang="en-US" dirty="0">
                <a:solidFill>
                  <a:srgbClr val="1F497D"/>
                </a:solidFill>
                <a:latin typeface="Calibri" charset="0"/>
              </a:rPr>
              <a:t>utilization and CO</a:t>
            </a:r>
            <a:r>
              <a:rPr lang="en-US" baseline="-25000" dirty="0">
                <a:solidFill>
                  <a:srgbClr val="1F497D"/>
                </a:solidFill>
                <a:latin typeface="Calibri" charset="0"/>
              </a:rPr>
              <a:t>2</a:t>
            </a:r>
            <a:r>
              <a:rPr lang="en-US" dirty="0">
                <a:solidFill>
                  <a:srgbClr val="1F497D"/>
                </a:solidFill>
                <a:latin typeface="Calibri" charset="0"/>
              </a:rPr>
              <a:t> production by the tissues</a:t>
            </a:r>
          </a:p>
          <a:p>
            <a:pPr marL="514350" indent="-514350">
              <a:buFont typeface="+mj-lt"/>
              <a:buAutoNum type="arabicPeriod"/>
            </a:pPr>
            <a:endParaRPr lang="en-US" dirty="0">
              <a:solidFill>
                <a:srgbClr val="1F497D"/>
              </a:solidFill>
            </a:endParaRPr>
          </a:p>
        </p:txBody>
      </p:sp>
    </p:spTree>
    <p:extLst>
      <p:ext uri="{BB962C8B-B14F-4D97-AF65-F5344CB8AC3E}">
        <p14:creationId xmlns:p14="http://schemas.microsoft.com/office/powerpoint/2010/main" val="8627328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1141"/>
            <a:ext cx="8229600" cy="836498"/>
          </a:xfrm>
        </p:spPr>
        <p:txBody>
          <a:bodyPr>
            <a:normAutofit/>
          </a:bodyPr>
          <a:lstStyle/>
          <a:p>
            <a:pPr algn="l"/>
            <a:r>
              <a:rPr lang="en-US" sz="4000" b="1" dirty="0" smtClean="0">
                <a:solidFill>
                  <a:srgbClr val="1F497D"/>
                </a:solidFill>
              </a:rPr>
              <a:t>Function of the Lungs</a:t>
            </a:r>
            <a:endParaRPr lang="en-US" sz="4000" b="1" dirty="0">
              <a:solidFill>
                <a:srgbClr val="1F497D"/>
              </a:solidFill>
            </a:endParaRPr>
          </a:p>
        </p:txBody>
      </p:sp>
      <p:sp>
        <p:nvSpPr>
          <p:cNvPr id="3" name="Content Placeholder 2"/>
          <p:cNvSpPr>
            <a:spLocks noGrp="1"/>
          </p:cNvSpPr>
          <p:nvPr>
            <p:ph idx="1"/>
          </p:nvPr>
        </p:nvSpPr>
        <p:spPr>
          <a:xfrm>
            <a:off x="457200" y="1600201"/>
            <a:ext cx="8229600" cy="4525963"/>
          </a:xfrm>
        </p:spPr>
        <p:txBody>
          <a:bodyPr>
            <a:normAutofit/>
          </a:bodyPr>
          <a:lstStyle/>
          <a:p>
            <a:r>
              <a:rPr lang="en-US" sz="2800" dirty="0">
                <a:latin typeface="Calibri" charset="0"/>
              </a:rPr>
              <a:t>Primary purpose is to provide a means of gas exchange between the external environment and the body</a:t>
            </a:r>
          </a:p>
          <a:p>
            <a:r>
              <a:rPr lang="en-US" sz="2800" dirty="0">
                <a:solidFill>
                  <a:srgbClr val="FF0000"/>
                </a:solidFill>
                <a:latin typeface="Calibri" charset="0"/>
              </a:rPr>
              <a:t>ventilation</a:t>
            </a:r>
            <a:r>
              <a:rPr lang="en-US" sz="2800" dirty="0">
                <a:latin typeface="Calibri" charset="0"/>
              </a:rPr>
              <a:t> refers to the mechanical process of moving air into and out of lungs</a:t>
            </a:r>
          </a:p>
          <a:p>
            <a:r>
              <a:rPr lang="en-US" sz="2800" dirty="0">
                <a:solidFill>
                  <a:schemeClr val="hlink"/>
                </a:solidFill>
                <a:latin typeface="Calibri" charset="0"/>
              </a:rPr>
              <a:t>diffusion</a:t>
            </a:r>
            <a:r>
              <a:rPr lang="en-US" sz="2800" dirty="0">
                <a:latin typeface="Calibri" charset="0"/>
              </a:rPr>
              <a:t> is the random movement of molecules from an area of high concentration to an area of lower concentration</a:t>
            </a:r>
          </a:p>
          <a:p>
            <a:endParaRPr lang="en-US" sz="2800" dirty="0"/>
          </a:p>
        </p:txBody>
      </p:sp>
    </p:spTree>
    <p:extLst>
      <p:ext uri="{BB962C8B-B14F-4D97-AF65-F5344CB8AC3E}">
        <p14:creationId xmlns:p14="http://schemas.microsoft.com/office/powerpoint/2010/main" val="23783611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71700" y="735277"/>
            <a:ext cx="8196263" cy="900528"/>
          </a:xfrm>
        </p:spPr>
        <p:txBody>
          <a:bodyPr rtlCol="0">
            <a:normAutofit/>
          </a:bodyPr>
          <a:lstStyle/>
          <a:p>
            <a:pPr eaLnBrk="1" fontAlgn="auto" hangingPunct="1">
              <a:spcAft>
                <a:spcPts val="0"/>
              </a:spcAft>
              <a:defRPr/>
            </a:pPr>
            <a:r>
              <a:rPr lang="en-US" altLang="en-US" dirty="0" smtClean="0">
                <a:solidFill>
                  <a:srgbClr val="1F497D"/>
                </a:solidFill>
                <a:latin typeface="Calibri"/>
                <a:ea typeface="+mj-ea"/>
                <a:cs typeface="Calibri"/>
              </a:rPr>
              <a:t>Conducting and Respiratory Zones</a:t>
            </a:r>
          </a:p>
        </p:txBody>
      </p:sp>
      <p:sp>
        <p:nvSpPr>
          <p:cNvPr id="5" name="Rectangle 3"/>
          <p:cNvSpPr>
            <a:spLocks noGrp="1" noChangeArrowheads="1"/>
          </p:cNvSpPr>
          <p:nvPr>
            <p:ph sz="half" idx="1"/>
          </p:nvPr>
        </p:nvSpPr>
        <p:spPr>
          <a:xfrm>
            <a:off x="539769" y="1967837"/>
            <a:ext cx="4038600" cy="4114800"/>
          </a:xfrm>
        </p:spPr>
        <p:txBody>
          <a:bodyPr/>
          <a:lstStyle/>
          <a:p>
            <a:pPr eaLnBrk="1" hangingPunct="1">
              <a:buFont typeface="Wingdings" charset="0"/>
              <a:buNone/>
            </a:pPr>
            <a:r>
              <a:rPr lang="en-US" sz="3200" dirty="0">
                <a:solidFill>
                  <a:srgbClr val="1F497D"/>
                </a:solidFill>
                <a:latin typeface="Calibri"/>
                <a:cs typeface="Calibri"/>
              </a:rPr>
              <a:t>Conducting zone</a:t>
            </a:r>
          </a:p>
          <a:p>
            <a:pPr eaLnBrk="1" hangingPunct="1"/>
            <a:r>
              <a:rPr lang="en-US" sz="3200" dirty="0">
                <a:solidFill>
                  <a:srgbClr val="1F497D"/>
                </a:solidFill>
                <a:latin typeface="Calibri"/>
                <a:cs typeface="Calibri"/>
              </a:rPr>
              <a:t>Conducts air to respiratory zone</a:t>
            </a:r>
          </a:p>
          <a:p>
            <a:pPr eaLnBrk="1" hangingPunct="1"/>
            <a:r>
              <a:rPr lang="en-US" sz="3200" dirty="0">
                <a:solidFill>
                  <a:srgbClr val="1F497D"/>
                </a:solidFill>
                <a:latin typeface="Calibri"/>
                <a:cs typeface="Calibri"/>
              </a:rPr>
              <a:t>_Components:</a:t>
            </a:r>
          </a:p>
          <a:p>
            <a:pPr lvl="1" eaLnBrk="1" hangingPunct="1"/>
            <a:r>
              <a:rPr lang="en-US" sz="2800" dirty="0">
                <a:solidFill>
                  <a:srgbClr val="1F497D"/>
                </a:solidFill>
                <a:latin typeface="Calibri"/>
                <a:cs typeface="Calibri"/>
              </a:rPr>
              <a:t>Trachea</a:t>
            </a:r>
          </a:p>
          <a:p>
            <a:pPr lvl="1" eaLnBrk="1" hangingPunct="1"/>
            <a:r>
              <a:rPr lang="en-US" sz="2800" dirty="0">
                <a:solidFill>
                  <a:srgbClr val="1F497D"/>
                </a:solidFill>
                <a:latin typeface="Calibri"/>
                <a:cs typeface="Calibri"/>
              </a:rPr>
              <a:t>Bronchial tree</a:t>
            </a:r>
          </a:p>
          <a:p>
            <a:pPr lvl="1" eaLnBrk="1" hangingPunct="1"/>
            <a:r>
              <a:rPr lang="en-US" sz="2800" dirty="0">
                <a:solidFill>
                  <a:srgbClr val="1F497D"/>
                </a:solidFill>
                <a:latin typeface="Calibri"/>
                <a:cs typeface="Calibri"/>
              </a:rPr>
              <a:t>Bronchioles</a:t>
            </a:r>
          </a:p>
        </p:txBody>
      </p:sp>
      <p:sp>
        <p:nvSpPr>
          <p:cNvPr id="6" name="Rectangle 4"/>
          <p:cNvSpPr txBox="1">
            <a:spLocks noChangeArrowheads="1"/>
          </p:cNvSpPr>
          <p:nvPr/>
        </p:nvSpPr>
        <p:spPr>
          <a:xfrm>
            <a:off x="4687713" y="1967837"/>
            <a:ext cx="4114800" cy="411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Wingdings" charset="0"/>
              <a:buNone/>
            </a:pPr>
            <a:r>
              <a:rPr lang="en-US" dirty="0" smtClean="0">
                <a:solidFill>
                  <a:srgbClr val="1F497D"/>
                </a:solidFill>
                <a:latin typeface="Calibri"/>
                <a:cs typeface="Calibri"/>
              </a:rPr>
              <a:t>Respiratory zone</a:t>
            </a:r>
          </a:p>
          <a:p>
            <a:r>
              <a:rPr lang="en-US" dirty="0" smtClean="0">
                <a:solidFill>
                  <a:srgbClr val="1F497D"/>
                </a:solidFill>
                <a:latin typeface="Calibri"/>
                <a:cs typeface="Calibri"/>
              </a:rPr>
              <a:t>Exchange of gases between O2 &amp; CO2</a:t>
            </a:r>
          </a:p>
          <a:p>
            <a:r>
              <a:rPr lang="en-US" dirty="0" smtClean="0">
                <a:solidFill>
                  <a:srgbClr val="1F497D"/>
                </a:solidFill>
                <a:latin typeface="Calibri"/>
                <a:cs typeface="Calibri"/>
              </a:rPr>
              <a:t>Components:</a:t>
            </a:r>
          </a:p>
          <a:p>
            <a:pPr lvl="1"/>
            <a:r>
              <a:rPr lang="en-US" dirty="0" smtClean="0">
                <a:solidFill>
                  <a:srgbClr val="1F497D"/>
                </a:solidFill>
                <a:latin typeface="Calibri"/>
                <a:cs typeface="Calibri"/>
              </a:rPr>
              <a:t>Respiratory bronchioles</a:t>
            </a:r>
          </a:p>
          <a:p>
            <a:pPr lvl="1"/>
            <a:r>
              <a:rPr lang="en-US" dirty="0" smtClean="0">
                <a:solidFill>
                  <a:srgbClr val="1F497D"/>
                </a:solidFill>
                <a:latin typeface="Calibri"/>
                <a:cs typeface="Calibri"/>
              </a:rPr>
              <a:t>Alveolar sacs</a:t>
            </a:r>
            <a:endParaRPr lang="en-US" dirty="0">
              <a:solidFill>
                <a:srgbClr val="1F497D"/>
              </a:solidFill>
              <a:latin typeface="Calibri"/>
              <a:cs typeface="Calibri"/>
            </a:endParaRPr>
          </a:p>
        </p:txBody>
      </p:sp>
    </p:spTree>
    <p:extLst>
      <p:ext uri="{BB962C8B-B14F-4D97-AF65-F5344CB8AC3E}">
        <p14:creationId xmlns:p14="http://schemas.microsoft.com/office/powerpoint/2010/main" val="31585543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68354"/>
            <a:ext cx="8229600" cy="1143000"/>
          </a:xfrm>
        </p:spPr>
        <p:txBody>
          <a:bodyPr/>
          <a:lstStyle/>
          <a:p>
            <a:r>
              <a:rPr lang="en-US" dirty="0">
                <a:solidFill>
                  <a:schemeClr val="tx2"/>
                </a:solidFill>
                <a:latin typeface="Calibri" charset="0"/>
              </a:rPr>
              <a:t>Anatomy of Ventilation</a:t>
            </a:r>
          </a:p>
        </p:txBody>
      </p:sp>
      <p:pic>
        <p:nvPicPr>
          <p:cNvPr id="5" name="Picture 3" descr="Screen Shot 2014-09-28 at 15.51.5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36312" y="1428750"/>
            <a:ext cx="6406113" cy="4797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21957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446828"/>
            <a:ext cx="8229600" cy="1143000"/>
          </a:xfrm>
        </p:spPr>
        <p:txBody>
          <a:bodyPr/>
          <a:lstStyle/>
          <a:p>
            <a:pPr eaLnBrk="1" hangingPunct="1"/>
            <a:r>
              <a:rPr lang="en-US">
                <a:solidFill>
                  <a:srgbClr val="1F497D"/>
                </a:solidFill>
                <a:latin typeface="Calibri" charset="0"/>
              </a:rPr>
              <a:t>Mechanics of Breathing</a:t>
            </a:r>
          </a:p>
        </p:txBody>
      </p:sp>
      <p:sp>
        <p:nvSpPr>
          <p:cNvPr id="5" name="Rectangle 3"/>
          <p:cNvSpPr>
            <a:spLocks noGrp="1" noChangeArrowheads="1"/>
          </p:cNvSpPr>
          <p:nvPr>
            <p:ph idx="1"/>
          </p:nvPr>
        </p:nvSpPr>
        <p:spPr>
          <a:xfrm>
            <a:off x="685800" y="1924790"/>
            <a:ext cx="8089900" cy="4114800"/>
          </a:xfrm>
        </p:spPr>
        <p:txBody>
          <a:bodyPr rtlCol="0">
            <a:normAutofit lnSpcReduction="10000"/>
          </a:bodyPr>
          <a:lstStyle/>
          <a:p>
            <a:pPr eaLnBrk="1" fontAlgn="auto" hangingPunct="1">
              <a:spcAft>
                <a:spcPts val="0"/>
              </a:spcAft>
              <a:buFont typeface="Arial" pitchFamily="34" charset="0"/>
              <a:buChar char="•"/>
              <a:defRPr/>
            </a:pPr>
            <a:r>
              <a:rPr lang="en-US" altLang="en-US" dirty="0" smtClean="0">
                <a:solidFill>
                  <a:srgbClr val="1F497D"/>
                </a:solidFill>
                <a:ea typeface="+mn-ea"/>
                <a:cs typeface="+mn-cs"/>
              </a:rPr>
              <a:t>Inspiration </a:t>
            </a:r>
          </a:p>
          <a:p>
            <a:pPr eaLnBrk="1" fontAlgn="auto" hangingPunct="1">
              <a:spcAft>
                <a:spcPts val="0"/>
              </a:spcAft>
              <a:buFont typeface="Arial" pitchFamily="34" charset="0"/>
              <a:buChar char="•"/>
              <a:defRPr/>
            </a:pPr>
            <a:r>
              <a:rPr lang="en-US" altLang="en-US" dirty="0" smtClean="0">
                <a:solidFill>
                  <a:srgbClr val="1F497D"/>
                </a:solidFill>
                <a:ea typeface="+mn-ea"/>
                <a:cs typeface="+mn-cs"/>
              </a:rPr>
              <a:t>Diaphragm pushes downward, lowering intrapulmonary pressure</a:t>
            </a:r>
          </a:p>
          <a:p>
            <a:pPr eaLnBrk="1" fontAlgn="auto" hangingPunct="1">
              <a:spcAft>
                <a:spcPts val="0"/>
              </a:spcAft>
              <a:buFont typeface="Arial" pitchFamily="34" charset="0"/>
              <a:buChar char="•"/>
              <a:defRPr/>
            </a:pPr>
            <a:r>
              <a:rPr lang="en-US" altLang="en-US" dirty="0" smtClean="0">
                <a:solidFill>
                  <a:srgbClr val="1F497D"/>
                </a:solidFill>
                <a:ea typeface="+mn-ea"/>
                <a:cs typeface="+mn-cs"/>
              </a:rPr>
              <a:t>Expiration </a:t>
            </a:r>
          </a:p>
          <a:p>
            <a:pPr lvl="1" eaLnBrk="1" fontAlgn="auto" hangingPunct="1">
              <a:spcAft>
                <a:spcPts val="0"/>
              </a:spcAft>
              <a:buFont typeface="Arial" pitchFamily="34" charset="0"/>
              <a:buChar char="–"/>
              <a:defRPr/>
            </a:pPr>
            <a:r>
              <a:rPr lang="en-US" altLang="en-US" dirty="0" smtClean="0">
                <a:solidFill>
                  <a:srgbClr val="1F497D"/>
                </a:solidFill>
                <a:ea typeface="+mn-ea"/>
              </a:rPr>
              <a:t>Diaphragm relaxes, raising intrapulmonary pressure</a:t>
            </a:r>
          </a:p>
          <a:p>
            <a:pPr eaLnBrk="1" fontAlgn="auto" hangingPunct="1">
              <a:spcAft>
                <a:spcPts val="0"/>
              </a:spcAft>
              <a:buFont typeface="Arial" pitchFamily="34" charset="0"/>
              <a:buChar char="•"/>
              <a:defRPr/>
            </a:pPr>
            <a:r>
              <a:rPr lang="en-US" altLang="en-US" dirty="0" smtClean="0">
                <a:solidFill>
                  <a:srgbClr val="1F497D"/>
                </a:solidFill>
                <a:ea typeface="+mn-ea"/>
                <a:cs typeface="+mn-cs"/>
              </a:rPr>
              <a:t>Resistance to airflow </a:t>
            </a:r>
          </a:p>
          <a:p>
            <a:pPr lvl="1" eaLnBrk="1" fontAlgn="auto" hangingPunct="1">
              <a:spcAft>
                <a:spcPts val="0"/>
              </a:spcAft>
              <a:buFont typeface="Arial" pitchFamily="34" charset="0"/>
              <a:buChar char="–"/>
              <a:defRPr/>
            </a:pPr>
            <a:r>
              <a:rPr lang="en-US" altLang="en-US" dirty="0" smtClean="0">
                <a:solidFill>
                  <a:srgbClr val="1F497D"/>
                </a:solidFill>
                <a:ea typeface="+mn-ea"/>
              </a:rPr>
              <a:t>Largely determined by airway </a:t>
            </a:r>
          </a:p>
        </p:txBody>
      </p:sp>
    </p:spTree>
    <p:extLst>
      <p:ext uri="{BB962C8B-B14F-4D97-AF65-F5344CB8AC3E}">
        <p14:creationId xmlns:p14="http://schemas.microsoft.com/office/powerpoint/2010/main" val="240732331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7275</TotalTime>
  <Words>372</Words>
  <Application>Microsoft Macintosh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Respiration During Exercise</vt:lpstr>
      <vt:lpstr>PowerPoint Presentation</vt:lpstr>
      <vt:lpstr>Major Function</vt:lpstr>
      <vt:lpstr>Respiration</vt:lpstr>
      <vt:lpstr>Function of the Lungs</vt:lpstr>
      <vt:lpstr>Conducting and Respiratory Zones</vt:lpstr>
      <vt:lpstr>Anatomy of Ventilation</vt:lpstr>
      <vt:lpstr>Mechanics of Breathing</vt:lpstr>
      <vt:lpstr>The Mechanics of Inspiration and Expiration</vt:lpstr>
      <vt:lpstr>Effect of Training on Ventilation</vt:lpstr>
      <vt:lpstr>PowerPoint Presentation</vt:lpstr>
      <vt:lpstr>Respiratory Problem in Exercise</vt:lpstr>
      <vt:lpstr>TERIMA KASIH</vt:lpstr>
    </vt:vector>
  </TitlesOfParts>
  <Company>Nutrition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Nazhif Gifari</dc:creator>
  <cp:lastModifiedBy>Nazhif Gifari</cp:lastModifiedBy>
  <cp:revision>139</cp:revision>
  <dcterms:created xsi:type="dcterms:W3CDTF">2017-09-12T17:05:29Z</dcterms:created>
  <dcterms:modified xsi:type="dcterms:W3CDTF">2019-06-30T18:58:50Z</dcterms:modified>
</cp:coreProperties>
</file>