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95" r:id="rId3"/>
    <p:sldId id="258" r:id="rId4"/>
    <p:sldId id="328" r:id="rId5"/>
    <p:sldId id="329" r:id="rId6"/>
    <p:sldId id="330" r:id="rId7"/>
    <p:sldId id="331" r:id="rId8"/>
    <p:sldId id="332" r:id="rId9"/>
    <p:sldId id="333" r:id="rId10"/>
    <p:sldId id="334" r:id="rId11"/>
    <p:sldId id="335" r:id="rId12"/>
    <p:sldId id="300" r:id="rId13"/>
    <p:sldId id="337" r:id="rId14"/>
    <p:sldId id="338" r:id="rId15"/>
    <p:sldId id="342" r:id="rId16"/>
    <p:sldId id="340" r:id="rId17"/>
    <p:sldId id="344" r:id="rId18"/>
    <p:sldId id="343" r:id="rId19"/>
    <p:sldId id="346" r:id="rId20"/>
    <p:sldId id="348" r:id="rId21"/>
    <p:sldId id="347" r:id="rId22"/>
    <p:sldId id="350" r:id="rId23"/>
    <p:sldId id="349" r:id="rId24"/>
    <p:sldId id="351" r:id="rId25"/>
    <p:sldId id="353" r:id="rId26"/>
    <p:sldId id="354" r:id="rId27"/>
    <p:sldId id="355" r:id="rId28"/>
    <p:sldId id="352" r:id="rId2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F54D00"/>
    <a:srgbClr val="800000"/>
    <a:srgbClr val="FFFF66"/>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53" autoAdjust="0"/>
    <p:restoredTop sz="87940" autoAdjust="0"/>
  </p:normalViewPr>
  <p:slideViewPr>
    <p:cSldViewPr>
      <p:cViewPr varScale="1">
        <p:scale>
          <a:sx n="47" d="100"/>
          <a:sy n="47" d="100"/>
        </p:scale>
        <p:origin x="59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9A093B-7022-4D49-85DB-C5DD188451B6}" type="datetimeFigureOut">
              <a:rPr lang="id-ID" smtClean="0"/>
              <a:pPr/>
              <a:t>16/05/2019</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49A94C-0123-4F38-88B9-04739C96D75B}"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928926" y="3571876"/>
            <a:ext cx="6215074" cy="969959"/>
          </a:xfrm>
        </p:spPr>
        <p:txBody>
          <a:bodyPr/>
          <a:lstStyle>
            <a:lvl1pPr>
              <a:defRPr>
                <a:latin typeface="Comic Sans MS" pitchFamily="66" charset="0"/>
              </a:defRPr>
            </a:lvl1pPr>
          </a:lstStyle>
          <a:p>
            <a:r>
              <a:rPr lang="en-US"/>
              <a:t>Click to edit Master title style</a:t>
            </a:r>
            <a:endParaRPr lang="id-ID"/>
          </a:p>
        </p:txBody>
      </p:sp>
      <p:sp>
        <p:nvSpPr>
          <p:cNvPr id="3" name="Subtitle 2"/>
          <p:cNvSpPr>
            <a:spLocks noGrp="1"/>
          </p:cNvSpPr>
          <p:nvPr>
            <p:ph type="subTitle" idx="1"/>
          </p:nvPr>
        </p:nvSpPr>
        <p:spPr>
          <a:xfrm>
            <a:off x="2928926" y="4572008"/>
            <a:ext cx="6215074" cy="571504"/>
          </a:xfrm>
        </p:spPr>
        <p:txBody>
          <a:bodyPr>
            <a:noAutofit/>
          </a:bodyPr>
          <a:lstStyle>
            <a:lvl1pPr marL="0" indent="0" algn="ctr">
              <a:buNone/>
              <a:defRPr sz="3600"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d-ID"/>
          </a:p>
        </p:txBody>
      </p:sp>
      <p:sp>
        <p:nvSpPr>
          <p:cNvPr id="4" name="Date Placeholder 3"/>
          <p:cNvSpPr>
            <a:spLocks noGrp="1"/>
          </p:cNvSpPr>
          <p:nvPr>
            <p:ph type="dt" sz="half" idx="10"/>
          </p:nvPr>
        </p:nvSpPr>
        <p:spPr/>
        <p:txBody>
          <a:bodyPr/>
          <a:lstStyle/>
          <a:p>
            <a:fld id="{CC1B2F56-3B81-46C4-83DC-F242D69E3A07}" type="datetimeFigureOut">
              <a:rPr lang="id-ID" smtClean="0"/>
              <a:pPr/>
              <a:t>16/05/2019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CC1B2F56-3B81-46C4-83DC-F242D69E3A07}" type="datetimeFigureOut">
              <a:rPr lang="id-ID" smtClean="0"/>
              <a:pPr/>
              <a:t>16/05/2019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CC1B2F56-3B81-46C4-83DC-F242D69E3A07}" type="datetimeFigureOut">
              <a:rPr lang="id-ID" smtClean="0"/>
              <a:pPr/>
              <a:t>16/05/2019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Date Placeholder 2"/>
          <p:cNvSpPr>
            <a:spLocks noGrp="1"/>
          </p:cNvSpPr>
          <p:nvPr>
            <p:ph type="dt" sz="half" idx="10"/>
          </p:nvPr>
        </p:nvSpPr>
        <p:spPr/>
        <p:txBody>
          <a:bodyPr/>
          <a:lstStyle/>
          <a:p>
            <a:fld id="{CC1B2F56-3B81-46C4-83DC-F242D69E3A07}" type="datetimeFigureOut">
              <a:rPr lang="id-ID" smtClean="0"/>
              <a:pPr/>
              <a:t>16/05/2019</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1B2F56-3B81-46C4-83DC-F242D69E3A07}" type="datetimeFigureOut">
              <a:rPr lang="id-ID" smtClean="0"/>
              <a:pPr/>
              <a:t>16/05/2019</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CC1B2F56-3B81-46C4-83DC-F242D69E3A07}" type="datetimeFigureOut">
              <a:rPr lang="id-ID" smtClean="0"/>
              <a:pPr/>
              <a:t>16/05/2019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1B2F56-3B81-46C4-83DC-F242D69E3A07}" type="datetimeFigureOut">
              <a:rPr lang="id-ID" smtClean="0"/>
              <a:pPr/>
              <a:t>16/05/2019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p:cNvSpPr>
            <a:spLocks noGrp="1"/>
          </p:cNvSpPr>
          <p:nvPr>
            <p:ph type="dt" sz="half" idx="10"/>
          </p:nvPr>
        </p:nvSpPr>
        <p:spPr/>
        <p:txBody>
          <a:bodyPr/>
          <a:lstStyle/>
          <a:p>
            <a:fld id="{CC1B2F56-3B81-46C4-83DC-F242D69E3A07}" type="datetimeFigureOut">
              <a:rPr lang="id-ID" smtClean="0"/>
              <a:pPr/>
              <a:t>16/05/2019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p:cNvSpPr>
            <a:spLocks noGrp="1"/>
          </p:cNvSpPr>
          <p:nvPr>
            <p:ph type="dt" sz="half" idx="10"/>
          </p:nvPr>
        </p:nvSpPr>
        <p:spPr/>
        <p:txBody>
          <a:bodyPr/>
          <a:lstStyle/>
          <a:p>
            <a:fld id="{CC1B2F56-3B81-46C4-83DC-F242D69E3A07}" type="datetimeFigureOut">
              <a:rPr lang="id-ID" smtClean="0"/>
              <a:pPr/>
              <a:t>16/05/2019</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C1B2F56-3B81-46C4-83DC-F242D69E3A07}" type="datetimeFigureOut">
              <a:rPr lang="id-ID" smtClean="0"/>
              <a:pPr/>
              <a:t>16/05/2019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C1B2F56-3B81-46C4-83DC-F242D69E3A07}" type="datetimeFigureOut">
              <a:rPr lang="id-ID" smtClean="0"/>
              <a:pPr/>
              <a:t>16/05/2019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0034" y="71422"/>
            <a:ext cx="8429684" cy="857248"/>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p:cNvSpPr>
            <a:spLocks noGrp="1"/>
          </p:cNvSpPr>
          <p:nvPr>
            <p:ph type="body" idx="1"/>
          </p:nvPr>
        </p:nvSpPr>
        <p:spPr>
          <a:xfrm>
            <a:off x="457200" y="1071546"/>
            <a:ext cx="8229600" cy="505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1B2F56-3B81-46C4-83DC-F242D69E3A07}" type="datetimeFigureOut">
              <a:rPr lang="id-ID" smtClean="0"/>
              <a:pPr/>
              <a:t>16/05/2019</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2C9F28-B1F7-4194-B611-0E6A3AACC120}"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 id="2147483650" r:id="rId4"/>
    <p:sldLayoutId id="2147483651" r:id="rId5"/>
    <p:sldLayoutId id="2147483652" r:id="rId6"/>
    <p:sldLayoutId id="2147483653"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kern="1200" cap="none" spc="0">
          <a:ln w="3175" cmpd="sng">
            <a:solidFill>
              <a:srgbClr val="FFC000"/>
            </a:solidFill>
            <a:prstDash val="solid"/>
          </a:ln>
          <a:solidFill>
            <a:srgbClr val="FFFFFF"/>
          </a:solidFill>
          <a:effectLst>
            <a:outerShdw blurRad="63500" dir="3600000" algn="tl" rotWithShape="0">
              <a:srgbClr val="000000">
                <a:alpha val="70000"/>
              </a:srgbClr>
            </a:outerShdw>
          </a:effectLst>
          <a:latin typeface="Candara"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926" y="4365104"/>
            <a:ext cx="6215074" cy="778408"/>
          </a:xfrm>
        </p:spPr>
        <p:txBody>
          <a:bodyPr>
            <a:noAutofit/>
          </a:bodyPr>
          <a:lstStyle/>
          <a:p>
            <a:r>
              <a:rPr lang="en-US" sz="5000" dirty="0">
                <a:ln w="12700" cmpd="sng">
                  <a:solidFill>
                    <a:srgbClr val="002060"/>
                  </a:solidFill>
                  <a:prstDash val="solid"/>
                </a:ln>
                <a:solidFill>
                  <a:schemeClr val="bg1"/>
                </a:solidFill>
                <a:effectLst>
                  <a:glow rad="63500">
                    <a:schemeClr val="bg2">
                      <a:alpha val="40000"/>
                    </a:schemeClr>
                  </a:glow>
                  <a:outerShdw blurRad="63500" dir="3600000" algn="tl" rotWithShape="0">
                    <a:srgbClr val="000000">
                      <a:alpha val="70000"/>
                    </a:srgbClr>
                  </a:outerShdw>
                </a:effectLst>
                <a:latin typeface="Candara" pitchFamily="34" charset="0"/>
              </a:rPr>
              <a:t>Proposal Kegiatan </a:t>
            </a:r>
            <a:r>
              <a:rPr lang="en-US" sz="5000" dirty="0" err="1">
                <a:ln w="12700" cmpd="sng">
                  <a:solidFill>
                    <a:srgbClr val="002060"/>
                  </a:solidFill>
                  <a:prstDash val="solid"/>
                </a:ln>
                <a:solidFill>
                  <a:schemeClr val="bg1"/>
                </a:solidFill>
                <a:effectLst>
                  <a:glow rad="63500">
                    <a:schemeClr val="bg2">
                      <a:alpha val="40000"/>
                    </a:schemeClr>
                  </a:glow>
                  <a:outerShdw blurRad="63500" dir="3600000" algn="tl" rotWithShape="0">
                    <a:srgbClr val="000000">
                      <a:alpha val="70000"/>
                    </a:srgbClr>
                  </a:outerShdw>
                </a:effectLst>
                <a:latin typeface="Candara" pitchFamily="34" charset="0"/>
              </a:rPr>
              <a:t>Kehumasan</a:t>
            </a:r>
            <a:br>
              <a:rPr lang="en-US" sz="6000" dirty="0">
                <a:ln w="12700" cmpd="sng">
                  <a:solidFill>
                    <a:srgbClr val="002060"/>
                  </a:solidFill>
                  <a:prstDash val="solid"/>
                </a:ln>
                <a:solidFill>
                  <a:schemeClr val="bg1"/>
                </a:solidFill>
                <a:effectLst>
                  <a:glow rad="63500">
                    <a:schemeClr val="bg2">
                      <a:alpha val="40000"/>
                    </a:schemeClr>
                  </a:glow>
                  <a:outerShdw blurRad="63500" dir="3600000" algn="tl" rotWithShape="0">
                    <a:srgbClr val="000000">
                      <a:alpha val="70000"/>
                    </a:srgbClr>
                  </a:outerShdw>
                </a:effectLst>
                <a:latin typeface="Candara" pitchFamily="34" charset="0"/>
              </a:rPr>
            </a:br>
            <a:r>
              <a:rPr lang="en-US" sz="5000" dirty="0">
                <a:ln w="12700" cmpd="sng">
                  <a:solidFill>
                    <a:srgbClr val="002060"/>
                  </a:solidFill>
                  <a:prstDash val="solid"/>
                </a:ln>
                <a:solidFill>
                  <a:schemeClr val="bg1"/>
                </a:solidFill>
                <a:effectLst>
                  <a:glow rad="63500">
                    <a:schemeClr val="bg2">
                      <a:alpha val="40000"/>
                    </a:schemeClr>
                  </a:glow>
                  <a:outerShdw blurRad="63500" dir="3600000" algn="tl" rotWithShape="0">
                    <a:srgbClr val="000000">
                      <a:alpha val="70000"/>
                    </a:srgbClr>
                  </a:outerShdw>
                </a:effectLst>
                <a:latin typeface="Candara" pitchFamily="34" charset="0"/>
              </a:rPr>
              <a:t>09</a:t>
            </a:r>
            <a:endParaRPr lang="id-ID" sz="5000" dirty="0">
              <a:ln w="12700" cmpd="sng">
                <a:solidFill>
                  <a:srgbClr val="002060"/>
                </a:solidFill>
                <a:prstDash val="solid"/>
              </a:ln>
              <a:solidFill>
                <a:schemeClr val="bg1"/>
              </a:solidFill>
              <a:effectLst>
                <a:glow rad="63500">
                  <a:schemeClr val="bg2">
                    <a:alpha val="40000"/>
                  </a:schemeClr>
                </a:glow>
                <a:outerShdw blurRad="63500" dir="3600000" algn="tl" rotWithShape="0">
                  <a:srgbClr val="000000">
                    <a:alpha val="70000"/>
                  </a:srgbClr>
                </a:outerShdw>
              </a:effectLst>
              <a:latin typeface="Candara" pitchFamily="34" charset="0"/>
            </a:endParaRPr>
          </a:p>
        </p:txBody>
      </p:sp>
      <p:sp>
        <p:nvSpPr>
          <p:cNvPr id="3" name="Subtitle 2"/>
          <p:cNvSpPr>
            <a:spLocks noGrp="1"/>
          </p:cNvSpPr>
          <p:nvPr>
            <p:ph type="subTitle" idx="1"/>
          </p:nvPr>
        </p:nvSpPr>
        <p:spPr>
          <a:xfrm>
            <a:off x="2928926" y="2924944"/>
            <a:ext cx="6215074" cy="1218436"/>
          </a:xfrm>
        </p:spPr>
        <p:txBody>
          <a:bodyPr>
            <a:noAutofit/>
          </a:bodyPr>
          <a:lstStyle/>
          <a:p>
            <a:r>
              <a:rPr lang="en-US" dirty="0">
                <a:ln w="12700">
                  <a:solidFill>
                    <a:srgbClr val="002060"/>
                  </a:solidFill>
                  <a:prstDash val="solid"/>
                </a:ln>
                <a:solidFill>
                  <a:schemeClr val="bg2">
                    <a:lumMod val="75000"/>
                  </a:schemeClr>
                </a:solidFill>
              </a:rPr>
              <a:t>HMS304</a:t>
            </a:r>
            <a:endParaRPr lang="id-ID" dirty="0">
              <a:ln w="12700">
                <a:solidFill>
                  <a:srgbClr val="002060"/>
                </a:solidFill>
                <a:prstDash val="solid"/>
              </a:ln>
              <a:solidFill>
                <a:schemeClr val="bg2">
                  <a:lumMod val="75000"/>
                </a:schemeClr>
              </a:solidFill>
            </a:endParaRPr>
          </a:p>
        </p:txBody>
      </p:sp>
    </p:spTree>
  </p:cSld>
  <p:clrMapOvr>
    <a:masterClrMapping/>
  </p:clrMapOvr>
  <p:transition spd="slow">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rPr>
              <a:t>Marketing Public Relations (MPR)</a:t>
            </a:r>
            <a:endParaRPr lang="id-ID" dirty="0"/>
          </a:p>
        </p:txBody>
      </p:sp>
      <p:sp>
        <p:nvSpPr>
          <p:cNvPr id="7" name="Rectangle 2"/>
          <p:cNvSpPr>
            <a:spLocks noChangeArrowheads="1"/>
          </p:cNvSpPr>
          <p:nvPr/>
        </p:nvSpPr>
        <p:spPr bwMode="auto">
          <a:xfrm>
            <a:off x="500034" y="1268760"/>
            <a:ext cx="8196290" cy="4968552"/>
          </a:xfrm>
          <a:prstGeom prst="rect">
            <a:avLst/>
          </a:prstGeom>
          <a:noFill/>
          <a:ln w="9525">
            <a:noFill/>
            <a:miter lim="800000"/>
            <a:headEnd/>
            <a:tailEnd/>
          </a:ln>
          <a:effectLst/>
        </p:spPr>
        <p:txBody>
          <a:bodyPr lIns="92075" tIns="46038" rIns="92075" bIns="46038"/>
          <a:lstStyle/>
          <a:p>
            <a:r>
              <a:rPr lang="en-US" sz="2900" dirty="0">
                <a:latin typeface="Arial" panose="020B0604020202020204" pitchFamily="34" charset="0"/>
                <a:cs typeface="Arial" panose="020B0604020202020204" pitchFamily="34" charset="0"/>
              </a:rPr>
              <a:t>Kegiatan MPR pun </a:t>
            </a:r>
            <a:r>
              <a:rPr lang="en-US" sz="2900" dirty="0" err="1">
                <a:latin typeface="Arial" panose="020B0604020202020204" pitchFamily="34" charset="0"/>
                <a:cs typeface="Arial" panose="020B0604020202020204" pitchFamily="34" charset="0"/>
              </a:rPr>
              <a:t>mampu</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menekan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biaya</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promosi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iklan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komersial</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baik</a:t>
            </a:r>
            <a:r>
              <a:rPr lang="en-US" sz="2900" dirty="0">
                <a:latin typeface="Arial" panose="020B0604020202020204" pitchFamily="34" charset="0"/>
                <a:cs typeface="Arial" panose="020B0604020202020204" pitchFamily="34" charset="0"/>
              </a:rPr>
              <a:t> di media </a:t>
            </a:r>
            <a:r>
              <a:rPr lang="en-US" sz="2900" dirty="0" err="1">
                <a:latin typeface="Arial" panose="020B0604020202020204" pitchFamily="34" charset="0"/>
                <a:cs typeface="Arial" panose="020B0604020202020204" pitchFamily="34" charset="0"/>
              </a:rPr>
              <a:t>elektronik</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maupun</a:t>
            </a:r>
            <a:r>
              <a:rPr lang="en-US" sz="2900" dirty="0">
                <a:latin typeface="Arial" panose="020B0604020202020204" pitchFamily="34" charset="0"/>
                <a:cs typeface="Arial" panose="020B0604020202020204" pitchFamily="34" charset="0"/>
              </a:rPr>
              <a:t> media </a:t>
            </a:r>
            <a:r>
              <a:rPr lang="en-US" sz="2900" dirty="0" err="1">
                <a:latin typeface="Arial" panose="020B0604020202020204" pitchFamily="34" charset="0"/>
                <a:cs typeface="Arial" panose="020B0604020202020204" pitchFamily="34" charset="0"/>
              </a:rPr>
              <a:t>cetak</a:t>
            </a:r>
            <a:r>
              <a:rPr lang="en-US" sz="2900" dirty="0">
                <a:latin typeface="Arial" panose="020B0604020202020204" pitchFamily="34" charset="0"/>
                <a:cs typeface="Arial" panose="020B0604020202020204" pitchFamily="34" charset="0"/>
              </a:rPr>
              <a:t> dan </a:t>
            </a:r>
            <a:r>
              <a:rPr lang="en-US" sz="2900" dirty="0" err="1">
                <a:latin typeface="Arial" panose="020B0604020202020204" pitchFamily="34" charset="0"/>
                <a:cs typeface="Arial" panose="020B0604020202020204" pitchFamily="34" charset="0"/>
              </a:rPr>
              <a:t>sebagainya</a:t>
            </a:r>
            <a:r>
              <a:rPr lang="en-US" sz="2900" dirty="0">
                <a:latin typeface="Arial" panose="020B0604020202020204" pitchFamily="34" charset="0"/>
                <a:cs typeface="Arial" panose="020B0604020202020204" pitchFamily="34" charset="0"/>
              </a:rPr>
              <a:t>, demi </a:t>
            </a:r>
            <a:r>
              <a:rPr lang="en-US" sz="2900" dirty="0" err="1">
                <a:latin typeface="Arial" panose="020B0604020202020204" pitchFamily="34" charset="0"/>
                <a:cs typeface="Arial" panose="020B0604020202020204" pitchFamily="34" charset="0"/>
              </a:rPr>
              <a:t>tercapainya</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efisiensi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biaya</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Meningkatkan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pelayanan-pelayanan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kepada</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konsumen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termasuk</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upaya</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mengatasi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keluhan-keluhan</a:t>
            </a:r>
            <a:r>
              <a:rPr lang="en-US" sz="2900" dirty="0">
                <a:latin typeface="Arial" panose="020B0604020202020204" pitchFamily="34" charset="0"/>
                <a:cs typeface="Arial" panose="020B0604020202020204" pitchFamily="34" charset="0"/>
              </a:rPr>
              <a:t> dan lain </a:t>
            </a:r>
            <a:r>
              <a:rPr lang="en-US" sz="2900" dirty="0" err="1">
                <a:latin typeface="Arial" panose="020B0604020202020204" pitchFamily="34" charset="0"/>
                <a:cs typeface="Arial" panose="020B0604020202020204" pitchFamily="34" charset="0"/>
              </a:rPr>
              <a:t>sebagainya</a:t>
            </a:r>
            <a:r>
              <a:rPr lang="en-US" sz="2900" dirty="0">
                <a:latin typeface="Arial" panose="020B0604020202020204" pitchFamily="34" charset="0"/>
                <a:cs typeface="Arial" panose="020B0604020202020204" pitchFamily="34" charset="0"/>
              </a:rPr>
              <a:t> demi </a:t>
            </a:r>
            <a:r>
              <a:rPr lang="en-US" sz="2900" dirty="0" err="1">
                <a:latin typeface="Arial" panose="020B0604020202020204" pitchFamily="34" charset="0"/>
                <a:cs typeface="Arial" panose="020B0604020202020204" pitchFamily="34" charset="0"/>
              </a:rPr>
              <a:t>tercapainya</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kepuasan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pihak</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pelanggannya</a:t>
            </a:r>
            <a:r>
              <a:rPr lang="en-US" sz="2900" dirty="0">
                <a:latin typeface="Arial" panose="020B0604020202020204" pitchFamily="34" charset="0"/>
                <a:cs typeface="Arial" panose="020B0604020202020204" pitchFamily="34" charset="0"/>
              </a:rPr>
              <a:t>. Membantu </a:t>
            </a:r>
            <a:r>
              <a:rPr lang="en-US" sz="2900" dirty="0" err="1">
                <a:latin typeface="Arial" panose="020B0604020202020204" pitchFamily="34" charset="0"/>
                <a:cs typeface="Arial" panose="020B0604020202020204" pitchFamily="34" charset="0"/>
              </a:rPr>
              <a:t>mengkampanyekan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peluncuran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produk-produk</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baru</a:t>
            </a:r>
            <a:r>
              <a:rPr lang="en-US" sz="2900" dirty="0">
                <a:latin typeface="Arial" panose="020B0604020202020204" pitchFamily="34" charset="0"/>
                <a:cs typeface="Arial" panose="020B0604020202020204" pitchFamily="34" charset="0"/>
              </a:rPr>
              <a:t> dan </a:t>
            </a:r>
            <a:r>
              <a:rPr lang="en-US" sz="2900" dirty="0" err="1">
                <a:latin typeface="Arial" panose="020B0604020202020204" pitchFamily="34" charset="0"/>
                <a:cs typeface="Arial" panose="020B0604020202020204" pitchFamily="34" charset="0"/>
              </a:rPr>
              <a:t>sekaligus</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merencanakan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perubahan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posisi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produk</a:t>
            </a:r>
            <a:r>
              <a:rPr lang="en-US" sz="2900" dirty="0">
                <a:latin typeface="Arial" panose="020B0604020202020204" pitchFamily="34" charset="0"/>
                <a:cs typeface="Arial" panose="020B0604020202020204" pitchFamily="34" charset="0"/>
              </a:rPr>
              <a:t> yang lama. </a:t>
            </a:r>
          </a:p>
        </p:txBody>
      </p:sp>
    </p:spTree>
    <p:extLst>
      <p:ext uri="{BB962C8B-B14F-4D97-AF65-F5344CB8AC3E}">
        <p14:creationId xmlns:p14="http://schemas.microsoft.com/office/powerpoint/2010/main" val="4274290693"/>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rPr>
              <a:t>Marketing Public Relations (MPR)</a:t>
            </a:r>
            <a:endParaRPr lang="id-ID" dirty="0"/>
          </a:p>
        </p:txBody>
      </p:sp>
      <p:pic>
        <p:nvPicPr>
          <p:cNvPr id="4" name="Picture 3" descr="https://ohiostate.pressbooks.pub/app/uploads/sites/8/2016/08/Marketing_PR_Advert_Update_1200px.png">
            <a:extLst>
              <a:ext uri="{FF2B5EF4-FFF2-40B4-BE49-F238E27FC236}">
                <a16:creationId xmlns:a16="http://schemas.microsoft.com/office/drawing/2014/main" id="{D67073B1-E8E5-4B2F-AB24-4B0A61FFF25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928670"/>
            <a:ext cx="9144000" cy="5857908"/>
          </a:xfrm>
          <a:prstGeom prst="rect">
            <a:avLst/>
          </a:prstGeom>
          <a:noFill/>
          <a:ln>
            <a:noFill/>
          </a:ln>
        </p:spPr>
      </p:pic>
    </p:spTree>
    <p:extLst>
      <p:ext uri="{BB962C8B-B14F-4D97-AF65-F5344CB8AC3E}">
        <p14:creationId xmlns:p14="http://schemas.microsoft.com/office/powerpoint/2010/main" val="1760755594"/>
      </p:ext>
    </p:extLst>
  </p:cSld>
  <p:clrMapOvr>
    <a:masterClrMapping/>
  </p:clrMapOvr>
  <p:transition spd="med">
    <p:cover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000" b="1" dirty="0">
                <a:effectLst/>
              </a:rPr>
              <a:t>Konsep Marketing PR</a:t>
            </a:r>
            <a:endParaRPr lang="id-ID" sz="5000" dirty="0"/>
          </a:p>
        </p:txBody>
      </p:sp>
      <p:sp>
        <p:nvSpPr>
          <p:cNvPr id="7" name="Rectangle 2"/>
          <p:cNvSpPr>
            <a:spLocks noChangeArrowheads="1"/>
          </p:cNvSpPr>
          <p:nvPr/>
        </p:nvSpPr>
        <p:spPr bwMode="auto">
          <a:xfrm>
            <a:off x="179512" y="1124744"/>
            <a:ext cx="8750206" cy="5112568"/>
          </a:xfrm>
          <a:prstGeom prst="rect">
            <a:avLst/>
          </a:prstGeom>
          <a:noFill/>
          <a:ln w="9525">
            <a:noFill/>
            <a:miter lim="800000"/>
            <a:headEnd/>
            <a:tailEnd/>
          </a:ln>
          <a:effectLst/>
        </p:spPr>
        <p:txBody>
          <a:bodyPr lIns="92075" tIns="46038" rIns="92075" bIns="46038"/>
          <a:lstStyle/>
          <a:p>
            <a:r>
              <a:rPr lang="en-US" sz="2600" dirty="0" err="1">
                <a:latin typeface="Arial" panose="020B0604020202020204" pitchFamily="34" charset="0"/>
                <a:cs typeface="Arial" panose="020B0604020202020204" pitchFamily="34" charset="0"/>
              </a:rPr>
              <a:t>Praktik</a:t>
            </a:r>
            <a:r>
              <a:rPr lang="en-US" sz="2600" dirty="0">
                <a:latin typeface="Arial" panose="020B0604020202020204" pitchFamily="34" charset="0"/>
                <a:cs typeface="Arial" panose="020B0604020202020204" pitchFamily="34" charset="0"/>
              </a:rPr>
              <a:t> PR pada </a:t>
            </a:r>
            <a:r>
              <a:rPr lang="en-US" sz="2600" dirty="0" err="1">
                <a:latin typeface="Arial" panose="020B0604020202020204" pitchFamily="34" charset="0"/>
                <a:cs typeface="Arial" panose="020B0604020202020204" pitchFamily="34" charset="0"/>
              </a:rPr>
              <a:t>prinsipnya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adalah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merupakan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suatu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kegiatan</a:t>
            </a:r>
            <a:r>
              <a:rPr lang="en-US" sz="2600" dirty="0">
                <a:latin typeface="Arial" panose="020B0604020202020204" pitchFamily="34" charset="0"/>
                <a:cs typeface="Arial" panose="020B0604020202020204" pitchFamily="34" charset="0"/>
              </a:rPr>
              <a:t> yang </a:t>
            </a:r>
            <a:r>
              <a:rPr lang="en-US" sz="2600" dirty="0" err="1">
                <a:latin typeface="Arial" panose="020B0604020202020204" pitchFamily="34" charset="0"/>
                <a:cs typeface="Arial" panose="020B0604020202020204" pitchFamily="34" charset="0"/>
              </a:rPr>
              <a:t>terencana</a:t>
            </a:r>
            <a:r>
              <a:rPr lang="en-US" sz="2600" dirty="0">
                <a:latin typeface="Arial" panose="020B0604020202020204" pitchFamily="34" charset="0"/>
                <a:cs typeface="Arial" panose="020B0604020202020204" pitchFamily="34" charset="0"/>
              </a:rPr>
              <a:t> &amp; </a:t>
            </a:r>
            <a:r>
              <a:rPr lang="en-US" sz="2600" dirty="0" err="1">
                <a:latin typeface="Arial" panose="020B0604020202020204" pitchFamily="34" charset="0"/>
                <a:cs typeface="Arial" panose="020B0604020202020204" pitchFamily="34" charset="0"/>
              </a:rPr>
              <a:t>suatu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usaha</a:t>
            </a:r>
            <a:r>
              <a:rPr lang="en-US" sz="2600" dirty="0">
                <a:latin typeface="Arial" panose="020B0604020202020204" pitchFamily="34" charset="0"/>
                <a:cs typeface="Arial" panose="020B0604020202020204" pitchFamily="34" charset="0"/>
              </a:rPr>
              <a:t> yang </a:t>
            </a:r>
            <a:r>
              <a:rPr lang="en-US" sz="2600" dirty="0" err="1">
                <a:latin typeface="Arial" panose="020B0604020202020204" pitchFamily="34" charset="0"/>
                <a:cs typeface="Arial" panose="020B0604020202020204" pitchFamily="34" charset="0"/>
              </a:rPr>
              <a:t>terus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menerus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untuk</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dapat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memantapkan</a:t>
            </a:r>
            <a:r>
              <a:rPr lang="en-US" sz="2600" dirty="0">
                <a:latin typeface="Arial" panose="020B0604020202020204" pitchFamily="34" charset="0"/>
                <a:cs typeface="Arial" panose="020B0604020202020204" pitchFamily="34" charset="0"/>
              </a:rPr>
              <a:t> &amp; </a:t>
            </a:r>
            <a:r>
              <a:rPr lang="en-US" sz="2600" dirty="0" err="1">
                <a:latin typeface="Arial" panose="020B0604020202020204" pitchFamily="34" charset="0"/>
                <a:cs typeface="Arial" panose="020B0604020202020204" pitchFamily="34" charset="0"/>
              </a:rPr>
              <a:t>mengembangkan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itikad</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baik</a:t>
            </a:r>
            <a:r>
              <a:rPr lang="en-US" sz="2600" dirty="0">
                <a:latin typeface="Arial" panose="020B0604020202020204" pitchFamily="34" charset="0"/>
                <a:cs typeface="Arial" panose="020B0604020202020204" pitchFamily="34" charset="0"/>
              </a:rPr>
              <a:t> (goodwill) dan </a:t>
            </a:r>
            <a:r>
              <a:rPr lang="en-US" sz="2600" dirty="0" err="1">
                <a:latin typeface="Arial" panose="020B0604020202020204" pitchFamily="34" charset="0"/>
                <a:cs typeface="Arial" panose="020B0604020202020204" pitchFamily="34" charset="0"/>
              </a:rPr>
              <a:t>pengertian</a:t>
            </a:r>
            <a:r>
              <a:rPr lang="en-US" sz="2600" dirty="0">
                <a:latin typeface="Arial" panose="020B0604020202020204" pitchFamily="34" charset="0"/>
                <a:cs typeface="Arial" panose="020B0604020202020204" pitchFamily="34" charset="0"/>
              </a:rPr>
              <a:t> yang </a:t>
            </a:r>
            <a:r>
              <a:rPr lang="en-US" sz="2600" dirty="0" err="1">
                <a:latin typeface="Arial" panose="020B0604020202020204" pitchFamily="34" charset="0"/>
                <a:cs typeface="Arial" panose="020B0604020202020204" pitchFamily="34" charset="0"/>
              </a:rPr>
              <a:t>timbal</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balik</a:t>
            </a:r>
            <a:r>
              <a:rPr lang="en-US" sz="2600" dirty="0">
                <a:latin typeface="Arial" panose="020B0604020202020204" pitchFamily="34" charset="0"/>
                <a:cs typeface="Arial" panose="020B0604020202020204" pitchFamily="34" charset="0"/>
              </a:rPr>
              <a:t> (mutual understanding) </a:t>
            </a:r>
            <a:r>
              <a:rPr lang="en-US" sz="2600" dirty="0" err="1">
                <a:latin typeface="Arial" panose="020B0604020202020204" pitchFamily="34" charset="0"/>
                <a:cs typeface="Arial" panose="020B0604020202020204" pitchFamily="34" charset="0"/>
              </a:rPr>
              <a:t>antara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suatu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organisasi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dengan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masyarakat</a:t>
            </a:r>
            <a:r>
              <a:rPr lang="en-US" sz="2600" dirty="0">
                <a:latin typeface="Arial" panose="020B0604020202020204" pitchFamily="34" charset="0"/>
                <a:cs typeface="Arial" panose="020B0604020202020204" pitchFamily="34" charset="0"/>
              </a:rPr>
              <a:t>. Pada era </a:t>
            </a:r>
            <a:r>
              <a:rPr lang="en-US" sz="2600" dirty="0" err="1">
                <a:latin typeface="Arial" panose="020B0604020202020204" pitchFamily="34" charset="0"/>
                <a:cs typeface="Arial" panose="020B0604020202020204" pitchFamily="34" charset="0"/>
              </a:rPr>
              <a:t>globalisasi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ini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peran</a:t>
            </a:r>
            <a:r>
              <a:rPr lang="en-US" sz="2600" dirty="0">
                <a:latin typeface="Arial" panose="020B0604020202020204" pitchFamily="34" charset="0"/>
                <a:cs typeface="Arial" panose="020B0604020202020204" pitchFamily="34" charset="0"/>
              </a:rPr>
              <a:t> Marketing Public Relations </a:t>
            </a:r>
            <a:r>
              <a:rPr lang="en-US" sz="2600" dirty="0" err="1">
                <a:latin typeface="Arial" panose="020B0604020202020204" pitchFamily="34" charset="0"/>
                <a:cs typeface="Arial" panose="020B0604020202020204" pitchFamily="34" charset="0"/>
              </a:rPr>
              <a:t>menjadi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semakin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penting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karena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itikad</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baik</a:t>
            </a:r>
            <a:r>
              <a:rPr lang="en-US" sz="2600" dirty="0">
                <a:latin typeface="Arial" panose="020B0604020202020204" pitchFamily="34" charset="0"/>
                <a:cs typeface="Arial" panose="020B0604020202020204" pitchFamily="34" charset="0"/>
              </a:rPr>
              <a:t> (good will) </a:t>
            </a:r>
            <a:r>
              <a:rPr lang="en-US" sz="2600" dirty="0" err="1">
                <a:latin typeface="Arial" panose="020B0604020202020204" pitchFamily="34" charset="0"/>
                <a:cs typeface="Arial" panose="020B0604020202020204" pitchFamily="34" charset="0"/>
              </a:rPr>
              <a:t>menjadi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suatu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bagian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dari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profesionalisme</a:t>
            </a:r>
            <a:r>
              <a:rPr lang="en-US" sz="2600" dirty="0">
                <a:latin typeface="Arial" panose="020B0604020202020204" pitchFamily="34" charset="0"/>
                <a:cs typeface="Arial" panose="020B0604020202020204" pitchFamily="34" charset="0"/>
              </a:rPr>
              <a:t> yang </a:t>
            </a:r>
            <a:r>
              <a:rPr lang="en-US" sz="2600" dirty="0" err="1">
                <a:latin typeface="Arial" panose="020B0604020202020204" pitchFamily="34" charset="0"/>
                <a:cs typeface="Arial" panose="020B0604020202020204" pitchFamily="34" charset="0"/>
              </a:rPr>
              <a:t>pasti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akan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terbentuk</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karena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pembentukan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simpati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konsumen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secara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efektif</a:t>
            </a:r>
            <a:r>
              <a:rPr lang="en-US" sz="2600" dirty="0">
                <a:latin typeface="Arial" panose="020B0604020202020204" pitchFamily="34" charset="0"/>
                <a:cs typeface="Arial" panose="020B0604020202020204" pitchFamily="34" charset="0"/>
              </a:rPr>
              <a:t> dan </a:t>
            </a:r>
            <a:r>
              <a:rPr lang="en-US" sz="2600" dirty="0" err="1">
                <a:latin typeface="Arial" panose="020B0604020202020204" pitchFamily="34" charset="0"/>
                <a:cs typeface="Arial" panose="020B0604020202020204" pitchFamily="34" charset="0"/>
              </a:rPr>
              <a:t>efisien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sudah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merupakan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keharusan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dimana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tingkat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kompleksitas</a:t>
            </a:r>
            <a:r>
              <a:rPr lang="en-US" sz="2600" dirty="0">
                <a:latin typeface="Arial" panose="020B0604020202020204" pitchFamily="34" charset="0"/>
                <a:cs typeface="Arial" panose="020B0604020202020204" pitchFamily="34" charset="0"/>
              </a:rPr>
              <a:t> dan </a:t>
            </a:r>
            <a:r>
              <a:rPr lang="en-US" sz="2600" dirty="0" err="1">
                <a:latin typeface="Arial" panose="020B0604020202020204" pitchFamily="34" charset="0"/>
                <a:cs typeface="Arial" panose="020B0604020202020204" pitchFamily="34" charset="0"/>
              </a:rPr>
              <a:t>pemuasan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kebutuhan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nasabah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sudah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mencapai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tingkat</a:t>
            </a:r>
            <a:r>
              <a:rPr lang="en-US" sz="2600" dirty="0">
                <a:latin typeface="Arial" panose="020B0604020202020204" pitchFamily="34" charset="0"/>
                <a:cs typeface="Arial" panose="020B0604020202020204" pitchFamily="34" charset="0"/>
              </a:rPr>
              <a:t> yang </a:t>
            </a:r>
            <a:r>
              <a:rPr lang="en-US" sz="2600" dirty="0" err="1">
                <a:latin typeface="Arial" panose="020B0604020202020204" pitchFamily="34" charset="0"/>
                <a:cs typeface="Arial" panose="020B0604020202020204" pitchFamily="34" charset="0"/>
              </a:rPr>
              <a:t>canggih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dalam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kegiatan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pengemasannya</a:t>
            </a:r>
            <a:r>
              <a:rPr lang="en-US" sz="26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789983136"/>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000" b="1" dirty="0">
                <a:effectLst/>
              </a:rPr>
              <a:t>Konsep Marketing PR</a:t>
            </a:r>
            <a:endParaRPr lang="id-ID" sz="5000" dirty="0"/>
          </a:p>
        </p:txBody>
      </p:sp>
      <p:sp>
        <p:nvSpPr>
          <p:cNvPr id="7" name="Rectangle 2"/>
          <p:cNvSpPr>
            <a:spLocks noChangeArrowheads="1"/>
          </p:cNvSpPr>
          <p:nvPr/>
        </p:nvSpPr>
        <p:spPr bwMode="auto">
          <a:xfrm>
            <a:off x="500034" y="1268760"/>
            <a:ext cx="8248430" cy="5112568"/>
          </a:xfrm>
          <a:prstGeom prst="rect">
            <a:avLst/>
          </a:prstGeom>
          <a:noFill/>
          <a:ln w="9525">
            <a:noFill/>
            <a:miter lim="800000"/>
            <a:headEnd/>
            <a:tailEnd/>
          </a:ln>
          <a:effectLst/>
        </p:spPr>
        <p:txBody>
          <a:bodyPr lIns="92075" tIns="46038" rIns="92075" bIns="46038"/>
          <a:lstStyle/>
          <a:p>
            <a:r>
              <a:rPr lang="en-US" sz="3400" dirty="0">
                <a:latin typeface="Arial" panose="020B0604020202020204" pitchFamily="34" charset="0"/>
                <a:cs typeface="Arial" panose="020B0604020202020204" pitchFamily="34" charset="0"/>
              </a:rPr>
              <a:t>Philip </a:t>
            </a:r>
            <a:r>
              <a:rPr lang="en-US" sz="3400" dirty="0" err="1">
                <a:latin typeface="Arial" panose="020B0604020202020204" pitchFamily="34" charset="0"/>
                <a:cs typeface="Arial" panose="020B0604020202020204" pitchFamily="34" charset="0"/>
              </a:rPr>
              <a:t>kotler</a:t>
            </a:r>
            <a:r>
              <a:rPr lang="en-US" sz="3400" dirty="0">
                <a:latin typeface="Arial" panose="020B0604020202020204" pitchFamily="34" charset="0"/>
                <a:cs typeface="Arial" panose="020B0604020202020204" pitchFamily="34" charset="0"/>
              </a:rPr>
              <a:t> </a:t>
            </a:r>
            <a:r>
              <a:rPr lang="en-US" sz="3400" dirty="0" err="1">
                <a:latin typeface="Arial" panose="020B0604020202020204" pitchFamily="34" charset="0"/>
                <a:cs typeface="Arial" panose="020B0604020202020204" pitchFamily="34" charset="0"/>
              </a:rPr>
              <a:t>mengatakan</a:t>
            </a:r>
            <a:r>
              <a:rPr lang="en-US" sz="3400" dirty="0">
                <a:latin typeface="Arial" panose="020B0604020202020204" pitchFamily="34" charset="0"/>
                <a:cs typeface="Arial" panose="020B0604020202020204" pitchFamily="34" charset="0"/>
              </a:rPr>
              <a:t> </a:t>
            </a:r>
            <a:r>
              <a:rPr lang="en-US" sz="3400" dirty="0" err="1">
                <a:latin typeface="Arial" panose="020B0604020202020204" pitchFamily="34" charset="0"/>
                <a:cs typeface="Arial" panose="020B0604020202020204" pitchFamily="34" charset="0"/>
              </a:rPr>
              <a:t>bahwa</a:t>
            </a:r>
            <a:r>
              <a:rPr lang="en-US" sz="3400" dirty="0">
                <a:latin typeface="Arial" panose="020B0604020202020204" pitchFamily="34" charset="0"/>
                <a:cs typeface="Arial" panose="020B0604020202020204" pitchFamily="34" charset="0"/>
              </a:rPr>
              <a:t>: ”Marketing Public Relations works because works it adds value to product through it’s unique ability to lend credibility to product message” Marketing Public Relations </a:t>
            </a:r>
            <a:r>
              <a:rPr lang="en-US" sz="3400" dirty="0" err="1">
                <a:latin typeface="Arial" panose="020B0604020202020204" pitchFamily="34" charset="0"/>
                <a:cs typeface="Arial" panose="020B0604020202020204" pitchFamily="34" charset="0"/>
              </a:rPr>
              <a:t>diciptakan</a:t>
            </a:r>
            <a:r>
              <a:rPr lang="en-US" sz="3400" dirty="0">
                <a:latin typeface="Arial" panose="020B0604020202020204" pitchFamily="34" charset="0"/>
                <a:cs typeface="Arial" panose="020B0604020202020204" pitchFamily="34" charset="0"/>
              </a:rPr>
              <a:t> </a:t>
            </a:r>
            <a:r>
              <a:rPr lang="en-US" sz="3400" dirty="0" err="1">
                <a:latin typeface="Arial" panose="020B0604020202020204" pitchFamily="34" charset="0"/>
                <a:cs typeface="Arial" panose="020B0604020202020204" pitchFamily="34" charset="0"/>
              </a:rPr>
              <a:t>untuk</a:t>
            </a:r>
            <a:r>
              <a:rPr lang="en-US" sz="3400" dirty="0">
                <a:latin typeface="Arial" panose="020B0604020202020204" pitchFamily="34" charset="0"/>
                <a:cs typeface="Arial" panose="020B0604020202020204" pitchFamily="34" charset="0"/>
              </a:rPr>
              <a:t> </a:t>
            </a:r>
            <a:r>
              <a:rPr lang="en-US" sz="3400" dirty="0" err="1">
                <a:latin typeface="Arial" panose="020B0604020202020204" pitchFamily="34" charset="0"/>
                <a:cs typeface="Arial" panose="020B0604020202020204" pitchFamily="34" charset="0"/>
              </a:rPr>
              <a:t>menambah</a:t>
            </a:r>
            <a:r>
              <a:rPr lang="en-US" sz="3400" dirty="0">
                <a:latin typeface="Arial" panose="020B0604020202020204" pitchFamily="34" charset="0"/>
                <a:cs typeface="Arial" panose="020B0604020202020204" pitchFamily="34" charset="0"/>
              </a:rPr>
              <a:t> </a:t>
            </a:r>
            <a:r>
              <a:rPr lang="en-US" sz="3400" dirty="0" err="1">
                <a:latin typeface="Arial" panose="020B0604020202020204" pitchFamily="34" charset="0"/>
                <a:cs typeface="Arial" panose="020B0604020202020204" pitchFamily="34" charset="0"/>
              </a:rPr>
              <a:t>atau</a:t>
            </a:r>
            <a:r>
              <a:rPr lang="en-US" sz="3400" dirty="0">
                <a:latin typeface="Arial" panose="020B0604020202020204" pitchFamily="34" charset="0"/>
                <a:cs typeface="Arial" panose="020B0604020202020204" pitchFamily="34" charset="0"/>
              </a:rPr>
              <a:t> </a:t>
            </a:r>
            <a:r>
              <a:rPr lang="en-US" sz="3400" dirty="0" err="1">
                <a:latin typeface="Arial" panose="020B0604020202020204" pitchFamily="34" charset="0"/>
                <a:cs typeface="Arial" panose="020B0604020202020204" pitchFamily="34" charset="0"/>
              </a:rPr>
              <a:t>memberikan</a:t>
            </a:r>
            <a:r>
              <a:rPr lang="en-US" sz="3400" dirty="0">
                <a:latin typeface="Arial" panose="020B0604020202020204" pitchFamily="34" charset="0"/>
                <a:cs typeface="Arial" panose="020B0604020202020204" pitchFamily="34" charset="0"/>
              </a:rPr>
              <a:t> </a:t>
            </a:r>
            <a:r>
              <a:rPr lang="en-US" sz="3400" dirty="0" err="1">
                <a:latin typeface="Arial" panose="020B0604020202020204" pitchFamily="34" charset="0"/>
                <a:cs typeface="Arial" panose="020B0604020202020204" pitchFamily="34" charset="0"/>
              </a:rPr>
              <a:t>nilai</a:t>
            </a:r>
            <a:r>
              <a:rPr lang="en-US" sz="3400" dirty="0">
                <a:latin typeface="Arial" panose="020B0604020202020204" pitchFamily="34" charset="0"/>
                <a:cs typeface="Arial" panose="020B0604020202020204" pitchFamily="34" charset="0"/>
              </a:rPr>
              <a:t> </a:t>
            </a:r>
            <a:r>
              <a:rPr lang="en-US" sz="3400" dirty="0" err="1">
                <a:latin typeface="Arial" panose="020B0604020202020204" pitchFamily="34" charset="0"/>
                <a:cs typeface="Arial" panose="020B0604020202020204" pitchFamily="34" charset="0"/>
              </a:rPr>
              <a:t>bagi</a:t>
            </a:r>
            <a:r>
              <a:rPr lang="en-US" sz="3400" dirty="0">
                <a:latin typeface="Arial" panose="020B0604020202020204" pitchFamily="34" charset="0"/>
                <a:cs typeface="Arial" panose="020B0604020202020204" pitchFamily="34" charset="0"/>
              </a:rPr>
              <a:t> </a:t>
            </a:r>
            <a:r>
              <a:rPr lang="en-US" sz="3400" dirty="0" err="1">
                <a:latin typeface="Arial" panose="020B0604020202020204" pitchFamily="34" charset="0"/>
                <a:cs typeface="Arial" panose="020B0604020202020204" pitchFamily="34" charset="0"/>
              </a:rPr>
              <a:t>produk</a:t>
            </a:r>
            <a:r>
              <a:rPr lang="en-US" sz="3400" dirty="0">
                <a:latin typeface="Arial" panose="020B0604020202020204" pitchFamily="34" charset="0"/>
                <a:cs typeface="Arial" panose="020B0604020202020204" pitchFamily="34" charset="0"/>
              </a:rPr>
              <a:t> </a:t>
            </a:r>
            <a:r>
              <a:rPr lang="en-US" sz="3400" dirty="0" err="1">
                <a:latin typeface="Arial" panose="020B0604020202020204" pitchFamily="34" charset="0"/>
                <a:cs typeface="Arial" panose="020B0604020202020204" pitchFamily="34" charset="0"/>
              </a:rPr>
              <a:t>melalui</a:t>
            </a:r>
            <a:r>
              <a:rPr lang="en-US" sz="3400" dirty="0">
                <a:latin typeface="Arial" panose="020B0604020202020204" pitchFamily="34" charset="0"/>
                <a:cs typeface="Arial" panose="020B0604020202020204" pitchFamily="34" charset="0"/>
              </a:rPr>
              <a:t> </a:t>
            </a:r>
            <a:r>
              <a:rPr lang="en-US" sz="3400" dirty="0" err="1">
                <a:latin typeface="Arial" panose="020B0604020202020204" pitchFamily="34" charset="0"/>
                <a:cs typeface="Arial" panose="020B0604020202020204" pitchFamily="34" charset="0"/>
              </a:rPr>
              <a:t>kemampuan</a:t>
            </a:r>
            <a:r>
              <a:rPr lang="en-US" sz="3400" dirty="0">
                <a:latin typeface="Arial" panose="020B0604020202020204" pitchFamily="34" charset="0"/>
                <a:cs typeface="Arial" panose="020B0604020202020204" pitchFamily="34" charset="0"/>
              </a:rPr>
              <a:t> yang </a:t>
            </a:r>
            <a:r>
              <a:rPr lang="en-US" sz="3400" dirty="0" err="1">
                <a:latin typeface="Arial" panose="020B0604020202020204" pitchFamily="34" charset="0"/>
                <a:cs typeface="Arial" panose="020B0604020202020204" pitchFamily="34" charset="0"/>
              </a:rPr>
              <a:t>unik</a:t>
            </a:r>
            <a:r>
              <a:rPr lang="en-US" sz="3400" dirty="0">
                <a:latin typeface="Arial" panose="020B0604020202020204" pitchFamily="34" charset="0"/>
                <a:cs typeface="Arial" panose="020B0604020202020204" pitchFamily="34" charset="0"/>
              </a:rPr>
              <a:t> </a:t>
            </a:r>
            <a:r>
              <a:rPr lang="en-US" sz="3400" dirty="0" err="1">
                <a:latin typeface="Arial" panose="020B0604020202020204" pitchFamily="34" charset="0"/>
                <a:cs typeface="Arial" panose="020B0604020202020204" pitchFamily="34" charset="0"/>
              </a:rPr>
              <a:t>untuk</a:t>
            </a:r>
            <a:r>
              <a:rPr lang="en-US" sz="3400" dirty="0">
                <a:latin typeface="Arial" panose="020B0604020202020204" pitchFamily="34" charset="0"/>
                <a:cs typeface="Arial" panose="020B0604020202020204" pitchFamily="34" charset="0"/>
              </a:rPr>
              <a:t> </a:t>
            </a:r>
            <a:r>
              <a:rPr lang="en-US" sz="3400" dirty="0" err="1">
                <a:latin typeface="Arial" panose="020B0604020202020204" pitchFamily="34" charset="0"/>
                <a:cs typeface="Arial" panose="020B0604020202020204" pitchFamily="34" charset="0"/>
              </a:rPr>
              <a:t>menunjukkan</a:t>
            </a:r>
            <a:r>
              <a:rPr lang="en-US" sz="3400" dirty="0">
                <a:latin typeface="Arial" panose="020B0604020202020204" pitchFamily="34" charset="0"/>
                <a:cs typeface="Arial" panose="020B0604020202020204" pitchFamily="34" charset="0"/>
              </a:rPr>
              <a:t> </a:t>
            </a:r>
            <a:r>
              <a:rPr lang="en-US" sz="3400" dirty="0" err="1">
                <a:latin typeface="Arial" panose="020B0604020202020204" pitchFamily="34" charset="0"/>
                <a:cs typeface="Arial" panose="020B0604020202020204" pitchFamily="34" charset="0"/>
              </a:rPr>
              <a:t>kredibilitas</a:t>
            </a:r>
            <a:r>
              <a:rPr lang="en-US" sz="3400" dirty="0">
                <a:latin typeface="Arial" panose="020B0604020202020204" pitchFamily="34" charset="0"/>
                <a:cs typeface="Arial" panose="020B0604020202020204" pitchFamily="34" charset="0"/>
              </a:rPr>
              <a:t> </a:t>
            </a:r>
            <a:r>
              <a:rPr lang="en-US" sz="3400" dirty="0" err="1">
                <a:latin typeface="Arial" panose="020B0604020202020204" pitchFamily="34" charset="0"/>
                <a:cs typeface="Arial" panose="020B0604020202020204" pitchFamily="34" charset="0"/>
              </a:rPr>
              <a:t>pesan</a:t>
            </a:r>
            <a:r>
              <a:rPr lang="en-US" sz="3400" dirty="0">
                <a:latin typeface="Arial" panose="020B0604020202020204" pitchFamily="34" charset="0"/>
                <a:cs typeface="Arial" panose="020B0604020202020204" pitchFamily="34" charset="0"/>
              </a:rPr>
              <a:t> </a:t>
            </a:r>
            <a:r>
              <a:rPr lang="en-US" sz="3400" dirty="0" err="1">
                <a:latin typeface="Arial" panose="020B0604020202020204" pitchFamily="34" charset="0"/>
                <a:cs typeface="Arial" panose="020B0604020202020204" pitchFamily="34" charset="0"/>
              </a:rPr>
              <a:t>produk</a:t>
            </a:r>
            <a:endParaRPr lang="en-US" sz="3400" dirty="0">
              <a:latin typeface="Arial" panose="020B0604020202020204" pitchFamily="34" charset="0"/>
              <a:cs typeface="Arial" panose="020B0604020202020204" pitchFamily="34" charset="0"/>
            </a:endParaRPr>
          </a:p>
          <a:p>
            <a:endParaRPr lang="en-US" sz="3200" dirty="0"/>
          </a:p>
          <a:p>
            <a:endParaRPr lang="en-US" sz="3200" dirty="0"/>
          </a:p>
          <a:p>
            <a:endParaRPr lang="en-US" sz="3200" dirty="0"/>
          </a:p>
          <a:p>
            <a:endParaRPr lang="en-US" sz="3200" dirty="0"/>
          </a:p>
          <a:p>
            <a:endParaRPr lang="en-US" sz="3200" dirty="0"/>
          </a:p>
          <a:p>
            <a:endParaRPr lang="en-US" sz="2000" dirty="0"/>
          </a:p>
        </p:txBody>
      </p:sp>
    </p:spTree>
    <p:extLst>
      <p:ext uri="{BB962C8B-B14F-4D97-AF65-F5344CB8AC3E}">
        <p14:creationId xmlns:p14="http://schemas.microsoft.com/office/powerpoint/2010/main" val="1527793882"/>
      </p:ext>
    </p:extLst>
  </p:cSld>
  <p:clrMapOvr>
    <a:masterClrMapping/>
  </p:clrMapOvr>
  <p:transition spd="med">
    <p:cover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1422"/>
            <a:ext cx="8429684" cy="837298"/>
          </a:xfrm>
        </p:spPr>
        <p:txBody>
          <a:bodyPr>
            <a:noAutofit/>
          </a:bodyPr>
          <a:lstStyle/>
          <a:p>
            <a:r>
              <a:rPr lang="en-US" sz="5000" b="1" dirty="0">
                <a:effectLst/>
              </a:rPr>
              <a:t>Konsep Marketing PR</a:t>
            </a:r>
            <a:endParaRPr lang="id-ID" sz="5000" dirty="0"/>
          </a:p>
        </p:txBody>
      </p:sp>
      <p:sp>
        <p:nvSpPr>
          <p:cNvPr id="7" name="Rectangle 2"/>
          <p:cNvSpPr>
            <a:spLocks noChangeArrowheads="1"/>
          </p:cNvSpPr>
          <p:nvPr/>
        </p:nvSpPr>
        <p:spPr bwMode="auto">
          <a:xfrm>
            <a:off x="318780" y="1124744"/>
            <a:ext cx="8429684" cy="5112568"/>
          </a:xfrm>
          <a:prstGeom prst="rect">
            <a:avLst/>
          </a:prstGeom>
          <a:noFill/>
          <a:ln w="9525">
            <a:noFill/>
            <a:miter lim="800000"/>
            <a:headEnd/>
            <a:tailEnd/>
          </a:ln>
          <a:effectLst/>
        </p:spPr>
        <p:txBody>
          <a:bodyPr lIns="92075" tIns="46038" rIns="92075" bIns="46038"/>
          <a:lstStyle/>
          <a:p>
            <a:r>
              <a:rPr lang="en-US" sz="2800" dirty="0" err="1">
                <a:latin typeface="Arial" panose="020B0604020202020204" pitchFamily="34" charset="0"/>
                <a:cs typeface="Arial" panose="020B0604020202020204" pitchFamily="34" charset="0"/>
              </a:rPr>
              <a:t>Peranan</a:t>
            </a:r>
            <a:r>
              <a:rPr lang="en-US" sz="2800" dirty="0">
                <a:latin typeface="Arial" panose="020B0604020202020204" pitchFamily="34" charset="0"/>
                <a:cs typeface="Arial" panose="020B0604020202020204" pitchFamily="34" charset="0"/>
              </a:rPr>
              <a:t> Marketing Public Relations </a:t>
            </a:r>
            <a:r>
              <a:rPr lang="en-US" sz="2800" dirty="0" err="1">
                <a:latin typeface="Arial" panose="020B0604020202020204" pitchFamily="34" charset="0"/>
                <a:cs typeface="Arial" panose="020B0604020202020204" pitchFamily="34" charset="0"/>
              </a:rPr>
              <a:t>dalam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upaya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mencapai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tujuan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utama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organisasi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menurut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Rosady</a:t>
            </a:r>
            <a:r>
              <a:rPr lang="en-US" sz="2800" dirty="0">
                <a:latin typeface="Arial" panose="020B0604020202020204" pitchFamily="34" charset="0"/>
                <a:cs typeface="Arial" panose="020B0604020202020204" pitchFamily="34" charset="0"/>
              </a:rPr>
              <a:t> Ruslan:</a:t>
            </a:r>
          </a:p>
          <a:p>
            <a:endParaRPr lang="en-US" sz="1000" dirty="0">
              <a:latin typeface="Arial" panose="020B0604020202020204" pitchFamily="34" charset="0"/>
              <a:cs typeface="Arial" panose="020B0604020202020204" pitchFamily="34" charset="0"/>
            </a:endParaRPr>
          </a:p>
          <a:p>
            <a:pPr marL="346075" lvl="0" indent="-346075">
              <a:buFont typeface="+mj-lt"/>
              <a:buAutoNum type="arabicPeriod"/>
            </a:pPr>
            <a:r>
              <a:rPr lang="en-US" sz="2800" dirty="0" err="1">
                <a:latin typeface="Arial" panose="020B0604020202020204" pitchFamily="34" charset="0"/>
                <a:cs typeface="Arial" panose="020B0604020202020204" pitchFamily="34" charset="0"/>
              </a:rPr>
              <a:t>Menumbuhkembangkan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kesadaran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konsumennya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terhadap</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produk</a:t>
            </a:r>
            <a:r>
              <a:rPr lang="en-US" sz="2800" dirty="0">
                <a:latin typeface="Arial" panose="020B0604020202020204" pitchFamily="34" charset="0"/>
                <a:cs typeface="Arial" panose="020B0604020202020204" pitchFamily="34" charset="0"/>
              </a:rPr>
              <a:t> yang </a:t>
            </a:r>
            <a:r>
              <a:rPr lang="en-US" sz="2800" dirty="0" err="1">
                <a:latin typeface="Arial" panose="020B0604020202020204" pitchFamily="34" charset="0"/>
                <a:cs typeface="Arial" panose="020B0604020202020204" pitchFamily="34" charset="0"/>
              </a:rPr>
              <a:t>tengah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diluncurkan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itu</a:t>
            </a:r>
            <a:r>
              <a:rPr lang="en-US" sz="2800" dirty="0">
                <a:latin typeface="Arial" panose="020B0604020202020204" pitchFamily="34" charset="0"/>
                <a:cs typeface="Arial" panose="020B0604020202020204" pitchFamily="34" charset="0"/>
              </a:rPr>
              <a:t>.</a:t>
            </a:r>
          </a:p>
          <a:p>
            <a:pPr marL="346075" lvl="0" indent="-346075">
              <a:buFont typeface="+mj-lt"/>
              <a:buAutoNum type="arabicPeriod"/>
            </a:pPr>
            <a:r>
              <a:rPr lang="en-US" sz="2800" dirty="0" err="1">
                <a:latin typeface="Arial" panose="020B0604020202020204" pitchFamily="34" charset="0"/>
                <a:cs typeface="Arial" panose="020B0604020202020204" pitchFamily="34" charset="0"/>
              </a:rPr>
              <a:t>Membangun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kepercayaan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konsumen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terhadap</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citra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perusahaan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atau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manfaat</a:t>
            </a:r>
            <a:r>
              <a:rPr lang="en-US" sz="2800" dirty="0">
                <a:latin typeface="Arial" panose="020B0604020202020204" pitchFamily="34" charset="0"/>
                <a:cs typeface="Arial" panose="020B0604020202020204" pitchFamily="34" charset="0"/>
              </a:rPr>
              <a:t> (benefit) </a:t>
            </a:r>
            <a:r>
              <a:rPr lang="en-US" sz="2800" dirty="0" err="1">
                <a:latin typeface="Arial" panose="020B0604020202020204" pitchFamily="34" charset="0"/>
                <a:cs typeface="Arial" panose="020B0604020202020204" pitchFamily="34" charset="0"/>
              </a:rPr>
              <a:t>atas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produk</a:t>
            </a:r>
            <a:r>
              <a:rPr lang="en-US" sz="2800" dirty="0">
                <a:latin typeface="Arial" panose="020B0604020202020204" pitchFamily="34" charset="0"/>
                <a:cs typeface="Arial" panose="020B0604020202020204" pitchFamily="34" charset="0"/>
              </a:rPr>
              <a:t> yang </a:t>
            </a:r>
            <a:r>
              <a:rPr lang="en-US" sz="2800" dirty="0" err="1">
                <a:latin typeface="Arial" panose="020B0604020202020204" pitchFamily="34" charset="0"/>
                <a:cs typeface="Arial" panose="020B0604020202020204" pitchFamily="34" charset="0"/>
              </a:rPr>
              <a:t>ditawarkan</a:t>
            </a:r>
            <a:r>
              <a:rPr lang="en-US" sz="2800" dirty="0">
                <a:latin typeface="Arial" panose="020B0604020202020204" pitchFamily="34" charset="0"/>
                <a:cs typeface="Arial" panose="020B0604020202020204" pitchFamily="34" charset="0"/>
              </a:rPr>
              <a:t> / </a:t>
            </a:r>
            <a:r>
              <a:rPr lang="en-US" sz="2800" dirty="0" err="1">
                <a:latin typeface="Arial" panose="020B0604020202020204" pitchFamily="34" charset="0"/>
                <a:cs typeface="Arial" panose="020B0604020202020204" pitchFamily="34" charset="0"/>
              </a:rPr>
              <a:t>digunakan</a:t>
            </a:r>
            <a:endParaRPr lang="en-US" sz="2800" dirty="0">
              <a:latin typeface="Arial" panose="020B0604020202020204" pitchFamily="34" charset="0"/>
              <a:cs typeface="Arial" panose="020B0604020202020204" pitchFamily="34" charset="0"/>
            </a:endParaRPr>
          </a:p>
          <a:p>
            <a:pPr marL="346075" lvl="0" indent="-346075">
              <a:buFont typeface="+mj-lt"/>
              <a:buAutoNum type="arabicPeriod"/>
            </a:pPr>
            <a:r>
              <a:rPr lang="en-US" sz="2800" dirty="0" err="1">
                <a:latin typeface="Arial" panose="020B0604020202020204" pitchFamily="34" charset="0"/>
                <a:cs typeface="Arial" panose="020B0604020202020204" pitchFamily="34" charset="0"/>
              </a:rPr>
              <a:t>Mendorong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antusiasme</a:t>
            </a:r>
            <a:r>
              <a:rPr lang="en-US" sz="2800" dirty="0">
                <a:latin typeface="Arial" panose="020B0604020202020204" pitchFamily="34" charset="0"/>
                <a:cs typeface="Arial" panose="020B0604020202020204" pitchFamily="34" charset="0"/>
              </a:rPr>
              <a:t> (sales force) </a:t>
            </a:r>
            <a:r>
              <a:rPr lang="en-US" sz="2800" dirty="0" err="1">
                <a:latin typeface="Arial" panose="020B0604020202020204" pitchFamily="34" charset="0"/>
                <a:cs typeface="Arial" panose="020B0604020202020204" pitchFamily="34" charset="0"/>
              </a:rPr>
              <a:t>melalui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suatu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artikel</a:t>
            </a:r>
            <a:r>
              <a:rPr lang="en-US" sz="2800" dirty="0">
                <a:latin typeface="Arial" panose="020B0604020202020204" pitchFamily="34" charset="0"/>
                <a:cs typeface="Arial" panose="020B0604020202020204" pitchFamily="34" charset="0"/>
              </a:rPr>
              <a:t> sponsor (advertorial) </a:t>
            </a:r>
            <a:r>
              <a:rPr lang="en-US" sz="2800" dirty="0" err="1">
                <a:latin typeface="Arial" panose="020B0604020202020204" pitchFamily="34" charset="0"/>
                <a:cs typeface="Arial" panose="020B0604020202020204" pitchFamily="34" charset="0"/>
              </a:rPr>
              <a:t>tentang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kegunaan</a:t>
            </a:r>
            <a:r>
              <a:rPr lang="en-US" sz="2800" dirty="0">
                <a:latin typeface="Arial" panose="020B0604020202020204" pitchFamily="34" charset="0"/>
                <a:cs typeface="Arial" panose="020B0604020202020204" pitchFamily="34" charset="0"/>
              </a:rPr>
              <a:t> dan </a:t>
            </a:r>
            <a:r>
              <a:rPr lang="en-US" sz="2800" dirty="0" err="1">
                <a:latin typeface="Arial" panose="020B0604020202020204" pitchFamily="34" charset="0"/>
                <a:cs typeface="Arial" panose="020B0604020202020204" pitchFamily="34" charset="0"/>
              </a:rPr>
              <a:t>manfaat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suatu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produk</a:t>
            </a:r>
            <a:r>
              <a:rPr lang="en-US" sz="2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828677990"/>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 calcmode="lin" valueType="num">
                                      <p:cBhvr additive="base">
                                        <p:cTn id="12"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 calcmode="lin" valueType="num">
                                      <p:cBhvr additive="base">
                                        <p:cTn id="17"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12" fill="hold" nodeType="after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 calcmode="lin" valueType="num">
                                      <p:cBhvr additive="base">
                                        <p:cTn id="22" dur="20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23" dur="20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Konsep Marketing PR</a:t>
            </a:r>
            <a:endParaRPr lang="id-ID" sz="5000" dirty="0"/>
          </a:p>
        </p:txBody>
      </p:sp>
      <p:sp>
        <p:nvSpPr>
          <p:cNvPr id="7" name="Rectangle 2"/>
          <p:cNvSpPr>
            <a:spLocks noChangeArrowheads="1"/>
          </p:cNvSpPr>
          <p:nvPr/>
        </p:nvSpPr>
        <p:spPr bwMode="auto">
          <a:xfrm>
            <a:off x="323528" y="1124744"/>
            <a:ext cx="8606190" cy="5112568"/>
          </a:xfrm>
          <a:prstGeom prst="rect">
            <a:avLst/>
          </a:prstGeom>
          <a:noFill/>
          <a:ln w="9525">
            <a:noFill/>
            <a:miter lim="800000"/>
            <a:headEnd/>
            <a:tailEnd/>
          </a:ln>
          <a:effectLst/>
        </p:spPr>
        <p:txBody>
          <a:bodyPr lIns="92075" tIns="46038" rIns="92075" bIns="46038"/>
          <a:lstStyle/>
          <a:p>
            <a:pPr marL="346075" lvl="0" indent="-346075">
              <a:buAutoNum type="arabicPeriod" startAt="4"/>
            </a:pPr>
            <a:r>
              <a:rPr lang="en-US" sz="3000" dirty="0" err="1">
                <a:latin typeface="Arial" panose="020B0604020202020204" pitchFamily="34" charset="0"/>
                <a:cs typeface="Arial" panose="020B0604020202020204" pitchFamily="34" charset="0"/>
              </a:rPr>
              <a:t>Menekan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biaya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promosi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iklan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komersial</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baik</a:t>
            </a:r>
            <a:r>
              <a:rPr lang="en-US" sz="3000" dirty="0">
                <a:latin typeface="Arial" panose="020B0604020202020204" pitchFamily="34" charset="0"/>
                <a:cs typeface="Arial" panose="020B0604020202020204" pitchFamily="34" charset="0"/>
              </a:rPr>
              <a:t> di media </a:t>
            </a:r>
            <a:r>
              <a:rPr lang="en-US" sz="3000" dirty="0" err="1">
                <a:latin typeface="Arial" panose="020B0604020202020204" pitchFamily="34" charset="0"/>
                <a:cs typeface="Arial" panose="020B0604020202020204" pitchFamily="34" charset="0"/>
              </a:rPr>
              <a:t>elektronik</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maupun</a:t>
            </a:r>
            <a:r>
              <a:rPr lang="en-US" sz="3000" dirty="0">
                <a:latin typeface="Arial" panose="020B0604020202020204" pitchFamily="34" charset="0"/>
                <a:cs typeface="Arial" panose="020B0604020202020204" pitchFamily="34" charset="0"/>
              </a:rPr>
              <a:t> media </a:t>
            </a:r>
            <a:r>
              <a:rPr lang="en-US" sz="3000" dirty="0" err="1">
                <a:latin typeface="Arial" panose="020B0604020202020204" pitchFamily="34" charset="0"/>
                <a:cs typeface="Arial" panose="020B0604020202020204" pitchFamily="34" charset="0"/>
              </a:rPr>
              <a:t>cetak</a:t>
            </a:r>
            <a:r>
              <a:rPr lang="en-US" sz="3000" dirty="0">
                <a:latin typeface="Arial" panose="020B0604020202020204" pitchFamily="34" charset="0"/>
                <a:cs typeface="Arial" panose="020B0604020202020204" pitchFamily="34" charset="0"/>
              </a:rPr>
              <a:t> dan </a:t>
            </a:r>
            <a:r>
              <a:rPr lang="en-US" sz="3000" dirty="0" err="1">
                <a:latin typeface="Arial" panose="020B0604020202020204" pitchFamily="34" charset="0"/>
                <a:cs typeface="Arial" panose="020B0604020202020204" pitchFamily="34" charset="0"/>
              </a:rPr>
              <a:t>sebagainya</a:t>
            </a:r>
            <a:r>
              <a:rPr lang="en-US" sz="3000" dirty="0">
                <a:latin typeface="Arial" panose="020B0604020202020204" pitchFamily="34" charset="0"/>
                <a:cs typeface="Arial" panose="020B0604020202020204" pitchFamily="34" charset="0"/>
              </a:rPr>
              <a:t> demi </a:t>
            </a:r>
            <a:r>
              <a:rPr lang="en-US" sz="3000" dirty="0" err="1">
                <a:latin typeface="Arial" panose="020B0604020202020204" pitchFamily="34" charset="0"/>
                <a:cs typeface="Arial" panose="020B0604020202020204" pitchFamily="34" charset="0"/>
              </a:rPr>
              <a:t>tercapainya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efisiensi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biaya</a:t>
            </a:r>
            <a:r>
              <a:rPr lang="en-US" sz="3000" dirty="0">
                <a:latin typeface="Arial" panose="020B0604020202020204" pitchFamily="34" charset="0"/>
                <a:cs typeface="Arial" panose="020B0604020202020204" pitchFamily="34" charset="0"/>
              </a:rPr>
              <a:t>.</a:t>
            </a:r>
          </a:p>
          <a:p>
            <a:pPr marL="346075" lvl="0" indent="-346075">
              <a:buAutoNum type="arabicPeriod" startAt="4"/>
            </a:pPr>
            <a:r>
              <a:rPr lang="en-US" sz="3000" dirty="0" err="1">
                <a:latin typeface="Arial" panose="020B0604020202020204" pitchFamily="34" charset="0"/>
                <a:cs typeface="Arial" panose="020B0604020202020204" pitchFamily="34" charset="0"/>
              </a:rPr>
              <a:t>Komitmen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untuk</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meningkatkan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pelayanan-pelayanan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kepada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konsumen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termasuk</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upaya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mengatasi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keluhan-keluhan</a:t>
            </a:r>
            <a:r>
              <a:rPr lang="en-US" sz="3000" dirty="0">
                <a:latin typeface="Arial" panose="020B0604020202020204" pitchFamily="34" charset="0"/>
                <a:cs typeface="Arial" panose="020B0604020202020204" pitchFamily="34" charset="0"/>
              </a:rPr>
              <a:t> (complain handling) dan lain </a:t>
            </a:r>
            <a:r>
              <a:rPr lang="en-US" sz="3000" dirty="0" err="1">
                <a:latin typeface="Arial" panose="020B0604020202020204" pitchFamily="34" charset="0"/>
                <a:cs typeface="Arial" panose="020B0604020202020204" pitchFamily="34" charset="0"/>
              </a:rPr>
              <a:t>sebagainya</a:t>
            </a:r>
            <a:r>
              <a:rPr lang="en-US" sz="3000" dirty="0">
                <a:latin typeface="Arial" panose="020B0604020202020204" pitchFamily="34" charset="0"/>
                <a:cs typeface="Arial" panose="020B0604020202020204" pitchFamily="34" charset="0"/>
              </a:rPr>
              <a:t> demi </a:t>
            </a:r>
            <a:r>
              <a:rPr lang="en-US" sz="3000" dirty="0" err="1">
                <a:latin typeface="Arial" panose="020B0604020202020204" pitchFamily="34" charset="0"/>
                <a:cs typeface="Arial" panose="020B0604020202020204" pitchFamily="34" charset="0"/>
              </a:rPr>
              <a:t>tercapainya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kepuasan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pihak</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pelanggannya</a:t>
            </a:r>
            <a:r>
              <a:rPr lang="en-US" sz="3000" dirty="0">
                <a:latin typeface="Arial" panose="020B0604020202020204" pitchFamily="34" charset="0"/>
                <a:cs typeface="Arial" panose="020B0604020202020204" pitchFamily="34" charset="0"/>
              </a:rPr>
              <a:t>.</a:t>
            </a:r>
          </a:p>
          <a:p>
            <a:pPr marL="346075" lvl="0" indent="-346075">
              <a:buAutoNum type="arabicPeriod" startAt="4"/>
            </a:pPr>
            <a:r>
              <a:rPr lang="en-US" sz="3000" dirty="0">
                <a:latin typeface="Arial" panose="020B0604020202020204" pitchFamily="34" charset="0"/>
                <a:cs typeface="Arial" panose="020B0604020202020204" pitchFamily="34" charset="0"/>
              </a:rPr>
              <a:t>Membantu </a:t>
            </a:r>
            <a:r>
              <a:rPr lang="en-US" sz="3000" dirty="0" err="1">
                <a:latin typeface="Arial" panose="020B0604020202020204" pitchFamily="34" charset="0"/>
                <a:cs typeface="Arial" panose="020B0604020202020204" pitchFamily="34" charset="0"/>
              </a:rPr>
              <a:t>mengkampanyekan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peluncuran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produk-produk</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baru</a:t>
            </a:r>
            <a:r>
              <a:rPr lang="en-US" sz="3000" dirty="0">
                <a:latin typeface="Arial" panose="020B0604020202020204" pitchFamily="34" charset="0"/>
                <a:cs typeface="Arial" panose="020B0604020202020204" pitchFamily="34" charset="0"/>
              </a:rPr>
              <a:t> dan </a:t>
            </a:r>
            <a:r>
              <a:rPr lang="en-US" sz="3000" dirty="0" err="1">
                <a:latin typeface="Arial" panose="020B0604020202020204" pitchFamily="34" charset="0"/>
                <a:cs typeface="Arial" panose="020B0604020202020204" pitchFamily="34" charset="0"/>
              </a:rPr>
              <a:t>sekaligus</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merencanakan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perubahan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posisi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produk</a:t>
            </a:r>
            <a:r>
              <a:rPr lang="en-US" sz="3000" dirty="0">
                <a:latin typeface="Arial" panose="020B0604020202020204" pitchFamily="34" charset="0"/>
                <a:cs typeface="Arial" panose="020B0604020202020204" pitchFamily="34" charset="0"/>
              </a:rPr>
              <a:t> yang lama.</a:t>
            </a:r>
          </a:p>
        </p:txBody>
      </p:sp>
    </p:spTree>
    <p:extLst>
      <p:ext uri="{BB962C8B-B14F-4D97-AF65-F5344CB8AC3E}">
        <p14:creationId xmlns:p14="http://schemas.microsoft.com/office/powerpoint/2010/main" val="2868678767"/>
      </p:ext>
    </p:extLst>
  </p:cSld>
  <p:clrMapOvr>
    <a:masterClrMapping/>
  </p:clrMapOvr>
  <p:transition spd="med">
    <p:cover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Konsep Marketing PR</a:t>
            </a:r>
            <a:endParaRPr lang="id-ID" sz="5000" dirty="0"/>
          </a:p>
        </p:txBody>
      </p:sp>
      <p:sp>
        <p:nvSpPr>
          <p:cNvPr id="7" name="Rectangle 2"/>
          <p:cNvSpPr>
            <a:spLocks noChangeArrowheads="1"/>
          </p:cNvSpPr>
          <p:nvPr/>
        </p:nvSpPr>
        <p:spPr bwMode="auto">
          <a:xfrm>
            <a:off x="318780" y="1124744"/>
            <a:ext cx="8429684" cy="5112568"/>
          </a:xfrm>
          <a:prstGeom prst="rect">
            <a:avLst/>
          </a:prstGeom>
          <a:noFill/>
          <a:ln w="9525">
            <a:noFill/>
            <a:miter lim="800000"/>
            <a:headEnd/>
            <a:tailEnd/>
          </a:ln>
          <a:effectLst/>
        </p:spPr>
        <p:txBody>
          <a:bodyPr lIns="92075" tIns="46038" rIns="92075" bIns="46038"/>
          <a:lstStyle/>
          <a:p>
            <a:pPr marL="514350" lvl="0" indent="-514350">
              <a:buAutoNum type="arabicPeriod" startAt="7"/>
            </a:pPr>
            <a:r>
              <a:rPr lang="en-US" sz="2700" dirty="0" err="1">
                <a:latin typeface="Arial" panose="020B0604020202020204" pitchFamily="34" charset="0"/>
                <a:cs typeface="Arial" panose="020B0604020202020204" pitchFamily="34" charset="0"/>
              </a:rPr>
              <a:t>Mengkomunikasikan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terus</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menerus</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melalui</a:t>
            </a:r>
            <a:r>
              <a:rPr lang="en-US" sz="2700" dirty="0">
                <a:latin typeface="Arial" panose="020B0604020202020204" pitchFamily="34" charset="0"/>
                <a:cs typeface="Arial" panose="020B0604020202020204" pitchFamily="34" charset="0"/>
              </a:rPr>
              <a:t> media Public Relations (House PR Journal) </a:t>
            </a:r>
            <a:r>
              <a:rPr lang="en-US" sz="2700" dirty="0" err="1">
                <a:latin typeface="Arial" panose="020B0604020202020204" pitchFamily="34" charset="0"/>
                <a:cs typeface="Arial" panose="020B0604020202020204" pitchFamily="34" charset="0"/>
              </a:rPr>
              <a:t>tentang</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aktivitas</a:t>
            </a:r>
            <a:r>
              <a:rPr lang="en-US" sz="2700" dirty="0">
                <a:latin typeface="Arial" panose="020B0604020202020204" pitchFamily="34" charset="0"/>
                <a:cs typeface="Arial" panose="020B0604020202020204" pitchFamily="34" charset="0"/>
              </a:rPr>
              <a:t> dan program </a:t>
            </a:r>
            <a:r>
              <a:rPr lang="en-US" sz="2700" dirty="0" err="1">
                <a:latin typeface="Arial" panose="020B0604020202020204" pitchFamily="34" charset="0"/>
                <a:cs typeface="Arial" panose="020B0604020202020204" pitchFamily="34" charset="0"/>
              </a:rPr>
              <a:t>kerja</a:t>
            </a:r>
            <a:r>
              <a:rPr lang="en-US" sz="2700" dirty="0">
                <a:latin typeface="Arial" panose="020B0604020202020204" pitchFamily="34" charset="0"/>
                <a:cs typeface="Arial" panose="020B0604020202020204" pitchFamily="34" charset="0"/>
              </a:rPr>
              <a:t> yang </a:t>
            </a:r>
            <a:r>
              <a:rPr lang="en-US" sz="2700" dirty="0" err="1">
                <a:latin typeface="Arial" panose="020B0604020202020204" pitchFamily="34" charset="0"/>
                <a:cs typeface="Arial" panose="020B0604020202020204" pitchFamily="34" charset="0"/>
              </a:rPr>
              <a:t>berkaitan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dengan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kepedulian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sosial</a:t>
            </a:r>
            <a:r>
              <a:rPr lang="en-US" sz="2700" dirty="0">
                <a:latin typeface="Arial" panose="020B0604020202020204" pitchFamily="34" charset="0"/>
                <a:cs typeface="Arial" panose="020B0604020202020204" pitchFamily="34" charset="0"/>
              </a:rPr>
              <a:t> dan </a:t>
            </a:r>
            <a:r>
              <a:rPr lang="en-US" sz="2700" dirty="0" err="1">
                <a:latin typeface="Arial" panose="020B0604020202020204" pitchFamily="34" charset="0"/>
                <a:cs typeface="Arial" panose="020B0604020202020204" pitchFamily="34" charset="0"/>
              </a:rPr>
              <a:t>lingkungan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hidup</a:t>
            </a:r>
            <a:r>
              <a:rPr lang="en-US" sz="2700" dirty="0">
                <a:latin typeface="Arial" panose="020B0604020202020204" pitchFamily="34" charset="0"/>
                <a:cs typeface="Arial" panose="020B0604020202020204" pitchFamily="34" charset="0"/>
              </a:rPr>
              <a:t> agar </a:t>
            </a:r>
            <a:r>
              <a:rPr lang="en-US" sz="2700" dirty="0" err="1">
                <a:latin typeface="Arial" panose="020B0604020202020204" pitchFamily="34" charset="0"/>
                <a:cs typeface="Arial" panose="020B0604020202020204" pitchFamily="34" charset="0"/>
              </a:rPr>
              <a:t>tercapainya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publikasi</a:t>
            </a:r>
            <a:r>
              <a:rPr lang="en-US" sz="2700" dirty="0">
                <a:latin typeface="Arial" panose="020B0604020202020204" pitchFamily="34" charset="0"/>
                <a:cs typeface="Arial" panose="020B0604020202020204" pitchFamily="34" charset="0"/>
              </a:rPr>
              <a:t> yang </a:t>
            </a:r>
            <a:r>
              <a:rPr lang="en-US" sz="2700" dirty="0" err="1">
                <a:latin typeface="Arial" panose="020B0604020202020204" pitchFamily="34" charset="0"/>
                <a:cs typeface="Arial" panose="020B0604020202020204" pitchFamily="34" charset="0"/>
              </a:rPr>
              <a:t>positif</a:t>
            </a:r>
            <a:r>
              <a:rPr lang="en-US" sz="2700" dirty="0">
                <a:latin typeface="Arial" panose="020B0604020202020204" pitchFamily="34" charset="0"/>
                <a:cs typeface="Arial" panose="020B0604020202020204" pitchFamily="34" charset="0"/>
              </a:rPr>
              <a:t> di </a:t>
            </a:r>
            <a:r>
              <a:rPr lang="en-US" sz="2700" dirty="0" err="1">
                <a:latin typeface="Arial" panose="020B0604020202020204" pitchFamily="34" charset="0"/>
                <a:cs typeface="Arial" panose="020B0604020202020204" pitchFamily="34" charset="0"/>
              </a:rPr>
              <a:t>mata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masyarakat</a:t>
            </a:r>
            <a:r>
              <a:rPr lang="en-US" sz="2700" dirty="0">
                <a:latin typeface="Arial" panose="020B0604020202020204" pitchFamily="34" charset="0"/>
                <a:cs typeface="Arial" panose="020B0604020202020204" pitchFamily="34" charset="0"/>
              </a:rPr>
              <a:t> / </a:t>
            </a:r>
            <a:r>
              <a:rPr lang="en-US" sz="2700" dirty="0" err="1">
                <a:latin typeface="Arial" panose="020B0604020202020204" pitchFamily="34" charset="0"/>
                <a:cs typeface="Arial" panose="020B0604020202020204" pitchFamily="34" charset="0"/>
              </a:rPr>
              <a:t>publik</a:t>
            </a:r>
            <a:r>
              <a:rPr lang="en-US" sz="2700" dirty="0">
                <a:latin typeface="Arial" panose="020B0604020202020204" pitchFamily="34" charset="0"/>
                <a:cs typeface="Arial" panose="020B0604020202020204" pitchFamily="34" charset="0"/>
              </a:rPr>
              <a:t>.</a:t>
            </a:r>
          </a:p>
          <a:p>
            <a:pPr marL="514350" lvl="0" indent="-514350">
              <a:buAutoNum type="arabicPeriod" startAt="7"/>
            </a:pPr>
            <a:r>
              <a:rPr lang="en-US" sz="2700" dirty="0" err="1">
                <a:latin typeface="Arial" panose="020B0604020202020204" pitchFamily="34" charset="0"/>
                <a:cs typeface="Arial" panose="020B0604020202020204" pitchFamily="34" charset="0"/>
              </a:rPr>
              <a:t>Membina</a:t>
            </a:r>
            <a:r>
              <a:rPr lang="en-US" sz="2700" dirty="0">
                <a:latin typeface="Arial" panose="020B0604020202020204" pitchFamily="34" charset="0"/>
                <a:cs typeface="Arial" panose="020B0604020202020204" pitchFamily="34" charset="0"/>
              </a:rPr>
              <a:t> dan </a:t>
            </a:r>
            <a:r>
              <a:rPr lang="en-US" sz="2700" dirty="0" err="1">
                <a:latin typeface="Arial" panose="020B0604020202020204" pitchFamily="34" charset="0"/>
                <a:cs typeface="Arial" panose="020B0604020202020204" pitchFamily="34" charset="0"/>
              </a:rPr>
              <a:t>mempertahankan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citra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perusahaan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atau</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produk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barang</a:t>
            </a:r>
            <a:r>
              <a:rPr lang="en-US" sz="2700" dirty="0">
                <a:latin typeface="Arial" panose="020B0604020202020204" pitchFamily="34" charset="0"/>
                <a:cs typeface="Arial" panose="020B0604020202020204" pitchFamily="34" charset="0"/>
              </a:rPr>
              <a:t> dan </a:t>
            </a:r>
            <a:r>
              <a:rPr lang="en-US" sz="2700" dirty="0" err="1">
                <a:latin typeface="Arial" panose="020B0604020202020204" pitchFamily="34" charset="0"/>
                <a:cs typeface="Arial" panose="020B0604020202020204" pitchFamily="34" charset="0"/>
              </a:rPr>
              <a:t>jasa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baik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dari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segi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kuantitas</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maupun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kualitas</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pelayanan</a:t>
            </a:r>
            <a:r>
              <a:rPr lang="en-US" sz="2700" dirty="0">
                <a:latin typeface="Arial" panose="020B0604020202020204" pitchFamily="34" charset="0"/>
                <a:cs typeface="Arial" panose="020B0604020202020204" pitchFamily="34" charset="0"/>
              </a:rPr>
              <a:t> yang </a:t>
            </a:r>
            <a:r>
              <a:rPr lang="en-US" sz="2700" dirty="0" err="1">
                <a:latin typeface="Arial" panose="020B0604020202020204" pitchFamily="34" charset="0"/>
                <a:cs typeface="Arial" panose="020B0604020202020204" pitchFamily="34" charset="0"/>
              </a:rPr>
              <a:t>diberikan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kepada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konsumennya</a:t>
            </a:r>
            <a:r>
              <a:rPr lang="en-US" sz="2700" dirty="0">
                <a:latin typeface="Arial" panose="020B0604020202020204" pitchFamily="34" charset="0"/>
                <a:cs typeface="Arial" panose="020B0604020202020204" pitchFamily="34" charset="0"/>
              </a:rPr>
              <a:t>.</a:t>
            </a:r>
          </a:p>
          <a:p>
            <a:pPr marL="514350" lvl="0" indent="-514350">
              <a:buAutoNum type="arabicPeriod" startAt="7"/>
            </a:pPr>
            <a:r>
              <a:rPr lang="en-US" sz="2700" dirty="0" err="1">
                <a:latin typeface="Arial" panose="020B0604020202020204" pitchFamily="34" charset="0"/>
                <a:cs typeface="Arial" panose="020B0604020202020204" pitchFamily="34" charset="0"/>
              </a:rPr>
              <a:t>Berupaya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secara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proaktif</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dalam</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menghadapi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suatu</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kejadian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negatif</a:t>
            </a:r>
            <a:r>
              <a:rPr lang="en-US" sz="2700" dirty="0">
                <a:latin typeface="Arial" panose="020B0604020202020204" pitchFamily="34" charset="0"/>
                <a:cs typeface="Arial" panose="020B0604020202020204" pitchFamily="34" charset="0"/>
              </a:rPr>
              <a:t> yang </a:t>
            </a:r>
            <a:r>
              <a:rPr lang="en-US" sz="2700" dirty="0" err="1">
                <a:latin typeface="Arial" panose="020B0604020202020204" pitchFamily="34" charset="0"/>
                <a:cs typeface="Arial" panose="020B0604020202020204" pitchFamily="34" charset="0"/>
              </a:rPr>
              <a:t>mungkin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akan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muncul</a:t>
            </a:r>
            <a:r>
              <a:rPr lang="en-US" sz="2700" dirty="0">
                <a:latin typeface="Arial" panose="020B0604020202020204" pitchFamily="34" charset="0"/>
                <a:cs typeface="Arial" panose="020B0604020202020204" pitchFamily="34" charset="0"/>
              </a:rPr>
              <a:t> di masa </a:t>
            </a:r>
            <a:r>
              <a:rPr lang="en-US" sz="2700" dirty="0" err="1">
                <a:latin typeface="Arial" panose="020B0604020202020204" pitchFamily="34" charset="0"/>
                <a:cs typeface="Arial" panose="020B0604020202020204" pitchFamily="34" charset="0"/>
              </a:rPr>
              <a:t>mendatang</a:t>
            </a:r>
            <a:r>
              <a:rPr lang="en-US" sz="27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261519953"/>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Konsep Marketing PR</a:t>
            </a:r>
            <a:endParaRPr lang="id-ID" sz="5000" dirty="0"/>
          </a:p>
        </p:txBody>
      </p:sp>
      <p:sp>
        <p:nvSpPr>
          <p:cNvPr id="7" name="Rectangle 2"/>
          <p:cNvSpPr>
            <a:spLocks noChangeArrowheads="1"/>
          </p:cNvSpPr>
          <p:nvPr/>
        </p:nvSpPr>
        <p:spPr bwMode="auto">
          <a:xfrm>
            <a:off x="318780" y="1196752"/>
            <a:ext cx="8429684" cy="5040560"/>
          </a:xfrm>
          <a:prstGeom prst="rect">
            <a:avLst/>
          </a:prstGeom>
          <a:noFill/>
          <a:ln w="9525">
            <a:noFill/>
            <a:miter lim="800000"/>
            <a:headEnd/>
            <a:tailEnd/>
          </a:ln>
          <a:effectLst/>
        </p:spPr>
        <p:txBody>
          <a:bodyPr lIns="92075" tIns="46038" rIns="92075" bIns="46038"/>
          <a:lstStyle/>
          <a:p>
            <a:r>
              <a:rPr lang="en-US" sz="2600" dirty="0" err="1">
                <a:latin typeface="Arial" panose="020B0604020202020204" pitchFamily="34" charset="0"/>
                <a:cs typeface="Arial" panose="020B0604020202020204" pitchFamily="34" charset="0"/>
              </a:rPr>
              <a:t>Tujuh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cara</a:t>
            </a:r>
            <a:r>
              <a:rPr lang="en-US" sz="2600" dirty="0">
                <a:latin typeface="Arial" panose="020B0604020202020204" pitchFamily="34" charset="0"/>
                <a:cs typeface="Arial" panose="020B0604020202020204" pitchFamily="34" charset="0"/>
              </a:rPr>
              <a:t> yang </a:t>
            </a:r>
            <a:r>
              <a:rPr lang="en-US" sz="2600" dirty="0" err="1">
                <a:latin typeface="Arial" panose="020B0604020202020204" pitchFamily="34" charset="0"/>
                <a:cs typeface="Arial" panose="020B0604020202020204" pitchFamily="34" charset="0"/>
              </a:rPr>
              <a:t>penting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untuk</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menjadi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tolak</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ukur</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dalam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kegiatan</a:t>
            </a:r>
            <a:r>
              <a:rPr lang="en-US" sz="2600" dirty="0">
                <a:latin typeface="Arial" panose="020B0604020202020204" pitchFamily="34" charset="0"/>
                <a:cs typeface="Arial" panose="020B0604020202020204" pitchFamily="34" charset="0"/>
              </a:rPr>
              <a:t> Marketing Public Relations </a:t>
            </a:r>
            <a:r>
              <a:rPr lang="en-US" sz="2600" dirty="0" err="1">
                <a:latin typeface="Arial" panose="020B0604020202020204" pitchFamily="34" charset="0"/>
                <a:cs typeface="Arial" panose="020B0604020202020204" pitchFamily="34" charset="0"/>
              </a:rPr>
              <a:t>menurut</a:t>
            </a:r>
            <a:r>
              <a:rPr lang="en-US" sz="2600" dirty="0">
                <a:latin typeface="Arial" panose="020B0604020202020204" pitchFamily="34" charset="0"/>
                <a:cs typeface="Arial" panose="020B0604020202020204" pitchFamily="34" charset="0"/>
              </a:rPr>
              <a:t> Philip Kotler dan Kevin Lane Keller:</a:t>
            </a:r>
          </a:p>
          <a:p>
            <a:endParaRPr lang="en-US" sz="1000" dirty="0">
              <a:latin typeface="Arial" panose="020B0604020202020204" pitchFamily="34" charset="0"/>
              <a:cs typeface="Arial" panose="020B0604020202020204" pitchFamily="34" charset="0"/>
            </a:endParaRPr>
          </a:p>
          <a:p>
            <a:pPr marL="346075" indent="-346075">
              <a:buFont typeface="+mj-lt"/>
              <a:buAutoNum type="arabicPeriod"/>
            </a:pPr>
            <a:r>
              <a:rPr lang="en-US" sz="2600" b="1" dirty="0">
                <a:latin typeface="Arial" panose="020B0604020202020204" pitchFamily="34" charset="0"/>
                <a:cs typeface="Arial" panose="020B0604020202020204" pitchFamily="34" charset="0"/>
              </a:rPr>
              <a:t>Publications, </a:t>
            </a:r>
            <a:r>
              <a:rPr lang="en-US" sz="2600" dirty="0">
                <a:latin typeface="Arial" panose="020B0604020202020204" pitchFamily="34" charset="0"/>
                <a:cs typeface="Arial" panose="020B0604020202020204" pitchFamily="34" charset="0"/>
              </a:rPr>
              <a:t>Companies rely extensively on published materials to reach and influence their target markets. These include annual reports, brochures, articles, company newsletter and magazines, and audiovisual materials. </a:t>
            </a:r>
          </a:p>
          <a:p>
            <a:pPr marL="346075" indent="-346075">
              <a:buFont typeface="+mj-lt"/>
              <a:buAutoNum type="arabicPeriod"/>
            </a:pPr>
            <a:r>
              <a:rPr lang="en-US" sz="2600" b="1" dirty="0">
                <a:latin typeface="Arial" panose="020B0604020202020204" pitchFamily="34" charset="0"/>
                <a:cs typeface="Arial" panose="020B0604020202020204" pitchFamily="34" charset="0"/>
              </a:rPr>
              <a:t>Identity Media, </a:t>
            </a:r>
            <a:r>
              <a:rPr lang="en-US" sz="2600" dirty="0">
                <a:latin typeface="Arial" panose="020B0604020202020204" pitchFamily="34" charset="0"/>
                <a:cs typeface="Arial" panose="020B0604020202020204" pitchFamily="34" charset="0"/>
              </a:rPr>
              <a:t>Companies need a visual identity that the public immediately recognizes. The visual identity is carried by company logos, stationery, brochures, sign, business forms, business cards, buildings, uniforms, and dress code.</a:t>
            </a: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9107827"/>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 calcmode="lin" valueType="num">
                                      <p:cBhvr additive="base">
                                        <p:cTn id="12"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 calcmode="lin" valueType="num">
                                      <p:cBhvr additive="base">
                                        <p:cTn id="17"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Konsep Marketing PR</a:t>
            </a:r>
            <a:endParaRPr lang="id-ID" sz="5000" dirty="0"/>
          </a:p>
        </p:txBody>
      </p:sp>
      <p:sp>
        <p:nvSpPr>
          <p:cNvPr id="7" name="Rectangle 2"/>
          <p:cNvSpPr>
            <a:spLocks noChangeArrowheads="1"/>
          </p:cNvSpPr>
          <p:nvPr/>
        </p:nvSpPr>
        <p:spPr bwMode="auto">
          <a:xfrm>
            <a:off x="318780" y="1268760"/>
            <a:ext cx="8429684" cy="5328592"/>
          </a:xfrm>
          <a:prstGeom prst="rect">
            <a:avLst/>
          </a:prstGeom>
          <a:noFill/>
          <a:ln w="9525">
            <a:noFill/>
            <a:miter lim="800000"/>
            <a:headEnd/>
            <a:tailEnd/>
          </a:ln>
          <a:effectLst/>
        </p:spPr>
        <p:txBody>
          <a:bodyPr lIns="92075" tIns="46038" rIns="92075" bIns="46038"/>
          <a:lstStyle/>
          <a:p>
            <a:pPr marL="514350" indent="-514350">
              <a:buAutoNum type="arabicPeriod" startAt="3"/>
            </a:pPr>
            <a:r>
              <a:rPr lang="en-US" sz="2800" b="1" dirty="0">
                <a:latin typeface="Arial" panose="020B0604020202020204" pitchFamily="34" charset="0"/>
                <a:cs typeface="Arial" panose="020B0604020202020204" pitchFamily="34" charset="0"/>
              </a:rPr>
              <a:t>Events</a:t>
            </a:r>
            <a:r>
              <a:rPr lang="en-US" sz="2800" dirty="0">
                <a:latin typeface="Arial" panose="020B0604020202020204" pitchFamily="34" charset="0"/>
                <a:cs typeface="Arial" panose="020B0604020202020204" pitchFamily="34" charset="0"/>
              </a:rPr>
              <a:t>, Companies can draw attention to new products or other company activities by arranging special events like news conferences, seminars, outings, trade show, exhibits, contests and competitions, and anniversaries that will reach the target publics.</a:t>
            </a:r>
          </a:p>
          <a:p>
            <a:pPr marL="514350" indent="-514350">
              <a:buAutoNum type="arabicPeriod" startAt="3"/>
            </a:pPr>
            <a:r>
              <a:rPr lang="en-US" sz="2800" b="1" dirty="0">
                <a:latin typeface="Arial" panose="020B0604020202020204" pitchFamily="34" charset="0"/>
                <a:cs typeface="Arial" panose="020B0604020202020204" pitchFamily="34" charset="0"/>
              </a:rPr>
              <a:t>News</a:t>
            </a:r>
            <a:r>
              <a:rPr lang="en-US" sz="2800" dirty="0">
                <a:latin typeface="Arial" panose="020B0604020202020204" pitchFamily="34" charset="0"/>
                <a:cs typeface="Arial" panose="020B0604020202020204" pitchFamily="34" charset="0"/>
              </a:rPr>
              <a:t>, One of the major tasks of PR professionals is to find or create favorable news about the company, its products, and its people, and to get the media to accept press releases and attend press conferences.</a:t>
            </a:r>
          </a:p>
        </p:txBody>
      </p:sp>
    </p:spTree>
    <p:extLst>
      <p:ext uri="{BB962C8B-B14F-4D97-AF65-F5344CB8AC3E}">
        <p14:creationId xmlns:p14="http://schemas.microsoft.com/office/powerpoint/2010/main" val="3324083875"/>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Konsep Marketing PR</a:t>
            </a:r>
            <a:endParaRPr lang="id-ID" sz="5000" dirty="0"/>
          </a:p>
        </p:txBody>
      </p:sp>
      <p:sp>
        <p:nvSpPr>
          <p:cNvPr id="7" name="Rectangle 2"/>
          <p:cNvSpPr>
            <a:spLocks noChangeArrowheads="1"/>
          </p:cNvSpPr>
          <p:nvPr/>
        </p:nvSpPr>
        <p:spPr bwMode="auto">
          <a:xfrm>
            <a:off x="323528" y="1124744"/>
            <a:ext cx="8429684" cy="5256584"/>
          </a:xfrm>
          <a:prstGeom prst="rect">
            <a:avLst/>
          </a:prstGeom>
          <a:noFill/>
          <a:ln w="9525">
            <a:noFill/>
            <a:miter lim="800000"/>
            <a:headEnd/>
            <a:tailEnd/>
          </a:ln>
          <a:effectLst/>
        </p:spPr>
        <p:txBody>
          <a:bodyPr lIns="92075" tIns="46038" rIns="92075" bIns="46038"/>
          <a:lstStyle/>
          <a:p>
            <a:pPr marL="514350" indent="-514350">
              <a:buAutoNum type="arabicPeriod" startAt="5"/>
            </a:pPr>
            <a:r>
              <a:rPr lang="en-US" sz="2900" b="1" dirty="0">
                <a:latin typeface="Arial" panose="020B0604020202020204" pitchFamily="34" charset="0"/>
                <a:cs typeface="Arial" panose="020B0604020202020204" pitchFamily="34" charset="0"/>
              </a:rPr>
              <a:t>Speeches, </a:t>
            </a:r>
            <a:r>
              <a:rPr lang="en-US" sz="2900" dirty="0">
                <a:latin typeface="Arial" panose="020B0604020202020204" pitchFamily="34" charset="0"/>
                <a:cs typeface="Arial" panose="020B0604020202020204" pitchFamily="34" charset="0"/>
              </a:rPr>
              <a:t>Increasingly, company executives must field questions from the media or give talks at trade associations or sales meetings, and these appearances can build the company’s image.</a:t>
            </a:r>
            <a:endParaRPr lang="en-US" sz="2900" b="1" dirty="0">
              <a:latin typeface="Arial" panose="020B0604020202020204" pitchFamily="34" charset="0"/>
              <a:cs typeface="Arial" panose="020B0604020202020204" pitchFamily="34" charset="0"/>
            </a:endParaRPr>
          </a:p>
          <a:p>
            <a:pPr marL="514350" indent="-514350">
              <a:buAutoNum type="arabicPeriod" startAt="5"/>
            </a:pPr>
            <a:r>
              <a:rPr lang="en-US" sz="2900" b="1" dirty="0">
                <a:latin typeface="Arial" panose="020B0604020202020204" pitchFamily="34" charset="0"/>
                <a:cs typeface="Arial" panose="020B0604020202020204" pitchFamily="34" charset="0"/>
              </a:rPr>
              <a:t>Public-Service Activities, </a:t>
            </a:r>
            <a:r>
              <a:rPr lang="en-US" sz="2900" dirty="0">
                <a:latin typeface="Arial" panose="020B0604020202020204" pitchFamily="34" charset="0"/>
                <a:cs typeface="Arial" panose="020B0604020202020204" pitchFamily="34" charset="0"/>
              </a:rPr>
              <a:t>Companies can build goodwill by contributing money and time to good causes.</a:t>
            </a:r>
          </a:p>
          <a:p>
            <a:pPr marL="514350" indent="-514350">
              <a:buAutoNum type="arabicPeriod" startAt="5"/>
            </a:pPr>
            <a:r>
              <a:rPr lang="en-US" sz="2900" b="1" dirty="0">
                <a:latin typeface="Arial" panose="020B0604020202020204" pitchFamily="34" charset="0"/>
                <a:cs typeface="Arial" panose="020B0604020202020204" pitchFamily="34" charset="0"/>
              </a:rPr>
              <a:t>Sponsorship, </a:t>
            </a:r>
            <a:r>
              <a:rPr lang="en-US" sz="2900" dirty="0">
                <a:latin typeface="Arial" panose="020B0604020202020204" pitchFamily="34" charset="0"/>
                <a:cs typeface="Arial" panose="020B0604020202020204" pitchFamily="34" charset="0"/>
              </a:rPr>
              <a:t>Companies can promote their brands and corporate name by sponsoring sports and cultural events and highly regarded causes.</a:t>
            </a:r>
          </a:p>
        </p:txBody>
      </p:sp>
    </p:spTree>
    <p:extLst>
      <p:ext uri="{BB962C8B-B14F-4D97-AF65-F5344CB8AC3E}">
        <p14:creationId xmlns:p14="http://schemas.microsoft.com/office/powerpoint/2010/main" val="1147576743"/>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effectLst/>
              </a:rPr>
              <a:t>Proposal Kegiatan </a:t>
            </a:r>
            <a:r>
              <a:rPr lang="en-US" sz="4000" b="1" dirty="0" err="1">
                <a:effectLst/>
              </a:rPr>
              <a:t>Kehumasan</a:t>
            </a:r>
            <a:endParaRPr lang="en-US" sz="4000" dirty="0"/>
          </a:p>
        </p:txBody>
      </p:sp>
      <p:sp>
        <p:nvSpPr>
          <p:cNvPr id="5" name="Rectangle 3"/>
          <p:cNvSpPr txBox="1">
            <a:spLocks noChangeArrowheads="1"/>
          </p:cNvSpPr>
          <p:nvPr/>
        </p:nvSpPr>
        <p:spPr>
          <a:xfrm>
            <a:off x="228600" y="1094682"/>
            <a:ext cx="8686800" cy="82867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000" b="1" i="0" u="none" strike="noStrike" kern="1200" cap="none" spc="0" normalizeH="0" baseline="0" noProof="0" dirty="0">
              <a:ln>
                <a:noFill/>
              </a:ln>
              <a:solidFill>
                <a:srgbClr val="800000"/>
              </a:solidFill>
              <a:effectLst/>
              <a:uLnTx/>
              <a:uFillTx/>
              <a:latin typeface="Comic Sans MS" pitchFamily="66" charset="0"/>
              <a:ea typeface="+mj-ea"/>
              <a:cs typeface="+mj-cs"/>
            </a:endParaRPr>
          </a:p>
        </p:txBody>
      </p:sp>
      <p:sp>
        <p:nvSpPr>
          <p:cNvPr id="7" name="Rectangle 5"/>
          <p:cNvSpPr>
            <a:spLocks noChangeArrowheads="1"/>
          </p:cNvSpPr>
          <p:nvPr/>
        </p:nvSpPr>
        <p:spPr bwMode="auto">
          <a:xfrm>
            <a:off x="971600" y="1556792"/>
            <a:ext cx="6984776" cy="4752527"/>
          </a:xfrm>
          <a:prstGeom prst="rect">
            <a:avLst/>
          </a:prstGeom>
          <a:noFill/>
          <a:ln w="9525">
            <a:noFill/>
            <a:miter lim="800000"/>
            <a:headEnd/>
            <a:tailEnd/>
          </a:ln>
        </p:spPr>
        <p:txBody>
          <a:bodyPr/>
          <a:lstStyle/>
          <a:p>
            <a:pPr algn="ctr"/>
            <a:r>
              <a:rPr lang="en-US" sz="7200" b="1" dirty="0" err="1"/>
              <a:t>Aktivitas</a:t>
            </a:r>
            <a:r>
              <a:rPr lang="en-US" sz="7200" b="1" dirty="0"/>
              <a:t> Kegiatan Public Relation (</a:t>
            </a:r>
            <a:r>
              <a:rPr lang="en-US" sz="7200" b="1" dirty="0" err="1"/>
              <a:t>Lanjutan</a:t>
            </a:r>
            <a:r>
              <a:rPr lang="en-US" sz="7200" b="1" dirty="0"/>
              <a:t>)</a:t>
            </a:r>
            <a:endParaRPr lang="en-US" sz="7200" b="1" u="sng" dirty="0">
              <a:solidFill>
                <a:srgbClr val="002060"/>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par>
                          <p:cTn id="10" fill="hold">
                            <p:stCondLst>
                              <p:cond delay="1000"/>
                            </p:stCondLst>
                            <p:childTnLst>
                              <p:par>
                                <p:cTn id="11" presetID="22" presetClass="entr" presetSubtype="4" fill="hold" grpId="0" nodeType="afterEffect">
                                  <p:stCondLst>
                                    <p:cond delay="500"/>
                                  </p:stCondLst>
                                  <p:childTnLst>
                                    <p:set>
                                      <p:cBhvr>
                                        <p:cTn id="12" dur="1" fill="hold">
                                          <p:stCondLst>
                                            <p:cond delay="0"/>
                                          </p:stCondLst>
                                        </p:cTn>
                                        <p:tgtEl>
                                          <p:spTgt spid="7">
                                            <p:txEl>
                                              <p:pRg st="0" end="0"/>
                                            </p:txEl>
                                          </p:spTgt>
                                        </p:tgtEl>
                                        <p:attrNameLst>
                                          <p:attrName>style.visibility</p:attrName>
                                        </p:attrNameLst>
                                      </p:cBhvr>
                                      <p:to>
                                        <p:strVal val="visible"/>
                                      </p:to>
                                    </p:set>
                                    <p:animEffect transition="in" filter="wipe(down)">
                                      <p:cBhvr>
                                        <p:cTn id="13"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Peran PR Dalam CSR</a:t>
            </a:r>
            <a:endParaRPr lang="id-ID" sz="5000" dirty="0"/>
          </a:p>
        </p:txBody>
      </p:sp>
      <p:sp>
        <p:nvSpPr>
          <p:cNvPr id="7" name="Rectangle 2"/>
          <p:cNvSpPr>
            <a:spLocks noChangeArrowheads="1"/>
          </p:cNvSpPr>
          <p:nvPr/>
        </p:nvSpPr>
        <p:spPr bwMode="auto">
          <a:xfrm>
            <a:off x="500034" y="1124744"/>
            <a:ext cx="8248430" cy="5112568"/>
          </a:xfrm>
          <a:prstGeom prst="rect">
            <a:avLst/>
          </a:prstGeom>
          <a:noFill/>
          <a:ln w="9525">
            <a:noFill/>
            <a:miter lim="800000"/>
            <a:headEnd/>
            <a:tailEnd/>
          </a:ln>
          <a:effectLst/>
        </p:spPr>
        <p:txBody>
          <a:bodyPr lIns="92075" tIns="46038" rIns="92075" bIns="46038"/>
          <a:lstStyle/>
          <a:p>
            <a:r>
              <a:rPr lang="en-US" sz="2700" dirty="0">
                <a:latin typeface="Arial" panose="020B0604020202020204" pitchFamily="34" charset="0"/>
                <a:cs typeface="Arial" panose="020B0604020202020204" pitchFamily="34" charset="0"/>
              </a:rPr>
              <a:t>Corporate Social Responsibility (CSR) </a:t>
            </a:r>
            <a:r>
              <a:rPr lang="en-US" sz="2700" dirty="0" err="1">
                <a:latin typeface="Arial" panose="020B0604020202020204" pitchFamily="34" charset="0"/>
                <a:cs typeface="Arial" panose="020B0604020202020204" pitchFamily="34" charset="0"/>
              </a:rPr>
              <a:t>menjadi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tuntutan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tak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terelakan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seiring</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dengan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bermunculannya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tuntutan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komunitas</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terhadap</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korporat</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Korporat</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sadar</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bahwa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keberhasilannya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dalam</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mencapai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tujuan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bukan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hanya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dipengaruhi</a:t>
            </a:r>
            <a:r>
              <a:rPr lang="en-US" sz="2700" dirty="0">
                <a:latin typeface="Arial" panose="020B0604020202020204" pitchFamily="34" charset="0"/>
                <a:cs typeface="Arial" panose="020B0604020202020204" pitchFamily="34" charset="0"/>
              </a:rPr>
              <a:t> oleh </a:t>
            </a:r>
            <a:r>
              <a:rPr lang="en-US" sz="2700" dirty="0" err="1">
                <a:latin typeface="Arial" panose="020B0604020202020204" pitchFamily="34" charset="0"/>
                <a:cs typeface="Arial" panose="020B0604020202020204" pitchFamily="34" charset="0"/>
              </a:rPr>
              <a:t>faktor</a:t>
            </a:r>
            <a:r>
              <a:rPr lang="en-US" sz="2700" dirty="0">
                <a:latin typeface="Arial" panose="020B0604020202020204" pitchFamily="34" charset="0"/>
                <a:cs typeface="Arial" panose="020B0604020202020204" pitchFamily="34" charset="0"/>
              </a:rPr>
              <a:t> internal </a:t>
            </a:r>
            <a:r>
              <a:rPr lang="en-US" sz="2700" dirty="0" err="1">
                <a:latin typeface="Arial" panose="020B0604020202020204" pitchFamily="34" charset="0"/>
                <a:cs typeface="Arial" panose="020B0604020202020204" pitchFamily="34" charset="0"/>
              </a:rPr>
              <a:t>melainkan</a:t>
            </a:r>
            <a:r>
              <a:rPr lang="en-US" sz="2700" dirty="0">
                <a:latin typeface="Arial" panose="020B0604020202020204" pitchFamily="34" charset="0"/>
                <a:cs typeface="Arial" panose="020B0604020202020204" pitchFamily="34" charset="0"/>
              </a:rPr>
              <a:t> juga oleh </a:t>
            </a:r>
            <a:r>
              <a:rPr lang="en-US" sz="2700" dirty="0" err="1">
                <a:latin typeface="Arial" panose="020B0604020202020204" pitchFamily="34" charset="0"/>
                <a:cs typeface="Arial" panose="020B0604020202020204" pitchFamily="34" charset="0"/>
              </a:rPr>
              <a:t>komunitas</a:t>
            </a:r>
            <a:r>
              <a:rPr lang="en-US" sz="2700" dirty="0">
                <a:latin typeface="Arial" panose="020B0604020202020204" pitchFamily="34" charset="0"/>
                <a:cs typeface="Arial" panose="020B0604020202020204" pitchFamily="34" charset="0"/>
              </a:rPr>
              <a:t> yang </a:t>
            </a:r>
            <a:r>
              <a:rPr lang="en-US" sz="2700" dirty="0" err="1">
                <a:latin typeface="Arial" panose="020B0604020202020204" pitchFamily="34" charset="0"/>
                <a:cs typeface="Arial" panose="020B0604020202020204" pitchFamily="34" charset="0"/>
              </a:rPr>
              <a:t>berada</a:t>
            </a:r>
            <a:r>
              <a:rPr lang="en-US" sz="2700" dirty="0">
                <a:latin typeface="Arial" panose="020B0604020202020204" pitchFamily="34" charset="0"/>
                <a:cs typeface="Arial" panose="020B0604020202020204" pitchFamily="34" charset="0"/>
              </a:rPr>
              <a:t> di </a:t>
            </a:r>
            <a:r>
              <a:rPr lang="en-US" sz="2700" dirty="0" err="1">
                <a:latin typeface="Arial" panose="020B0604020202020204" pitchFamily="34" charset="0"/>
                <a:cs typeface="Arial" panose="020B0604020202020204" pitchFamily="34" charset="0"/>
              </a:rPr>
              <a:t>sekelilingnya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Ini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artinya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telah</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terjadi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pergeseran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hubungan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antara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korporat</a:t>
            </a:r>
            <a:r>
              <a:rPr lang="en-US" sz="2700" dirty="0">
                <a:latin typeface="Arial" panose="020B0604020202020204" pitchFamily="34" charset="0"/>
                <a:cs typeface="Arial" panose="020B0604020202020204" pitchFamily="34" charset="0"/>
              </a:rPr>
              <a:t> dan </a:t>
            </a:r>
            <a:r>
              <a:rPr lang="en-US" sz="2700" dirty="0" err="1">
                <a:latin typeface="Arial" panose="020B0604020202020204" pitchFamily="34" charset="0"/>
                <a:cs typeface="Arial" panose="020B0604020202020204" pitchFamily="34" charset="0"/>
              </a:rPr>
              <a:t>komunitas</a:t>
            </a:r>
            <a:r>
              <a:rPr lang="en-US" sz="2700" dirty="0">
                <a:latin typeface="Arial" panose="020B0604020202020204" pitchFamily="34" charset="0"/>
                <a:cs typeface="Arial" panose="020B0604020202020204" pitchFamily="34" charset="0"/>
              </a:rPr>
              <a:t> (stakeholders). </a:t>
            </a:r>
            <a:r>
              <a:rPr lang="en-US" sz="2700" dirty="0" err="1">
                <a:latin typeface="Arial" panose="020B0604020202020204" pitchFamily="34" charset="0"/>
                <a:cs typeface="Arial" panose="020B0604020202020204" pitchFamily="34" charset="0"/>
              </a:rPr>
              <a:t>Korporat</a:t>
            </a:r>
            <a:r>
              <a:rPr lang="en-US" sz="2700" dirty="0">
                <a:latin typeface="Arial" panose="020B0604020202020204" pitchFamily="34" charset="0"/>
                <a:cs typeface="Arial" panose="020B0604020202020204" pitchFamily="34" charset="0"/>
              </a:rPr>
              <a:t> yang </a:t>
            </a:r>
            <a:r>
              <a:rPr lang="en-US" sz="2700" dirty="0" err="1">
                <a:latin typeface="Arial" panose="020B0604020202020204" pitchFamily="34" charset="0"/>
                <a:cs typeface="Arial" panose="020B0604020202020204" pitchFamily="34" charset="0"/>
              </a:rPr>
              <a:t>semula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memposisikan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diri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sebagai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pemberi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donasi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melalui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kegiatan</a:t>
            </a:r>
            <a:r>
              <a:rPr lang="en-US" sz="2700" dirty="0">
                <a:latin typeface="Arial" panose="020B0604020202020204" pitchFamily="34" charset="0"/>
                <a:cs typeface="Arial" panose="020B0604020202020204" pitchFamily="34" charset="0"/>
              </a:rPr>
              <a:t> charity dan </a:t>
            </a:r>
            <a:r>
              <a:rPr lang="en-US" sz="2700" dirty="0" err="1">
                <a:latin typeface="Arial" panose="020B0604020202020204" pitchFamily="34" charset="0"/>
                <a:cs typeface="Arial" panose="020B0604020202020204" pitchFamily="34" charset="0"/>
              </a:rPr>
              <a:t>phylantrophy</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kini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memposisikan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komunitas</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sebagai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mitra</a:t>
            </a:r>
            <a:r>
              <a:rPr lang="en-US" sz="2700" dirty="0">
                <a:latin typeface="Arial" panose="020B0604020202020204" pitchFamily="34" charset="0"/>
                <a:cs typeface="Arial" panose="020B0604020202020204" pitchFamily="34" charset="0"/>
              </a:rPr>
              <a:t> yang </a:t>
            </a:r>
            <a:r>
              <a:rPr lang="en-US" sz="2700" dirty="0" err="1">
                <a:latin typeface="Arial" panose="020B0604020202020204" pitchFamily="34" charset="0"/>
                <a:cs typeface="Arial" panose="020B0604020202020204" pitchFamily="34" charset="0"/>
              </a:rPr>
              <a:t>turut</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andil</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dalam</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kelangsungan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eksistensi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korporat</a:t>
            </a:r>
            <a:r>
              <a:rPr lang="en-US" sz="27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15922361"/>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Peran PR Dalam CSR</a:t>
            </a:r>
            <a:endParaRPr lang="id-ID" sz="5000" dirty="0"/>
          </a:p>
        </p:txBody>
      </p:sp>
      <p:sp>
        <p:nvSpPr>
          <p:cNvPr id="7" name="Rectangle 2"/>
          <p:cNvSpPr>
            <a:spLocks noChangeArrowheads="1"/>
          </p:cNvSpPr>
          <p:nvPr/>
        </p:nvSpPr>
        <p:spPr bwMode="auto">
          <a:xfrm>
            <a:off x="318780" y="1124744"/>
            <a:ext cx="8429684" cy="5112568"/>
          </a:xfrm>
          <a:prstGeom prst="rect">
            <a:avLst/>
          </a:prstGeom>
          <a:noFill/>
          <a:ln w="9525">
            <a:noFill/>
            <a:miter lim="800000"/>
            <a:headEnd/>
            <a:tailEnd/>
          </a:ln>
          <a:effectLst/>
        </p:spPr>
        <p:txBody>
          <a:bodyPr lIns="92075" tIns="46038" rIns="92075" bIns="46038"/>
          <a:lstStyle/>
          <a:p>
            <a:r>
              <a:rPr lang="en-US" sz="2650" dirty="0" err="1">
                <a:latin typeface="Arial" panose="020B0604020202020204" pitchFamily="34" charset="0"/>
                <a:cs typeface="Arial" panose="020B0604020202020204" pitchFamily="34" charset="0"/>
              </a:rPr>
              <a:t>Melalui</a:t>
            </a:r>
            <a:r>
              <a:rPr lang="en-US" sz="2650" dirty="0">
                <a:latin typeface="Arial" panose="020B0604020202020204" pitchFamily="34" charset="0"/>
                <a:cs typeface="Arial" panose="020B0604020202020204" pitchFamily="34" charset="0"/>
              </a:rPr>
              <a:t> program </a:t>
            </a:r>
            <a:r>
              <a:rPr lang="en-US" sz="2650" i="1" dirty="0">
                <a:latin typeface="Arial" panose="020B0604020202020204" pitchFamily="34" charset="0"/>
                <a:cs typeface="Arial" panose="020B0604020202020204" pitchFamily="34" charset="0"/>
              </a:rPr>
              <a:t>community relations</a:t>
            </a:r>
            <a:r>
              <a:rPr lang="en-US" sz="2650" dirty="0">
                <a:latin typeface="Arial" panose="020B0604020202020204" pitchFamily="34" charset="0"/>
                <a:cs typeface="Arial" panose="020B0604020202020204" pitchFamily="34" charset="0"/>
              </a:rPr>
              <a:t> (CR). CR </a:t>
            </a:r>
            <a:r>
              <a:rPr lang="en-US" sz="2650" dirty="0" err="1">
                <a:latin typeface="Arial" panose="020B0604020202020204" pitchFamily="34" charset="0"/>
                <a:cs typeface="Arial" panose="020B0604020202020204" pitchFamily="34" charset="0"/>
              </a:rPr>
              <a:t>merupakan</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peningkatan</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partisipasi</a:t>
            </a:r>
            <a:r>
              <a:rPr lang="en-US" sz="2650" dirty="0">
                <a:latin typeface="Arial" panose="020B0604020202020204" pitchFamily="34" charset="0"/>
                <a:cs typeface="Arial" panose="020B0604020202020204" pitchFamily="34" charset="0"/>
              </a:rPr>
              <a:t> dan </a:t>
            </a:r>
            <a:r>
              <a:rPr lang="en-US" sz="2650" dirty="0" err="1">
                <a:latin typeface="Arial" panose="020B0604020202020204" pitchFamily="34" charset="0"/>
                <a:cs typeface="Arial" panose="020B0604020202020204" pitchFamily="34" charset="0"/>
              </a:rPr>
              <a:t>posisi</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organisasi</a:t>
            </a:r>
            <a:r>
              <a:rPr lang="en-US" sz="2650" dirty="0">
                <a:latin typeface="Arial" panose="020B0604020202020204" pitchFamily="34" charset="0"/>
                <a:cs typeface="Arial" panose="020B0604020202020204" pitchFamily="34" charset="0"/>
              </a:rPr>
              <a:t> di </a:t>
            </a:r>
            <a:r>
              <a:rPr lang="en-US" sz="2650" dirty="0" err="1">
                <a:latin typeface="Arial" panose="020B0604020202020204" pitchFamily="34" charset="0"/>
                <a:cs typeface="Arial" panose="020B0604020202020204" pitchFamily="34" charset="0"/>
              </a:rPr>
              <a:t>dalam</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sebuah</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komunitas</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melalui</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berbagai</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upaya</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untuk</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kemashlahatan</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bersama</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bagi</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organisasi</a:t>
            </a:r>
            <a:r>
              <a:rPr lang="en-US" sz="2650" dirty="0">
                <a:latin typeface="Arial" panose="020B0604020202020204" pitchFamily="34" charset="0"/>
                <a:cs typeface="Arial" panose="020B0604020202020204" pitchFamily="34" charset="0"/>
              </a:rPr>
              <a:t> dan </a:t>
            </a:r>
            <a:r>
              <a:rPr lang="en-US" sz="2650" dirty="0" err="1">
                <a:latin typeface="Arial" panose="020B0604020202020204" pitchFamily="34" charset="0"/>
                <a:cs typeface="Arial" panose="020B0604020202020204" pitchFamily="34" charset="0"/>
              </a:rPr>
              <a:t>komunitas</a:t>
            </a:r>
            <a:r>
              <a:rPr lang="en-US" sz="2650" dirty="0">
                <a:latin typeface="Arial" panose="020B0604020202020204" pitchFamily="34" charset="0"/>
                <a:cs typeface="Arial" panose="020B0604020202020204" pitchFamily="34" charset="0"/>
              </a:rPr>
              <a:t>. CR juga </a:t>
            </a:r>
            <a:r>
              <a:rPr lang="en-US" sz="2650" dirty="0" err="1">
                <a:latin typeface="Arial" panose="020B0604020202020204" pitchFamily="34" charset="0"/>
                <a:cs typeface="Arial" panose="020B0604020202020204" pitchFamily="34" charset="0"/>
              </a:rPr>
              <a:t>merupakan</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cara</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berinteraksi</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dengan</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berbagai</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publik</a:t>
            </a:r>
            <a:r>
              <a:rPr lang="en-US" sz="2650" dirty="0">
                <a:latin typeface="Arial" panose="020B0604020202020204" pitchFamily="34" charset="0"/>
                <a:cs typeface="Arial" panose="020B0604020202020204" pitchFamily="34" charset="0"/>
              </a:rPr>
              <a:t> yang </a:t>
            </a:r>
            <a:r>
              <a:rPr lang="en-US" sz="2650" dirty="0" err="1">
                <a:latin typeface="Arial" panose="020B0604020202020204" pitchFamily="34" charset="0"/>
                <a:cs typeface="Arial" panose="020B0604020202020204" pitchFamily="34" charset="0"/>
              </a:rPr>
              <a:t>saling</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terkait</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dengan</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operasi</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organisasi</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Selain</a:t>
            </a:r>
            <a:r>
              <a:rPr lang="en-US" sz="2650" dirty="0">
                <a:latin typeface="Arial" panose="020B0604020202020204" pitchFamily="34" charset="0"/>
                <a:cs typeface="Arial" panose="020B0604020202020204" pitchFamily="34" charset="0"/>
              </a:rPr>
              <a:t> CR, juga </a:t>
            </a:r>
            <a:r>
              <a:rPr lang="en-US" sz="2650" dirty="0" err="1">
                <a:latin typeface="Arial" panose="020B0604020202020204" pitchFamily="34" charset="0"/>
                <a:cs typeface="Arial" panose="020B0604020202020204" pitchFamily="34" charset="0"/>
              </a:rPr>
              <a:t>dikenal</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adanya</a:t>
            </a:r>
            <a:r>
              <a:rPr lang="en-US" sz="2650" dirty="0">
                <a:latin typeface="Arial" panose="020B0604020202020204" pitchFamily="34" charset="0"/>
                <a:cs typeface="Arial" panose="020B0604020202020204" pitchFamily="34" charset="0"/>
              </a:rPr>
              <a:t> program </a:t>
            </a:r>
            <a:r>
              <a:rPr lang="en-US" sz="2650" i="1" dirty="0">
                <a:latin typeface="Arial" panose="020B0604020202020204" pitchFamily="34" charset="0"/>
                <a:cs typeface="Arial" panose="020B0604020202020204" pitchFamily="34" charset="0"/>
              </a:rPr>
              <a:t>Community Development</a:t>
            </a:r>
            <a:r>
              <a:rPr lang="en-US" sz="2650" dirty="0">
                <a:latin typeface="Arial" panose="020B0604020202020204" pitchFamily="34" charset="0"/>
                <a:cs typeface="Arial" panose="020B0604020202020204" pitchFamily="34" charset="0"/>
              </a:rPr>
              <a:t> (CD). CD </a:t>
            </a:r>
            <a:r>
              <a:rPr lang="en-US" sz="2650" dirty="0" err="1">
                <a:latin typeface="Arial" panose="020B0604020202020204" pitchFamily="34" charset="0"/>
                <a:cs typeface="Arial" panose="020B0604020202020204" pitchFamily="34" charset="0"/>
              </a:rPr>
              <a:t>adalah</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kegiatan</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pengembangan</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masyarakat</a:t>
            </a:r>
            <a:r>
              <a:rPr lang="en-US" sz="2650" dirty="0">
                <a:latin typeface="Arial" panose="020B0604020202020204" pitchFamily="34" charset="0"/>
                <a:cs typeface="Arial" panose="020B0604020202020204" pitchFamily="34" charset="0"/>
              </a:rPr>
              <a:t> yang </a:t>
            </a:r>
            <a:r>
              <a:rPr lang="en-US" sz="2650" dirty="0" err="1">
                <a:latin typeface="Arial" panose="020B0604020202020204" pitchFamily="34" charset="0"/>
                <a:cs typeface="Arial" panose="020B0604020202020204" pitchFamily="34" charset="0"/>
              </a:rPr>
              <a:t>diselenggarakan</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secara</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sistematis</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terencana</a:t>
            </a:r>
            <a:r>
              <a:rPr lang="en-US" sz="2650" dirty="0">
                <a:latin typeface="Arial" panose="020B0604020202020204" pitchFamily="34" charset="0"/>
                <a:cs typeface="Arial" panose="020B0604020202020204" pitchFamily="34" charset="0"/>
              </a:rPr>
              <a:t>, dan </a:t>
            </a:r>
            <a:r>
              <a:rPr lang="en-US" sz="2650" dirty="0" err="1">
                <a:latin typeface="Arial" panose="020B0604020202020204" pitchFamily="34" charset="0"/>
                <a:cs typeface="Arial" panose="020B0604020202020204" pitchFamily="34" charset="0"/>
              </a:rPr>
              <a:t>diarahkan</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untuk</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memperbesar</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akses</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masyarakat</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guna</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mencapai</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kondisi</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sosial</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ekonomi</a:t>
            </a:r>
            <a:r>
              <a:rPr lang="en-US" sz="2650" dirty="0">
                <a:latin typeface="Arial" panose="020B0604020202020204" pitchFamily="34" charset="0"/>
                <a:cs typeface="Arial" panose="020B0604020202020204" pitchFamily="34" charset="0"/>
              </a:rPr>
              <a:t>, dan </a:t>
            </a:r>
            <a:r>
              <a:rPr lang="en-US" sz="2650" dirty="0" err="1">
                <a:latin typeface="Arial" panose="020B0604020202020204" pitchFamily="34" charset="0"/>
                <a:cs typeface="Arial" panose="020B0604020202020204" pitchFamily="34" charset="0"/>
              </a:rPr>
              <a:t>kualitas</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kehidupan</a:t>
            </a:r>
            <a:r>
              <a:rPr lang="en-US" sz="2650" dirty="0">
                <a:latin typeface="Arial" panose="020B0604020202020204" pitchFamily="34" charset="0"/>
                <a:cs typeface="Arial" panose="020B0604020202020204" pitchFamily="34" charset="0"/>
              </a:rPr>
              <a:t> yang </a:t>
            </a:r>
            <a:r>
              <a:rPr lang="en-US" sz="2650" dirty="0" err="1">
                <a:latin typeface="Arial" panose="020B0604020202020204" pitchFamily="34" charset="0"/>
                <a:cs typeface="Arial" panose="020B0604020202020204" pitchFamily="34" charset="0"/>
              </a:rPr>
              <a:t>lebih</a:t>
            </a:r>
            <a:r>
              <a:rPr lang="en-US" sz="2650" dirty="0">
                <a:latin typeface="Arial" panose="020B0604020202020204" pitchFamily="34" charset="0"/>
                <a:cs typeface="Arial" panose="020B0604020202020204" pitchFamily="34" charset="0"/>
              </a:rPr>
              <a:t> </a:t>
            </a:r>
            <a:r>
              <a:rPr lang="en-US" sz="2650" dirty="0" err="1">
                <a:latin typeface="Arial" panose="020B0604020202020204" pitchFamily="34" charset="0"/>
                <a:cs typeface="Arial" panose="020B0604020202020204" pitchFamily="34" charset="0"/>
              </a:rPr>
              <a:t>baik</a:t>
            </a:r>
            <a:r>
              <a:rPr lang="en-US" sz="265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065277309"/>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Peran PR Dalam CSR</a:t>
            </a:r>
            <a:endParaRPr lang="id-ID" sz="5000" dirty="0"/>
          </a:p>
        </p:txBody>
      </p:sp>
      <p:sp>
        <p:nvSpPr>
          <p:cNvPr id="7" name="Rectangle 2"/>
          <p:cNvSpPr>
            <a:spLocks noChangeArrowheads="1"/>
          </p:cNvSpPr>
          <p:nvPr/>
        </p:nvSpPr>
        <p:spPr bwMode="auto">
          <a:xfrm>
            <a:off x="318780" y="1124744"/>
            <a:ext cx="8429684" cy="5112568"/>
          </a:xfrm>
          <a:prstGeom prst="rect">
            <a:avLst/>
          </a:prstGeom>
          <a:noFill/>
          <a:ln w="9525">
            <a:noFill/>
            <a:miter lim="800000"/>
            <a:headEnd/>
            <a:tailEnd/>
          </a:ln>
          <a:effectLst/>
        </p:spPr>
        <p:txBody>
          <a:bodyPr lIns="92075" tIns="46038" rIns="92075" bIns="46038"/>
          <a:lstStyle/>
          <a:p>
            <a:r>
              <a:rPr lang="en-US" sz="2800" dirty="0">
                <a:latin typeface="Arial" panose="020B0604020202020204" pitchFamily="34" charset="0"/>
                <a:cs typeface="Arial" panose="020B0604020202020204" pitchFamily="34" charset="0"/>
              </a:rPr>
              <a:t>Ada 3 </a:t>
            </a:r>
            <a:r>
              <a:rPr lang="en-US" sz="2800" dirty="0" err="1">
                <a:latin typeface="Arial" panose="020B0604020202020204" pitchFamily="34" charset="0"/>
                <a:cs typeface="Arial" panose="020B0604020202020204" pitchFamily="34" charset="0"/>
              </a:rPr>
              <a:t>kategori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ruang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lingkup</a:t>
            </a:r>
            <a:r>
              <a:rPr lang="en-US" sz="2800" dirty="0">
                <a:latin typeface="Arial" panose="020B0604020202020204" pitchFamily="34" charset="0"/>
                <a:cs typeface="Arial" panose="020B0604020202020204" pitchFamily="34" charset="0"/>
              </a:rPr>
              <a:t> program CD, </a:t>
            </a:r>
            <a:r>
              <a:rPr lang="en-US" sz="2800" dirty="0" err="1">
                <a:latin typeface="Arial" panose="020B0604020202020204" pitchFamily="34" charset="0"/>
                <a:cs typeface="Arial" panose="020B0604020202020204" pitchFamily="34" charset="0"/>
              </a:rPr>
              <a:t>yaitu</a:t>
            </a:r>
            <a:r>
              <a:rPr lang="en-US" sz="2800" dirty="0">
                <a:latin typeface="Arial" panose="020B0604020202020204" pitchFamily="34" charset="0"/>
                <a:cs typeface="Arial" panose="020B0604020202020204" pitchFamily="34" charset="0"/>
              </a:rPr>
              <a:t>:</a:t>
            </a:r>
          </a:p>
          <a:p>
            <a:pPr marL="346075" lvl="0" indent="-346075">
              <a:buFont typeface="+mj-lt"/>
              <a:buAutoNum type="arabicPeriod"/>
            </a:pPr>
            <a:r>
              <a:rPr lang="en-US" sz="2800" dirty="0">
                <a:latin typeface="Arial" panose="020B0604020202020204" pitchFamily="34" charset="0"/>
                <a:cs typeface="Arial" panose="020B0604020202020204" pitchFamily="34" charset="0"/>
              </a:rPr>
              <a:t>Community services, </a:t>
            </a:r>
            <a:r>
              <a:rPr lang="en-US" sz="2800" dirty="0" err="1">
                <a:latin typeface="Arial" panose="020B0604020202020204" pitchFamily="34" charset="0"/>
                <a:cs typeface="Arial" panose="020B0604020202020204" pitchFamily="34" charset="0"/>
              </a:rPr>
              <a:t>merupakan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pelayanan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korporat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untuk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memenuhi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kepentingan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masyarakat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atau</a:t>
            </a:r>
            <a:r>
              <a:rPr lang="en-US" sz="2800" dirty="0">
                <a:latin typeface="Arial" panose="020B0604020202020204" pitchFamily="34" charset="0"/>
                <a:cs typeface="Arial" panose="020B0604020202020204" pitchFamily="34" charset="0"/>
              </a:rPr>
              <a:t> pun </a:t>
            </a:r>
            <a:r>
              <a:rPr lang="en-US" sz="2800" dirty="0" err="1">
                <a:latin typeface="Arial" panose="020B0604020202020204" pitchFamily="34" charset="0"/>
                <a:cs typeface="Arial" panose="020B0604020202020204" pitchFamily="34" charset="0"/>
              </a:rPr>
              <a:t>kepentingan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umum</a:t>
            </a:r>
            <a:r>
              <a:rPr lang="en-US" sz="2800" dirty="0">
                <a:latin typeface="Arial" panose="020B0604020202020204" pitchFamily="34" charset="0"/>
                <a:cs typeface="Arial" panose="020B0604020202020204" pitchFamily="34" charset="0"/>
              </a:rPr>
              <a:t>.</a:t>
            </a:r>
          </a:p>
          <a:p>
            <a:pPr marL="346075" lvl="0" indent="-346075">
              <a:buFont typeface="+mj-lt"/>
              <a:buAutoNum type="arabicPeriod"/>
            </a:pPr>
            <a:r>
              <a:rPr lang="en-US" sz="2800" dirty="0">
                <a:latin typeface="Arial" panose="020B0604020202020204" pitchFamily="34" charset="0"/>
                <a:cs typeface="Arial" panose="020B0604020202020204" pitchFamily="34" charset="0"/>
              </a:rPr>
              <a:t>Community empowering, </a:t>
            </a:r>
            <a:r>
              <a:rPr lang="en-US" sz="2800" dirty="0" err="1">
                <a:latin typeface="Arial" panose="020B0604020202020204" pitchFamily="34" charset="0"/>
                <a:cs typeface="Arial" panose="020B0604020202020204" pitchFamily="34" charset="0"/>
              </a:rPr>
              <a:t>adalah</a:t>
            </a:r>
            <a:r>
              <a:rPr lang="en-US" sz="2800" dirty="0">
                <a:latin typeface="Arial" panose="020B0604020202020204" pitchFamily="34" charset="0"/>
                <a:cs typeface="Arial" panose="020B0604020202020204" pitchFamily="34" charset="0"/>
              </a:rPr>
              <a:t> program yang </a:t>
            </a:r>
            <a:r>
              <a:rPr lang="en-US" sz="2800" dirty="0" err="1">
                <a:latin typeface="Arial" panose="020B0604020202020204" pitchFamily="34" charset="0"/>
                <a:cs typeface="Arial" panose="020B0604020202020204" pitchFamily="34" charset="0"/>
              </a:rPr>
              <a:t>berkaitan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dengan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memberikan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akses</a:t>
            </a:r>
            <a:r>
              <a:rPr lang="en-US" sz="2800" dirty="0">
                <a:latin typeface="Arial" panose="020B0604020202020204" pitchFamily="34" charset="0"/>
                <a:cs typeface="Arial" panose="020B0604020202020204" pitchFamily="34" charset="0"/>
              </a:rPr>
              <a:t> yang </a:t>
            </a:r>
            <a:r>
              <a:rPr lang="en-US" sz="2800" dirty="0" err="1">
                <a:latin typeface="Arial" panose="020B0604020202020204" pitchFamily="34" charset="0"/>
                <a:cs typeface="Arial" panose="020B0604020202020204" pitchFamily="34" charset="0"/>
              </a:rPr>
              <a:t>lebih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luas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kepada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masyarakat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untuk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menunjang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kemandiriannya</a:t>
            </a:r>
            <a:r>
              <a:rPr lang="en-US" sz="2800" dirty="0">
                <a:latin typeface="Arial" panose="020B0604020202020204" pitchFamily="34" charset="0"/>
                <a:cs typeface="Arial" panose="020B0604020202020204" pitchFamily="34" charset="0"/>
              </a:rPr>
              <a:t>.</a:t>
            </a:r>
          </a:p>
          <a:p>
            <a:pPr marL="346075" lvl="0" indent="-346075">
              <a:buFont typeface="+mj-lt"/>
              <a:buAutoNum type="arabicPeriod"/>
            </a:pPr>
            <a:r>
              <a:rPr lang="en-US" sz="2800" dirty="0">
                <a:latin typeface="Arial" panose="020B0604020202020204" pitchFamily="34" charset="0"/>
                <a:cs typeface="Arial" panose="020B0604020202020204" pitchFamily="34" charset="0"/>
              </a:rPr>
              <a:t>Community relation, </a:t>
            </a:r>
            <a:r>
              <a:rPr lang="en-US" sz="2800" dirty="0" err="1">
                <a:latin typeface="Arial" panose="020B0604020202020204" pitchFamily="34" charset="0"/>
                <a:cs typeface="Arial" panose="020B0604020202020204" pitchFamily="34" charset="0"/>
              </a:rPr>
              <a:t>yaitu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kegiatan</a:t>
            </a:r>
            <a:r>
              <a:rPr lang="en-US" sz="2800" dirty="0">
                <a:latin typeface="Arial" panose="020B0604020202020204" pitchFamily="34" charset="0"/>
                <a:cs typeface="Arial" panose="020B0604020202020204" pitchFamily="34" charset="0"/>
              </a:rPr>
              <a:t> yang </a:t>
            </a:r>
            <a:r>
              <a:rPr lang="en-US" sz="2800" dirty="0" err="1">
                <a:latin typeface="Arial" panose="020B0604020202020204" pitchFamily="34" charset="0"/>
                <a:cs typeface="Arial" panose="020B0604020202020204" pitchFamily="34" charset="0"/>
              </a:rPr>
              <a:t>terkait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dengan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pengembangan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kesepahaman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melalui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komunikasi</a:t>
            </a:r>
            <a:r>
              <a:rPr lang="en-US" sz="2800" dirty="0">
                <a:latin typeface="Arial" panose="020B0604020202020204" pitchFamily="34" charset="0"/>
                <a:cs typeface="Arial" panose="020B0604020202020204" pitchFamily="34" charset="0"/>
              </a:rPr>
              <a:t> dan </a:t>
            </a:r>
            <a:r>
              <a:rPr lang="en-US" sz="2800" dirty="0" err="1">
                <a:latin typeface="Arial" panose="020B0604020202020204" pitchFamily="34" charset="0"/>
                <a:cs typeface="Arial" panose="020B0604020202020204" pitchFamily="34" charset="0"/>
              </a:rPr>
              <a:t>informasi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kepada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pihak</a:t>
            </a:r>
            <a:r>
              <a:rPr lang="en-US" sz="2800" dirty="0">
                <a:latin typeface="Arial" panose="020B0604020202020204" pitchFamily="34" charset="0"/>
                <a:cs typeface="Arial" panose="020B0604020202020204" pitchFamily="34" charset="0"/>
              </a:rPr>
              <a:t> yang </a:t>
            </a:r>
            <a:r>
              <a:rPr lang="en-US" sz="2800" dirty="0" err="1">
                <a:latin typeface="Arial" panose="020B0604020202020204" pitchFamily="34" charset="0"/>
                <a:cs typeface="Arial" panose="020B0604020202020204" pitchFamily="34" charset="0"/>
              </a:rPr>
              <a:t>terkait</a:t>
            </a:r>
            <a:r>
              <a:rPr lang="en-US" sz="2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525461405"/>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12" fill="hold" nodeType="after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 calcmode="lin" valueType="num">
                                      <p:cBhvr additive="base">
                                        <p:cTn id="22"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23"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Peran PR Dalam CSR</a:t>
            </a:r>
            <a:endParaRPr lang="id-ID" sz="5000" dirty="0"/>
          </a:p>
        </p:txBody>
      </p:sp>
      <p:sp>
        <p:nvSpPr>
          <p:cNvPr id="7" name="Rectangle 2"/>
          <p:cNvSpPr>
            <a:spLocks noChangeArrowheads="1"/>
          </p:cNvSpPr>
          <p:nvPr/>
        </p:nvSpPr>
        <p:spPr bwMode="auto">
          <a:xfrm>
            <a:off x="318780" y="1052736"/>
            <a:ext cx="8429684" cy="5472608"/>
          </a:xfrm>
          <a:prstGeom prst="rect">
            <a:avLst/>
          </a:prstGeom>
          <a:noFill/>
          <a:ln w="9525">
            <a:noFill/>
            <a:miter lim="800000"/>
            <a:headEnd/>
            <a:tailEnd/>
          </a:ln>
          <a:effectLst/>
        </p:spPr>
        <p:txBody>
          <a:bodyPr lIns="92075" tIns="46038" rIns="92075" bIns="46038"/>
          <a:lstStyle/>
          <a:p>
            <a:r>
              <a:rPr lang="en-US" sz="3000" dirty="0" err="1">
                <a:latin typeface="Arial" panose="020B0604020202020204" pitchFamily="34" charset="0"/>
                <a:cs typeface="Arial" panose="020B0604020202020204" pitchFamily="34" charset="0"/>
              </a:rPr>
              <a:t>Sasaran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dari</a:t>
            </a:r>
            <a:r>
              <a:rPr lang="en-US" sz="3000" dirty="0">
                <a:latin typeface="Arial" panose="020B0604020202020204" pitchFamily="34" charset="0"/>
                <a:cs typeface="Arial" panose="020B0604020202020204" pitchFamily="34" charset="0"/>
              </a:rPr>
              <a:t> Program CSR (CR &amp; CD) </a:t>
            </a:r>
            <a:r>
              <a:rPr lang="en-US" sz="3000" dirty="0" err="1">
                <a:latin typeface="Arial" panose="020B0604020202020204" pitchFamily="34" charset="0"/>
                <a:cs typeface="Arial" panose="020B0604020202020204" pitchFamily="34" charset="0"/>
              </a:rPr>
              <a:t>adalah</a:t>
            </a:r>
            <a:r>
              <a:rPr lang="en-US" sz="3000" dirty="0">
                <a:latin typeface="Arial" panose="020B0604020202020204" pitchFamily="34" charset="0"/>
                <a:cs typeface="Arial" panose="020B0604020202020204" pitchFamily="34" charset="0"/>
              </a:rPr>
              <a:t>: </a:t>
            </a:r>
          </a:p>
          <a:p>
            <a:endParaRPr lang="en-US" sz="1500" dirty="0">
              <a:latin typeface="Arial" panose="020B0604020202020204" pitchFamily="34" charset="0"/>
              <a:cs typeface="Arial" panose="020B0604020202020204" pitchFamily="34" charset="0"/>
            </a:endParaRPr>
          </a:p>
          <a:p>
            <a:pPr marL="346075" lvl="0" indent="-346075">
              <a:buFont typeface="Arial" panose="020B0604020202020204" pitchFamily="34" charset="0"/>
              <a:buChar char="•"/>
            </a:pPr>
            <a:r>
              <a:rPr lang="en-US" sz="3000" dirty="0" err="1">
                <a:latin typeface="Arial" panose="020B0604020202020204" pitchFamily="34" charset="0"/>
                <a:cs typeface="Arial" panose="020B0604020202020204" pitchFamily="34" charset="0"/>
              </a:rPr>
              <a:t>Pemberdayaan</a:t>
            </a:r>
            <a:r>
              <a:rPr lang="en-US" sz="3000" dirty="0">
                <a:latin typeface="Arial" panose="020B0604020202020204" pitchFamily="34" charset="0"/>
                <a:cs typeface="Arial" panose="020B0604020202020204" pitchFamily="34" charset="0"/>
              </a:rPr>
              <a:t> SDM </a:t>
            </a:r>
            <a:r>
              <a:rPr lang="en-US" sz="3000" dirty="0" err="1">
                <a:latin typeface="Arial" panose="020B0604020202020204" pitchFamily="34" charset="0"/>
                <a:cs typeface="Arial" panose="020B0604020202020204" pitchFamily="34" charset="0"/>
              </a:rPr>
              <a:t>lokal</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pelajar</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pemuda</a:t>
            </a:r>
            <a:r>
              <a:rPr lang="en-US" sz="3000" dirty="0">
                <a:latin typeface="Arial" panose="020B0604020202020204" pitchFamily="34" charset="0"/>
                <a:cs typeface="Arial" panose="020B0604020202020204" pitchFamily="34" charset="0"/>
              </a:rPr>
              <a:t> dan </a:t>
            </a:r>
            <a:r>
              <a:rPr lang="en-US" sz="3000" dirty="0" err="1">
                <a:latin typeface="Arial" panose="020B0604020202020204" pitchFamily="34" charset="0"/>
                <a:cs typeface="Arial" panose="020B0604020202020204" pitchFamily="34" charset="0"/>
              </a:rPr>
              <a:t>mahasiswa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termasuk</a:t>
            </a:r>
            <a:r>
              <a:rPr lang="en-US" sz="3000" dirty="0">
                <a:latin typeface="Arial" panose="020B0604020202020204" pitchFamily="34" charset="0"/>
                <a:cs typeface="Arial" panose="020B0604020202020204" pitchFamily="34" charset="0"/>
              </a:rPr>
              <a:t> di </a:t>
            </a:r>
            <a:r>
              <a:rPr lang="en-US" sz="3000" dirty="0" err="1">
                <a:latin typeface="Arial" panose="020B0604020202020204" pitchFamily="34" charset="0"/>
                <a:cs typeface="Arial" panose="020B0604020202020204" pitchFamily="34" charset="0"/>
              </a:rPr>
              <a:t>dalamnya</a:t>
            </a:r>
            <a:r>
              <a:rPr lang="en-US" sz="3000" dirty="0">
                <a:latin typeface="Arial" panose="020B0604020202020204" pitchFamily="34" charset="0"/>
                <a:cs typeface="Arial" panose="020B0604020202020204" pitchFamily="34" charset="0"/>
              </a:rPr>
              <a:t>)</a:t>
            </a:r>
          </a:p>
          <a:p>
            <a:pPr marL="346075" lvl="0" indent="-346075">
              <a:buFont typeface="Arial" panose="020B0604020202020204" pitchFamily="34" charset="0"/>
              <a:buChar char="•"/>
            </a:pPr>
            <a:r>
              <a:rPr lang="en-US" sz="3000" dirty="0" err="1">
                <a:latin typeface="Arial" panose="020B0604020202020204" pitchFamily="34" charset="0"/>
                <a:cs typeface="Arial" panose="020B0604020202020204" pitchFamily="34" charset="0"/>
              </a:rPr>
              <a:t>Pemberdayaan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Ekonomi</a:t>
            </a:r>
            <a:r>
              <a:rPr lang="en-US" sz="3000" dirty="0">
                <a:latin typeface="Arial" panose="020B0604020202020204" pitchFamily="34" charset="0"/>
                <a:cs typeface="Arial" panose="020B0604020202020204" pitchFamily="34" charset="0"/>
              </a:rPr>
              <a:t> Masyarakat </a:t>
            </a:r>
            <a:r>
              <a:rPr lang="en-US" sz="3000" dirty="0" err="1">
                <a:latin typeface="Arial" panose="020B0604020202020204" pitchFamily="34" charset="0"/>
                <a:cs typeface="Arial" panose="020B0604020202020204" pitchFamily="34" charset="0"/>
              </a:rPr>
              <a:t>sekitar</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daerah</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operasi</a:t>
            </a:r>
            <a:endParaRPr lang="en-US" sz="3000" dirty="0">
              <a:latin typeface="Arial" panose="020B0604020202020204" pitchFamily="34" charset="0"/>
              <a:cs typeface="Arial" panose="020B0604020202020204" pitchFamily="34" charset="0"/>
            </a:endParaRPr>
          </a:p>
          <a:p>
            <a:pPr marL="346075" lvl="0" indent="-346075">
              <a:buFont typeface="Arial" panose="020B0604020202020204" pitchFamily="34" charset="0"/>
              <a:buChar char="•"/>
            </a:pPr>
            <a:r>
              <a:rPr lang="en-US" sz="3000" dirty="0">
                <a:latin typeface="Arial" panose="020B0604020202020204" pitchFamily="34" charset="0"/>
                <a:cs typeface="Arial" panose="020B0604020202020204" pitchFamily="34" charset="0"/>
              </a:rPr>
              <a:t>Pembangunan </a:t>
            </a:r>
            <a:r>
              <a:rPr lang="en-US" sz="3000" dirty="0" err="1">
                <a:latin typeface="Arial" panose="020B0604020202020204" pitchFamily="34" charset="0"/>
                <a:cs typeface="Arial" panose="020B0604020202020204" pitchFamily="34" charset="0"/>
              </a:rPr>
              <a:t>fasilitas</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sosial</a:t>
            </a:r>
            <a:r>
              <a:rPr lang="en-US" sz="3000" dirty="0">
                <a:latin typeface="Arial" panose="020B0604020202020204" pitchFamily="34" charset="0"/>
                <a:cs typeface="Arial" panose="020B0604020202020204" pitchFamily="34" charset="0"/>
              </a:rPr>
              <a:t>/</a:t>
            </a:r>
            <a:r>
              <a:rPr lang="en-US" sz="3000" dirty="0" err="1">
                <a:latin typeface="Arial" panose="020B0604020202020204" pitchFamily="34" charset="0"/>
                <a:cs typeface="Arial" panose="020B0604020202020204" pitchFamily="34" charset="0"/>
              </a:rPr>
              <a:t>umum</a:t>
            </a:r>
            <a:endParaRPr lang="en-US" sz="3000" dirty="0">
              <a:latin typeface="Arial" panose="020B0604020202020204" pitchFamily="34" charset="0"/>
              <a:cs typeface="Arial" panose="020B0604020202020204" pitchFamily="34" charset="0"/>
            </a:endParaRPr>
          </a:p>
          <a:p>
            <a:pPr marL="346075" lvl="0" indent="-346075">
              <a:buFont typeface="Arial" panose="020B0604020202020204" pitchFamily="34" charset="0"/>
              <a:buChar char="•"/>
            </a:pPr>
            <a:r>
              <a:rPr lang="en-US" sz="3000" dirty="0" err="1">
                <a:latin typeface="Arial" panose="020B0604020202020204" pitchFamily="34" charset="0"/>
                <a:cs typeface="Arial" panose="020B0604020202020204" pitchFamily="34" charset="0"/>
              </a:rPr>
              <a:t>Pengembangan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kesehatan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masyarakat</a:t>
            </a:r>
            <a:endParaRPr lang="en-US" sz="3000" dirty="0">
              <a:latin typeface="Arial" panose="020B0604020202020204" pitchFamily="34" charset="0"/>
              <a:cs typeface="Arial" panose="020B0604020202020204" pitchFamily="34" charset="0"/>
            </a:endParaRPr>
          </a:p>
          <a:p>
            <a:pPr marL="346075" lvl="0" indent="-346075">
              <a:buFont typeface="Arial" panose="020B0604020202020204" pitchFamily="34" charset="0"/>
              <a:buChar char="•"/>
            </a:pPr>
            <a:r>
              <a:rPr lang="en-US" sz="3000" dirty="0" err="1">
                <a:latin typeface="Arial" panose="020B0604020202020204" pitchFamily="34" charset="0"/>
                <a:cs typeface="Arial" panose="020B0604020202020204" pitchFamily="34" charset="0"/>
              </a:rPr>
              <a:t>Sosial</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budaya</a:t>
            </a:r>
            <a:r>
              <a:rPr lang="en-US" sz="3000" dirty="0">
                <a:latin typeface="Arial" panose="020B0604020202020204" pitchFamily="34" charset="0"/>
                <a:cs typeface="Arial" panose="020B0604020202020204" pitchFamily="34" charset="0"/>
              </a:rPr>
              <a:t>, dan lain-lain.</a:t>
            </a:r>
          </a:p>
          <a:p>
            <a:endParaRPr lang="en-US" sz="1500" dirty="0"/>
          </a:p>
          <a:p>
            <a:r>
              <a:rPr lang="en-US" sz="2900" dirty="0">
                <a:latin typeface="Arial" panose="020B0604020202020204" pitchFamily="34" charset="0"/>
                <a:cs typeface="Arial" panose="020B0604020202020204" pitchFamily="34" charset="0"/>
              </a:rPr>
              <a:t>CR </a:t>
            </a:r>
            <a:r>
              <a:rPr lang="en-US" sz="2900" dirty="0" err="1">
                <a:latin typeface="Arial" panose="020B0604020202020204" pitchFamily="34" charset="0"/>
                <a:cs typeface="Arial" panose="020B0604020202020204" pitchFamily="34" charset="0"/>
              </a:rPr>
              <a:t>maupun</a:t>
            </a:r>
            <a:r>
              <a:rPr lang="en-US" sz="2900" dirty="0">
                <a:latin typeface="Arial" panose="020B0604020202020204" pitchFamily="34" charset="0"/>
                <a:cs typeface="Arial" panose="020B0604020202020204" pitchFamily="34" charset="0"/>
              </a:rPr>
              <a:t> CD </a:t>
            </a:r>
            <a:r>
              <a:rPr lang="en-US" sz="2900" dirty="0" err="1">
                <a:latin typeface="Arial" panose="020B0604020202020204" pitchFamily="34" charset="0"/>
                <a:cs typeface="Arial" panose="020B0604020202020204" pitchFamily="34" charset="0"/>
              </a:rPr>
              <a:t>merupakan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implikasi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dari</a:t>
            </a:r>
            <a:r>
              <a:rPr lang="en-US" sz="2900" dirty="0">
                <a:latin typeface="Arial" panose="020B0604020202020204" pitchFamily="34" charset="0"/>
                <a:cs typeface="Arial" panose="020B0604020202020204" pitchFamily="34" charset="0"/>
              </a:rPr>
              <a:t> program Corporate Social Responsibility (CSR) </a:t>
            </a:r>
            <a:r>
              <a:rPr lang="en-US" sz="2900" dirty="0" err="1">
                <a:latin typeface="Arial" panose="020B0604020202020204" pitchFamily="34" charset="0"/>
                <a:cs typeface="Arial" panose="020B0604020202020204" pitchFamily="34" charset="0"/>
              </a:rPr>
              <a:t>atau</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tanggung</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jawab</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sosial</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korporat</a:t>
            </a:r>
            <a:r>
              <a:rPr lang="en-US" sz="29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521922044"/>
      </p:ext>
    </p:extLst>
  </p:cSld>
  <p:clrMapOvr>
    <a:masterClrMapping/>
  </p:clrMapOvr>
  <p:transition spd="med">
    <p:cover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Peran PR Dalam CSR</a:t>
            </a:r>
            <a:endParaRPr lang="id-ID" sz="5000" dirty="0"/>
          </a:p>
        </p:txBody>
      </p:sp>
      <p:sp>
        <p:nvSpPr>
          <p:cNvPr id="7" name="Rectangle 2"/>
          <p:cNvSpPr>
            <a:spLocks noChangeArrowheads="1"/>
          </p:cNvSpPr>
          <p:nvPr/>
        </p:nvSpPr>
        <p:spPr bwMode="auto">
          <a:xfrm>
            <a:off x="357158" y="1196752"/>
            <a:ext cx="8429684" cy="5040560"/>
          </a:xfrm>
          <a:prstGeom prst="rect">
            <a:avLst/>
          </a:prstGeom>
          <a:noFill/>
          <a:ln w="9525">
            <a:noFill/>
            <a:miter lim="800000"/>
            <a:headEnd/>
            <a:tailEnd/>
          </a:ln>
          <a:effectLst/>
        </p:spPr>
        <p:txBody>
          <a:bodyPr lIns="92075" tIns="46038" rIns="92075" bIns="46038"/>
          <a:lstStyle/>
          <a:p>
            <a:r>
              <a:rPr lang="en-US" sz="3200" dirty="0" err="1">
                <a:latin typeface="Arial" panose="020B0604020202020204" pitchFamily="34" charset="0"/>
                <a:cs typeface="Arial" panose="020B0604020202020204" pitchFamily="34" charset="0"/>
              </a:rPr>
              <a:t>Setiap</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korporat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memiliki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kebebasan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dalam</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melakukan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aktivitas</a:t>
            </a:r>
            <a:r>
              <a:rPr lang="en-US" sz="3200" dirty="0">
                <a:latin typeface="Arial" panose="020B0604020202020204" pitchFamily="34" charset="0"/>
                <a:cs typeface="Arial" panose="020B0604020202020204" pitchFamily="34" charset="0"/>
              </a:rPr>
              <a:t> CSR yang </a:t>
            </a:r>
            <a:r>
              <a:rPr lang="en-US" sz="3200" dirty="0" err="1">
                <a:latin typeface="Arial" panose="020B0604020202020204" pitchFamily="34" charset="0"/>
                <a:cs typeface="Arial" panose="020B0604020202020204" pitchFamily="34" charset="0"/>
              </a:rPr>
              <a:t>hendak</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dilakukannya</a:t>
            </a:r>
            <a:r>
              <a:rPr lang="en-US" sz="3200" dirty="0">
                <a:latin typeface="Arial" panose="020B0604020202020204" pitchFamily="34" charset="0"/>
                <a:cs typeface="Arial" panose="020B0604020202020204" pitchFamily="34" charset="0"/>
              </a:rPr>
              <a:t>, pada </a:t>
            </a:r>
            <a:r>
              <a:rPr lang="en-US" sz="3200" dirty="0" err="1">
                <a:latin typeface="Arial" panose="020B0604020202020204" pitchFamily="34" charset="0"/>
                <a:cs typeface="Arial" panose="020B0604020202020204" pitchFamily="34" charset="0"/>
              </a:rPr>
              <a:t>dasarnya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dapat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dipilah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empat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kategori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tanggung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jawab</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sosial</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perusahaan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yaitu</a:t>
            </a:r>
            <a:r>
              <a:rPr lang="en-US" sz="3200" dirty="0">
                <a:latin typeface="Arial" panose="020B0604020202020204" pitchFamily="34" charset="0"/>
                <a:cs typeface="Arial" panose="020B0604020202020204" pitchFamily="34" charset="0"/>
              </a:rPr>
              <a:t>:</a:t>
            </a:r>
          </a:p>
          <a:p>
            <a:endParaRPr lang="en-US" sz="1500" dirty="0">
              <a:latin typeface="Arial" panose="020B0604020202020204" pitchFamily="34" charset="0"/>
              <a:cs typeface="Arial" panose="020B0604020202020204" pitchFamily="34" charset="0"/>
            </a:endParaRPr>
          </a:p>
          <a:p>
            <a:pPr marL="346075" indent="-346075">
              <a:buFont typeface="Arial" panose="020B0604020202020204" pitchFamily="34" charset="0"/>
              <a:buChar char="•"/>
            </a:pPr>
            <a:r>
              <a:rPr lang="en-US" sz="3200" dirty="0" err="1">
                <a:latin typeface="Arial" panose="020B0604020202020204" pitchFamily="34" charset="0"/>
                <a:cs typeface="Arial" panose="020B0604020202020204" pitchFamily="34" charset="0"/>
              </a:rPr>
              <a:t>Tanggung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Jawab</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Ekonomi</a:t>
            </a:r>
            <a:endParaRPr lang="en-US" sz="3200" dirty="0">
              <a:latin typeface="Arial" panose="020B0604020202020204" pitchFamily="34" charset="0"/>
              <a:cs typeface="Arial" panose="020B0604020202020204" pitchFamily="34" charset="0"/>
            </a:endParaRPr>
          </a:p>
          <a:p>
            <a:pPr marL="346075" indent="-346075">
              <a:buFont typeface="Arial" panose="020B0604020202020204" pitchFamily="34" charset="0"/>
              <a:buChar char="•"/>
            </a:pPr>
            <a:r>
              <a:rPr lang="en-US" sz="3200" dirty="0" err="1">
                <a:latin typeface="Arial" panose="020B0604020202020204" pitchFamily="34" charset="0"/>
                <a:cs typeface="Arial" panose="020B0604020202020204" pitchFamily="34" charset="0"/>
              </a:rPr>
              <a:t>Tanggung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Jawab</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Hukum</a:t>
            </a:r>
            <a:endParaRPr lang="en-US" sz="3200" dirty="0">
              <a:latin typeface="Arial" panose="020B0604020202020204" pitchFamily="34" charset="0"/>
              <a:cs typeface="Arial" panose="020B0604020202020204" pitchFamily="34" charset="0"/>
            </a:endParaRPr>
          </a:p>
          <a:p>
            <a:pPr marL="346075" indent="-346075">
              <a:buFont typeface="Arial" panose="020B0604020202020204" pitchFamily="34" charset="0"/>
              <a:buChar char="•"/>
            </a:pPr>
            <a:r>
              <a:rPr lang="en-US" sz="3200" dirty="0" err="1">
                <a:latin typeface="Arial" panose="020B0604020202020204" pitchFamily="34" charset="0"/>
                <a:cs typeface="Arial" panose="020B0604020202020204" pitchFamily="34" charset="0"/>
              </a:rPr>
              <a:t>Tanggung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Jawab</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Etis</a:t>
            </a:r>
            <a:endParaRPr lang="en-US" sz="3200" dirty="0">
              <a:latin typeface="Arial" panose="020B0604020202020204" pitchFamily="34" charset="0"/>
              <a:cs typeface="Arial" panose="020B0604020202020204" pitchFamily="34" charset="0"/>
            </a:endParaRPr>
          </a:p>
          <a:p>
            <a:pPr marL="346075" indent="-346075">
              <a:buFont typeface="Arial" panose="020B0604020202020204" pitchFamily="34" charset="0"/>
              <a:buChar char="•"/>
            </a:pPr>
            <a:r>
              <a:rPr lang="en-US" sz="3200" dirty="0" err="1">
                <a:latin typeface="Arial" panose="020B0604020202020204" pitchFamily="34" charset="0"/>
                <a:cs typeface="Arial" panose="020B0604020202020204" pitchFamily="34" charset="0"/>
              </a:rPr>
              <a:t>Tanggung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Jawab</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Filantropis</a:t>
            </a:r>
            <a:endParaRPr lang="en-US" sz="3200" dirty="0">
              <a:latin typeface="Arial" panose="020B0604020202020204" pitchFamily="34" charset="0"/>
              <a:cs typeface="Arial" panose="020B0604020202020204" pitchFamily="34" charset="0"/>
            </a:endParaRPr>
          </a:p>
          <a:p>
            <a:endParaRPr lang="en-US" sz="2800" dirty="0"/>
          </a:p>
        </p:txBody>
      </p:sp>
    </p:spTree>
    <p:extLst>
      <p:ext uri="{BB962C8B-B14F-4D97-AF65-F5344CB8AC3E}">
        <p14:creationId xmlns:p14="http://schemas.microsoft.com/office/powerpoint/2010/main" val="300462154"/>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 calcmode="lin" valueType="num">
                                      <p:cBhvr additive="base">
                                        <p:cTn id="12"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 calcmode="lin" valueType="num">
                                      <p:cBhvr additive="base">
                                        <p:cTn id="17"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12" fill="hold" nodeType="after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 calcmode="lin" valueType="num">
                                      <p:cBhvr additive="base">
                                        <p:cTn id="22" dur="20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23" dur="20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8000"/>
                            </p:stCondLst>
                            <p:childTnLst>
                              <p:par>
                                <p:cTn id="25" presetID="2" presetClass="entr" presetSubtype="12" fill="hold" nodeType="after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 calcmode="lin" valueType="num">
                                      <p:cBhvr additive="base">
                                        <p:cTn id="27" dur="2000" fill="hold"/>
                                        <p:tgtEl>
                                          <p:spTgt spid="7">
                                            <p:txEl>
                                              <p:pRg st="5" end="5"/>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Peran PR Dalam CSR</a:t>
            </a:r>
            <a:endParaRPr lang="id-ID" sz="5000" dirty="0"/>
          </a:p>
        </p:txBody>
      </p:sp>
      <p:sp>
        <p:nvSpPr>
          <p:cNvPr id="7" name="Rectangle 2"/>
          <p:cNvSpPr>
            <a:spLocks noChangeArrowheads="1"/>
          </p:cNvSpPr>
          <p:nvPr/>
        </p:nvSpPr>
        <p:spPr bwMode="auto">
          <a:xfrm>
            <a:off x="318780" y="1052736"/>
            <a:ext cx="8429684" cy="5184576"/>
          </a:xfrm>
          <a:prstGeom prst="rect">
            <a:avLst/>
          </a:prstGeom>
          <a:noFill/>
          <a:ln w="9525">
            <a:noFill/>
            <a:miter lim="800000"/>
            <a:headEnd/>
            <a:tailEnd/>
          </a:ln>
          <a:effectLst/>
        </p:spPr>
        <p:txBody>
          <a:bodyPr lIns="92075" tIns="46038" rIns="92075" bIns="46038"/>
          <a:lstStyle/>
          <a:p>
            <a:r>
              <a:rPr lang="en-US" sz="2350" dirty="0">
                <a:latin typeface="Arial" panose="020B0604020202020204" pitchFamily="34" charset="0"/>
                <a:cs typeface="Arial" panose="020B0604020202020204" pitchFamily="34" charset="0"/>
              </a:rPr>
              <a:t>Perusahaan </a:t>
            </a:r>
            <a:r>
              <a:rPr lang="en-US" sz="2350" dirty="0" err="1">
                <a:latin typeface="Arial" panose="020B0604020202020204" pitchFamily="34" charset="0"/>
                <a:cs typeface="Arial" panose="020B0604020202020204" pitchFamily="34" charset="0"/>
              </a:rPr>
              <a:t>dapat</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dikategorikan</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berdasarkan</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sejumlah</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tanggung</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jawab</a:t>
            </a:r>
            <a:r>
              <a:rPr lang="en-US" sz="2350" dirty="0">
                <a:latin typeface="Arial" panose="020B0604020202020204" pitchFamily="34" charset="0"/>
                <a:cs typeface="Arial" panose="020B0604020202020204" pitchFamily="34" charset="0"/>
              </a:rPr>
              <a:t> yang </a:t>
            </a:r>
            <a:r>
              <a:rPr lang="en-US" sz="2350" dirty="0" err="1">
                <a:latin typeface="Arial" panose="020B0604020202020204" pitchFamily="34" charset="0"/>
                <a:cs typeface="Arial" panose="020B0604020202020204" pitchFamily="34" charset="0"/>
              </a:rPr>
              <a:t>dilakukannya</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yaitu</a:t>
            </a:r>
            <a:r>
              <a:rPr lang="en-US" sz="2350" dirty="0">
                <a:latin typeface="Arial" panose="020B0604020202020204" pitchFamily="34" charset="0"/>
                <a:cs typeface="Arial" panose="020B0604020202020204" pitchFamily="34" charset="0"/>
              </a:rPr>
              <a:t>:</a:t>
            </a:r>
          </a:p>
          <a:p>
            <a:pPr marL="346075" indent="-346075">
              <a:buFont typeface="+mj-lt"/>
              <a:buAutoNum type="arabicPeriod"/>
            </a:pPr>
            <a:r>
              <a:rPr lang="en-US" sz="2350" dirty="0" err="1">
                <a:latin typeface="Arial" panose="020B0604020202020204" pitchFamily="34" charset="0"/>
                <a:cs typeface="Arial" panose="020B0604020202020204" pitchFamily="34" charset="0"/>
              </a:rPr>
              <a:t>Kelompok</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hitam</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adalah</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mereka</a:t>
            </a:r>
            <a:r>
              <a:rPr lang="en-US" sz="2350" dirty="0">
                <a:latin typeface="Arial" panose="020B0604020202020204" pitchFamily="34" charset="0"/>
                <a:cs typeface="Arial" panose="020B0604020202020204" pitchFamily="34" charset="0"/>
              </a:rPr>
              <a:t> yang </a:t>
            </a:r>
            <a:r>
              <a:rPr lang="en-US" sz="2350" dirty="0" err="1">
                <a:latin typeface="Arial" panose="020B0604020202020204" pitchFamily="34" charset="0"/>
                <a:cs typeface="Arial" panose="020B0604020202020204" pitchFamily="34" charset="0"/>
              </a:rPr>
              <a:t>tidak</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melakukan</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praktik</a:t>
            </a:r>
            <a:r>
              <a:rPr lang="en-US" sz="2350" dirty="0">
                <a:latin typeface="Arial" panose="020B0604020202020204" pitchFamily="34" charset="0"/>
                <a:cs typeface="Arial" panose="020B0604020202020204" pitchFamily="34" charset="0"/>
              </a:rPr>
              <a:t> CSR </a:t>
            </a:r>
            <a:r>
              <a:rPr lang="en-US" sz="2350" dirty="0" err="1">
                <a:latin typeface="Arial" panose="020B0604020202020204" pitchFamily="34" charset="0"/>
                <a:cs typeface="Arial" panose="020B0604020202020204" pitchFamily="34" charset="0"/>
              </a:rPr>
              <a:t>sama</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sekali</a:t>
            </a:r>
            <a:r>
              <a:rPr lang="en-US" sz="2350" dirty="0">
                <a:latin typeface="Arial" panose="020B0604020202020204" pitchFamily="34" charset="0"/>
                <a:cs typeface="Arial" panose="020B0604020202020204" pitchFamily="34" charset="0"/>
              </a:rPr>
              <a:t>.</a:t>
            </a:r>
          </a:p>
          <a:p>
            <a:pPr marL="346075" indent="-346075">
              <a:buFont typeface="+mj-lt"/>
              <a:buAutoNum type="arabicPeriod"/>
            </a:pPr>
            <a:r>
              <a:rPr lang="en-US" sz="2350" dirty="0" err="1">
                <a:latin typeface="Arial" panose="020B0604020202020204" pitchFamily="34" charset="0"/>
                <a:cs typeface="Arial" panose="020B0604020202020204" pitchFamily="34" charset="0"/>
              </a:rPr>
              <a:t>Kelompok</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merah</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adalah</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mereka</a:t>
            </a:r>
            <a:r>
              <a:rPr lang="en-US" sz="2350" dirty="0">
                <a:latin typeface="Arial" panose="020B0604020202020204" pitchFamily="34" charset="0"/>
                <a:cs typeface="Arial" panose="020B0604020202020204" pitchFamily="34" charset="0"/>
              </a:rPr>
              <a:t> yang </a:t>
            </a:r>
            <a:r>
              <a:rPr lang="en-US" sz="2350" dirty="0" err="1">
                <a:latin typeface="Arial" panose="020B0604020202020204" pitchFamily="34" charset="0"/>
                <a:cs typeface="Arial" panose="020B0604020202020204" pitchFamily="34" charset="0"/>
              </a:rPr>
              <a:t>mulai</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melaksanakan</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praktik</a:t>
            </a:r>
            <a:r>
              <a:rPr lang="en-US" sz="2350" dirty="0">
                <a:latin typeface="Arial" panose="020B0604020202020204" pitchFamily="34" charset="0"/>
                <a:cs typeface="Arial" panose="020B0604020202020204" pitchFamily="34" charset="0"/>
              </a:rPr>
              <a:t> CSR, </a:t>
            </a:r>
            <a:r>
              <a:rPr lang="en-US" sz="2350" dirty="0" err="1">
                <a:latin typeface="Arial" panose="020B0604020202020204" pitchFamily="34" charset="0"/>
                <a:cs typeface="Arial" panose="020B0604020202020204" pitchFamily="34" charset="0"/>
              </a:rPr>
              <a:t>tetapi</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memandangnya</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hanya</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sebagai</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komponen</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biaya</a:t>
            </a:r>
            <a:r>
              <a:rPr lang="en-US" sz="2350" dirty="0">
                <a:latin typeface="Arial" panose="020B0604020202020204" pitchFamily="34" charset="0"/>
                <a:cs typeface="Arial" panose="020B0604020202020204" pitchFamily="34" charset="0"/>
              </a:rPr>
              <a:t> yang </a:t>
            </a:r>
            <a:r>
              <a:rPr lang="en-US" sz="2350" dirty="0" err="1">
                <a:latin typeface="Arial" panose="020B0604020202020204" pitchFamily="34" charset="0"/>
                <a:cs typeface="Arial" panose="020B0604020202020204" pitchFamily="34" charset="0"/>
              </a:rPr>
              <a:t>akan</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mengurangi</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keuntungannya</a:t>
            </a:r>
            <a:r>
              <a:rPr lang="en-US" sz="2350" dirty="0">
                <a:latin typeface="Arial" panose="020B0604020202020204" pitchFamily="34" charset="0"/>
                <a:cs typeface="Arial" panose="020B0604020202020204" pitchFamily="34" charset="0"/>
              </a:rPr>
              <a:t>.</a:t>
            </a:r>
          </a:p>
          <a:p>
            <a:pPr marL="346075" indent="-346075">
              <a:buFont typeface="+mj-lt"/>
              <a:buAutoNum type="arabicPeriod"/>
            </a:pPr>
            <a:r>
              <a:rPr lang="en-US" sz="2350" dirty="0" err="1">
                <a:latin typeface="Arial" panose="020B0604020202020204" pitchFamily="34" charset="0"/>
                <a:cs typeface="Arial" panose="020B0604020202020204" pitchFamily="34" charset="0"/>
              </a:rPr>
              <a:t>Kelompok</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biru</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adalah</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mereka</a:t>
            </a:r>
            <a:r>
              <a:rPr lang="en-US" sz="2350" dirty="0">
                <a:latin typeface="Arial" panose="020B0604020202020204" pitchFamily="34" charset="0"/>
                <a:cs typeface="Arial" panose="020B0604020202020204" pitchFamily="34" charset="0"/>
              </a:rPr>
              <a:t> yang </a:t>
            </a:r>
            <a:r>
              <a:rPr lang="en-US" sz="2350" dirty="0" err="1">
                <a:latin typeface="Arial" panose="020B0604020202020204" pitchFamily="34" charset="0"/>
                <a:cs typeface="Arial" panose="020B0604020202020204" pitchFamily="34" charset="0"/>
              </a:rPr>
              <a:t>menganggap</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praktik</a:t>
            </a:r>
            <a:r>
              <a:rPr lang="en-US" sz="2350" dirty="0">
                <a:latin typeface="Arial" panose="020B0604020202020204" pitchFamily="34" charset="0"/>
                <a:cs typeface="Arial" panose="020B0604020202020204" pitchFamily="34" charset="0"/>
              </a:rPr>
              <a:t> CSR </a:t>
            </a:r>
            <a:r>
              <a:rPr lang="en-US" sz="2350" dirty="0" err="1">
                <a:latin typeface="Arial" panose="020B0604020202020204" pitchFamily="34" charset="0"/>
                <a:cs typeface="Arial" panose="020B0604020202020204" pitchFamily="34" charset="0"/>
              </a:rPr>
              <a:t>akan</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memberi</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dampak</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positif</a:t>
            </a:r>
            <a:r>
              <a:rPr lang="en-US" sz="2350" dirty="0">
                <a:latin typeface="Arial" panose="020B0604020202020204" pitchFamily="34" charset="0"/>
                <a:cs typeface="Arial" panose="020B0604020202020204" pitchFamily="34" charset="0"/>
              </a:rPr>
              <a:t> (return) </a:t>
            </a:r>
            <a:r>
              <a:rPr lang="en-US" sz="2350" dirty="0" err="1">
                <a:latin typeface="Arial" panose="020B0604020202020204" pitchFamily="34" charset="0"/>
                <a:cs typeface="Arial" panose="020B0604020202020204" pitchFamily="34" charset="0"/>
              </a:rPr>
              <a:t>terhadap</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usahanya</a:t>
            </a:r>
            <a:r>
              <a:rPr lang="en-US" sz="2350" dirty="0">
                <a:latin typeface="Arial" panose="020B0604020202020204" pitchFamily="34" charset="0"/>
                <a:cs typeface="Arial" panose="020B0604020202020204" pitchFamily="34" charset="0"/>
              </a:rPr>
              <a:t> dan </a:t>
            </a:r>
            <a:r>
              <a:rPr lang="en-US" sz="2350" dirty="0" err="1">
                <a:latin typeface="Arial" panose="020B0604020202020204" pitchFamily="34" charset="0"/>
                <a:cs typeface="Arial" panose="020B0604020202020204" pitchFamily="34" charset="0"/>
              </a:rPr>
              <a:t>menilai</a:t>
            </a:r>
            <a:r>
              <a:rPr lang="en-US" sz="2350" dirty="0">
                <a:latin typeface="Arial" panose="020B0604020202020204" pitchFamily="34" charset="0"/>
                <a:cs typeface="Arial" panose="020B0604020202020204" pitchFamily="34" charset="0"/>
              </a:rPr>
              <a:t> CSR </a:t>
            </a:r>
            <a:r>
              <a:rPr lang="en-US" sz="2350" dirty="0" err="1">
                <a:latin typeface="Arial" panose="020B0604020202020204" pitchFamily="34" charset="0"/>
                <a:cs typeface="Arial" panose="020B0604020202020204" pitchFamily="34" charset="0"/>
              </a:rPr>
              <a:t>sebagai</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investasi</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bukan</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biaya</a:t>
            </a:r>
            <a:r>
              <a:rPr lang="en-US" sz="2350" dirty="0">
                <a:latin typeface="Arial" panose="020B0604020202020204" pitchFamily="34" charset="0"/>
                <a:cs typeface="Arial" panose="020B0604020202020204" pitchFamily="34" charset="0"/>
              </a:rPr>
              <a:t>.</a:t>
            </a:r>
          </a:p>
          <a:p>
            <a:pPr marL="346075" indent="-346075">
              <a:buFont typeface="+mj-lt"/>
              <a:buAutoNum type="arabicPeriod"/>
            </a:pPr>
            <a:r>
              <a:rPr lang="en-US" sz="2350" dirty="0" err="1">
                <a:latin typeface="Arial" panose="020B0604020202020204" pitchFamily="34" charset="0"/>
                <a:cs typeface="Arial" panose="020B0604020202020204" pitchFamily="34" charset="0"/>
              </a:rPr>
              <a:t>Kelompok</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hijau</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merupakan</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kelompok</a:t>
            </a:r>
            <a:r>
              <a:rPr lang="en-US" sz="2350" dirty="0">
                <a:latin typeface="Arial" panose="020B0604020202020204" pitchFamily="34" charset="0"/>
                <a:cs typeface="Arial" panose="020B0604020202020204" pitchFamily="34" charset="0"/>
              </a:rPr>
              <a:t> yang </a:t>
            </a:r>
            <a:r>
              <a:rPr lang="en-US" sz="2350" dirty="0" err="1">
                <a:latin typeface="Arial" panose="020B0604020202020204" pitchFamily="34" charset="0"/>
                <a:cs typeface="Arial" panose="020B0604020202020204" pitchFamily="34" charset="0"/>
              </a:rPr>
              <a:t>sepenuh</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hati</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melaksanakan</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praktik</a:t>
            </a:r>
            <a:r>
              <a:rPr lang="en-US" sz="2350" dirty="0">
                <a:latin typeface="Arial" panose="020B0604020202020204" pitchFamily="34" charset="0"/>
                <a:cs typeface="Arial" panose="020B0604020202020204" pitchFamily="34" charset="0"/>
              </a:rPr>
              <a:t> CSR. </a:t>
            </a:r>
            <a:r>
              <a:rPr lang="en-US" sz="2350" dirty="0" err="1">
                <a:latin typeface="Arial" panose="020B0604020202020204" pitchFamily="34" charset="0"/>
                <a:cs typeface="Arial" panose="020B0604020202020204" pitchFamily="34" charset="0"/>
              </a:rPr>
              <a:t>Mereka</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telah</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menempatkannya</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sebagai</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nilai</a:t>
            </a:r>
            <a:r>
              <a:rPr lang="en-US" sz="2350" dirty="0">
                <a:latin typeface="Arial" panose="020B0604020202020204" pitchFamily="34" charset="0"/>
                <a:cs typeface="Arial" panose="020B0604020202020204" pitchFamily="34" charset="0"/>
              </a:rPr>
              <a:t> inti dan </a:t>
            </a:r>
            <a:r>
              <a:rPr lang="en-US" sz="2350" dirty="0" err="1">
                <a:latin typeface="Arial" panose="020B0604020202020204" pitchFamily="34" charset="0"/>
                <a:cs typeface="Arial" panose="020B0604020202020204" pitchFamily="34" charset="0"/>
              </a:rPr>
              <a:t>menganggap</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sebagai</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suatu</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keharusan</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bahkan</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kebutuhan</a:t>
            </a:r>
            <a:r>
              <a:rPr lang="en-US" sz="2350" dirty="0">
                <a:latin typeface="Arial" panose="020B0604020202020204" pitchFamily="34" charset="0"/>
                <a:cs typeface="Arial" panose="020B0604020202020204" pitchFamily="34" charset="0"/>
              </a:rPr>
              <a:t>, dan </a:t>
            </a:r>
            <a:r>
              <a:rPr lang="en-US" sz="2350" dirty="0" err="1">
                <a:latin typeface="Arial" panose="020B0604020202020204" pitchFamily="34" charset="0"/>
                <a:cs typeface="Arial" panose="020B0604020202020204" pitchFamily="34" charset="0"/>
              </a:rPr>
              <a:t>menjadikannya</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sebagai</a:t>
            </a:r>
            <a:r>
              <a:rPr lang="en-US" sz="2350" dirty="0">
                <a:latin typeface="Arial" panose="020B0604020202020204" pitchFamily="34" charset="0"/>
                <a:cs typeface="Arial" panose="020B0604020202020204" pitchFamily="34" charset="0"/>
              </a:rPr>
              <a:t> modal </a:t>
            </a:r>
            <a:r>
              <a:rPr lang="en-US" sz="2350" dirty="0" err="1">
                <a:latin typeface="Arial" panose="020B0604020202020204" pitchFamily="34" charset="0"/>
                <a:cs typeface="Arial" panose="020B0604020202020204" pitchFamily="34" charset="0"/>
              </a:rPr>
              <a:t>sosial</a:t>
            </a:r>
            <a:r>
              <a:rPr lang="en-US" sz="2350" dirty="0">
                <a:latin typeface="Arial" panose="020B0604020202020204" pitchFamily="34" charset="0"/>
                <a:cs typeface="Arial" panose="020B0604020202020204" pitchFamily="34" charset="0"/>
              </a:rPr>
              <a:t> (</a:t>
            </a:r>
            <a:r>
              <a:rPr lang="en-US" sz="2350" dirty="0" err="1">
                <a:latin typeface="Arial" panose="020B0604020202020204" pitchFamily="34" charset="0"/>
                <a:cs typeface="Arial" panose="020B0604020202020204" pitchFamily="34" charset="0"/>
              </a:rPr>
              <a:t>ekuitas</a:t>
            </a:r>
            <a:r>
              <a:rPr lang="en-US" sz="235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976096689"/>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12" fill="hold" nodeType="after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 calcmode="lin" valueType="num">
                                      <p:cBhvr additive="base">
                                        <p:cTn id="22"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23"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8000"/>
                            </p:stCondLst>
                            <p:childTnLst>
                              <p:par>
                                <p:cTn id="25" presetID="2" presetClass="entr" presetSubtype="12" fill="hold"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 calcmode="lin" valueType="num">
                                      <p:cBhvr additive="base">
                                        <p:cTn id="27" dur="20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CSR dan </a:t>
            </a:r>
            <a:r>
              <a:rPr lang="en-US" sz="5000" b="1" dirty="0" err="1">
                <a:effectLst/>
              </a:rPr>
              <a:t>Isu</a:t>
            </a:r>
            <a:r>
              <a:rPr lang="en-US" sz="5000" b="1" dirty="0">
                <a:effectLst/>
              </a:rPr>
              <a:t> Di </a:t>
            </a:r>
            <a:r>
              <a:rPr lang="en-US" sz="5000" b="1" dirty="0" err="1">
                <a:effectLst/>
              </a:rPr>
              <a:t>Sekitarnya</a:t>
            </a:r>
            <a:endParaRPr lang="id-ID" sz="5000" dirty="0"/>
          </a:p>
        </p:txBody>
      </p:sp>
      <p:sp>
        <p:nvSpPr>
          <p:cNvPr id="7" name="Rectangle 2"/>
          <p:cNvSpPr>
            <a:spLocks noChangeArrowheads="1"/>
          </p:cNvSpPr>
          <p:nvPr/>
        </p:nvSpPr>
        <p:spPr bwMode="auto">
          <a:xfrm>
            <a:off x="318780" y="1196752"/>
            <a:ext cx="8429684" cy="5040560"/>
          </a:xfrm>
          <a:prstGeom prst="rect">
            <a:avLst/>
          </a:prstGeom>
          <a:noFill/>
          <a:ln w="9525">
            <a:noFill/>
            <a:miter lim="800000"/>
            <a:headEnd/>
            <a:tailEnd/>
          </a:ln>
          <a:effectLst/>
        </p:spPr>
        <p:txBody>
          <a:bodyPr lIns="92075" tIns="46038" rIns="92075" bIns="46038"/>
          <a:lstStyle/>
          <a:p>
            <a:r>
              <a:rPr lang="en-US" sz="2800" dirty="0">
                <a:latin typeface="Arial" panose="020B0604020202020204" pitchFamily="34" charset="0"/>
                <a:cs typeface="Arial" panose="020B0604020202020204" pitchFamily="34" charset="0"/>
              </a:rPr>
              <a:t>Berikut </a:t>
            </a:r>
            <a:r>
              <a:rPr lang="en-US" sz="2800" dirty="0" err="1">
                <a:latin typeface="Arial" panose="020B0604020202020204" pitchFamily="34" charset="0"/>
                <a:cs typeface="Arial" panose="020B0604020202020204" pitchFamily="34" charset="0"/>
              </a:rPr>
              <a:t>adalah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sejumlah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fokus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isu</a:t>
            </a:r>
            <a:r>
              <a:rPr lang="en-US" sz="2800" dirty="0">
                <a:latin typeface="Arial" panose="020B0604020202020204" pitchFamily="34" charset="0"/>
                <a:cs typeface="Arial" panose="020B0604020202020204" pitchFamily="34" charset="0"/>
              </a:rPr>
              <a:t> yang </a:t>
            </a:r>
            <a:r>
              <a:rPr lang="en-US" sz="2800" dirty="0" err="1">
                <a:latin typeface="Arial" panose="020B0604020202020204" pitchFamily="34" charset="0"/>
                <a:cs typeface="Arial" panose="020B0604020202020204" pitchFamily="34" charset="0"/>
              </a:rPr>
              <a:t>dapat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dijadikan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pilihan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dalam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penyusunan</a:t>
            </a:r>
            <a:r>
              <a:rPr lang="en-US" sz="2800" dirty="0">
                <a:latin typeface="Arial" panose="020B0604020202020204" pitchFamily="34" charset="0"/>
                <a:cs typeface="Arial" panose="020B0604020202020204" pitchFamily="34" charset="0"/>
              </a:rPr>
              <a:t> program CSR:</a:t>
            </a:r>
          </a:p>
          <a:p>
            <a:pPr lvl="0"/>
            <a:endParaRPr lang="en-US" sz="1500" dirty="0">
              <a:latin typeface="Arial" panose="020B0604020202020204" pitchFamily="34" charset="0"/>
              <a:cs typeface="Arial" panose="020B0604020202020204" pitchFamily="34" charset="0"/>
            </a:endParaRPr>
          </a:p>
          <a:p>
            <a:pPr marL="346075" lvl="0" indent="-346075">
              <a:buFont typeface="Arial" panose="020B0604020202020204" pitchFamily="34" charset="0"/>
              <a:buChar char="•"/>
            </a:pPr>
            <a:r>
              <a:rPr lang="en-US" sz="2800" b="1" dirty="0">
                <a:latin typeface="Arial" panose="020B0604020202020204" pitchFamily="34" charset="0"/>
                <a:cs typeface="Arial" panose="020B0604020202020204" pitchFamily="34" charset="0"/>
              </a:rPr>
              <a:t>Global Warming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Pemanasan</a:t>
            </a:r>
            <a:r>
              <a:rPr lang="en-US" sz="2800" dirty="0">
                <a:latin typeface="Arial" panose="020B0604020202020204" pitchFamily="34" charset="0"/>
                <a:cs typeface="Arial" panose="020B0604020202020204" pitchFamily="34" charset="0"/>
              </a:rPr>
              <a:t> global </a:t>
            </a:r>
            <a:r>
              <a:rPr lang="en-US" sz="2800" dirty="0" err="1">
                <a:latin typeface="Arial" panose="020B0604020202020204" pitchFamily="34" charset="0"/>
                <a:cs typeface="Arial" panose="020B0604020202020204" pitchFamily="34" charset="0"/>
              </a:rPr>
              <a:t>merupakan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dampak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atas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terperangkapnya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panas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matahari</a:t>
            </a:r>
            <a:r>
              <a:rPr lang="en-US" sz="2800" dirty="0">
                <a:latin typeface="Arial" panose="020B0604020202020204" pitchFamily="34" charset="0"/>
                <a:cs typeface="Arial" panose="020B0604020202020204" pitchFamily="34" charset="0"/>
              </a:rPr>
              <a:t> di </a:t>
            </a:r>
            <a:r>
              <a:rPr lang="en-US" sz="2800" dirty="0" err="1">
                <a:latin typeface="Arial" panose="020B0604020202020204" pitchFamily="34" charset="0"/>
                <a:cs typeface="Arial" panose="020B0604020202020204" pitchFamily="34" charset="0"/>
              </a:rPr>
              <a:t>dalam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atmosfir</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bumi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Misalnya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seperti</a:t>
            </a:r>
            <a:r>
              <a:rPr lang="en-US" sz="2800" dirty="0">
                <a:latin typeface="Arial" panose="020B0604020202020204" pitchFamily="34" charset="0"/>
                <a:cs typeface="Arial" panose="020B0604020202020204" pitchFamily="34" charset="0"/>
              </a:rPr>
              <a:t> program Green and Clean yang </a:t>
            </a:r>
            <a:r>
              <a:rPr lang="en-US" sz="2800" dirty="0" err="1">
                <a:latin typeface="Arial" panose="020B0604020202020204" pitchFamily="34" charset="0"/>
                <a:cs typeface="Arial" panose="020B0604020202020204" pitchFamily="34" charset="0"/>
              </a:rPr>
              <a:t>dipelopori</a:t>
            </a:r>
            <a:r>
              <a:rPr lang="en-US" sz="2800" dirty="0">
                <a:latin typeface="Arial" panose="020B0604020202020204" pitchFamily="34" charset="0"/>
                <a:cs typeface="Arial" panose="020B0604020202020204" pitchFamily="34" charset="0"/>
              </a:rPr>
              <a:t> oleh Unilever.</a:t>
            </a:r>
          </a:p>
          <a:p>
            <a:pPr marL="346075" lvl="0" indent="-346075">
              <a:buFont typeface="Arial" panose="020B0604020202020204" pitchFamily="34" charset="0"/>
              <a:buChar char="•"/>
            </a:pPr>
            <a:r>
              <a:rPr lang="en-US" sz="2800" b="1" dirty="0" err="1">
                <a:latin typeface="Arial" panose="020B0604020202020204" pitchFamily="34" charset="0"/>
                <a:cs typeface="Arial" panose="020B0604020202020204" pitchFamily="34" charset="0"/>
              </a:rPr>
              <a:t>Kesehatan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Kondisi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perekonomian</a:t>
            </a:r>
            <a:r>
              <a:rPr lang="en-US" sz="2800" dirty="0">
                <a:latin typeface="Arial" panose="020B0604020202020204" pitchFamily="34" charset="0"/>
                <a:cs typeface="Arial" panose="020B0604020202020204" pitchFamily="34" charset="0"/>
              </a:rPr>
              <a:t> yang </a:t>
            </a:r>
            <a:r>
              <a:rPr lang="en-US" sz="2800" dirty="0" err="1">
                <a:latin typeface="Arial" panose="020B0604020202020204" pitchFamily="34" charset="0"/>
                <a:cs typeface="Arial" panose="020B0604020202020204" pitchFamily="34" charset="0"/>
              </a:rPr>
              <a:t>lemah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ditandai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dengan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masih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banyaknya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rakyat</a:t>
            </a:r>
            <a:r>
              <a:rPr lang="en-US" sz="2800" dirty="0">
                <a:latin typeface="Arial" panose="020B0604020202020204" pitchFamily="34" charset="0"/>
                <a:cs typeface="Arial" panose="020B0604020202020204" pitchFamily="34" charset="0"/>
              </a:rPr>
              <a:t> miskin, </a:t>
            </a:r>
            <a:r>
              <a:rPr lang="en-US" sz="2800" dirty="0" err="1">
                <a:latin typeface="Arial" panose="020B0604020202020204" pitchFamily="34" charset="0"/>
                <a:cs typeface="Arial" panose="020B0604020202020204" pitchFamily="34" charset="0"/>
              </a:rPr>
              <a:t>menjadikan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isu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kesehatan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sebagai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pusat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perhatian</a:t>
            </a:r>
            <a:r>
              <a:rPr lang="en-US" sz="2800" dirty="0">
                <a:latin typeface="Arial" panose="020B0604020202020204" pitchFamily="34" charset="0"/>
                <a:cs typeface="Arial" panose="020B0604020202020204" pitchFamily="34" charset="0"/>
              </a:rPr>
              <a:t> yang </a:t>
            </a:r>
            <a:r>
              <a:rPr lang="en-US" sz="2800" dirty="0" err="1">
                <a:latin typeface="Arial" panose="020B0604020202020204" pitchFamily="34" charset="0"/>
                <a:cs typeface="Arial" panose="020B0604020202020204" pitchFamily="34" charset="0"/>
              </a:rPr>
              <a:t>tak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boleh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terlewatkan</a:t>
            </a:r>
            <a:r>
              <a:rPr lang="en-US" sz="2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067797517"/>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 calcmode="lin" valueType="num">
                                      <p:cBhvr additive="base">
                                        <p:cTn id="12"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 calcmode="lin" valueType="num">
                                      <p:cBhvr additive="base">
                                        <p:cTn id="17"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CSR dan </a:t>
            </a:r>
            <a:r>
              <a:rPr lang="en-US" sz="5000" b="1" dirty="0" err="1">
                <a:effectLst/>
              </a:rPr>
              <a:t>Isu</a:t>
            </a:r>
            <a:r>
              <a:rPr lang="en-US" sz="5000" b="1" dirty="0">
                <a:effectLst/>
              </a:rPr>
              <a:t> Di </a:t>
            </a:r>
            <a:r>
              <a:rPr lang="en-US" sz="5000" b="1" dirty="0" err="1">
                <a:effectLst/>
              </a:rPr>
              <a:t>Sekitarnya</a:t>
            </a:r>
            <a:endParaRPr lang="id-ID" sz="5000" dirty="0"/>
          </a:p>
        </p:txBody>
      </p:sp>
      <p:sp>
        <p:nvSpPr>
          <p:cNvPr id="7" name="Rectangle 2"/>
          <p:cNvSpPr>
            <a:spLocks noChangeArrowheads="1"/>
          </p:cNvSpPr>
          <p:nvPr/>
        </p:nvSpPr>
        <p:spPr bwMode="auto">
          <a:xfrm>
            <a:off x="318780" y="1196752"/>
            <a:ext cx="8429684" cy="5040560"/>
          </a:xfrm>
          <a:prstGeom prst="rect">
            <a:avLst/>
          </a:prstGeom>
          <a:noFill/>
          <a:ln w="9525">
            <a:noFill/>
            <a:miter lim="800000"/>
            <a:headEnd/>
            <a:tailEnd/>
          </a:ln>
          <a:effectLst/>
        </p:spPr>
        <p:txBody>
          <a:bodyPr lIns="92075" tIns="46038" rIns="92075" bIns="46038"/>
          <a:lstStyle/>
          <a:p>
            <a:pPr marL="346075" lvl="0" indent="-346075">
              <a:buFont typeface="Arial" panose="020B0604020202020204" pitchFamily="34" charset="0"/>
              <a:buChar char="•"/>
            </a:pPr>
            <a:r>
              <a:rPr lang="en-US" sz="2800" b="1" dirty="0" err="1">
                <a:latin typeface="Arial" panose="020B0604020202020204" pitchFamily="34" charset="0"/>
                <a:cs typeface="Arial" panose="020B0604020202020204" pitchFamily="34" charset="0"/>
              </a:rPr>
              <a:t>Pelestarian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hutan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tropis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Kebakaran</a:t>
            </a:r>
            <a:r>
              <a:rPr lang="en-US" sz="2800" dirty="0">
                <a:latin typeface="Arial" panose="020B0604020202020204" pitchFamily="34" charset="0"/>
                <a:cs typeface="Arial" panose="020B0604020202020204" pitchFamily="34" charset="0"/>
              </a:rPr>
              <a:t> dan </a:t>
            </a:r>
            <a:r>
              <a:rPr lang="en-US" sz="2800" dirty="0" err="1">
                <a:latin typeface="Arial" panose="020B0604020202020204" pitchFamily="34" charset="0"/>
                <a:cs typeface="Arial" panose="020B0604020202020204" pitchFamily="34" charset="0"/>
              </a:rPr>
              <a:t>pembalakan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liat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merupakan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segelintir</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masalah</a:t>
            </a:r>
            <a:r>
              <a:rPr lang="en-US" sz="2800" dirty="0">
                <a:latin typeface="Arial" panose="020B0604020202020204" pitchFamily="34" charset="0"/>
                <a:cs typeface="Arial" panose="020B0604020202020204" pitchFamily="34" charset="0"/>
              </a:rPr>
              <a:t> yang </a:t>
            </a:r>
            <a:r>
              <a:rPr lang="en-US" sz="2800" dirty="0" err="1">
                <a:latin typeface="Arial" panose="020B0604020202020204" pitchFamily="34" charset="0"/>
                <a:cs typeface="Arial" panose="020B0604020202020204" pitchFamily="34" charset="0"/>
              </a:rPr>
              <a:t>senantiasa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menghantui</a:t>
            </a:r>
            <a:r>
              <a:rPr lang="en-US" sz="2800" dirty="0">
                <a:latin typeface="Arial" panose="020B0604020202020204" pitchFamily="34" charset="0"/>
                <a:cs typeface="Arial" panose="020B0604020202020204" pitchFamily="34" charset="0"/>
              </a:rPr>
              <a:t> dunia </a:t>
            </a:r>
            <a:r>
              <a:rPr lang="en-US" sz="2800" dirty="0" err="1">
                <a:latin typeface="Arial" panose="020B0604020202020204" pitchFamily="34" charset="0"/>
                <a:cs typeface="Arial" panose="020B0604020202020204" pitchFamily="34" charset="0"/>
              </a:rPr>
              <a:t>perhutanan</a:t>
            </a:r>
            <a:r>
              <a:rPr lang="en-US" sz="2800" dirty="0">
                <a:latin typeface="Arial" panose="020B0604020202020204" pitchFamily="34" charset="0"/>
                <a:cs typeface="Arial" panose="020B0604020202020204" pitchFamily="34" charset="0"/>
              </a:rPr>
              <a:t> Indonesia.</a:t>
            </a:r>
          </a:p>
          <a:p>
            <a:pPr marL="346075" lvl="0" indent="-346075">
              <a:buFont typeface="Arial" panose="020B0604020202020204" pitchFamily="34" charset="0"/>
              <a:buChar char="•"/>
            </a:pPr>
            <a:r>
              <a:rPr lang="en-US" sz="2800" b="1" dirty="0" err="1">
                <a:latin typeface="Arial" panose="020B0604020202020204" pitchFamily="34" charset="0"/>
                <a:cs typeface="Arial" panose="020B0604020202020204" pitchFamily="34" charset="0"/>
              </a:rPr>
              <a:t>Penghematan</a:t>
            </a:r>
            <a:r>
              <a:rPr lang="en-US" sz="2800" b="1" dirty="0">
                <a:latin typeface="Arial" panose="020B0604020202020204" pitchFamily="34" charset="0"/>
                <a:cs typeface="Arial" panose="020B0604020202020204" pitchFamily="34" charset="0"/>
              </a:rPr>
              <a:t> air</a:t>
            </a:r>
            <a:r>
              <a:rPr lang="en-US" sz="2800" dirty="0">
                <a:latin typeface="Arial" panose="020B0604020202020204" pitchFamily="34" charset="0"/>
                <a:cs typeface="Arial" panose="020B0604020202020204" pitchFamily="34" charset="0"/>
              </a:rPr>
              <a:t>, Air </a:t>
            </a:r>
            <a:r>
              <a:rPr lang="en-US" sz="2800" dirty="0" err="1">
                <a:latin typeface="Arial" panose="020B0604020202020204" pitchFamily="34" charset="0"/>
                <a:cs typeface="Arial" panose="020B0604020202020204" pitchFamily="34" charset="0"/>
              </a:rPr>
              <a:t>disejumlah</a:t>
            </a:r>
            <a:r>
              <a:rPr lang="en-US" sz="2800" dirty="0">
                <a:latin typeface="Arial" panose="020B0604020202020204" pitchFamily="34" charset="0"/>
                <a:cs typeface="Arial" panose="020B0604020202020204" pitchFamily="34" charset="0"/>
              </a:rPr>
              <a:t> negara di Amerika, </a:t>
            </a:r>
            <a:r>
              <a:rPr lang="en-US" sz="2800" dirty="0" err="1">
                <a:latin typeface="Arial" panose="020B0604020202020204" pitchFamily="34" charset="0"/>
                <a:cs typeface="Arial" panose="020B0604020202020204" pitchFamily="34" charset="0"/>
              </a:rPr>
              <a:t>Eropa</a:t>
            </a:r>
            <a:r>
              <a:rPr lang="en-US" sz="2800" dirty="0">
                <a:latin typeface="Arial" panose="020B0604020202020204" pitchFamily="34" charset="0"/>
                <a:cs typeface="Arial" panose="020B0604020202020204" pitchFamily="34" charset="0"/>
              </a:rPr>
              <a:t>, dan Australia </a:t>
            </a:r>
            <a:r>
              <a:rPr lang="en-US" sz="2800" dirty="0" err="1">
                <a:latin typeface="Arial" panose="020B0604020202020204" pitchFamily="34" charset="0"/>
                <a:cs typeface="Arial" panose="020B0604020202020204" pitchFamily="34" charset="0"/>
              </a:rPr>
              <a:t>kian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susut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Gerakan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pembatasan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penghematan</a:t>
            </a:r>
            <a:r>
              <a:rPr lang="en-US" sz="2800" dirty="0">
                <a:latin typeface="Arial" panose="020B0604020202020204" pitchFamily="34" charset="0"/>
                <a:cs typeface="Arial" panose="020B0604020202020204" pitchFamily="34" charset="0"/>
              </a:rPr>
              <a:t> air </a:t>
            </a:r>
            <a:r>
              <a:rPr lang="en-US" sz="2800" dirty="0" err="1">
                <a:latin typeface="Arial" panose="020B0604020202020204" pitchFamily="34" charset="0"/>
                <a:cs typeface="Arial" panose="020B0604020202020204" pitchFamily="34" charset="0"/>
              </a:rPr>
              <a:t>melalui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regulasi</a:t>
            </a:r>
            <a:r>
              <a:rPr lang="en-US" sz="2800" dirty="0">
                <a:latin typeface="Arial" panose="020B0604020202020204" pitchFamily="34" charset="0"/>
                <a:cs typeface="Arial" panose="020B0604020202020204" pitchFamily="34" charset="0"/>
              </a:rPr>
              <a:t> yang </a:t>
            </a:r>
            <a:r>
              <a:rPr lang="en-US" sz="2800" dirty="0" err="1">
                <a:latin typeface="Arial" panose="020B0604020202020204" pitchFamily="34" charset="0"/>
                <a:cs typeface="Arial" panose="020B0604020202020204" pitchFamily="34" charset="0"/>
              </a:rPr>
              <a:t>tegas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dipraktikan</a:t>
            </a:r>
            <a:r>
              <a:rPr lang="en-US" sz="2800" dirty="0">
                <a:latin typeface="Arial" panose="020B0604020202020204" pitchFamily="34" charset="0"/>
                <a:cs typeface="Arial" panose="020B0604020202020204" pitchFamily="34" charset="0"/>
              </a:rPr>
              <a:t> oleh </a:t>
            </a:r>
            <a:r>
              <a:rPr lang="en-US" sz="2800" dirty="0" err="1">
                <a:latin typeface="Arial" panose="020B0604020202020204" pitchFamily="34" charset="0"/>
                <a:cs typeface="Arial" panose="020B0604020202020204" pitchFamily="34" charset="0"/>
              </a:rPr>
              <a:t>pemerintah</a:t>
            </a:r>
            <a:r>
              <a:rPr lang="en-US" sz="2800" dirty="0">
                <a:latin typeface="Arial" panose="020B0604020202020204" pitchFamily="34" charset="0"/>
                <a:cs typeface="Arial" panose="020B0604020202020204" pitchFamily="34" charset="0"/>
              </a:rPr>
              <a:t> di negara-negara </a:t>
            </a:r>
            <a:r>
              <a:rPr lang="en-US" sz="2800" dirty="0" err="1">
                <a:latin typeface="Arial" panose="020B0604020202020204" pitchFamily="34" charset="0"/>
                <a:cs typeface="Arial" panose="020B0604020202020204" pitchFamily="34" charset="0"/>
              </a:rPr>
              <a:t>tersebut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bahkan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sampai</a:t>
            </a:r>
            <a:r>
              <a:rPr lang="en-US" sz="2800" dirty="0">
                <a:latin typeface="Arial" panose="020B0604020202020204" pitchFamily="34" charset="0"/>
                <a:cs typeface="Arial" panose="020B0604020202020204" pitchFamily="34" charset="0"/>
              </a:rPr>
              <a:t> pada </a:t>
            </a:r>
            <a:r>
              <a:rPr lang="en-US" sz="2800" dirty="0" err="1">
                <a:latin typeface="Arial" panose="020B0604020202020204" pitchFamily="34" charset="0"/>
                <a:cs typeface="Arial" panose="020B0604020202020204" pitchFamily="34" charset="0"/>
              </a:rPr>
              <a:t>pembatasan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waktu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untuk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konsumsi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keseharian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seperti</a:t>
            </a:r>
            <a:r>
              <a:rPr lang="en-US" sz="2800" dirty="0">
                <a:latin typeface="Arial" panose="020B0604020202020204" pitchFamily="34" charset="0"/>
                <a:cs typeface="Arial" panose="020B0604020202020204" pitchFamily="34" charset="0"/>
              </a:rPr>
              <a:t> mandi, </a:t>
            </a:r>
            <a:r>
              <a:rPr lang="en-US" sz="2800" dirty="0" err="1">
                <a:latin typeface="Arial" panose="020B0604020202020204" pitchFamily="34" charset="0"/>
                <a:cs typeface="Arial" panose="020B0604020202020204" pitchFamily="34" charset="0"/>
              </a:rPr>
              <a:t>cuci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mobil</a:t>
            </a:r>
            <a:r>
              <a:rPr lang="en-US" sz="2800" dirty="0">
                <a:latin typeface="Arial" panose="020B0604020202020204" pitchFamily="34" charset="0"/>
                <a:cs typeface="Arial" panose="020B0604020202020204" pitchFamily="34" charset="0"/>
              </a:rPr>
              <a:t>, dan </a:t>
            </a:r>
            <a:r>
              <a:rPr lang="en-US" sz="2800" dirty="0" err="1">
                <a:latin typeface="Arial" panose="020B0604020202020204" pitchFamily="34" charset="0"/>
                <a:cs typeface="Arial" panose="020B0604020202020204" pitchFamily="34" charset="0"/>
              </a:rPr>
              <a:t>menyiram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tanaman</a:t>
            </a:r>
            <a:r>
              <a:rPr lang="en-US" sz="2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113763608"/>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b="1" dirty="0">
                <a:effectLst/>
              </a:rPr>
              <a:t>PR Proposal</a:t>
            </a:r>
            <a:endParaRPr lang="id-ID" sz="6000" dirty="0"/>
          </a:p>
        </p:txBody>
      </p:sp>
      <p:sp>
        <p:nvSpPr>
          <p:cNvPr id="7" name="Rectangle 2"/>
          <p:cNvSpPr>
            <a:spLocks noChangeArrowheads="1"/>
          </p:cNvSpPr>
          <p:nvPr/>
        </p:nvSpPr>
        <p:spPr bwMode="auto">
          <a:xfrm>
            <a:off x="318780" y="2564904"/>
            <a:ext cx="8429684" cy="3672408"/>
          </a:xfrm>
          <a:prstGeom prst="rect">
            <a:avLst/>
          </a:prstGeom>
          <a:noFill/>
          <a:ln w="9525">
            <a:noFill/>
            <a:miter lim="800000"/>
            <a:headEnd/>
            <a:tailEnd/>
          </a:ln>
          <a:effectLst/>
        </p:spPr>
        <p:txBody>
          <a:bodyPr lIns="92075" tIns="46038" rIns="92075" bIns="46038"/>
          <a:lstStyle/>
          <a:p>
            <a:pPr algn="ctr"/>
            <a:r>
              <a:rPr lang="en-US" sz="9600" b="1" dirty="0"/>
              <a:t>Thank you</a:t>
            </a:r>
            <a:endParaRPr lang="en-US" sz="9600" dirty="0"/>
          </a:p>
          <a:p>
            <a:endParaRPr lang="en-US" dirty="0"/>
          </a:p>
        </p:txBody>
      </p:sp>
    </p:spTree>
    <p:extLst>
      <p:ext uri="{BB962C8B-B14F-4D97-AF65-F5344CB8AC3E}">
        <p14:creationId xmlns:p14="http://schemas.microsoft.com/office/powerpoint/2010/main" val="3563291744"/>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000" b="1" dirty="0">
                <a:effectLst/>
              </a:rPr>
              <a:t>PR Dalam Kegiatan </a:t>
            </a:r>
            <a:r>
              <a:rPr lang="en-US" sz="5000" b="1" dirty="0" err="1">
                <a:effectLst/>
              </a:rPr>
              <a:t>Pemasaran</a:t>
            </a:r>
            <a:endParaRPr lang="id-ID" sz="5000" dirty="0"/>
          </a:p>
        </p:txBody>
      </p:sp>
      <p:sp>
        <p:nvSpPr>
          <p:cNvPr id="7" name="Rectangle 2"/>
          <p:cNvSpPr>
            <a:spLocks noChangeArrowheads="1"/>
          </p:cNvSpPr>
          <p:nvPr/>
        </p:nvSpPr>
        <p:spPr bwMode="auto">
          <a:xfrm>
            <a:off x="500034" y="1124744"/>
            <a:ext cx="8196290" cy="5112568"/>
          </a:xfrm>
          <a:prstGeom prst="rect">
            <a:avLst/>
          </a:prstGeom>
          <a:noFill/>
          <a:ln w="9525">
            <a:noFill/>
            <a:miter lim="800000"/>
            <a:headEnd/>
            <a:tailEnd/>
          </a:ln>
          <a:effectLst/>
        </p:spPr>
        <p:txBody>
          <a:bodyPr lIns="92075" tIns="46038" rIns="92075" bIns="46038"/>
          <a:lstStyle/>
          <a:p>
            <a:pPr>
              <a:lnSpc>
                <a:spcPct val="90000"/>
              </a:lnSpc>
              <a:spcBef>
                <a:spcPct val="20000"/>
              </a:spcBef>
              <a:spcAft>
                <a:spcPts val="600"/>
              </a:spcAft>
              <a:defRPr/>
            </a:pPr>
            <a:r>
              <a:rPr lang="en-US" sz="2900" dirty="0">
                <a:latin typeface="Arial" panose="020B0604020202020204" pitchFamily="34" charset="0"/>
                <a:cs typeface="Arial" panose="020B0604020202020204" pitchFamily="34" charset="0"/>
              </a:rPr>
              <a:t>Dalam </a:t>
            </a:r>
            <a:r>
              <a:rPr lang="en-US" sz="2900" dirty="0" err="1">
                <a:latin typeface="Arial" panose="020B0604020202020204" pitchFamily="34" charset="0"/>
                <a:cs typeface="Arial" panose="020B0604020202020204" pitchFamily="34" charset="0"/>
              </a:rPr>
              <a:t>kaitannya</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dengan</a:t>
            </a:r>
            <a:r>
              <a:rPr lang="en-US" sz="2900" dirty="0">
                <a:latin typeface="Arial" panose="020B0604020202020204" pitchFamily="34" charset="0"/>
                <a:cs typeface="Arial" panose="020B0604020202020204" pitchFamily="34" charset="0"/>
              </a:rPr>
              <a:t> dunia </a:t>
            </a:r>
            <a:r>
              <a:rPr lang="en-US" sz="2900" dirty="0" err="1">
                <a:latin typeface="Arial" panose="020B0604020202020204" pitchFamily="34" charset="0"/>
                <a:cs typeface="Arial" panose="020B0604020202020204" pitchFamily="34" charset="0"/>
              </a:rPr>
              <a:t>pemasaran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sesungguhnya</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kegiatan</a:t>
            </a:r>
            <a:r>
              <a:rPr lang="en-US" sz="2900" dirty="0">
                <a:latin typeface="Arial" panose="020B0604020202020204" pitchFamily="34" charset="0"/>
                <a:cs typeface="Arial" panose="020B0604020202020204" pitchFamily="34" charset="0"/>
              </a:rPr>
              <a:t> PR </a:t>
            </a:r>
            <a:r>
              <a:rPr lang="en-US" sz="2900" i="1" dirty="0">
                <a:latin typeface="Arial" panose="020B0604020202020204" pitchFamily="34" charset="0"/>
                <a:cs typeface="Arial" panose="020B0604020202020204" pitchFamily="34" charset="0"/>
              </a:rPr>
              <a:t>(Public Relation) </a:t>
            </a:r>
            <a:r>
              <a:rPr lang="en-US" sz="2900" dirty="0" err="1">
                <a:latin typeface="Arial" panose="020B0604020202020204" pitchFamily="34" charset="0"/>
                <a:cs typeface="Arial" panose="020B0604020202020204" pitchFamily="34" charset="0"/>
              </a:rPr>
              <a:t>sangat</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berhubungan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erat</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dengan</a:t>
            </a:r>
            <a:r>
              <a:rPr lang="en-US" sz="2900" dirty="0">
                <a:latin typeface="Arial" panose="020B0604020202020204" pitchFamily="34" charset="0"/>
                <a:cs typeface="Arial" panose="020B0604020202020204" pitchFamily="34" charset="0"/>
              </a:rPr>
              <a:t> dunia marketing. Peran PR pada </a:t>
            </a:r>
            <a:r>
              <a:rPr lang="en-US" sz="2900" dirty="0" err="1">
                <a:latin typeface="Arial" panose="020B0604020202020204" pitchFamily="34" charset="0"/>
                <a:cs typeface="Arial" panose="020B0604020202020204" pitchFamily="34" charset="0"/>
              </a:rPr>
              <a:t>saat</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ini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sangat</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membantu</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perusahaan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dalam</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mencapai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tujuan</a:t>
            </a:r>
            <a:r>
              <a:rPr lang="en-US" sz="2900" dirty="0">
                <a:latin typeface="Arial" panose="020B0604020202020204" pitchFamily="34" charset="0"/>
                <a:cs typeface="Arial" panose="020B0604020202020204" pitchFamily="34" charset="0"/>
              </a:rPr>
              <a:t> yang </a:t>
            </a:r>
            <a:r>
              <a:rPr lang="en-US" sz="2900" dirty="0" err="1">
                <a:latin typeface="Arial" panose="020B0604020202020204" pitchFamily="34" charset="0"/>
                <a:cs typeface="Arial" panose="020B0604020202020204" pitchFamily="34" charset="0"/>
              </a:rPr>
              <a:t>ditetapkan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tujuan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secara</a:t>
            </a:r>
            <a:r>
              <a:rPr lang="en-US" sz="2900" dirty="0">
                <a:latin typeface="Arial" panose="020B0604020202020204" pitchFamily="34" charset="0"/>
                <a:cs typeface="Arial" panose="020B0604020202020204" pitchFamily="34" charset="0"/>
              </a:rPr>
              <a:t> financial </a:t>
            </a:r>
            <a:r>
              <a:rPr lang="en-US" sz="2900" dirty="0" err="1">
                <a:latin typeface="Arial" panose="020B0604020202020204" pitchFamily="34" charset="0"/>
                <a:cs typeface="Arial" panose="020B0604020202020204" pitchFamily="34" charset="0"/>
              </a:rPr>
              <a:t>maupun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tujuan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kepada</a:t>
            </a:r>
            <a:r>
              <a:rPr lang="en-US" sz="2900" dirty="0">
                <a:latin typeface="Arial" panose="020B0604020202020204" pitchFamily="34" charset="0"/>
                <a:cs typeface="Arial" panose="020B0604020202020204" pitchFamily="34" charset="0"/>
              </a:rPr>
              <a:t> internal </a:t>
            </a:r>
            <a:r>
              <a:rPr lang="en-US" sz="2900" dirty="0" err="1">
                <a:latin typeface="Arial" panose="020B0604020202020204" pitchFamily="34" charset="0"/>
                <a:cs typeface="Arial" panose="020B0604020202020204" pitchFamily="34" charset="0"/>
              </a:rPr>
              <a:t>atau</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eksternal</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perusahaan</a:t>
            </a:r>
            <a:r>
              <a:rPr lang="en-US" sz="2900" dirty="0">
                <a:latin typeface="Arial" panose="020B0604020202020204" pitchFamily="34" charset="0"/>
                <a:cs typeface="Arial" panose="020B0604020202020204" pitchFamily="34" charset="0"/>
              </a:rPr>
              <a:t>. Di era modern </a:t>
            </a:r>
            <a:r>
              <a:rPr lang="en-US" sz="2900" dirty="0" err="1">
                <a:latin typeface="Arial" panose="020B0604020202020204" pitchFamily="34" charset="0"/>
                <a:cs typeface="Arial" panose="020B0604020202020204" pitchFamily="34" charset="0"/>
              </a:rPr>
              <a:t>saat</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ini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kegiatan</a:t>
            </a:r>
            <a:r>
              <a:rPr lang="en-US" sz="2900" dirty="0">
                <a:latin typeface="Arial" panose="020B0604020202020204" pitchFamily="34" charset="0"/>
                <a:cs typeface="Arial" panose="020B0604020202020204" pitchFamily="34" charset="0"/>
              </a:rPr>
              <a:t> PR </a:t>
            </a:r>
            <a:r>
              <a:rPr lang="en-US" sz="2900" dirty="0" err="1">
                <a:latin typeface="Arial" panose="020B0604020202020204" pitchFamily="34" charset="0"/>
                <a:cs typeface="Arial" panose="020B0604020202020204" pitchFamily="34" charset="0"/>
              </a:rPr>
              <a:t>tidak</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hanya</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terfokus</a:t>
            </a:r>
            <a:r>
              <a:rPr lang="en-US" sz="2900" dirty="0">
                <a:latin typeface="Arial" panose="020B0604020202020204" pitchFamily="34" charset="0"/>
                <a:cs typeface="Arial" panose="020B0604020202020204" pitchFamily="34" charset="0"/>
              </a:rPr>
              <a:t> pada </a:t>
            </a:r>
            <a:r>
              <a:rPr lang="en-US" sz="2900" dirty="0" err="1">
                <a:latin typeface="Arial" panose="020B0604020202020204" pitchFamily="34" charset="0"/>
                <a:cs typeface="Arial" panose="020B0604020202020204" pitchFamily="34" charset="0"/>
              </a:rPr>
              <a:t>ruang</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lingkup</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publik</a:t>
            </a:r>
            <a:r>
              <a:rPr lang="en-US" sz="2900" dirty="0">
                <a:latin typeface="Arial" panose="020B0604020202020204" pitchFamily="34" charset="0"/>
                <a:cs typeface="Arial" panose="020B0604020202020204" pitchFamily="34" charset="0"/>
              </a:rPr>
              <a:t> internal dan </a:t>
            </a:r>
            <a:r>
              <a:rPr lang="en-US" sz="2900" dirty="0" err="1">
                <a:latin typeface="Arial" panose="020B0604020202020204" pitchFamily="34" charset="0"/>
                <a:cs typeface="Arial" panose="020B0604020202020204" pitchFamily="34" charset="0"/>
              </a:rPr>
              <a:t>eksternal</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saja</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akan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tetapi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telah</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cenderung</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mendukung</a:t>
            </a:r>
            <a:r>
              <a:rPr lang="en-US" sz="2900" dirty="0">
                <a:latin typeface="Arial" panose="020B0604020202020204" pitchFamily="34" charset="0"/>
                <a:cs typeface="Arial" panose="020B0604020202020204" pitchFamily="34" charset="0"/>
              </a:rPr>
              <a:t> program </a:t>
            </a:r>
            <a:r>
              <a:rPr lang="en-US" sz="2900" dirty="0" err="1">
                <a:latin typeface="Arial" panose="020B0604020202020204" pitchFamily="34" charset="0"/>
                <a:cs typeface="Arial" panose="020B0604020202020204" pitchFamily="34" charset="0"/>
              </a:rPr>
              <a:t>pemasaran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sehingga</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kegiatan</a:t>
            </a:r>
            <a:r>
              <a:rPr lang="en-US" sz="2900" dirty="0">
                <a:latin typeface="Arial" panose="020B0604020202020204" pitchFamily="34" charset="0"/>
                <a:cs typeface="Arial" panose="020B0604020202020204" pitchFamily="34" charset="0"/>
              </a:rPr>
              <a:t> PR </a:t>
            </a:r>
            <a:r>
              <a:rPr lang="en-US" sz="2900" dirty="0" err="1">
                <a:latin typeface="Arial" panose="020B0604020202020204" pitchFamily="34" charset="0"/>
                <a:cs typeface="Arial" panose="020B0604020202020204" pitchFamily="34" charset="0"/>
              </a:rPr>
              <a:t>telah</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menjadi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bagian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dalam</a:t>
            </a:r>
            <a:r>
              <a:rPr lang="en-US" sz="2900" dirty="0">
                <a:latin typeface="Arial" panose="020B0604020202020204" pitchFamily="34" charset="0"/>
                <a:cs typeface="Arial" panose="020B0604020202020204" pitchFamily="34" charset="0"/>
              </a:rPr>
              <a:t> program </a:t>
            </a:r>
            <a:r>
              <a:rPr lang="en-US" sz="2900" dirty="0" err="1">
                <a:latin typeface="Arial" panose="020B0604020202020204" pitchFamily="34" charset="0"/>
                <a:cs typeface="Arial" panose="020B0604020202020204" pitchFamily="34" charset="0"/>
              </a:rPr>
              <a:t>pemasaran</a:t>
            </a:r>
            <a:r>
              <a:rPr lang="en-US" sz="2900" dirty="0">
                <a:latin typeface="Arial" panose="020B0604020202020204" pitchFamily="34" charset="0"/>
                <a:cs typeface="Arial" panose="020B0604020202020204" pitchFamily="34" charset="0"/>
              </a:rPr>
              <a:t>.</a:t>
            </a:r>
            <a:endParaRPr kumimoji="0" lang="en-US" altLang="zh-TW" sz="2900" b="1" dirty="0">
              <a:solidFill>
                <a:srgbClr val="800000"/>
              </a:solidFill>
              <a:effectLst>
                <a:outerShdw blurRad="38100" dist="38100" dir="2700000" algn="tl">
                  <a:srgbClr val="000000"/>
                </a:outerShdw>
              </a:effectLst>
              <a:latin typeface="Arial" panose="020B0604020202020204" pitchFamily="34" charset="0"/>
              <a:ea typeface="新細明體" pitchFamily="18" charset="-120"/>
              <a:cs typeface="Arial" panose="020B0604020202020204" pitchFamily="34" charset="0"/>
            </a:endParaRP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000" b="1" dirty="0">
                <a:effectLst/>
              </a:rPr>
              <a:t>PR Dalam Kegiatan </a:t>
            </a:r>
            <a:r>
              <a:rPr lang="en-US" sz="5000" b="1" dirty="0" err="1">
                <a:effectLst/>
              </a:rPr>
              <a:t>Pemasaran</a:t>
            </a:r>
            <a:endParaRPr lang="id-ID" sz="5000" dirty="0"/>
          </a:p>
        </p:txBody>
      </p:sp>
      <p:sp>
        <p:nvSpPr>
          <p:cNvPr id="7" name="Rectangle 2"/>
          <p:cNvSpPr>
            <a:spLocks noChangeArrowheads="1"/>
          </p:cNvSpPr>
          <p:nvPr/>
        </p:nvSpPr>
        <p:spPr bwMode="auto">
          <a:xfrm>
            <a:off x="500034" y="1268760"/>
            <a:ext cx="8196290" cy="5256584"/>
          </a:xfrm>
          <a:prstGeom prst="rect">
            <a:avLst/>
          </a:prstGeom>
          <a:noFill/>
          <a:ln w="9525">
            <a:noFill/>
            <a:miter lim="800000"/>
            <a:headEnd/>
            <a:tailEnd/>
          </a:ln>
          <a:effectLst/>
        </p:spPr>
        <p:txBody>
          <a:bodyPr lIns="92075" tIns="46038" rIns="92075" bIns="46038"/>
          <a:lstStyle/>
          <a:p>
            <a:r>
              <a:rPr lang="en-US" sz="3000" dirty="0">
                <a:latin typeface="Arial" panose="020B0604020202020204" pitchFamily="34" charset="0"/>
                <a:cs typeface="Arial" panose="020B0604020202020204" pitchFamily="34" charset="0"/>
              </a:rPr>
              <a:t>Kegiatan PR </a:t>
            </a:r>
            <a:r>
              <a:rPr lang="en-US" sz="3000" dirty="0" err="1">
                <a:latin typeface="Arial" panose="020B0604020202020204" pitchFamily="34" charset="0"/>
                <a:cs typeface="Arial" panose="020B0604020202020204" pitchFamily="34" charset="0"/>
              </a:rPr>
              <a:t>merupakan</a:t>
            </a:r>
            <a:r>
              <a:rPr lang="en-US" sz="3000" dirty="0">
                <a:latin typeface="Arial" panose="020B0604020202020204" pitchFamily="34" charset="0"/>
                <a:cs typeface="Arial" panose="020B0604020202020204" pitchFamily="34" charset="0"/>
              </a:rPr>
              <a:t> salah </a:t>
            </a:r>
            <a:r>
              <a:rPr lang="en-US" sz="3000" dirty="0" err="1">
                <a:latin typeface="Arial" panose="020B0604020202020204" pitchFamily="34" charset="0"/>
                <a:cs typeface="Arial" panose="020B0604020202020204" pitchFamily="34" charset="0"/>
              </a:rPr>
              <a:t>satu</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fungsi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menejemen</a:t>
            </a:r>
            <a:r>
              <a:rPr lang="en-US" sz="3000" dirty="0">
                <a:latin typeface="Arial" panose="020B0604020202020204" pitchFamily="34" charset="0"/>
                <a:cs typeface="Arial" panose="020B0604020202020204" pitchFamily="34" charset="0"/>
              </a:rPr>
              <a:t> yang </a:t>
            </a:r>
            <a:r>
              <a:rPr lang="en-US" sz="3000" dirty="0" err="1">
                <a:latin typeface="Arial" panose="020B0604020202020204" pitchFamily="34" charset="0"/>
                <a:cs typeface="Arial" panose="020B0604020202020204" pitchFamily="34" charset="0"/>
              </a:rPr>
              <a:t>bertujuan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untuk</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membangun</a:t>
            </a:r>
            <a:r>
              <a:rPr lang="en-US" sz="3000" dirty="0">
                <a:latin typeface="Arial" panose="020B0604020202020204" pitchFamily="34" charset="0"/>
                <a:cs typeface="Arial" panose="020B0604020202020204" pitchFamily="34" charset="0"/>
              </a:rPr>
              <a:t> &amp; </a:t>
            </a:r>
            <a:r>
              <a:rPr lang="en-US" sz="3000" dirty="0" err="1">
                <a:latin typeface="Arial" panose="020B0604020202020204" pitchFamily="34" charset="0"/>
                <a:cs typeface="Arial" panose="020B0604020202020204" pitchFamily="34" charset="0"/>
              </a:rPr>
              <a:t>menjaga</a:t>
            </a:r>
            <a:r>
              <a:rPr lang="en-US" sz="3000" dirty="0">
                <a:latin typeface="Arial" panose="020B0604020202020204" pitchFamily="34" charset="0"/>
                <a:cs typeface="Arial" panose="020B0604020202020204" pitchFamily="34" charset="0"/>
              </a:rPr>
              <a:t> image </a:t>
            </a:r>
            <a:r>
              <a:rPr lang="en-US" sz="3000" dirty="0" err="1">
                <a:latin typeface="Arial" panose="020B0604020202020204" pitchFamily="34" charset="0"/>
                <a:cs typeface="Arial" panose="020B0604020202020204" pitchFamily="34" charset="0"/>
              </a:rPr>
              <a:t>perusahaan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melalui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kegiatan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timbal</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balik</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antara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pihak</a:t>
            </a:r>
            <a:r>
              <a:rPr lang="en-US" sz="3000" dirty="0">
                <a:latin typeface="Arial" panose="020B0604020202020204" pitchFamily="34" charset="0"/>
                <a:cs typeface="Arial" panose="020B0604020202020204" pitchFamily="34" charset="0"/>
              </a:rPr>
              <a:t> internal, </a:t>
            </a:r>
            <a:r>
              <a:rPr lang="en-US" sz="3000" dirty="0" err="1">
                <a:latin typeface="Arial" panose="020B0604020202020204" pitchFamily="34" charset="0"/>
                <a:cs typeface="Arial" panose="020B0604020202020204" pitchFamily="34" charset="0"/>
              </a:rPr>
              <a:t>eksternal</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atau</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pihak</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terkait</a:t>
            </a:r>
            <a:r>
              <a:rPr lang="en-US" sz="3000" dirty="0">
                <a:latin typeface="Arial" panose="020B0604020202020204" pitchFamily="34" charset="0"/>
                <a:cs typeface="Arial" panose="020B0604020202020204" pitchFamily="34" charset="0"/>
              </a:rPr>
              <a:t> yang </a:t>
            </a:r>
            <a:r>
              <a:rPr lang="en-US" sz="3000" dirty="0" err="1">
                <a:latin typeface="Arial" panose="020B0604020202020204" pitchFamily="34" charset="0"/>
                <a:cs typeface="Arial" panose="020B0604020202020204" pitchFamily="34" charset="0"/>
              </a:rPr>
              <a:t>memiliki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kepentingan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didalamnya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Apabila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dilihat</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secara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khusus</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tujuan</a:t>
            </a:r>
            <a:r>
              <a:rPr lang="en-US" sz="3000" dirty="0">
                <a:latin typeface="Arial" panose="020B0604020202020204" pitchFamily="34" charset="0"/>
                <a:cs typeface="Arial" panose="020B0604020202020204" pitchFamily="34" charset="0"/>
              </a:rPr>
              <a:t> PR </a:t>
            </a:r>
            <a:r>
              <a:rPr lang="en-US" sz="3000" dirty="0" err="1">
                <a:latin typeface="Arial" panose="020B0604020202020204" pitchFamily="34" charset="0"/>
                <a:cs typeface="Arial" panose="020B0604020202020204" pitchFamily="34" charset="0"/>
              </a:rPr>
              <a:t>ini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lebih</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kepada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mendorong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terciptanya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pengertian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antara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perusahaan</a:t>
            </a:r>
            <a:r>
              <a:rPr lang="en-US" sz="3000" dirty="0">
                <a:latin typeface="Arial" panose="020B0604020202020204" pitchFamily="34" charset="0"/>
                <a:cs typeface="Arial" panose="020B0604020202020204" pitchFamily="34" charset="0"/>
              </a:rPr>
              <a:t> dan </a:t>
            </a:r>
            <a:r>
              <a:rPr lang="en-US" sz="3000" dirty="0" err="1">
                <a:latin typeface="Arial" panose="020B0604020202020204" pitchFamily="34" charset="0"/>
                <a:cs typeface="Arial" panose="020B0604020202020204" pitchFamily="34" charset="0"/>
              </a:rPr>
              <a:t>publik</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sasaran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akan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tetapi</a:t>
            </a:r>
            <a:r>
              <a:rPr lang="en-US" sz="3000" dirty="0">
                <a:latin typeface="Arial" panose="020B0604020202020204" pitchFamily="34" charset="0"/>
                <a:cs typeface="Arial" panose="020B0604020202020204" pitchFamily="34" charset="0"/>
              </a:rPr>
              <a:t> PR juga </a:t>
            </a:r>
            <a:r>
              <a:rPr lang="en-US" sz="3000" dirty="0" err="1">
                <a:latin typeface="Arial" panose="020B0604020202020204" pitchFamily="34" charset="0"/>
                <a:cs typeface="Arial" panose="020B0604020202020204" pitchFamily="34" charset="0"/>
              </a:rPr>
              <a:t>merupakan</a:t>
            </a:r>
            <a:r>
              <a:rPr lang="en-US" sz="3000" dirty="0">
                <a:latin typeface="Arial" panose="020B0604020202020204" pitchFamily="34" charset="0"/>
                <a:cs typeface="Arial" panose="020B0604020202020204" pitchFamily="34" charset="0"/>
              </a:rPr>
              <a:t> salah </a:t>
            </a:r>
            <a:r>
              <a:rPr lang="en-US" sz="3000" dirty="0" err="1">
                <a:latin typeface="Arial" panose="020B0604020202020204" pitchFamily="34" charset="0"/>
                <a:cs typeface="Arial" panose="020B0604020202020204" pitchFamily="34" charset="0"/>
              </a:rPr>
              <a:t>satu</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fungsi</a:t>
            </a:r>
            <a:r>
              <a:rPr lang="en-US" sz="3000" dirty="0">
                <a:latin typeface="Arial" panose="020B0604020202020204" pitchFamily="34" charset="0"/>
                <a:cs typeface="Arial" panose="020B0604020202020204" pitchFamily="34" charset="0"/>
              </a:rPr>
              <a:t> yang </a:t>
            </a:r>
            <a:r>
              <a:rPr lang="en-US" sz="3000" dirty="0" err="1">
                <a:latin typeface="Arial" panose="020B0604020202020204" pitchFamily="34" charset="0"/>
                <a:cs typeface="Arial" panose="020B0604020202020204" pitchFamily="34" charset="0"/>
              </a:rPr>
              <a:t>penting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dalam</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mendukung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kegiatan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pemasaran</a:t>
            </a:r>
            <a:r>
              <a:rPr lang="en-US" sz="3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792214193"/>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000" b="1" dirty="0">
                <a:effectLst/>
              </a:rPr>
              <a:t>PR Dalam Kegiatan </a:t>
            </a:r>
            <a:r>
              <a:rPr lang="en-US" sz="5000" b="1" dirty="0" err="1">
                <a:effectLst/>
              </a:rPr>
              <a:t>Pemasaran</a:t>
            </a:r>
            <a:endParaRPr lang="id-ID" sz="5000" dirty="0"/>
          </a:p>
        </p:txBody>
      </p:sp>
      <p:sp>
        <p:nvSpPr>
          <p:cNvPr id="7" name="Rectangle 2"/>
          <p:cNvSpPr>
            <a:spLocks noChangeArrowheads="1"/>
          </p:cNvSpPr>
          <p:nvPr/>
        </p:nvSpPr>
        <p:spPr bwMode="auto">
          <a:xfrm>
            <a:off x="500034" y="1196752"/>
            <a:ext cx="8248430" cy="5400600"/>
          </a:xfrm>
          <a:prstGeom prst="rect">
            <a:avLst/>
          </a:prstGeom>
          <a:noFill/>
          <a:ln w="9525">
            <a:noFill/>
            <a:miter lim="800000"/>
            <a:headEnd/>
            <a:tailEnd/>
          </a:ln>
          <a:effectLst/>
        </p:spPr>
        <p:txBody>
          <a:bodyPr lIns="92075" tIns="46038" rIns="92075" bIns="46038"/>
          <a:lstStyle/>
          <a:p>
            <a:r>
              <a:rPr lang="en-US" sz="3900" dirty="0">
                <a:latin typeface="Arial" panose="020B0604020202020204" pitchFamily="34" charset="0"/>
                <a:cs typeface="Arial" panose="020B0604020202020204" pitchFamily="34" charset="0"/>
              </a:rPr>
              <a:t>Dalam </a:t>
            </a:r>
            <a:r>
              <a:rPr lang="en-US" sz="3900" dirty="0" err="1">
                <a:latin typeface="Arial" panose="020B0604020202020204" pitchFamily="34" charset="0"/>
                <a:cs typeface="Arial" panose="020B0604020202020204" pitchFamily="34" charset="0"/>
              </a:rPr>
              <a:t>menjalankan</a:t>
            </a:r>
            <a:r>
              <a:rPr lang="en-US" sz="3900" dirty="0">
                <a:latin typeface="Arial" panose="020B0604020202020204" pitchFamily="34" charset="0"/>
                <a:cs typeface="Arial" panose="020B0604020202020204" pitchFamily="34" charset="0"/>
              </a:rPr>
              <a:t> </a:t>
            </a:r>
            <a:r>
              <a:rPr lang="en-US" sz="3900" dirty="0" err="1">
                <a:latin typeface="Arial" panose="020B0604020202020204" pitchFamily="34" charset="0"/>
                <a:cs typeface="Arial" panose="020B0604020202020204" pitchFamily="34" charset="0"/>
              </a:rPr>
              <a:t>aktivitas</a:t>
            </a:r>
            <a:r>
              <a:rPr lang="en-US" sz="3900" dirty="0">
                <a:latin typeface="Arial" panose="020B0604020202020204" pitchFamily="34" charset="0"/>
                <a:cs typeface="Arial" panose="020B0604020202020204" pitchFamily="34" charset="0"/>
              </a:rPr>
              <a:t> di dunia </a:t>
            </a:r>
            <a:r>
              <a:rPr lang="en-US" sz="3900" dirty="0" err="1">
                <a:latin typeface="Arial" panose="020B0604020202020204" pitchFamily="34" charset="0"/>
                <a:cs typeface="Arial" panose="020B0604020202020204" pitchFamily="34" charset="0"/>
              </a:rPr>
              <a:t>pemasaran</a:t>
            </a:r>
            <a:r>
              <a:rPr lang="en-US" sz="3900" dirty="0">
                <a:latin typeface="Arial" panose="020B0604020202020204" pitchFamily="34" charset="0"/>
                <a:cs typeface="Arial" panose="020B0604020202020204" pitchFamily="34" charset="0"/>
              </a:rPr>
              <a:t> </a:t>
            </a:r>
            <a:r>
              <a:rPr lang="en-US" sz="3900" dirty="0" err="1">
                <a:latin typeface="Arial" panose="020B0604020202020204" pitchFamily="34" charset="0"/>
                <a:cs typeface="Arial" panose="020B0604020202020204" pitchFamily="34" charset="0"/>
              </a:rPr>
              <a:t>ada</a:t>
            </a:r>
            <a:r>
              <a:rPr lang="en-US" sz="3900" dirty="0">
                <a:latin typeface="Arial" panose="020B0604020202020204" pitchFamily="34" charset="0"/>
                <a:cs typeface="Arial" panose="020B0604020202020204" pitchFamily="34" charset="0"/>
              </a:rPr>
              <a:t> </a:t>
            </a:r>
            <a:r>
              <a:rPr lang="en-US" sz="3900" dirty="0" err="1">
                <a:latin typeface="Arial" panose="020B0604020202020204" pitchFamily="34" charset="0"/>
                <a:cs typeface="Arial" panose="020B0604020202020204" pitchFamily="34" charset="0"/>
              </a:rPr>
              <a:t>elemen-elemen</a:t>
            </a:r>
            <a:r>
              <a:rPr lang="en-US" sz="3900" dirty="0">
                <a:latin typeface="Arial" panose="020B0604020202020204" pitchFamily="34" charset="0"/>
                <a:cs typeface="Arial" panose="020B0604020202020204" pitchFamily="34" charset="0"/>
              </a:rPr>
              <a:t> </a:t>
            </a:r>
            <a:r>
              <a:rPr lang="en-US" sz="3900" dirty="0" err="1">
                <a:latin typeface="Arial" panose="020B0604020202020204" pitchFamily="34" charset="0"/>
                <a:cs typeface="Arial" panose="020B0604020202020204" pitchFamily="34" charset="0"/>
              </a:rPr>
              <a:t>komunikasi</a:t>
            </a:r>
            <a:r>
              <a:rPr lang="en-US" sz="3900" dirty="0">
                <a:latin typeface="Arial" panose="020B0604020202020204" pitchFamily="34" charset="0"/>
                <a:cs typeface="Arial" panose="020B0604020202020204" pitchFamily="34" charset="0"/>
              </a:rPr>
              <a:t> </a:t>
            </a:r>
            <a:r>
              <a:rPr lang="en-US" sz="3900" dirty="0" err="1">
                <a:latin typeface="Arial" panose="020B0604020202020204" pitchFamily="34" charset="0"/>
                <a:cs typeface="Arial" panose="020B0604020202020204" pitchFamily="34" charset="0"/>
              </a:rPr>
              <a:t>pemasaran</a:t>
            </a:r>
            <a:r>
              <a:rPr lang="en-US" sz="3900" dirty="0">
                <a:latin typeface="Arial" panose="020B0604020202020204" pitchFamily="34" charset="0"/>
                <a:cs typeface="Arial" panose="020B0604020202020204" pitchFamily="34" charset="0"/>
              </a:rPr>
              <a:t> yang </a:t>
            </a:r>
            <a:r>
              <a:rPr lang="en-US" sz="3900" dirty="0" err="1">
                <a:latin typeface="Arial" panose="020B0604020202020204" pitchFamily="34" charset="0"/>
                <a:cs typeface="Arial" panose="020B0604020202020204" pitchFamily="34" charset="0"/>
              </a:rPr>
              <a:t>dapat</a:t>
            </a:r>
            <a:r>
              <a:rPr lang="en-US" sz="3900" dirty="0">
                <a:latin typeface="Arial" panose="020B0604020202020204" pitchFamily="34" charset="0"/>
                <a:cs typeface="Arial" panose="020B0604020202020204" pitchFamily="34" charset="0"/>
              </a:rPr>
              <a:t> </a:t>
            </a:r>
            <a:r>
              <a:rPr lang="en-US" sz="3900" dirty="0" err="1">
                <a:latin typeface="Arial" panose="020B0604020202020204" pitchFamily="34" charset="0"/>
                <a:cs typeface="Arial" panose="020B0604020202020204" pitchFamily="34" charset="0"/>
              </a:rPr>
              <a:t>digunakan</a:t>
            </a:r>
            <a:r>
              <a:rPr lang="en-US" sz="3900" dirty="0">
                <a:latin typeface="Arial" panose="020B0604020202020204" pitchFamily="34" charset="0"/>
                <a:cs typeface="Arial" panose="020B0604020202020204" pitchFamily="34" charset="0"/>
              </a:rPr>
              <a:t> </a:t>
            </a:r>
            <a:r>
              <a:rPr lang="en-US" sz="3900" dirty="0" err="1">
                <a:latin typeface="Arial" panose="020B0604020202020204" pitchFamily="34" charset="0"/>
                <a:cs typeface="Arial" panose="020B0604020202020204" pitchFamily="34" charset="0"/>
              </a:rPr>
              <a:t>perusahaan</a:t>
            </a:r>
            <a:r>
              <a:rPr lang="en-US" sz="3900" dirty="0">
                <a:latin typeface="Arial" panose="020B0604020202020204" pitchFamily="34" charset="0"/>
                <a:cs typeface="Arial" panose="020B0604020202020204" pitchFamily="34" charset="0"/>
              </a:rPr>
              <a:t> </a:t>
            </a:r>
            <a:r>
              <a:rPr lang="en-US" sz="3900" dirty="0" err="1">
                <a:latin typeface="Arial" panose="020B0604020202020204" pitchFamily="34" charset="0"/>
                <a:cs typeface="Arial" panose="020B0604020202020204" pitchFamily="34" charset="0"/>
              </a:rPr>
              <a:t>dalam</a:t>
            </a:r>
            <a:r>
              <a:rPr lang="en-US" sz="3900" dirty="0">
                <a:latin typeface="Arial" panose="020B0604020202020204" pitchFamily="34" charset="0"/>
                <a:cs typeface="Arial" panose="020B0604020202020204" pitchFamily="34" charset="0"/>
              </a:rPr>
              <a:t> </a:t>
            </a:r>
            <a:r>
              <a:rPr lang="en-US" sz="3900" dirty="0" err="1">
                <a:latin typeface="Arial" panose="020B0604020202020204" pitchFamily="34" charset="0"/>
                <a:cs typeface="Arial" panose="020B0604020202020204" pitchFamily="34" charset="0"/>
              </a:rPr>
              <a:t>mencapai</a:t>
            </a:r>
            <a:r>
              <a:rPr lang="en-US" sz="3900" dirty="0">
                <a:latin typeface="Arial" panose="020B0604020202020204" pitchFamily="34" charset="0"/>
                <a:cs typeface="Arial" panose="020B0604020202020204" pitchFamily="34" charset="0"/>
              </a:rPr>
              <a:t> </a:t>
            </a:r>
            <a:r>
              <a:rPr lang="en-US" sz="3900" dirty="0" err="1">
                <a:latin typeface="Arial" panose="020B0604020202020204" pitchFamily="34" charset="0"/>
                <a:cs typeface="Arial" panose="020B0604020202020204" pitchFamily="34" charset="0"/>
              </a:rPr>
              <a:t>tujuannya</a:t>
            </a:r>
            <a:r>
              <a:rPr lang="en-US" sz="3900" dirty="0">
                <a:latin typeface="Arial" panose="020B0604020202020204" pitchFamily="34" charset="0"/>
                <a:cs typeface="Arial" panose="020B0604020202020204" pitchFamily="34" charset="0"/>
              </a:rPr>
              <a:t> </a:t>
            </a:r>
            <a:r>
              <a:rPr lang="en-US" sz="3900" dirty="0" err="1">
                <a:latin typeface="Arial" panose="020B0604020202020204" pitchFamily="34" charset="0"/>
                <a:cs typeface="Arial" panose="020B0604020202020204" pitchFamily="34" charset="0"/>
              </a:rPr>
              <a:t>antara</a:t>
            </a:r>
            <a:r>
              <a:rPr lang="en-US" sz="3900" dirty="0">
                <a:latin typeface="Arial" panose="020B0604020202020204" pitchFamily="34" charset="0"/>
                <a:cs typeface="Arial" panose="020B0604020202020204" pitchFamily="34" charset="0"/>
              </a:rPr>
              <a:t> lain </a:t>
            </a:r>
            <a:r>
              <a:rPr lang="en-US" sz="3900" dirty="0" err="1">
                <a:latin typeface="Arial" panose="020B0604020202020204" pitchFamily="34" charset="0"/>
                <a:cs typeface="Arial" panose="020B0604020202020204" pitchFamily="34" charset="0"/>
              </a:rPr>
              <a:t>yaitu</a:t>
            </a:r>
            <a:r>
              <a:rPr lang="en-US" sz="3900" dirty="0">
                <a:latin typeface="Arial" panose="020B0604020202020204" pitchFamily="34" charset="0"/>
                <a:cs typeface="Arial" panose="020B0604020202020204" pitchFamily="34" charset="0"/>
              </a:rPr>
              <a:t> </a:t>
            </a:r>
            <a:r>
              <a:rPr lang="en-US" sz="3900" i="1" dirty="0" err="1">
                <a:latin typeface="Arial" panose="020B0604020202020204" pitchFamily="34" charset="0"/>
                <a:cs typeface="Arial" panose="020B0604020202020204" pitchFamily="34" charset="0"/>
              </a:rPr>
              <a:t>Advertasing</a:t>
            </a:r>
            <a:r>
              <a:rPr lang="en-US" sz="3900" i="1" dirty="0">
                <a:latin typeface="Arial" panose="020B0604020202020204" pitchFamily="34" charset="0"/>
                <a:cs typeface="Arial" panose="020B0604020202020204" pitchFamily="34" charset="0"/>
              </a:rPr>
              <a:t>, Direct Marketing, Personal Selling, Sales Promotion</a:t>
            </a:r>
            <a:r>
              <a:rPr lang="en-US" sz="3900" dirty="0">
                <a:latin typeface="Arial" panose="020B0604020202020204" pitchFamily="34" charset="0"/>
                <a:cs typeface="Arial" panose="020B0604020202020204" pitchFamily="34" charset="0"/>
              </a:rPr>
              <a:t>, dan </a:t>
            </a:r>
            <a:r>
              <a:rPr lang="en-US" sz="3900" dirty="0" err="1">
                <a:latin typeface="Arial" panose="020B0604020202020204" pitchFamily="34" charset="0"/>
                <a:cs typeface="Arial" panose="020B0604020202020204" pitchFamily="34" charset="0"/>
              </a:rPr>
              <a:t>kegiatan</a:t>
            </a:r>
            <a:r>
              <a:rPr lang="en-US" sz="3900" dirty="0">
                <a:latin typeface="Arial" panose="020B0604020202020204" pitchFamily="34" charset="0"/>
                <a:cs typeface="Arial" panose="020B0604020202020204" pitchFamily="34" charset="0"/>
              </a:rPr>
              <a:t> </a:t>
            </a:r>
            <a:r>
              <a:rPr lang="en-US" sz="3900" i="1" dirty="0">
                <a:latin typeface="Arial" panose="020B0604020202020204" pitchFamily="34" charset="0"/>
                <a:cs typeface="Arial" panose="020B0604020202020204" pitchFamily="34" charset="0"/>
              </a:rPr>
              <a:t>Public Relation.</a:t>
            </a:r>
            <a:endParaRPr lang="en-US" sz="39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1006515"/>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000" b="1" dirty="0">
                <a:effectLst/>
              </a:rPr>
              <a:t>PR Dalam Kegiatan </a:t>
            </a:r>
            <a:r>
              <a:rPr lang="en-US" sz="5000" b="1" dirty="0" err="1">
                <a:effectLst/>
              </a:rPr>
              <a:t>Pemasaran</a:t>
            </a:r>
            <a:endParaRPr lang="id-ID" sz="5000" dirty="0"/>
          </a:p>
        </p:txBody>
      </p:sp>
      <p:sp>
        <p:nvSpPr>
          <p:cNvPr id="7" name="Rectangle 2"/>
          <p:cNvSpPr>
            <a:spLocks noChangeArrowheads="1"/>
          </p:cNvSpPr>
          <p:nvPr/>
        </p:nvSpPr>
        <p:spPr bwMode="auto">
          <a:xfrm>
            <a:off x="500034" y="1124744"/>
            <a:ext cx="8196290" cy="5112568"/>
          </a:xfrm>
          <a:prstGeom prst="rect">
            <a:avLst/>
          </a:prstGeom>
          <a:noFill/>
          <a:ln w="9525">
            <a:noFill/>
            <a:miter lim="800000"/>
            <a:headEnd/>
            <a:tailEnd/>
          </a:ln>
          <a:effectLst/>
        </p:spPr>
        <p:txBody>
          <a:bodyPr lIns="92075" tIns="46038" rIns="92075" bIns="46038"/>
          <a:lstStyle/>
          <a:p>
            <a:pPr marL="284163" indent="-284163">
              <a:buFont typeface="Arial" panose="020B0604020202020204" pitchFamily="34" charset="0"/>
              <a:buChar char="•"/>
            </a:pPr>
            <a:r>
              <a:rPr lang="en-US" sz="3000" b="1" i="1" dirty="0">
                <a:latin typeface="Arial" panose="020B0604020202020204" pitchFamily="34" charset="0"/>
                <a:cs typeface="Arial" panose="020B0604020202020204" pitchFamily="34" charset="0"/>
              </a:rPr>
              <a:t>Advertising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dengan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memberikan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informasi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kepada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publik</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sasaran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melalui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penggunaan</a:t>
            </a:r>
            <a:r>
              <a:rPr lang="en-US" sz="3000" dirty="0">
                <a:latin typeface="Arial" panose="020B0604020202020204" pitchFamily="34" charset="0"/>
                <a:cs typeface="Arial" panose="020B0604020202020204" pitchFamily="34" charset="0"/>
              </a:rPr>
              <a:t> media </a:t>
            </a:r>
            <a:r>
              <a:rPr lang="en-US" sz="3000" dirty="0" err="1">
                <a:latin typeface="Arial" panose="020B0604020202020204" pitchFamily="34" charset="0"/>
                <a:cs typeface="Arial" panose="020B0604020202020204" pitchFamily="34" charset="0"/>
              </a:rPr>
              <a:t>massa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baik</a:t>
            </a:r>
            <a:r>
              <a:rPr lang="en-US" sz="3000" dirty="0">
                <a:latin typeface="Arial" panose="020B0604020202020204" pitchFamily="34" charset="0"/>
                <a:cs typeface="Arial" panose="020B0604020202020204" pitchFamily="34" charset="0"/>
              </a:rPr>
              <a:t> media </a:t>
            </a:r>
            <a:r>
              <a:rPr lang="en-US" sz="3000" dirty="0" err="1">
                <a:latin typeface="Arial" panose="020B0604020202020204" pitchFamily="34" charset="0"/>
                <a:cs typeface="Arial" panose="020B0604020202020204" pitchFamily="34" charset="0"/>
              </a:rPr>
              <a:t>cetak</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maupun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elektronik</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untuk</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dapat</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menjangkau</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khalayak</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luas</a:t>
            </a:r>
            <a:r>
              <a:rPr lang="en-US" sz="3000" dirty="0">
                <a:latin typeface="Arial" panose="020B0604020202020204" pitchFamily="34" charset="0"/>
                <a:cs typeface="Arial" panose="020B0604020202020204" pitchFamily="34" charset="0"/>
              </a:rPr>
              <a:t>. </a:t>
            </a:r>
          </a:p>
          <a:p>
            <a:endParaRPr lang="en-US" sz="2000" dirty="0">
              <a:latin typeface="Arial" panose="020B0604020202020204" pitchFamily="34" charset="0"/>
              <a:cs typeface="Arial" panose="020B0604020202020204" pitchFamily="34" charset="0"/>
            </a:endParaRPr>
          </a:p>
          <a:p>
            <a:pPr marL="284163" indent="-284163">
              <a:buFont typeface="Arial" panose="020B0604020202020204" pitchFamily="34" charset="0"/>
              <a:buChar char="•"/>
            </a:pPr>
            <a:r>
              <a:rPr lang="en-US" sz="3000" b="1" i="1" dirty="0">
                <a:latin typeface="Arial" panose="020B0604020202020204" pitchFamily="34" charset="0"/>
                <a:cs typeface="Arial" panose="020B0604020202020204" pitchFamily="34" charset="0"/>
              </a:rPr>
              <a:t>Direct Marketing</a:t>
            </a:r>
            <a:r>
              <a:rPr lang="en-US" sz="3000" i="1" dirty="0">
                <a:latin typeface="Arial" panose="020B0604020202020204" pitchFamily="34" charset="0"/>
                <a:cs typeface="Arial" panose="020B0604020202020204" pitchFamily="34" charset="0"/>
              </a:rPr>
              <a:t>,</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seorang</a:t>
            </a:r>
            <a:r>
              <a:rPr lang="en-US" sz="3000" dirty="0">
                <a:latin typeface="Arial" panose="020B0604020202020204" pitchFamily="34" charset="0"/>
                <a:cs typeface="Arial" panose="020B0604020202020204" pitchFamily="34" charset="0"/>
              </a:rPr>
              <a:t> PR </a:t>
            </a:r>
            <a:r>
              <a:rPr lang="en-US" sz="3000" dirty="0" err="1">
                <a:latin typeface="Arial" panose="020B0604020202020204" pitchFamily="34" charset="0"/>
                <a:cs typeface="Arial" panose="020B0604020202020204" pitchFamily="34" charset="0"/>
              </a:rPr>
              <a:t>dapat</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mengirimkan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informasi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secara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langsung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seperti</a:t>
            </a:r>
            <a:r>
              <a:rPr lang="en-US" sz="3000" dirty="0">
                <a:latin typeface="Arial" panose="020B0604020202020204" pitchFamily="34" charset="0"/>
                <a:cs typeface="Arial" panose="020B0604020202020204" pitchFamily="34" charset="0"/>
              </a:rPr>
              <a:t> direct mail, </a:t>
            </a:r>
            <a:r>
              <a:rPr lang="en-US" sz="3000" dirty="0" err="1">
                <a:latin typeface="Arial" panose="020B0604020202020204" pitchFamily="34" charset="0"/>
                <a:cs typeface="Arial" panose="020B0604020202020204" pitchFamily="34" charset="0"/>
              </a:rPr>
              <a:t>katalog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kepada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konsumen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ataupun</a:t>
            </a:r>
            <a:r>
              <a:rPr lang="en-US" sz="3000" dirty="0">
                <a:latin typeface="Arial" panose="020B0604020202020204" pitchFamily="34" charset="0"/>
                <a:cs typeface="Arial" panose="020B0604020202020204" pitchFamily="34" charset="0"/>
              </a:rPr>
              <a:t> target </a:t>
            </a:r>
            <a:r>
              <a:rPr lang="en-US" sz="3000" dirty="0" err="1">
                <a:latin typeface="Arial" panose="020B0604020202020204" pitchFamily="34" charset="0"/>
                <a:cs typeface="Arial" panose="020B0604020202020204" pitchFamily="34" charset="0"/>
              </a:rPr>
              <a:t>konsumen</a:t>
            </a:r>
            <a:r>
              <a:rPr lang="en-US" sz="3000" dirty="0">
                <a:latin typeface="Arial" panose="020B0604020202020204" pitchFamily="34" charset="0"/>
                <a:cs typeface="Arial" panose="020B0604020202020204" pitchFamily="34" charset="0"/>
              </a:rPr>
              <a:t> yang </a:t>
            </a:r>
            <a:r>
              <a:rPr lang="en-US" sz="3000" dirty="0" err="1">
                <a:latin typeface="Arial" panose="020B0604020202020204" pitchFamily="34" charset="0"/>
                <a:cs typeface="Arial" panose="020B0604020202020204" pitchFamily="34" charset="0"/>
              </a:rPr>
              <a:t>dianggap</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potensial</a:t>
            </a:r>
            <a:r>
              <a:rPr lang="en-US" sz="3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061296192"/>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 calcmode="lin" valueType="num">
                                      <p:cBhvr additive="base">
                                        <p:cTn id="12"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000" b="1" dirty="0">
                <a:effectLst/>
              </a:rPr>
              <a:t>PR Dalam Kegiatan </a:t>
            </a:r>
            <a:r>
              <a:rPr lang="en-US" sz="5000" b="1" dirty="0" err="1">
                <a:effectLst/>
              </a:rPr>
              <a:t>Pemasaran</a:t>
            </a:r>
            <a:endParaRPr lang="id-ID" sz="5000" dirty="0"/>
          </a:p>
        </p:txBody>
      </p:sp>
      <p:sp>
        <p:nvSpPr>
          <p:cNvPr id="7" name="Rectangle 2"/>
          <p:cNvSpPr>
            <a:spLocks noChangeArrowheads="1"/>
          </p:cNvSpPr>
          <p:nvPr/>
        </p:nvSpPr>
        <p:spPr bwMode="auto">
          <a:xfrm>
            <a:off x="266640" y="1124744"/>
            <a:ext cx="8663078" cy="5112568"/>
          </a:xfrm>
          <a:prstGeom prst="rect">
            <a:avLst/>
          </a:prstGeom>
          <a:noFill/>
          <a:ln w="9525">
            <a:noFill/>
            <a:miter lim="800000"/>
            <a:headEnd/>
            <a:tailEnd/>
          </a:ln>
          <a:effectLst/>
        </p:spPr>
        <p:txBody>
          <a:bodyPr lIns="92075" tIns="46038" rIns="92075" bIns="46038"/>
          <a:lstStyle/>
          <a:p>
            <a:pPr marL="284163" indent="-284163" fontAlgn="base">
              <a:buFont typeface="Arial" panose="020B0604020202020204" pitchFamily="34" charset="0"/>
              <a:buChar char="•"/>
            </a:pPr>
            <a:r>
              <a:rPr lang="en-US" sz="2800" b="1" i="1" dirty="0">
                <a:latin typeface="Arial" panose="020B0604020202020204" pitchFamily="34" charset="0"/>
                <a:cs typeface="Arial" panose="020B0604020202020204" pitchFamily="34" charset="0"/>
              </a:rPr>
              <a:t>Personal Selling</a:t>
            </a:r>
            <a:r>
              <a:rPr lang="en-US" sz="2800" i="1" dirty="0">
                <a:latin typeface="Arial" panose="020B0604020202020204" pitchFamily="34" charset="0"/>
                <a:cs typeface="Arial" panose="020B0604020202020204" pitchFamily="34" charset="0"/>
              </a:rPr>
              <a: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seorang</a:t>
            </a:r>
            <a:r>
              <a:rPr lang="en-US" sz="2800" dirty="0">
                <a:latin typeface="Arial" panose="020B0604020202020204" pitchFamily="34" charset="0"/>
                <a:cs typeface="Arial" panose="020B0604020202020204" pitchFamily="34" charset="0"/>
              </a:rPr>
              <a:t> PR </a:t>
            </a:r>
            <a:r>
              <a:rPr lang="en-US" sz="2800" dirty="0" err="1">
                <a:latin typeface="Arial" panose="020B0604020202020204" pitchFamily="34" charset="0"/>
                <a:cs typeface="Arial" panose="020B0604020202020204" pitchFamily="34" charset="0"/>
              </a:rPr>
              <a:t>dapat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membantu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perusahaan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dengan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mengunjungi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secara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langsung</a:t>
            </a:r>
            <a:r>
              <a:rPr lang="en-US" sz="2800" dirty="0">
                <a:latin typeface="Arial" panose="020B0604020202020204" pitchFamily="34" charset="0"/>
                <a:cs typeface="Arial" panose="020B0604020202020204" pitchFamily="34" charset="0"/>
              </a:rPr>
              <a:t> target </a:t>
            </a:r>
            <a:r>
              <a:rPr lang="en-US" sz="2800" dirty="0" err="1">
                <a:latin typeface="Arial" panose="020B0604020202020204" pitchFamily="34" charset="0"/>
                <a:cs typeface="Arial" panose="020B0604020202020204" pitchFamily="34" charset="0"/>
              </a:rPr>
              <a:t>konsumen</a:t>
            </a:r>
            <a:r>
              <a:rPr lang="en-US" sz="2800" dirty="0">
                <a:latin typeface="Arial" panose="020B0604020202020204" pitchFamily="34" charset="0"/>
                <a:cs typeface="Arial" panose="020B0604020202020204" pitchFamily="34" charset="0"/>
              </a:rPr>
              <a:t> yang di </a:t>
            </a:r>
            <a:r>
              <a:rPr lang="en-US" sz="2800" dirty="0" err="1">
                <a:latin typeface="Arial" panose="020B0604020202020204" pitchFamily="34" charset="0"/>
                <a:cs typeface="Arial" panose="020B0604020202020204" pitchFamily="34" charset="0"/>
              </a:rPr>
              <a:t>anggap</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potensial</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untuk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dikunjungi</a:t>
            </a:r>
            <a:r>
              <a:rPr lang="en-US" sz="2800" dirty="0">
                <a:latin typeface="Arial" panose="020B0604020202020204" pitchFamily="34" charset="0"/>
                <a:cs typeface="Arial" panose="020B0604020202020204" pitchFamily="34" charset="0"/>
              </a:rPr>
              <a:t>.</a:t>
            </a:r>
          </a:p>
          <a:p>
            <a:pPr fontAlgn="base"/>
            <a:endParaRPr lang="en-US" sz="1500" dirty="0">
              <a:latin typeface="Arial" panose="020B0604020202020204" pitchFamily="34" charset="0"/>
              <a:cs typeface="Arial" panose="020B0604020202020204" pitchFamily="34" charset="0"/>
            </a:endParaRPr>
          </a:p>
          <a:p>
            <a:pPr marL="284163" indent="-284163" fontAlgn="base">
              <a:buFont typeface="Arial" panose="020B0604020202020204" pitchFamily="34" charset="0"/>
              <a:buChar char="•"/>
            </a:pPr>
            <a:r>
              <a:rPr lang="en-US" sz="2800" b="1" i="1" dirty="0">
                <a:latin typeface="Arial" panose="020B0604020202020204" pitchFamily="34" charset="0"/>
                <a:cs typeface="Arial" panose="020B0604020202020204" pitchFamily="34" charset="0"/>
              </a:rPr>
              <a:t>Sales Promotion</a:t>
            </a:r>
            <a:r>
              <a:rPr lang="en-US" sz="2800" i="1" dirty="0">
                <a:latin typeface="Arial" panose="020B0604020202020204" pitchFamily="34" charset="0"/>
                <a:cs typeface="Arial" panose="020B0604020202020204" pitchFamily="34" charset="0"/>
              </a:rPr>
              <a: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memberikan</a:t>
            </a:r>
            <a:r>
              <a:rPr lang="en-US" sz="2800" dirty="0">
                <a:latin typeface="Arial" panose="020B0604020202020204" pitchFamily="34" charset="0"/>
                <a:cs typeface="Arial" panose="020B0604020202020204" pitchFamily="34" charset="0"/>
              </a:rPr>
              <a:t> ide </a:t>
            </a:r>
            <a:r>
              <a:rPr lang="en-US" sz="2800" dirty="0" err="1">
                <a:latin typeface="Arial" panose="020B0604020202020204" pitchFamily="34" charset="0"/>
                <a:cs typeface="Arial" panose="020B0604020202020204" pitchFamily="34" charset="0"/>
              </a:rPr>
              <a:t>mengenai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promosi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penjualan</a:t>
            </a:r>
            <a:r>
              <a:rPr lang="en-US" sz="2800" dirty="0">
                <a:latin typeface="Arial" panose="020B0604020202020204" pitchFamily="34" charset="0"/>
                <a:cs typeface="Arial" panose="020B0604020202020204" pitchFamily="34" charset="0"/>
              </a:rPr>
              <a:t> yang </a:t>
            </a:r>
            <a:r>
              <a:rPr lang="en-US" sz="2800" dirty="0" err="1">
                <a:latin typeface="Arial" panose="020B0604020202020204" pitchFamily="34" charset="0"/>
                <a:cs typeface="Arial" panose="020B0604020202020204" pitchFamily="34" charset="0"/>
              </a:rPr>
              <a:t>tepat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dalam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kegiatan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promosi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penjualan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ini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seorang</a:t>
            </a:r>
            <a:r>
              <a:rPr lang="en-US" sz="2800" dirty="0">
                <a:latin typeface="Arial" panose="020B0604020202020204" pitchFamily="34" charset="0"/>
                <a:cs typeface="Arial" panose="020B0604020202020204" pitchFamily="34" charset="0"/>
              </a:rPr>
              <a:t> PR juga </a:t>
            </a:r>
            <a:r>
              <a:rPr lang="en-US" sz="2800" dirty="0" err="1">
                <a:latin typeface="Arial" panose="020B0604020202020204" pitchFamily="34" charset="0"/>
                <a:cs typeface="Arial" panose="020B0604020202020204" pitchFamily="34" charset="0"/>
              </a:rPr>
              <a:t>dapat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leluasa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menyampaikan</a:t>
            </a:r>
            <a:r>
              <a:rPr lang="en-US" sz="2800" dirty="0">
                <a:latin typeface="Arial" panose="020B0604020202020204" pitchFamily="34" charset="0"/>
                <a:cs typeface="Arial" panose="020B0604020202020204" pitchFamily="34" charset="0"/>
              </a:rPr>
              <a:t> ide </a:t>
            </a:r>
            <a:r>
              <a:rPr lang="en-US" sz="2800" dirty="0" err="1">
                <a:latin typeface="Arial" panose="020B0604020202020204" pitchFamily="34" charset="0"/>
                <a:cs typeface="Arial" panose="020B0604020202020204" pitchFamily="34" charset="0"/>
              </a:rPr>
              <a:t>atau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gagasan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terhadap</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perusahaan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seperti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dengan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merancang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sebuah</a:t>
            </a:r>
            <a:r>
              <a:rPr lang="en-US" sz="2800" dirty="0">
                <a:latin typeface="Arial" panose="020B0604020202020204" pitchFamily="34" charset="0"/>
                <a:cs typeface="Arial" panose="020B0604020202020204" pitchFamily="34" charset="0"/>
              </a:rPr>
              <a:t> </a:t>
            </a:r>
            <a:r>
              <a:rPr lang="en-US" sz="2800" i="1" dirty="0">
                <a:latin typeface="Arial" panose="020B0604020202020204" pitchFamily="34" charset="0"/>
                <a:cs typeface="Arial" panose="020B0604020202020204" pitchFamily="34" charset="0"/>
              </a:rPr>
              <a:t>Event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atau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ikut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berpartisipasi</a:t>
            </a:r>
            <a:r>
              <a:rPr lang="en-US" sz="2800" dirty="0">
                <a:latin typeface="Arial" panose="020B0604020202020204" pitchFamily="34" charset="0"/>
                <a:cs typeface="Arial" panose="020B0604020202020204" pitchFamily="34" charset="0"/>
              </a:rPr>
              <a:t> yang </a:t>
            </a:r>
            <a:r>
              <a:rPr lang="en-US" sz="2800" dirty="0" err="1">
                <a:latin typeface="Arial" panose="020B0604020202020204" pitchFamily="34" charset="0"/>
                <a:cs typeface="Arial" panose="020B0604020202020204" pitchFamily="34" charset="0"/>
              </a:rPr>
              <a:t>tujuannya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memberikan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informasi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mengenai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promosi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penjualan</a:t>
            </a:r>
            <a:r>
              <a:rPr lang="en-US" sz="2800" dirty="0">
                <a:latin typeface="Arial" panose="020B0604020202020204" pitchFamily="34" charset="0"/>
                <a:cs typeface="Arial" panose="020B0604020202020204" pitchFamily="34" charset="0"/>
              </a:rPr>
              <a:t> yang </a:t>
            </a:r>
            <a:r>
              <a:rPr lang="en-US" sz="2800" dirty="0" err="1">
                <a:latin typeface="Arial" panose="020B0604020202020204" pitchFamily="34" charset="0"/>
                <a:cs typeface="Arial" panose="020B0604020202020204" pitchFamily="34" charset="0"/>
              </a:rPr>
              <a:t>sedang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diadakan</a:t>
            </a:r>
            <a:r>
              <a:rPr lang="en-US" sz="2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584609696"/>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 calcmode="lin" valueType="num">
                                      <p:cBhvr additive="base">
                                        <p:cTn id="12"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500" b="1" dirty="0">
                <a:effectLst/>
              </a:rPr>
              <a:t>PR Dalam Kegiatan </a:t>
            </a:r>
            <a:r>
              <a:rPr lang="en-US" sz="4500" b="1" dirty="0" err="1">
                <a:effectLst/>
              </a:rPr>
              <a:t>Pemasaran</a:t>
            </a:r>
            <a:endParaRPr lang="id-ID" sz="4500" dirty="0"/>
          </a:p>
        </p:txBody>
      </p:sp>
      <p:sp>
        <p:nvSpPr>
          <p:cNvPr id="7" name="Rectangle 2"/>
          <p:cNvSpPr>
            <a:spLocks noChangeArrowheads="1"/>
          </p:cNvSpPr>
          <p:nvPr/>
        </p:nvSpPr>
        <p:spPr bwMode="auto">
          <a:xfrm>
            <a:off x="266640" y="1268760"/>
            <a:ext cx="8663078" cy="4968552"/>
          </a:xfrm>
          <a:prstGeom prst="rect">
            <a:avLst/>
          </a:prstGeom>
          <a:noFill/>
          <a:ln w="9525">
            <a:noFill/>
            <a:miter lim="800000"/>
            <a:headEnd/>
            <a:tailEnd/>
          </a:ln>
          <a:effectLst/>
        </p:spPr>
        <p:txBody>
          <a:bodyPr lIns="92075" tIns="46038" rIns="92075" bIns="46038"/>
          <a:lstStyle/>
          <a:p>
            <a:pPr marL="284163" indent="-284163" fontAlgn="base">
              <a:buFont typeface="Arial" panose="020B0604020202020204" pitchFamily="34" charset="0"/>
              <a:buChar char="•"/>
            </a:pPr>
            <a:r>
              <a:rPr lang="en-US" sz="2700" b="1" i="1" dirty="0">
                <a:latin typeface="Arial" panose="020B0604020202020204" pitchFamily="34" charset="0"/>
                <a:cs typeface="Arial" panose="020B0604020202020204" pitchFamily="34" charset="0"/>
              </a:rPr>
              <a:t>Publicity</a:t>
            </a:r>
            <a:r>
              <a:rPr lang="en-US" sz="2700" i="1"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dalam</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kegiatan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kehumasan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ini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seorang</a:t>
            </a:r>
            <a:r>
              <a:rPr lang="en-US" sz="2700" dirty="0">
                <a:latin typeface="Arial" panose="020B0604020202020204" pitchFamily="34" charset="0"/>
                <a:cs typeface="Arial" panose="020B0604020202020204" pitchFamily="34" charset="0"/>
              </a:rPr>
              <a:t> PR </a:t>
            </a:r>
            <a:r>
              <a:rPr lang="en-US" sz="2700" dirty="0" err="1">
                <a:latin typeface="Arial" panose="020B0604020202020204" pitchFamily="34" charset="0"/>
                <a:cs typeface="Arial" panose="020B0604020202020204" pitchFamily="34" charset="0"/>
              </a:rPr>
              <a:t>harus</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dapat</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mengelola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hubungan</a:t>
            </a:r>
            <a:r>
              <a:rPr lang="en-US" sz="2700" dirty="0">
                <a:latin typeface="Arial" panose="020B0604020202020204" pitchFamily="34" charset="0"/>
                <a:cs typeface="Arial" panose="020B0604020202020204" pitchFamily="34" charset="0"/>
              </a:rPr>
              <a:t> yang </a:t>
            </a:r>
            <a:r>
              <a:rPr lang="en-US" sz="2700" dirty="0" err="1">
                <a:latin typeface="Arial" panose="020B0604020202020204" pitchFamily="34" charset="0"/>
                <a:cs typeface="Arial" panose="020B0604020202020204" pitchFamily="34" charset="0"/>
              </a:rPr>
              <a:t>baik</a:t>
            </a:r>
            <a:r>
              <a:rPr lang="en-US" sz="2700" dirty="0">
                <a:latin typeface="Arial" panose="020B0604020202020204" pitchFamily="34" charset="0"/>
                <a:cs typeface="Arial" panose="020B0604020202020204" pitchFamily="34" charset="0"/>
              </a:rPr>
              <a:t> dan </a:t>
            </a:r>
            <a:r>
              <a:rPr lang="en-US" sz="2700" dirty="0" err="1">
                <a:latin typeface="Arial" panose="020B0604020202020204" pitchFamily="34" charset="0"/>
                <a:cs typeface="Arial" panose="020B0604020202020204" pitchFamily="34" charset="0"/>
              </a:rPr>
              <a:t>pandangan</a:t>
            </a:r>
            <a:r>
              <a:rPr lang="en-US" sz="2700" i="1" dirty="0">
                <a:latin typeface="Arial" panose="020B0604020202020204" pitchFamily="34" charset="0"/>
                <a:cs typeface="Arial" panose="020B0604020202020204" pitchFamily="34" charset="0"/>
              </a:rPr>
              <a:t> image </a:t>
            </a:r>
            <a:r>
              <a:rPr lang="en-US" sz="2700" dirty="0">
                <a:latin typeface="Arial" panose="020B0604020202020204" pitchFamily="34" charset="0"/>
                <a:cs typeface="Arial" panose="020B0604020202020204" pitchFamily="34" charset="0"/>
              </a:rPr>
              <a:t>yang </a:t>
            </a:r>
            <a:r>
              <a:rPr lang="en-US" sz="2700" dirty="0" err="1">
                <a:latin typeface="Arial" panose="020B0604020202020204" pitchFamily="34" charset="0"/>
                <a:cs typeface="Arial" panose="020B0604020202020204" pitchFamily="34" charset="0"/>
              </a:rPr>
              <a:t>positif</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mengenai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perusahaan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dimata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publik</a:t>
            </a:r>
            <a:r>
              <a:rPr lang="en-US" sz="2700" dirty="0">
                <a:latin typeface="Arial" panose="020B0604020202020204" pitchFamily="34" charset="0"/>
                <a:cs typeface="Arial" panose="020B0604020202020204" pitchFamily="34" charset="0"/>
              </a:rPr>
              <a:t>. Hal </a:t>
            </a:r>
            <a:r>
              <a:rPr lang="en-US" sz="2700" dirty="0" err="1">
                <a:latin typeface="Arial" panose="020B0604020202020204" pitchFamily="34" charset="0"/>
                <a:cs typeface="Arial" panose="020B0604020202020204" pitchFamily="34" charset="0"/>
              </a:rPr>
              <a:t>ini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dapat</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dilakukan</a:t>
            </a:r>
            <a:r>
              <a:rPr lang="en-US" sz="2700" dirty="0">
                <a:latin typeface="Arial" panose="020B0604020202020204" pitchFamily="34" charset="0"/>
                <a:cs typeface="Arial" panose="020B0604020202020204" pitchFamily="34" charset="0"/>
              </a:rPr>
              <a:t> PR </a:t>
            </a:r>
            <a:r>
              <a:rPr lang="en-US" sz="2700" dirty="0" err="1">
                <a:latin typeface="Arial" panose="020B0604020202020204" pitchFamily="34" charset="0"/>
                <a:cs typeface="Arial" panose="020B0604020202020204" pitchFamily="34" charset="0"/>
              </a:rPr>
              <a:t>dengan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cara</a:t>
            </a:r>
            <a:r>
              <a:rPr lang="en-US" sz="2700" dirty="0">
                <a:latin typeface="Arial" panose="020B0604020202020204" pitchFamily="34" charset="0"/>
                <a:cs typeface="Arial" panose="020B0604020202020204" pitchFamily="34" charset="0"/>
              </a:rPr>
              <a:t> sponsorship </a:t>
            </a:r>
            <a:r>
              <a:rPr lang="en-US" sz="2700" dirty="0" err="1">
                <a:latin typeface="Arial" panose="020B0604020202020204" pitchFamily="34" charset="0"/>
                <a:cs typeface="Arial" panose="020B0604020202020204" pitchFamily="34" charset="0"/>
              </a:rPr>
              <a:t>kegiatan-kegiatan</a:t>
            </a:r>
            <a:r>
              <a:rPr lang="en-US" sz="2700" dirty="0">
                <a:latin typeface="Arial" panose="020B0604020202020204" pitchFamily="34" charset="0"/>
                <a:cs typeface="Arial" panose="020B0604020202020204" pitchFamily="34" charset="0"/>
              </a:rPr>
              <a:t> yang </a:t>
            </a:r>
            <a:r>
              <a:rPr lang="en-US" sz="2700" dirty="0" err="1">
                <a:latin typeface="Arial" panose="020B0604020202020204" pitchFamily="34" charset="0"/>
                <a:cs typeface="Arial" panose="020B0604020202020204" pitchFamily="34" charset="0"/>
              </a:rPr>
              <a:t>positif</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terlibat</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dalam</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kegiatan</a:t>
            </a:r>
            <a:r>
              <a:rPr lang="en-US" sz="2700" dirty="0">
                <a:latin typeface="Arial" panose="020B0604020202020204" pitchFamily="34" charset="0"/>
                <a:cs typeface="Arial" panose="020B0604020202020204" pitchFamily="34" charset="0"/>
              </a:rPr>
              <a:t> CSR dan </a:t>
            </a:r>
            <a:r>
              <a:rPr lang="en-US" sz="2700" dirty="0" err="1">
                <a:latin typeface="Arial" panose="020B0604020202020204" pitchFamily="34" charset="0"/>
                <a:cs typeface="Arial" panose="020B0604020202020204" pitchFamily="34" charset="0"/>
              </a:rPr>
              <a:t>berpartisipasi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dalam</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kegiatan</a:t>
            </a:r>
            <a:r>
              <a:rPr lang="en-US" sz="2700" dirty="0">
                <a:latin typeface="Arial" panose="020B0604020202020204" pitchFamily="34" charset="0"/>
                <a:cs typeface="Arial" panose="020B0604020202020204" pitchFamily="34" charset="0"/>
              </a:rPr>
              <a:t> yang </a:t>
            </a:r>
            <a:r>
              <a:rPr lang="en-US" sz="2700" dirty="0" err="1">
                <a:latin typeface="Arial" panose="020B0604020202020204" pitchFamily="34" charset="0"/>
                <a:cs typeface="Arial" panose="020B0604020202020204" pitchFamily="34" charset="0"/>
              </a:rPr>
              <a:t>diadakan</a:t>
            </a:r>
            <a:r>
              <a:rPr lang="en-US" sz="2700" dirty="0">
                <a:latin typeface="Arial" panose="020B0604020202020204" pitchFamily="34" charset="0"/>
                <a:cs typeface="Arial" panose="020B0604020202020204" pitchFamily="34" charset="0"/>
              </a:rPr>
              <a:t> oleh </a:t>
            </a:r>
            <a:r>
              <a:rPr lang="en-US" sz="2700" dirty="0" err="1">
                <a:latin typeface="Arial" panose="020B0604020202020204" pitchFamily="34" charset="0"/>
                <a:cs typeface="Arial" panose="020B0604020202020204" pitchFamily="34" charset="0"/>
              </a:rPr>
              <a:t>komunitas</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Melalui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cara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ini</a:t>
            </a:r>
            <a:r>
              <a:rPr lang="en-US" sz="2700" dirty="0">
                <a:latin typeface="Arial" panose="020B0604020202020204" pitchFamily="34" charset="0"/>
                <a:cs typeface="Arial" panose="020B0604020202020204" pitchFamily="34" charset="0"/>
              </a:rPr>
              <a:t> PR </a:t>
            </a:r>
            <a:r>
              <a:rPr lang="en-US" sz="2700" dirty="0" err="1">
                <a:latin typeface="Arial" panose="020B0604020202020204" pitchFamily="34" charset="0"/>
                <a:cs typeface="Arial" panose="020B0604020202020204" pitchFamily="34" charset="0"/>
              </a:rPr>
              <a:t>dapat</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menciptakan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pandangan</a:t>
            </a:r>
            <a:r>
              <a:rPr lang="en-US" sz="2700" dirty="0">
                <a:latin typeface="Arial" panose="020B0604020202020204" pitchFamily="34" charset="0"/>
                <a:cs typeface="Arial" panose="020B0604020202020204" pitchFamily="34" charset="0"/>
              </a:rPr>
              <a:t> dan </a:t>
            </a:r>
            <a:r>
              <a:rPr lang="en-US" sz="2700" dirty="0" err="1">
                <a:latin typeface="Arial" panose="020B0604020202020204" pitchFamily="34" charset="0"/>
                <a:cs typeface="Arial" panose="020B0604020202020204" pitchFamily="34" charset="0"/>
              </a:rPr>
              <a:t>opini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publik</a:t>
            </a:r>
            <a:r>
              <a:rPr lang="en-US" sz="2700" dirty="0">
                <a:latin typeface="Arial" panose="020B0604020202020204" pitchFamily="34" charset="0"/>
                <a:cs typeface="Arial" panose="020B0604020202020204" pitchFamily="34" charset="0"/>
              </a:rPr>
              <a:t> yang </a:t>
            </a:r>
            <a:r>
              <a:rPr lang="en-US" sz="2700" dirty="0" err="1">
                <a:latin typeface="Arial" panose="020B0604020202020204" pitchFamily="34" charset="0"/>
                <a:cs typeface="Arial" panose="020B0604020202020204" pitchFamily="34" charset="0"/>
              </a:rPr>
              <a:t>positif</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terhadap</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perusahaan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sehingga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kegiatan</a:t>
            </a:r>
            <a:r>
              <a:rPr lang="en-US" sz="2700" dirty="0">
                <a:latin typeface="Arial" panose="020B0604020202020204" pitchFamily="34" charset="0"/>
                <a:cs typeface="Arial" panose="020B0604020202020204" pitchFamily="34" charset="0"/>
              </a:rPr>
              <a:t> PR </a:t>
            </a:r>
            <a:r>
              <a:rPr lang="en-US" sz="2700" dirty="0" err="1">
                <a:latin typeface="Arial" panose="020B0604020202020204" pitchFamily="34" charset="0"/>
                <a:cs typeface="Arial" panose="020B0604020202020204" pitchFamily="34" charset="0"/>
              </a:rPr>
              <a:t>tidak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hanya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cenderung</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membantu</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kegiatan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penjualan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saja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akan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tetapi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dapat</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terus</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menjaga</a:t>
            </a:r>
            <a:r>
              <a:rPr lang="en-US" sz="2700" dirty="0">
                <a:latin typeface="Arial" panose="020B0604020202020204" pitchFamily="34" charset="0"/>
                <a:cs typeface="Arial" panose="020B0604020202020204" pitchFamily="34" charset="0"/>
              </a:rPr>
              <a:t> dan </a:t>
            </a:r>
            <a:r>
              <a:rPr lang="en-US" sz="2700" dirty="0" err="1">
                <a:latin typeface="Arial" panose="020B0604020202020204" pitchFamily="34" charset="0"/>
                <a:cs typeface="Arial" panose="020B0604020202020204" pitchFamily="34" charset="0"/>
              </a:rPr>
              <a:t>menciptakan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kesan</a:t>
            </a:r>
            <a:r>
              <a:rPr lang="en-US" sz="2700" dirty="0">
                <a:latin typeface="Arial" panose="020B0604020202020204" pitchFamily="34" charset="0"/>
                <a:cs typeface="Arial" panose="020B0604020202020204" pitchFamily="34" charset="0"/>
              </a:rPr>
              <a:t> yang </a:t>
            </a:r>
            <a:r>
              <a:rPr lang="en-US" sz="2700" dirty="0" err="1">
                <a:latin typeface="Arial" panose="020B0604020202020204" pitchFamily="34" charset="0"/>
                <a:cs typeface="Arial" panose="020B0604020202020204" pitchFamily="34" charset="0"/>
              </a:rPr>
              <a:t>baik</a:t>
            </a:r>
            <a:r>
              <a:rPr lang="en-US" sz="27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320434623"/>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rPr>
              <a:t>Marketing Public Relations (MPR)</a:t>
            </a:r>
            <a:endParaRPr lang="id-ID" dirty="0"/>
          </a:p>
        </p:txBody>
      </p:sp>
      <p:sp>
        <p:nvSpPr>
          <p:cNvPr id="7" name="Rectangle 2"/>
          <p:cNvSpPr>
            <a:spLocks noChangeArrowheads="1"/>
          </p:cNvSpPr>
          <p:nvPr/>
        </p:nvSpPr>
        <p:spPr bwMode="auto">
          <a:xfrm>
            <a:off x="500034" y="1196752"/>
            <a:ext cx="8248430" cy="5040560"/>
          </a:xfrm>
          <a:prstGeom prst="rect">
            <a:avLst/>
          </a:prstGeom>
          <a:noFill/>
          <a:ln w="9525">
            <a:noFill/>
            <a:miter lim="800000"/>
            <a:headEnd/>
            <a:tailEnd/>
          </a:ln>
          <a:effectLst/>
        </p:spPr>
        <p:txBody>
          <a:bodyPr lIns="92075" tIns="46038" rIns="92075" bIns="46038"/>
          <a:lstStyle/>
          <a:p>
            <a:r>
              <a:rPr lang="en-US" sz="2900" b="1" dirty="0">
                <a:latin typeface="Arial" panose="020B0604020202020204" pitchFamily="34" charset="0"/>
                <a:cs typeface="Arial" panose="020B0604020202020204" pitchFamily="34" charset="0"/>
              </a:rPr>
              <a:t>MPR </a:t>
            </a:r>
            <a:r>
              <a:rPr lang="en-US" sz="2900" dirty="0" err="1">
                <a:latin typeface="Arial" panose="020B0604020202020204" pitchFamily="34" charset="0"/>
                <a:cs typeface="Arial" panose="020B0604020202020204" pitchFamily="34" charset="0"/>
              </a:rPr>
              <a:t>berperan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dalam</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rangka</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mencapai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tujuan-tujuan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organisasi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seperti</a:t>
            </a:r>
            <a:r>
              <a:rPr lang="en-US" sz="2900" dirty="0">
                <a:latin typeface="Arial" panose="020B0604020202020204" pitchFamily="34" charset="0"/>
                <a:cs typeface="Arial" panose="020B0604020202020204" pitchFamily="34" charset="0"/>
              </a:rPr>
              <a:t>: </a:t>
            </a:r>
          </a:p>
          <a:p>
            <a:pPr marL="284163" indent="-284163">
              <a:buFont typeface="Arial" panose="020B0604020202020204" pitchFamily="34" charset="0"/>
              <a:buChar char="•"/>
            </a:pPr>
            <a:r>
              <a:rPr lang="en-US" sz="2900" dirty="0" err="1">
                <a:latin typeface="Arial" panose="020B0604020202020204" pitchFamily="34" charset="0"/>
                <a:cs typeface="Arial" panose="020B0604020202020204" pitchFamily="34" charset="0"/>
              </a:rPr>
              <a:t>Menumbuhkembangkan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kesadaran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konsumen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terhadap</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produk</a:t>
            </a:r>
            <a:r>
              <a:rPr lang="en-US" sz="2900" dirty="0">
                <a:latin typeface="Arial" panose="020B0604020202020204" pitchFamily="34" charset="0"/>
                <a:cs typeface="Arial" panose="020B0604020202020204" pitchFamily="34" charset="0"/>
              </a:rPr>
              <a:t> yang </a:t>
            </a:r>
            <a:r>
              <a:rPr lang="en-US" sz="2900" dirty="0" err="1">
                <a:latin typeface="Arial" panose="020B0604020202020204" pitchFamily="34" charset="0"/>
                <a:cs typeface="Arial" panose="020B0604020202020204" pitchFamily="34" charset="0"/>
              </a:rPr>
              <a:t>tengah</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diluncurkan</a:t>
            </a:r>
            <a:r>
              <a:rPr lang="en-US" sz="2900" dirty="0">
                <a:latin typeface="Arial" panose="020B0604020202020204" pitchFamily="34" charset="0"/>
                <a:cs typeface="Arial" panose="020B0604020202020204" pitchFamily="34" charset="0"/>
              </a:rPr>
              <a:t>;</a:t>
            </a:r>
          </a:p>
          <a:p>
            <a:pPr marL="284163" indent="-284163">
              <a:buFont typeface="Arial" panose="020B0604020202020204" pitchFamily="34" charset="0"/>
              <a:buChar char="•"/>
            </a:pPr>
            <a:r>
              <a:rPr lang="en-US" sz="2900" dirty="0" err="1">
                <a:latin typeface="Arial" panose="020B0604020202020204" pitchFamily="34" charset="0"/>
                <a:cs typeface="Arial" panose="020B0604020202020204" pitchFamily="34" charset="0"/>
              </a:rPr>
              <a:t>Membangun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kesadaran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konsumen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terhadap</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citra</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perusahaan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atau</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manfaat</a:t>
            </a:r>
            <a:r>
              <a:rPr lang="en-US" sz="2900" dirty="0">
                <a:latin typeface="Arial" panose="020B0604020202020204" pitchFamily="34" charset="0"/>
                <a:cs typeface="Arial" panose="020B0604020202020204" pitchFamily="34" charset="0"/>
              </a:rPr>
              <a:t> (</a:t>
            </a:r>
            <a:r>
              <a:rPr lang="en-US" sz="2900" i="1" dirty="0">
                <a:latin typeface="Arial" panose="020B0604020202020204" pitchFamily="34" charset="0"/>
                <a:cs typeface="Arial" panose="020B0604020202020204" pitchFamily="34" charset="0"/>
              </a:rPr>
              <a:t>benefit</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atas</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produk</a:t>
            </a:r>
            <a:r>
              <a:rPr lang="en-US" sz="2900" dirty="0">
                <a:latin typeface="Arial" panose="020B0604020202020204" pitchFamily="34" charset="0"/>
                <a:cs typeface="Arial" panose="020B0604020202020204" pitchFamily="34" charset="0"/>
              </a:rPr>
              <a:t> yang </a:t>
            </a:r>
            <a:r>
              <a:rPr lang="en-US" sz="2900" dirty="0" err="1">
                <a:latin typeface="Arial" panose="020B0604020202020204" pitchFamily="34" charset="0"/>
                <a:cs typeface="Arial" panose="020B0604020202020204" pitchFamily="34" charset="0"/>
              </a:rPr>
              <a:t>ditawarkan</a:t>
            </a:r>
            <a:r>
              <a:rPr lang="en-US" sz="2900" dirty="0">
                <a:latin typeface="Arial" panose="020B0604020202020204" pitchFamily="34" charset="0"/>
                <a:cs typeface="Arial" panose="020B0604020202020204" pitchFamily="34" charset="0"/>
              </a:rPr>
              <a:t>/</a:t>
            </a:r>
            <a:r>
              <a:rPr lang="en-US" sz="2900" dirty="0" err="1">
                <a:latin typeface="Arial" panose="020B0604020202020204" pitchFamily="34" charset="0"/>
                <a:cs typeface="Arial" panose="020B0604020202020204" pitchFamily="34" charset="0"/>
              </a:rPr>
              <a:t>digunakan</a:t>
            </a:r>
            <a:r>
              <a:rPr lang="en-US" sz="2900" dirty="0">
                <a:latin typeface="Arial" panose="020B0604020202020204" pitchFamily="34" charset="0"/>
                <a:cs typeface="Arial" panose="020B0604020202020204" pitchFamily="34" charset="0"/>
              </a:rPr>
              <a:t>; </a:t>
            </a:r>
          </a:p>
          <a:p>
            <a:pPr marL="284163" indent="-284163">
              <a:buFont typeface="Arial" panose="020B0604020202020204" pitchFamily="34" charset="0"/>
              <a:buChar char="•"/>
            </a:pPr>
            <a:r>
              <a:rPr lang="en-US" sz="2900" dirty="0" err="1">
                <a:latin typeface="Arial" panose="020B0604020202020204" pitchFamily="34" charset="0"/>
                <a:cs typeface="Arial" panose="020B0604020202020204" pitchFamily="34" charset="0"/>
              </a:rPr>
              <a:t>Mendorong</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antusiasme</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melalui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suatu</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artikel</a:t>
            </a:r>
            <a:r>
              <a:rPr lang="en-US" sz="2900" dirty="0">
                <a:latin typeface="Arial" panose="020B0604020202020204" pitchFamily="34" charset="0"/>
                <a:cs typeface="Arial" panose="020B0604020202020204" pitchFamily="34" charset="0"/>
              </a:rPr>
              <a:t> sponsor </a:t>
            </a:r>
            <a:r>
              <a:rPr lang="en-US" sz="2900" dirty="0" err="1">
                <a:latin typeface="Arial" panose="020B0604020202020204" pitchFamily="34" charset="0"/>
                <a:cs typeface="Arial" panose="020B0604020202020204" pitchFamily="34" charset="0"/>
              </a:rPr>
              <a:t>tentang</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kegunaan</a:t>
            </a:r>
            <a:r>
              <a:rPr lang="en-US" sz="2900" dirty="0">
                <a:latin typeface="Arial" panose="020B0604020202020204" pitchFamily="34" charset="0"/>
                <a:cs typeface="Arial" panose="020B0604020202020204" pitchFamily="34" charset="0"/>
              </a:rPr>
              <a:t> dan </a:t>
            </a:r>
            <a:r>
              <a:rPr lang="en-US" sz="2900" dirty="0" err="1">
                <a:latin typeface="Arial" panose="020B0604020202020204" pitchFamily="34" charset="0"/>
                <a:cs typeface="Arial" panose="020B0604020202020204" pitchFamily="34" charset="0"/>
              </a:rPr>
              <a:t>manfaat</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suatu</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produk</a:t>
            </a:r>
            <a:r>
              <a:rPr lang="en-US" sz="29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142112556"/>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12" fill="hold" nodeType="after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 calcmode="lin" valueType="num">
                                      <p:cBhvr additive="base">
                                        <p:cTn id="22"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23"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910</TotalTime>
  <Words>1416</Words>
  <Application>Microsoft Office PowerPoint</Application>
  <PresentationFormat>On-screen Show (4:3)</PresentationFormat>
  <Paragraphs>104</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Candara</vt:lpstr>
      <vt:lpstr>Comic Sans MS</vt:lpstr>
      <vt:lpstr>Office Theme</vt:lpstr>
      <vt:lpstr>Proposal Kegiatan Kehumasan 09</vt:lpstr>
      <vt:lpstr>Proposal Kegiatan Kehumasan</vt:lpstr>
      <vt:lpstr>PR Dalam Kegiatan Pemasaran</vt:lpstr>
      <vt:lpstr>PR Dalam Kegiatan Pemasaran</vt:lpstr>
      <vt:lpstr>PR Dalam Kegiatan Pemasaran</vt:lpstr>
      <vt:lpstr>PR Dalam Kegiatan Pemasaran</vt:lpstr>
      <vt:lpstr>PR Dalam Kegiatan Pemasaran</vt:lpstr>
      <vt:lpstr>PR Dalam Kegiatan Pemasaran</vt:lpstr>
      <vt:lpstr>Marketing Public Relations (MPR)</vt:lpstr>
      <vt:lpstr>Marketing Public Relations (MPR)</vt:lpstr>
      <vt:lpstr>Marketing Public Relations (MPR)</vt:lpstr>
      <vt:lpstr>Konsep Marketing PR</vt:lpstr>
      <vt:lpstr>Konsep Marketing PR</vt:lpstr>
      <vt:lpstr>Konsep Marketing PR</vt:lpstr>
      <vt:lpstr>Konsep Marketing PR</vt:lpstr>
      <vt:lpstr>Konsep Marketing PR</vt:lpstr>
      <vt:lpstr>Konsep Marketing PR</vt:lpstr>
      <vt:lpstr>Konsep Marketing PR</vt:lpstr>
      <vt:lpstr>Konsep Marketing PR</vt:lpstr>
      <vt:lpstr>Peran PR Dalam CSR</vt:lpstr>
      <vt:lpstr>Peran PR Dalam CSR</vt:lpstr>
      <vt:lpstr>Peran PR Dalam CSR</vt:lpstr>
      <vt:lpstr>Peran PR Dalam CSR</vt:lpstr>
      <vt:lpstr>Peran PR Dalam CSR</vt:lpstr>
      <vt:lpstr>Peran PR Dalam CSR</vt:lpstr>
      <vt:lpstr>CSR dan Isu Di Sekitarnya</vt:lpstr>
      <vt:lpstr>CSR dan Isu Di Sekitarnya</vt:lpstr>
      <vt:lpstr>PR Proposal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ESA153 – STATISTIK 1</dc:title>
  <dc:creator>owner</dc:creator>
  <cp:lastModifiedBy>Samsung</cp:lastModifiedBy>
  <cp:revision>181</cp:revision>
  <dcterms:created xsi:type="dcterms:W3CDTF">2017-09-11T10:26:06Z</dcterms:created>
  <dcterms:modified xsi:type="dcterms:W3CDTF">2019-05-16T04:11:23Z</dcterms:modified>
</cp:coreProperties>
</file>