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81" r:id="rId2"/>
    <p:sldId id="260" r:id="rId3"/>
    <p:sldId id="265" r:id="rId4"/>
    <p:sldId id="267" r:id="rId5"/>
    <p:sldId id="278" r:id="rId6"/>
    <p:sldId id="279" r:id="rId7"/>
    <p:sldId id="280" r:id="rId8"/>
    <p:sldId id="282" r:id="rId9"/>
    <p:sldId id="283" r:id="rId10"/>
    <p:sldId id="284" r:id="rId11"/>
    <p:sldId id="285" r:id="rId12"/>
    <p:sldId id="286" r:id="rId13"/>
    <p:sldId id="287" r:id="rId14"/>
    <p:sldId id="288" r:id="rId15"/>
    <p:sldId id="289" r:id="rId16"/>
    <p:sldId id="26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Perancangan Tata Letak Fasilitas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TKT306 #1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6623 - Taufiqur Rachman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78E0C8-D6F1-45C4-8FA2-83D64C7E92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872729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Perancangan Tata Letak Fasilitas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TKT306 #1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6623 - Taufiqur Rachman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53BBC5-86DA-4C3E-9088-2E3D248336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6074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arsil\Desktop\Smartcreative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8731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0" y="5029200"/>
            <a:ext cx="5943600" cy="1694329"/>
          </a:xfrm>
        </p:spPr>
        <p:txBody>
          <a:bodyPr anchor="b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5029200"/>
            <a:ext cx="2590800" cy="1692275"/>
          </a:xfrm>
        </p:spPr>
        <p:txBody>
          <a:bodyPr anchor="b"/>
          <a:lstStyle>
            <a:lvl1pPr algn="ctr">
              <a:defRPr sz="20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/>
              <a:t>TKT306 - Perancangan Tata Letak Fasilitas</a:t>
            </a:r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0" y="1219200"/>
            <a:ext cx="5943600" cy="3581400"/>
          </a:xfrm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19219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TKT306 - Perancangan Tata Letak Fasilitas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6623 - Taufiqur Rachman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43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TKT306 - Perancangan Tata Letak Fasilitas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6623 - Taufiqur Rachman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347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TKT306 - Perancangan Tata Letak Fasilitas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6623 - Taufiqur Rachman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152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6" descr="SUB#LIST copy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9143999" cy="6857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4200" y="2362200"/>
            <a:ext cx="3505200" cy="7524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0" y="3200400"/>
            <a:ext cx="5303520" cy="3505200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152400"/>
            <a:ext cx="3657600" cy="365125"/>
          </a:xfrm>
        </p:spPr>
        <p:txBody>
          <a:bodyPr/>
          <a:lstStyle/>
          <a:p>
            <a:r>
              <a:rPr lang="en-US"/>
              <a:t>TKT306 - Perancangan Tata Letak Fasilitas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419600" y="152400"/>
            <a:ext cx="2895600" cy="365125"/>
          </a:xfrm>
        </p:spPr>
        <p:txBody>
          <a:bodyPr/>
          <a:lstStyle/>
          <a:p>
            <a:r>
              <a:rPr lang="en-US" dirty="0"/>
              <a:t>6623 - </a:t>
            </a:r>
            <a:r>
              <a:rPr lang="en-US" dirty="0" err="1"/>
              <a:t>Taufiqur</a:t>
            </a:r>
            <a:r>
              <a:rPr lang="en-US" dirty="0"/>
              <a:t> </a:t>
            </a:r>
            <a:r>
              <a:rPr lang="en-US" dirty="0" err="1"/>
              <a:t>Rachman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96200" y="152400"/>
            <a:ext cx="990600" cy="365125"/>
          </a:xfrm>
        </p:spPr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389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TKT306 - Perancangan Tata Letak Fasilitas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6623 - Taufiqur Rachman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31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TKT306 - Perancangan Tata Letak Fasilitas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6623 - Taufiqur Rachman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959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TKT306 - Perancangan Tata Letak Fasilitas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6623 - Taufiqur Rachman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70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TKT306 - Perancangan Tata Letak Fasilitas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6623 - Taufiqur Rachman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05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TKT306 - Perancangan Tata Letak Fasilitas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6623 - Taufiqur Rachman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087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TKT306 - Perancangan Tata Letak Fasilitas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6623 - Taufiqur Rachman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958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arsil\Desktop\Smartcreative2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7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34747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TKT306 - Perancangan Tata Letak Fasilitas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434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6623 - </a:t>
            </a:r>
            <a:r>
              <a:rPr lang="en-US" dirty="0" err="1"/>
              <a:t>Taufiqur</a:t>
            </a:r>
            <a:r>
              <a:rPr lang="en-US" dirty="0"/>
              <a:t> </a:t>
            </a:r>
            <a:r>
              <a:rPr lang="en-US" dirty="0" err="1"/>
              <a:t>Rachman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6356350"/>
            <a:ext cx="1066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0A156141-EE72-4F1F-A749-B7E82EFB5B5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2005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0" y="1219200"/>
            <a:ext cx="5943600" cy="2133600"/>
          </a:xfrm>
        </p:spPr>
        <p:txBody>
          <a:bodyPr anchor="ctr">
            <a:noAutofit/>
          </a:bodyPr>
          <a:lstStyle/>
          <a:p>
            <a:r>
              <a:rPr lang="en-US" sz="3600" b="1" dirty="0" err="1"/>
              <a:t>Prinsip</a:t>
            </a:r>
            <a:r>
              <a:rPr lang="en-US" sz="3600" b="1" dirty="0"/>
              <a:t> </a:t>
            </a:r>
            <a:r>
              <a:rPr lang="en-US" sz="3600" b="1" dirty="0" err="1"/>
              <a:t>Pengukuran</a:t>
            </a:r>
            <a:r>
              <a:rPr lang="en-US" sz="3600" b="1" dirty="0"/>
              <a:t> </a:t>
            </a:r>
            <a:r>
              <a:rPr lang="en-US" sz="3600" b="1" dirty="0" err="1"/>
              <a:t>Risiko</a:t>
            </a:r>
            <a:endParaRPr lang="en-US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0" y="5029199"/>
            <a:ext cx="5943600" cy="1677528"/>
          </a:xfrm>
        </p:spPr>
        <p:txBody>
          <a:bodyPr>
            <a:normAutofit/>
          </a:bodyPr>
          <a:lstStyle/>
          <a:p>
            <a:r>
              <a:rPr lang="en-US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FAKULTAS EKONOMI DAN BISNIS </a:t>
            </a:r>
          </a:p>
          <a:p>
            <a:r>
              <a:rPr lang="en-US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UNIVERSITAS ESA UNGGUL</a:t>
            </a:r>
          </a:p>
        </p:txBody>
      </p:sp>
      <p:sp>
        <p:nvSpPr>
          <p:cNvPr id="7" name="Date Placeholder 3"/>
          <p:cNvSpPr txBox="1">
            <a:spLocks/>
          </p:cNvSpPr>
          <p:nvPr/>
        </p:nvSpPr>
        <p:spPr>
          <a:xfrm>
            <a:off x="152400" y="5014452"/>
            <a:ext cx="2590800" cy="16922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algn="ctr" defTabSz="914400" rtl="0" eaLnBrk="1" latinLnBrk="0" hangingPunct="1">
              <a:defRPr sz="2800" b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FEB 911</a:t>
            </a:r>
          </a:p>
          <a:p>
            <a:r>
              <a:rPr lang="en-US" sz="2000" dirty="0" err="1"/>
              <a:t>Manajemen</a:t>
            </a:r>
            <a:r>
              <a:rPr lang="en-US" sz="2000" dirty="0"/>
              <a:t> </a:t>
            </a:r>
            <a:r>
              <a:rPr lang="en-US" sz="2000" dirty="0" err="1"/>
              <a:t>Risiko</a:t>
            </a:r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1500" dirty="0"/>
              <a:t>Muhyiddin, </a:t>
            </a:r>
            <a:r>
              <a:rPr lang="en-US" sz="1500" dirty="0" err="1"/>
              <a:t>S.Ak</a:t>
            </a:r>
            <a:r>
              <a:rPr lang="en-US" sz="1500" dirty="0"/>
              <a:t>., </a:t>
            </a:r>
            <a:r>
              <a:rPr lang="en-US" sz="1500" dirty="0" err="1"/>
              <a:t>M.Ak</a:t>
            </a:r>
            <a:endParaRPr lang="en-US" sz="15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048000" y="3429000"/>
            <a:ext cx="59436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PERTEMUAN #6</a:t>
            </a:r>
          </a:p>
        </p:txBody>
      </p:sp>
    </p:spTree>
    <p:extLst>
      <p:ext uri="{BB962C8B-B14F-4D97-AF65-F5344CB8AC3E}">
        <p14:creationId xmlns:p14="http://schemas.microsoft.com/office/powerpoint/2010/main" val="319045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720725" y="685800"/>
            <a:ext cx="7702550" cy="823913"/>
          </a:xfrm>
        </p:spPr>
        <p:txBody>
          <a:bodyPr>
            <a:normAutofit/>
          </a:bodyPr>
          <a:lstStyle/>
          <a:p>
            <a:pPr marL="838200" indent="-838200"/>
            <a:r>
              <a:rPr lang="id-ID" sz="3200" b="1" dirty="0"/>
              <a:t>Konsep Probabilitas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6147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68313" y="1641475"/>
            <a:ext cx="8351837" cy="4683125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en-US" dirty="0"/>
              <a:t>	</a:t>
            </a:r>
            <a:r>
              <a:rPr lang="id-ID" dirty="0"/>
              <a:t>Pengukuran kerugian baik dari dimensi frekuensi dan kegawatan berhubungan dengan kemungkinan (probabilitas) dari kerugian potensiil tersebut.</a:t>
            </a:r>
            <a:endParaRPr lang="en-US" dirty="0"/>
          </a:p>
          <a:p>
            <a:pPr algn="just">
              <a:buNone/>
            </a:pPr>
            <a:r>
              <a:rPr lang="en-US" dirty="0"/>
              <a:t>	</a:t>
            </a:r>
            <a:r>
              <a:rPr lang="id-ID" dirty="0"/>
              <a:t>Untuk melakukan analisa terhadap kemungkinan dari suatu kerugian potensiil perlu memahami prinsip dasar teori probabilitas.</a:t>
            </a:r>
          </a:p>
          <a:p>
            <a:pPr algn="just">
              <a:buNone/>
            </a:pPr>
            <a:r>
              <a:rPr lang="en-US" dirty="0"/>
              <a:t>	</a:t>
            </a:r>
            <a:r>
              <a:rPr lang="id-ID" dirty="0"/>
              <a:t>Probabilitas adalah kesempatan atau kemungkinan terjadinya suatu kejadian/ peristiwa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3E22B6-A84E-4E41-8A0B-3693FFF57B9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3474720" cy="365125"/>
          </a:xfrm>
        </p:spPr>
        <p:txBody>
          <a:bodyPr/>
          <a:lstStyle/>
          <a:p>
            <a:r>
              <a:rPr lang="en-US" dirty="0"/>
              <a:t>FEB911 –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Risiko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9A5398-9818-43FC-8B85-8E06A204C8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43400" y="6356350"/>
            <a:ext cx="2895600" cy="365125"/>
          </a:xfrm>
        </p:spPr>
        <p:txBody>
          <a:bodyPr/>
          <a:lstStyle/>
          <a:p>
            <a:r>
              <a:rPr lang="en-US" dirty="0"/>
              <a:t>7565 – Muhyiddin, </a:t>
            </a:r>
            <a:r>
              <a:rPr lang="en-US" dirty="0" err="1"/>
              <a:t>S.Ak</a:t>
            </a:r>
            <a:r>
              <a:rPr lang="en-US" dirty="0"/>
              <a:t>., </a:t>
            </a:r>
            <a:r>
              <a:rPr lang="en-US" dirty="0" err="1"/>
              <a:t>M.Ak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6120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720725" y="685800"/>
            <a:ext cx="7702550" cy="823913"/>
          </a:xfrm>
        </p:spPr>
        <p:txBody>
          <a:bodyPr>
            <a:normAutofit/>
          </a:bodyPr>
          <a:lstStyle/>
          <a:p>
            <a:pPr marL="838200" indent="-838200"/>
            <a:r>
              <a:rPr lang="id-ID" sz="3200" b="1" dirty="0"/>
              <a:t>Tahapan Perhitungan Probabilitas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6147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68313" y="1641475"/>
            <a:ext cx="8351837" cy="4683125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id-ID" dirty="0"/>
              <a:t>Langka-langka dalam menghitung probabilitas :</a:t>
            </a:r>
          </a:p>
          <a:p>
            <a:pPr marL="514350" indent="-514350">
              <a:buAutoNum type="arabicPeriod"/>
            </a:pPr>
            <a:r>
              <a:rPr lang="id-ID" dirty="0"/>
              <a:t>Mendefinisikan hasil yang mungkin terjadi</a:t>
            </a:r>
          </a:p>
          <a:p>
            <a:pPr marL="514350" indent="-514350">
              <a:buAutoNum type="arabicPeriod"/>
            </a:pPr>
            <a:r>
              <a:rPr lang="id-ID" dirty="0"/>
              <a:t>Memperkirakan probabilitas suatu kejadian</a:t>
            </a:r>
          </a:p>
          <a:p>
            <a:pPr marL="514350" indent="-514350">
              <a:buNone/>
            </a:pPr>
            <a:r>
              <a:rPr lang="id-ID" dirty="0"/>
              <a:t>     Penetapan probabilitas suatu kejadian harus memenuhi dua persyaratan :</a:t>
            </a:r>
          </a:p>
          <a:p>
            <a:pPr marL="914400" lvl="1" indent="-514350">
              <a:buFont typeface="+mj-lt"/>
              <a:buAutoNum type="alphaLcPeriod"/>
            </a:pPr>
            <a:r>
              <a:rPr lang="id-ID" dirty="0"/>
              <a:t>Probabilitas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id-ID" dirty="0"/>
              <a:t>suatu kejadian berada diantara</a:t>
            </a:r>
            <a:r>
              <a:rPr lang="en-US" dirty="0"/>
              <a:t>: </a:t>
            </a:r>
            <a:r>
              <a:rPr lang="id-ID" b="1" dirty="0"/>
              <a:t>0 s/d 1 (0≤ P ≤1)</a:t>
            </a:r>
            <a:endParaRPr lang="en-US" b="1" dirty="0"/>
          </a:p>
          <a:p>
            <a:pPr marL="914400" lvl="1" indent="-514350">
              <a:buFont typeface="+mj-lt"/>
              <a:buAutoNum type="alphaLcPeriod"/>
            </a:pPr>
            <a:r>
              <a:rPr lang="id-ID" dirty="0"/>
              <a:t>Jumlah dari suatu probabilitas adalah 1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3E22B6-A84E-4E41-8A0B-3693FFF57B9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3474720" cy="365125"/>
          </a:xfrm>
        </p:spPr>
        <p:txBody>
          <a:bodyPr/>
          <a:lstStyle/>
          <a:p>
            <a:r>
              <a:rPr lang="en-US" dirty="0"/>
              <a:t>FEB911 –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Risiko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9A5398-9818-43FC-8B85-8E06A204C8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43400" y="6356350"/>
            <a:ext cx="2895600" cy="365125"/>
          </a:xfrm>
        </p:spPr>
        <p:txBody>
          <a:bodyPr/>
          <a:lstStyle/>
          <a:p>
            <a:r>
              <a:rPr lang="en-US" dirty="0"/>
              <a:t>7565 – Muhyiddin, </a:t>
            </a:r>
            <a:r>
              <a:rPr lang="en-US" dirty="0" err="1"/>
              <a:t>S.Ak</a:t>
            </a:r>
            <a:r>
              <a:rPr lang="en-US" dirty="0"/>
              <a:t>., </a:t>
            </a:r>
            <a:r>
              <a:rPr lang="en-US" dirty="0" err="1"/>
              <a:t>M.Ak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81668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720725" y="685800"/>
            <a:ext cx="7702550" cy="823913"/>
          </a:xfrm>
        </p:spPr>
        <p:txBody>
          <a:bodyPr>
            <a:normAutofit/>
          </a:bodyPr>
          <a:lstStyle/>
          <a:p>
            <a:pPr marL="838200" indent="-838200"/>
            <a:r>
              <a:rPr lang="id-ID" sz="3200" b="1" dirty="0"/>
              <a:t>Penentuan probabilitas suatu kejadian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6147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68313" y="1641475"/>
            <a:ext cx="8351837" cy="468312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	</a:t>
            </a:r>
            <a:r>
              <a:rPr lang="id-ID" dirty="0"/>
              <a:t>Penentuan/perhitungan probabilitas suatu</a:t>
            </a:r>
            <a:r>
              <a:rPr lang="en-US" dirty="0"/>
              <a:t> </a:t>
            </a:r>
            <a:r>
              <a:rPr lang="id-ID" dirty="0"/>
              <a:t>kejadian menggunakan metode :</a:t>
            </a:r>
          </a:p>
          <a:p>
            <a:pPr marL="914400" lvl="1" indent="-514350">
              <a:buAutoNum type="arabicPeriod"/>
            </a:pPr>
            <a:r>
              <a:rPr lang="id-ID" dirty="0"/>
              <a:t>Metode Klasikal</a:t>
            </a:r>
          </a:p>
          <a:p>
            <a:pPr marL="914400" lvl="1" indent="-514350">
              <a:buAutoNum type="arabicPeriod"/>
            </a:pPr>
            <a:r>
              <a:rPr lang="id-ID" dirty="0"/>
              <a:t>Metode Frekuensi Relatif</a:t>
            </a:r>
          </a:p>
          <a:p>
            <a:pPr marL="914400" lvl="1" indent="-514350">
              <a:buAutoNum type="arabicPeriod"/>
            </a:pPr>
            <a:r>
              <a:rPr lang="id-ID" dirty="0"/>
              <a:t>Metode Subjektif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3E22B6-A84E-4E41-8A0B-3693FFF57B9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3474720" cy="365125"/>
          </a:xfrm>
        </p:spPr>
        <p:txBody>
          <a:bodyPr/>
          <a:lstStyle/>
          <a:p>
            <a:r>
              <a:rPr lang="en-US" dirty="0"/>
              <a:t>FEB911 –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Risiko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9A5398-9818-43FC-8B85-8E06A204C8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43400" y="6356350"/>
            <a:ext cx="2895600" cy="365125"/>
          </a:xfrm>
        </p:spPr>
        <p:txBody>
          <a:bodyPr/>
          <a:lstStyle/>
          <a:p>
            <a:r>
              <a:rPr lang="en-US" dirty="0"/>
              <a:t>7565 – Muhyiddin, </a:t>
            </a:r>
            <a:r>
              <a:rPr lang="en-US" dirty="0" err="1"/>
              <a:t>S.Ak</a:t>
            </a:r>
            <a:r>
              <a:rPr lang="en-US" dirty="0"/>
              <a:t>., </a:t>
            </a:r>
            <a:r>
              <a:rPr lang="en-US" dirty="0" err="1"/>
              <a:t>M.Ak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6566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720725" y="685800"/>
            <a:ext cx="7702550" cy="823913"/>
          </a:xfrm>
        </p:spPr>
        <p:txBody>
          <a:bodyPr>
            <a:normAutofit/>
          </a:bodyPr>
          <a:lstStyle/>
          <a:p>
            <a:pPr marL="838200" indent="-838200"/>
            <a:r>
              <a:rPr lang="id-ID" sz="3200" b="1" dirty="0"/>
              <a:t>Beberapa Pengertian Probabilitas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6147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68313" y="1641475"/>
            <a:ext cx="8351837" cy="4683125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id-ID" dirty="0"/>
              <a:t>Peristiwa yang saling bebas (mutually exclusive event )</a:t>
            </a:r>
          </a:p>
          <a:p>
            <a:pPr marL="514350" indent="-514350">
              <a:buNone/>
            </a:pPr>
            <a:r>
              <a:rPr lang="id-ID" dirty="0"/>
              <a:t>     Dua peristiwa atau lebih dikatakan saling lepas apabila terjadinya peristiwa yang satu menyebabkan tidak terjadinya peristiwa yang lain.</a:t>
            </a:r>
          </a:p>
          <a:p>
            <a:pPr marL="514350" indent="-514350">
              <a:buNone/>
            </a:pPr>
            <a:endParaRPr lang="id-ID" dirty="0"/>
          </a:p>
          <a:p>
            <a:pPr marL="514350" indent="-514350">
              <a:buNone/>
            </a:pPr>
            <a:r>
              <a:rPr lang="id-ID" dirty="0"/>
              <a:t>P(A atau B) = P(A) + P(B)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3E22B6-A84E-4E41-8A0B-3693FFF57B9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3474720" cy="365125"/>
          </a:xfrm>
        </p:spPr>
        <p:txBody>
          <a:bodyPr/>
          <a:lstStyle/>
          <a:p>
            <a:r>
              <a:rPr lang="en-US" dirty="0"/>
              <a:t>FEB911 –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Risiko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9A5398-9818-43FC-8B85-8E06A204C8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43400" y="6356350"/>
            <a:ext cx="2895600" cy="365125"/>
          </a:xfrm>
        </p:spPr>
        <p:txBody>
          <a:bodyPr/>
          <a:lstStyle/>
          <a:p>
            <a:r>
              <a:rPr lang="en-US" dirty="0"/>
              <a:t>7565 – Muhyiddin, </a:t>
            </a:r>
            <a:r>
              <a:rPr lang="en-US" dirty="0" err="1"/>
              <a:t>S.Ak</a:t>
            </a:r>
            <a:r>
              <a:rPr lang="en-US" dirty="0"/>
              <a:t>., </a:t>
            </a:r>
            <a:r>
              <a:rPr lang="en-US" dirty="0" err="1"/>
              <a:t>M.Ak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87499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720725" y="685800"/>
            <a:ext cx="7702550" cy="823913"/>
          </a:xfrm>
        </p:spPr>
        <p:txBody>
          <a:bodyPr>
            <a:normAutofit fontScale="90000"/>
          </a:bodyPr>
          <a:lstStyle/>
          <a:p>
            <a:pPr marL="838200" indent="-838200"/>
            <a:r>
              <a:rPr lang="id-ID" sz="3200" b="1" dirty="0"/>
              <a:t>Beberapa Pengertian Probabilitas</a:t>
            </a:r>
            <a:r>
              <a:rPr lang="en-US" sz="3200" b="1" dirty="0"/>
              <a:t> (</a:t>
            </a:r>
            <a:r>
              <a:rPr lang="en-US" sz="3200" b="1" dirty="0" err="1"/>
              <a:t>Lanjutan</a:t>
            </a:r>
            <a:r>
              <a:rPr lang="en-US" sz="3200" b="1" dirty="0"/>
              <a:t>)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6147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68313" y="1641475"/>
            <a:ext cx="8351837" cy="468312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id-ID" dirty="0"/>
              <a:t>Peristiwa yang inklusif adalad dua peristiwa atau lebih yang tidak mempunyai hubungan saling bebas dimana kita ingin mengetahui probabilitas terjadinya paling sedikit satu peristiwa diantara dua atau lebih peristiwa tersebut</a:t>
            </a:r>
          </a:p>
          <a:p>
            <a:pPr>
              <a:buNone/>
            </a:pPr>
            <a:endParaRPr lang="id-ID" dirty="0"/>
          </a:p>
          <a:p>
            <a:pPr>
              <a:buNone/>
            </a:pPr>
            <a:r>
              <a:rPr lang="id-ID" dirty="0"/>
              <a:t>P (A atau B) = P(A) + P(B) – P(A dan B)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3E22B6-A84E-4E41-8A0B-3693FFF57B9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3474720" cy="365125"/>
          </a:xfrm>
        </p:spPr>
        <p:txBody>
          <a:bodyPr/>
          <a:lstStyle/>
          <a:p>
            <a:r>
              <a:rPr lang="en-US" dirty="0"/>
              <a:t>FEB911 –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Risiko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9A5398-9818-43FC-8B85-8E06A204C8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43400" y="6356350"/>
            <a:ext cx="2895600" cy="365125"/>
          </a:xfrm>
        </p:spPr>
        <p:txBody>
          <a:bodyPr/>
          <a:lstStyle/>
          <a:p>
            <a:r>
              <a:rPr lang="en-US" dirty="0"/>
              <a:t>7565 – Muhyiddin, </a:t>
            </a:r>
            <a:r>
              <a:rPr lang="en-US" dirty="0" err="1"/>
              <a:t>S.Ak</a:t>
            </a:r>
            <a:r>
              <a:rPr lang="en-US" dirty="0"/>
              <a:t>., </a:t>
            </a:r>
            <a:r>
              <a:rPr lang="en-US" dirty="0" err="1"/>
              <a:t>M.Ak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39223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720725" y="685800"/>
            <a:ext cx="7702550" cy="823913"/>
          </a:xfrm>
        </p:spPr>
        <p:txBody>
          <a:bodyPr>
            <a:normAutofit fontScale="90000"/>
          </a:bodyPr>
          <a:lstStyle/>
          <a:p>
            <a:pPr marL="838200" indent="-838200"/>
            <a:r>
              <a:rPr lang="id-ID" sz="3200" b="1" dirty="0"/>
              <a:t>Beberapa Pengertian Probabilitas</a:t>
            </a:r>
            <a:r>
              <a:rPr lang="en-US" sz="3200" b="1" dirty="0"/>
              <a:t> (</a:t>
            </a:r>
            <a:r>
              <a:rPr lang="en-US" sz="3200" b="1" dirty="0" err="1"/>
              <a:t>Lanjutan</a:t>
            </a:r>
            <a:r>
              <a:rPr lang="en-US" sz="3200" b="1" dirty="0"/>
              <a:t>)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6147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68313" y="1641475"/>
            <a:ext cx="8351837" cy="4683125"/>
          </a:xfrm>
        </p:spPr>
        <p:txBody>
          <a:bodyPr>
            <a:normAutofit fontScale="70000" lnSpcReduction="20000"/>
          </a:bodyPr>
          <a:lstStyle/>
          <a:p>
            <a:pPr marL="514350" indent="-514350" algn="just">
              <a:buFont typeface="+mj-lt"/>
              <a:buAutoNum type="arabicPeriod" startAt="3"/>
            </a:pPr>
            <a:r>
              <a:rPr lang="id-ID" dirty="0"/>
              <a:t>Compound Events</a:t>
            </a:r>
            <a:endParaRPr lang="en-US" dirty="0"/>
          </a:p>
          <a:p>
            <a:pPr marL="0" indent="0" algn="just">
              <a:buNone/>
            </a:pPr>
            <a:r>
              <a:rPr lang="en-US" dirty="0"/>
              <a:t>       </a:t>
            </a:r>
            <a:r>
              <a:rPr lang="id-ID" dirty="0"/>
              <a:t>Compount events adalah terjadinya dua atau lebih peristiwa </a:t>
            </a:r>
            <a:r>
              <a:rPr lang="en-US" dirty="0"/>
              <a:t> </a:t>
            </a:r>
          </a:p>
          <a:p>
            <a:pPr marL="0" indent="0" algn="just">
              <a:buNone/>
            </a:pPr>
            <a:r>
              <a:rPr lang="en-US" dirty="0"/>
              <a:t>       </a:t>
            </a:r>
            <a:r>
              <a:rPr lang="id-ID" dirty="0"/>
              <a:t>terpisah selama jangka yang sama</a:t>
            </a:r>
            <a:endParaRPr lang="en-US" dirty="0"/>
          </a:p>
          <a:p>
            <a:pPr marL="0" indent="0" algn="just">
              <a:buNone/>
            </a:pPr>
            <a:endParaRPr lang="en-US" dirty="0"/>
          </a:p>
          <a:p>
            <a:pPr marL="514350" indent="-514350" algn="just">
              <a:buAutoNum type="alphaLcPeriod"/>
            </a:pPr>
            <a:r>
              <a:rPr lang="id-ID" dirty="0"/>
              <a:t>Compound events yang bebas ( independent)</a:t>
            </a:r>
          </a:p>
          <a:p>
            <a:pPr marL="514350" indent="-514350" algn="just">
              <a:buNone/>
            </a:pPr>
            <a:r>
              <a:rPr lang="en-US" dirty="0"/>
              <a:t>	</a:t>
            </a:r>
            <a:r>
              <a:rPr lang="id-ID" dirty="0"/>
              <a:t>Dua peristiwa atau lebih dikatakan peristiwa bebas jika terjadinya salah satu tidak ada hubungannya dengan lain.</a:t>
            </a:r>
            <a:r>
              <a:rPr lang="en-US" dirty="0"/>
              <a:t> </a:t>
            </a:r>
          </a:p>
          <a:p>
            <a:pPr marL="514350" indent="-514350" algn="just">
              <a:buNone/>
            </a:pPr>
            <a:r>
              <a:rPr lang="en-US" b="1" dirty="0"/>
              <a:t>        </a:t>
            </a:r>
            <a:r>
              <a:rPr lang="en-US" b="1" dirty="0" err="1"/>
              <a:t>Rumus</a:t>
            </a:r>
            <a:r>
              <a:rPr lang="en-US" b="1" dirty="0"/>
              <a:t>: </a:t>
            </a:r>
            <a:r>
              <a:rPr lang="id-ID" b="1" dirty="0"/>
              <a:t>P(A dan B) = P(A) X P(B)</a:t>
            </a:r>
            <a:endParaRPr lang="en-US" b="1" dirty="0"/>
          </a:p>
          <a:p>
            <a:pPr marL="514350" indent="-514350" algn="just">
              <a:buNone/>
            </a:pPr>
            <a:endParaRPr lang="en-US" b="1" dirty="0"/>
          </a:p>
          <a:p>
            <a:pPr marL="514350" indent="-514350" algn="just">
              <a:buFont typeface="+mj-lt"/>
              <a:buAutoNum type="alphaLcPeriod" startAt="2"/>
            </a:pPr>
            <a:r>
              <a:rPr lang="id-ID" dirty="0"/>
              <a:t>Compound events bersyarat (conditionl compount events)</a:t>
            </a:r>
            <a:endParaRPr lang="en-US" dirty="0"/>
          </a:p>
          <a:p>
            <a:pPr marL="0" indent="0" algn="just">
              <a:buNone/>
            </a:pPr>
            <a:r>
              <a:rPr lang="en-US" dirty="0"/>
              <a:t>        </a:t>
            </a:r>
            <a:r>
              <a:rPr lang="id-ID" dirty="0"/>
              <a:t>Dua peristiwa atau lebih dima terjadinya peristiwa yang satu </a:t>
            </a:r>
            <a:r>
              <a:rPr lang="en-US" dirty="0"/>
              <a:t> </a:t>
            </a:r>
          </a:p>
          <a:p>
            <a:pPr marL="0" indent="0" algn="just">
              <a:buNone/>
            </a:pPr>
            <a:r>
              <a:rPr lang="en-US" dirty="0"/>
              <a:t>        </a:t>
            </a:r>
            <a:r>
              <a:rPr lang="id-ID" dirty="0"/>
              <a:t>akan mempengaruhi terjadinya peristiwa yang lain.</a:t>
            </a:r>
          </a:p>
          <a:p>
            <a:pPr marL="0" indent="0" algn="just">
              <a:buNone/>
            </a:pPr>
            <a:r>
              <a:rPr lang="en-US" dirty="0"/>
              <a:t>        </a:t>
            </a:r>
            <a:r>
              <a:rPr lang="en-US" b="1" dirty="0" err="1"/>
              <a:t>Rumus</a:t>
            </a:r>
            <a:r>
              <a:rPr lang="en-US" b="1" dirty="0"/>
              <a:t>: </a:t>
            </a:r>
            <a:r>
              <a:rPr lang="id-ID" b="1" dirty="0"/>
              <a:t>P(A dan B) = P(A)X P(B/A)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3E22B6-A84E-4E41-8A0B-3693FFF57B9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3474720" cy="365125"/>
          </a:xfrm>
        </p:spPr>
        <p:txBody>
          <a:bodyPr/>
          <a:lstStyle/>
          <a:p>
            <a:r>
              <a:rPr lang="en-US" dirty="0"/>
              <a:t>FEB911 –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Risiko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9A5398-9818-43FC-8B85-8E06A204C8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43400" y="6356350"/>
            <a:ext cx="2895600" cy="365125"/>
          </a:xfrm>
        </p:spPr>
        <p:txBody>
          <a:bodyPr/>
          <a:lstStyle/>
          <a:p>
            <a:r>
              <a:rPr lang="en-US" dirty="0"/>
              <a:t>7565 – Muhyiddin, </a:t>
            </a:r>
            <a:r>
              <a:rPr lang="en-US" dirty="0" err="1"/>
              <a:t>S.Ak</a:t>
            </a:r>
            <a:r>
              <a:rPr lang="en-US" dirty="0"/>
              <a:t>., </a:t>
            </a:r>
            <a:r>
              <a:rPr lang="en-US" dirty="0" err="1"/>
              <a:t>M.Ak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27872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57150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6000" b="1" spc="1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SEKIAN</a:t>
            </a:r>
            <a:br>
              <a:rPr lang="en-US" sz="6000" b="1" spc="1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en-US" sz="6000" b="1" spc="1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DAN</a:t>
            </a:r>
            <a:br>
              <a:rPr lang="en-US" sz="6000" b="1" spc="1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en-US" sz="6000" b="1" spc="1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TERIMA KASIH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E833D8-723B-4069-AA7F-436BE847DAD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3474720" cy="365125"/>
          </a:xfrm>
        </p:spPr>
        <p:txBody>
          <a:bodyPr/>
          <a:lstStyle/>
          <a:p>
            <a:r>
              <a:rPr lang="en-US" dirty="0"/>
              <a:t>FEB911 –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Risiko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7A3D46-35B7-4996-8AB5-5BE84AA967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43400" y="6356350"/>
            <a:ext cx="2895600" cy="365125"/>
          </a:xfrm>
        </p:spPr>
        <p:txBody>
          <a:bodyPr/>
          <a:lstStyle/>
          <a:p>
            <a:r>
              <a:rPr lang="en-US" dirty="0"/>
              <a:t>7565 – Muhyiddin, </a:t>
            </a:r>
            <a:r>
              <a:rPr lang="en-US" dirty="0" err="1"/>
              <a:t>S.Ak</a:t>
            </a:r>
            <a:r>
              <a:rPr lang="en-US" dirty="0"/>
              <a:t>., </a:t>
            </a:r>
            <a:r>
              <a:rPr lang="en-US" dirty="0" err="1"/>
              <a:t>M.Ak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89929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/>
              <a:t>KEMAMPUAN AKHIR YANG DIHARAPKAN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memahami</a:t>
            </a:r>
            <a:r>
              <a:rPr lang="en-US" dirty="0"/>
              <a:t> dan </a:t>
            </a:r>
            <a:r>
              <a:rPr lang="en-US" dirty="0" err="1"/>
              <a:t>menguraikan</a:t>
            </a:r>
            <a:r>
              <a:rPr lang="en-US" dirty="0"/>
              <a:t> </a:t>
            </a:r>
            <a:r>
              <a:rPr lang="en-US" dirty="0" err="1"/>
              <a:t>konsep</a:t>
            </a:r>
            <a:r>
              <a:rPr lang="en-US" dirty="0"/>
              <a:t> </a:t>
            </a:r>
            <a:r>
              <a:rPr lang="en-US" dirty="0" err="1"/>
              <a:t>probabilitas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mengukur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 dirty="0"/>
              <a:t>, </a:t>
            </a:r>
            <a:r>
              <a:rPr lang="en-US" dirty="0" err="1"/>
              <a:t>taksiran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probabilitas</a:t>
            </a:r>
            <a:r>
              <a:rPr lang="en-US" dirty="0"/>
              <a:t>, dan </a:t>
            </a:r>
            <a:r>
              <a:rPr lang="en-US" dirty="0" err="1"/>
              <a:t>deskripsi</a:t>
            </a:r>
            <a:r>
              <a:rPr lang="en-US" dirty="0"/>
              <a:t> </a:t>
            </a:r>
            <a:r>
              <a:rPr lang="en-US" dirty="0" err="1"/>
              <a:t>probabilitas</a:t>
            </a:r>
            <a:r>
              <a:rPr lang="en-US" dirty="0"/>
              <a:t>,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pemetaan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 dirty="0"/>
              <a:t>..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32C939AF-7DE4-4ED2-9744-E7D6E2852AF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3474720" cy="365125"/>
          </a:xfrm>
        </p:spPr>
        <p:txBody>
          <a:bodyPr/>
          <a:lstStyle/>
          <a:p>
            <a:r>
              <a:rPr lang="en-US" dirty="0"/>
              <a:t>FEB911 –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Risiko</a:t>
            </a:r>
            <a:endParaRPr lang="en-US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A306B486-47CB-40A0-BF36-3252C44EC5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43400" y="6356350"/>
            <a:ext cx="2895600" cy="365125"/>
          </a:xfrm>
        </p:spPr>
        <p:txBody>
          <a:bodyPr/>
          <a:lstStyle/>
          <a:p>
            <a:r>
              <a:rPr lang="en-US" dirty="0"/>
              <a:t>7565 – Muhyiddin, </a:t>
            </a:r>
            <a:r>
              <a:rPr lang="en-US" dirty="0" err="1"/>
              <a:t>S.Ak</a:t>
            </a:r>
            <a:r>
              <a:rPr lang="en-US" dirty="0"/>
              <a:t>., </a:t>
            </a:r>
            <a:r>
              <a:rPr lang="en-US" dirty="0" err="1"/>
              <a:t>M.Ak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39416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404813"/>
            <a:ext cx="7772400" cy="1182687"/>
          </a:xfrm>
        </p:spPr>
        <p:txBody>
          <a:bodyPr>
            <a:normAutofit/>
          </a:bodyPr>
          <a:lstStyle/>
          <a:p>
            <a:r>
              <a:rPr lang="en-US" b="1" dirty="0" err="1"/>
              <a:t>Dimensi</a:t>
            </a:r>
            <a:r>
              <a:rPr lang="en-US" b="1" dirty="0"/>
              <a:t> yang </a:t>
            </a:r>
            <a:r>
              <a:rPr lang="en-US" b="1" dirty="0" err="1"/>
              <a:t>Diukur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844675"/>
            <a:ext cx="8064500" cy="453707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d-ID" dirty="0"/>
              <a:t>Dua dimensi risiko yang perlu diukur, </a:t>
            </a:r>
          </a:p>
          <a:p>
            <a:pPr>
              <a:buNone/>
            </a:pPr>
            <a:r>
              <a:rPr lang="id-ID" dirty="0"/>
              <a:t>yaitu :</a:t>
            </a:r>
          </a:p>
          <a:p>
            <a:pPr marL="514350" indent="-514350">
              <a:buAutoNum type="arabicPeriod"/>
            </a:pPr>
            <a:r>
              <a:rPr lang="id-ID" dirty="0"/>
              <a:t>Besarnya frekuensi kerugian yang terjadi</a:t>
            </a:r>
          </a:p>
          <a:p>
            <a:pPr marL="514350" indent="-514350">
              <a:buAutoNum type="arabicPeriod"/>
            </a:pPr>
            <a:r>
              <a:rPr lang="id-ID" dirty="0"/>
              <a:t>Tingkat kegawatan (severity)atau keparahan dari kerugian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DD1FC6-2D14-4C35-8CBE-21535924012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3474720" cy="365125"/>
          </a:xfrm>
        </p:spPr>
        <p:txBody>
          <a:bodyPr/>
          <a:lstStyle/>
          <a:p>
            <a:r>
              <a:rPr lang="en-US" dirty="0"/>
              <a:t>FEB911 –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Risiko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79E7A-6AFB-42EF-B406-313C68C962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43400" y="6356350"/>
            <a:ext cx="2895600" cy="365125"/>
          </a:xfrm>
        </p:spPr>
        <p:txBody>
          <a:bodyPr/>
          <a:lstStyle/>
          <a:p>
            <a:r>
              <a:rPr lang="en-US" dirty="0"/>
              <a:t>7565 – Muhyiddin, </a:t>
            </a:r>
            <a:r>
              <a:rPr lang="en-US" dirty="0" err="1"/>
              <a:t>S.Ak</a:t>
            </a:r>
            <a:r>
              <a:rPr lang="en-US" dirty="0"/>
              <a:t>., </a:t>
            </a:r>
            <a:r>
              <a:rPr lang="en-US" dirty="0" err="1"/>
              <a:t>M.Ak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720725" y="573722"/>
            <a:ext cx="7702550" cy="823913"/>
          </a:xfrm>
        </p:spPr>
        <p:txBody>
          <a:bodyPr/>
          <a:lstStyle/>
          <a:p>
            <a:pPr marL="838200" indent="-838200" algn="ctr" eaLnBrk="1" hangingPunct="1"/>
            <a:r>
              <a:rPr lang="en-US" sz="3200" b="1" dirty="0">
                <a:solidFill>
                  <a:schemeClr val="tx1"/>
                </a:solidFill>
              </a:rPr>
              <a:t>Hasil </a:t>
            </a:r>
            <a:r>
              <a:rPr lang="en-US" sz="3200" b="1" dirty="0" err="1">
                <a:solidFill>
                  <a:schemeClr val="tx1"/>
                </a:solidFill>
              </a:rPr>
              <a:t>dari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Pengukuran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6147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68313" y="1412875"/>
            <a:ext cx="8351837" cy="4683125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id-ID" dirty="0"/>
              <a:t>Nilai rata-rata dari kerugian selama satu periode anggaran</a:t>
            </a:r>
          </a:p>
          <a:p>
            <a:pPr marL="514350" indent="-514350">
              <a:buAutoNum type="arabicPeriod"/>
            </a:pPr>
            <a:r>
              <a:rPr lang="id-ID" dirty="0"/>
              <a:t>Variasi nilai kerugian dari satu periode anggaran ke periode anggaran lain</a:t>
            </a:r>
          </a:p>
          <a:p>
            <a:pPr marL="514350" indent="-514350">
              <a:buAutoNum type="arabicPeriod"/>
            </a:pPr>
            <a:r>
              <a:rPr lang="id-ID" dirty="0"/>
              <a:t>Dampak keseluruhan dari kerugian-kerugian itu jika seandainya kerugian ditanggung sendiri,harus dimasukkan dalam analisis, jadi tidak hanya nilainya dalam rupiah saja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2FC058-77CF-48F7-9997-8A8EE9C7D56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3474720" cy="365125"/>
          </a:xfrm>
        </p:spPr>
        <p:txBody>
          <a:bodyPr/>
          <a:lstStyle/>
          <a:p>
            <a:r>
              <a:rPr lang="en-US" dirty="0"/>
              <a:t>FEB911 –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Risiko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8AA2B7-903C-4B46-A544-CA3BE3275A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43400" y="6356350"/>
            <a:ext cx="2895600" cy="365125"/>
          </a:xfrm>
        </p:spPr>
        <p:txBody>
          <a:bodyPr/>
          <a:lstStyle/>
          <a:p>
            <a:r>
              <a:rPr lang="en-US" dirty="0"/>
              <a:t>7565 – Muhyiddin, </a:t>
            </a:r>
            <a:r>
              <a:rPr lang="en-US" dirty="0" err="1"/>
              <a:t>S.Ak</a:t>
            </a:r>
            <a:r>
              <a:rPr lang="en-US" dirty="0"/>
              <a:t>., </a:t>
            </a:r>
            <a:r>
              <a:rPr lang="en-US" dirty="0" err="1"/>
              <a:t>M.Ak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720725" y="685800"/>
            <a:ext cx="7702550" cy="823913"/>
          </a:xfrm>
        </p:spPr>
        <p:txBody>
          <a:bodyPr>
            <a:normAutofit/>
          </a:bodyPr>
          <a:lstStyle/>
          <a:p>
            <a:pPr marL="838200" indent="-838200" algn="ctr" eaLnBrk="1" hangingPunct="1"/>
            <a:r>
              <a:rPr lang="en-US" sz="3200" b="1" dirty="0" err="1">
                <a:solidFill>
                  <a:schemeClr val="tx1"/>
                </a:solidFill>
              </a:rPr>
              <a:t>Pengukuran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Frekuensi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Kerugian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6147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68313" y="1641475"/>
            <a:ext cx="8351837" cy="468312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	</a:t>
            </a:r>
            <a:r>
              <a:rPr lang="id-ID" dirty="0"/>
              <a:t>Pengukuran frekuensi kerugian potensiil adalah untuk mengetahui berapa kali suatu jenis peril dapat menimpa suatu jenis objek yang bisa terkena peril selama jangka waktu tertentu</a:t>
            </a:r>
          </a:p>
          <a:p>
            <a:pPr>
              <a:buNone/>
            </a:pPr>
            <a:endParaRPr lang="id-ID" dirty="0"/>
          </a:p>
          <a:p>
            <a:pPr>
              <a:buNone/>
            </a:pPr>
            <a:endParaRPr lang="id-ID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D80C39-194A-441C-B172-ED3C275FF0C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3474720" cy="365125"/>
          </a:xfrm>
        </p:spPr>
        <p:txBody>
          <a:bodyPr/>
          <a:lstStyle/>
          <a:p>
            <a:r>
              <a:rPr lang="en-US" dirty="0"/>
              <a:t>FEB911 –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Risiko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EB65DB-E738-46F9-8EF5-DB801EEBAF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43400" y="6356350"/>
            <a:ext cx="2895600" cy="365125"/>
          </a:xfrm>
        </p:spPr>
        <p:txBody>
          <a:bodyPr/>
          <a:lstStyle/>
          <a:p>
            <a:r>
              <a:rPr lang="en-US" dirty="0"/>
              <a:t>7565 – Muhyiddin, </a:t>
            </a:r>
            <a:r>
              <a:rPr lang="en-US" dirty="0" err="1"/>
              <a:t>S.Ak</a:t>
            </a:r>
            <a:r>
              <a:rPr lang="en-US" dirty="0"/>
              <a:t>., </a:t>
            </a:r>
            <a:r>
              <a:rPr lang="en-US" dirty="0" err="1"/>
              <a:t>M.Ak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0425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720725" y="685800"/>
            <a:ext cx="7702550" cy="823913"/>
          </a:xfrm>
        </p:spPr>
        <p:txBody>
          <a:bodyPr>
            <a:normAutofit/>
          </a:bodyPr>
          <a:lstStyle/>
          <a:p>
            <a:pPr marL="838200" indent="-838200"/>
            <a:r>
              <a:rPr lang="id-ID" sz="3200" b="1" dirty="0"/>
              <a:t>Dimensi </a:t>
            </a:r>
            <a:r>
              <a:rPr lang="en-US" sz="3200" b="1" dirty="0" err="1"/>
              <a:t>Kerugian</a:t>
            </a:r>
            <a:r>
              <a:rPr lang="en-US" sz="3200" b="1" dirty="0"/>
              <a:t> F</a:t>
            </a:r>
            <a:r>
              <a:rPr lang="id-ID" sz="3200" b="1" dirty="0"/>
              <a:t>rekuensi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6147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68313" y="1641475"/>
            <a:ext cx="8351837" cy="4683125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id-ID" dirty="0"/>
              <a:t>Kerugian yang hampir tidak mungkin terjadi (almost nil)</a:t>
            </a:r>
          </a:p>
          <a:p>
            <a:pPr marL="514350" indent="-514350">
              <a:buAutoNum type="arabicPeriod"/>
            </a:pPr>
            <a:r>
              <a:rPr lang="id-ID" dirty="0"/>
              <a:t>Kerugian yang kemungkinan terjadinya kecil (slight)</a:t>
            </a:r>
          </a:p>
          <a:p>
            <a:pPr marL="514350" indent="-514350">
              <a:buAutoNum type="arabicPeriod"/>
            </a:pPr>
            <a:r>
              <a:rPr lang="id-ID" dirty="0"/>
              <a:t>Kerugian yang mungkin (moderate)</a:t>
            </a:r>
          </a:p>
          <a:p>
            <a:pPr marL="514350" indent="-514350">
              <a:buAutoNum type="arabicPeriod"/>
            </a:pPr>
            <a:r>
              <a:rPr lang="id-ID" dirty="0"/>
              <a:t>Kerugian yang mungkin sekali (definite)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C51556-917A-4283-8C08-6B62B16C99F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3474720" cy="365125"/>
          </a:xfrm>
        </p:spPr>
        <p:txBody>
          <a:bodyPr/>
          <a:lstStyle/>
          <a:p>
            <a:r>
              <a:rPr lang="en-US" dirty="0"/>
              <a:t>FEB911 –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Risiko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EB0233-BDA6-4150-8B33-D3B1422FDD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43400" y="6356350"/>
            <a:ext cx="2895600" cy="365125"/>
          </a:xfrm>
        </p:spPr>
        <p:txBody>
          <a:bodyPr/>
          <a:lstStyle/>
          <a:p>
            <a:r>
              <a:rPr lang="en-US" dirty="0"/>
              <a:t>7565 – Muhyiddin, </a:t>
            </a:r>
            <a:r>
              <a:rPr lang="en-US" dirty="0" err="1"/>
              <a:t>S.Ak</a:t>
            </a:r>
            <a:r>
              <a:rPr lang="en-US" dirty="0"/>
              <a:t>., </a:t>
            </a:r>
            <a:r>
              <a:rPr lang="en-US" dirty="0" err="1"/>
              <a:t>M.Ak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98226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720725" y="685800"/>
            <a:ext cx="7702550" cy="823913"/>
          </a:xfrm>
        </p:spPr>
        <p:txBody>
          <a:bodyPr>
            <a:normAutofit fontScale="90000"/>
          </a:bodyPr>
          <a:lstStyle/>
          <a:p>
            <a:pPr marL="838200" indent="-838200"/>
            <a:r>
              <a:rPr lang="en-US" sz="3200" b="1" dirty="0"/>
              <a:t>Hal yang </a:t>
            </a:r>
            <a:r>
              <a:rPr lang="en-US" sz="3200" b="1" dirty="0" err="1"/>
              <a:t>perlu</a:t>
            </a:r>
            <a:r>
              <a:rPr lang="en-US" sz="3200" b="1" dirty="0"/>
              <a:t> </a:t>
            </a:r>
            <a:r>
              <a:rPr lang="en-US" sz="3200" b="1" dirty="0" err="1"/>
              <a:t>diperhatikan</a:t>
            </a:r>
            <a:r>
              <a:rPr lang="en-US" sz="3200" b="1" dirty="0"/>
              <a:t> d</a:t>
            </a:r>
            <a:r>
              <a:rPr lang="id-ID" sz="3200" b="1" dirty="0"/>
              <a:t>alam pengukuran frekuensi kerugian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6147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68313" y="1641475"/>
            <a:ext cx="8351837" cy="468312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id-ID" dirty="0"/>
              <a:t>Berapa jenis kerugian yang dapat menimpa suatu objek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/>
              <a:t>Berapa jenis objek yang dapat terkena suatu jenis kerugian.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/>
              <a:t>Sebab kedua hal tersebut sangat mempengaruhi besarnya probabilitas kerugian potensi</a:t>
            </a:r>
            <a:r>
              <a:rPr lang="en-US" dirty="0"/>
              <a:t>a</a:t>
            </a:r>
            <a:r>
              <a:rPr lang="id-ID" dirty="0"/>
              <a:t>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3E22B6-A84E-4E41-8A0B-3693FFF57B9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3474720" cy="365125"/>
          </a:xfrm>
        </p:spPr>
        <p:txBody>
          <a:bodyPr/>
          <a:lstStyle/>
          <a:p>
            <a:r>
              <a:rPr lang="en-US" dirty="0"/>
              <a:t>FEB911 –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Risiko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9A5398-9818-43FC-8B85-8E06A204C8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43400" y="6356350"/>
            <a:ext cx="2895600" cy="365125"/>
          </a:xfrm>
        </p:spPr>
        <p:txBody>
          <a:bodyPr/>
          <a:lstStyle/>
          <a:p>
            <a:r>
              <a:rPr lang="en-US" dirty="0"/>
              <a:t>7565 – Muhyiddin, </a:t>
            </a:r>
            <a:r>
              <a:rPr lang="en-US" dirty="0" err="1"/>
              <a:t>S.Ak</a:t>
            </a:r>
            <a:r>
              <a:rPr lang="en-US" dirty="0"/>
              <a:t>., </a:t>
            </a:r>
            <a:r>
              <a:rPr lang="en-US" dirty="0" err="1"/>
              <a:t>M.Ak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76141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720725" y="685800"/>
            <a:ext cx="7702550" cy="823913"/>
          </a:xfrm>
        </p:spPr>
        <p:txBody>
          <a:bodyPr>
            <a:normAutofit/>
          </a:bodyPr>
          <a:lstStyle/>
          <a:p>
            <a:pPr marL="838200" indent="-838200"/>
            <a:r>
              <a:rPr lang="id-ID" sz="3200" b="1" dirty="0"/>
              <a:t>Pengukuran Kegawatan Kerugian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6147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68313" y="1641475"/>
            <a:ext cx="8351837" cy="468312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	</a:t>
            </a:r>
            <a:r>
              <a:rPr lang="id-ID" dirty="0"/>
              <a:t>Pengukuran kegawatan kerugian adalah untuk mengetahui berapa besarnya nilai kerugian yang akan mempengaruhi kondisi perusahaan, terutama kondisi keuangan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3E22B6-A84E-4E41-8A0B-3693FFF57B9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3474720" cy="365125"/>
          </a:xfrm>
        </p:spPr>
        <p:txBody>
          <a:bodyPr/>
          <a:lstStyle/>
          <a:p>
            <a:r>
              <a:rPr lang="en-US" dirty="0"/>
              <a:t>FEB911 –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Risiko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9A5398-9818-43FC-8B85-8E06A204C8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43400" y="6356350"/>
            <a:ext cx="2895600" cy="365125"/>
          </a:xfrm>
        </p:spPr>
        <p:txBody>
          <a:bodyPr/>
          <a:lstStyle/>
          <a:p>
            <a:r>
              <a:rPr lang="en-US" dirty="0"/>
              <a:t>7565 – Muhyiddin, </a:t>
            </a:r>
            <a:r>
              <a:rPr lang="en-US" dirty="0" err="1"/>
              <a:t>S.Ak</a:t>
            </a:r>
            <a:r>
              <a:rPr lang="en-US" dirty="0"/>
              <a:t>., </a:t>
            </a:r>
            <a:r>
              <a:rPr lang="en-US" dirty="0" err="1"/>
              <a:t>M.Ak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68473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720725" y="685800"/>
            <a:ext cx="7702550" cy="823913"/>
          </a:xfrm>
        </p:spPr>
        <p:txBody>
          <a:bodyPr>
            <a:normAutofit fontScale="90000"/>
          </a:bodyPr>
          <a:lstStyle/>
          <a:p>
            <a:pPr marL="838200" indent="-838200"/>
            <a:r>
              <a:rPr lang="id-ID" sz="3200" b="1" dirty="0"/>
              <a:t>Dimensi kegawatan ada empat kategori kerugian potensiil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6147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68313" y="1641475"/>
            <a:ext cx="8351837" cy="468312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id-ID" dirty="0"/>
              <a:t>Kemungkinan kerugian yang wajar (normal loss expectancy)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/>
              <a:t>Probabilitas kerugian maksimum (probable maximum loss)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/>
              <a:t>Kerugian maksimum yang dapat diduga (maximum foreseeable loss)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/>
              <a:t>Kemungkinan kerugian maksimum (maximum possible loss)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3E22B6-A84E-4E41-8A0B-3693FFF57B9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3474720" cy="365125"/>
          </a:xfrm>
        </p:spPr>
        <p:txBody>
          <a:bodyPr/>
          <a:lstStyle/>
          <a:p>
            <a:r>
              <a:rPr lang="en-US" dirty="0"/>
              <a:t>FEB911 –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Risiko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9A5398-9818-43FC-8B85-8E06A204C8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43400" y="6356350"/>
            <a:ext cx="2895600" cy="365125"/>
          </a:xfrm>
        </p:spPr>
        <p:txBody>
          <a:bodyPr/>
          <a:lstStyle/>
          <a:p>
            <a:r>
              <a:rPr lang="en-US" dirty="0"/>
              <a:t>7565 – Muhyiddin, </a:t>
            </a:r>
            <a:r>
              <a:rPr lang="en-US" dirty="0" err="1"/>
              <a:t>S.Ak</a:t>
            </a:r>
            <a:r>
              <a:rPr lang="en-US" dirty="0"/>
              <a:t>., </a:t>
            </a:r>
            <a:r>
              <a:rPr lang="en-US" dirty="0" err="1"/>
              <a:t>M.Ak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16609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1511</TotalTime>
  <Words>669</Words>
  <Application>Microsoft Office PowerPoint</Application>
  <PresentationFormat>On-screen Show (4:3)</PresentationFormat>
  <Paragraphs>107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Book Antiqua</vt:lpstr>
      <vt:lpstr>Calibri</vt:lpstr>
      <vt:lpstr>Office Theme</vt:lpstr>
      <vt:lpstr>Prinsip Pengukuran Risiko</vt:lpstr>
      <vt:lpstr>KEMAMPUAN AKHIR YANG DIHARAPKAN</vt:lpstr>
      <vt:lpstr>Dimensi yang Diukur</vt:lpstr>
      <vt:lpstr>Hasil dari Pengukuran</vt:lpstr>
      <vt:lpstr>Pengukuran Frekuensi Kerugian</vt:lpstr>
      <vt:lpstr>Dimensi Kerugian Frekuensi</vt:lpstr>
      <vt:lpstr>Hal yang perlu diperhatikan dalam pengukuran frekuensi kerugian</vt:lpstr>
      <vt:lpstr>Pengukuran Kegawatan Kerugian</vt:lpstr>
      <vt:lpstr>Dimensi kegawatan ada empat kategori kerugian potensiil</vt:lpstr>
      <vt:lpstr>Konsep Probabilitas</vt:lpstr>
      <vt:lpstr>Tahapan Perhitungan Probabilitas</vt:lpstr>
      <vt:lpstr>Penentuan probabilitas suatu kejadian</vt:lpstr>
      <vt:lpstr>Beberapa Pengertian Probabilitas</vt:lpstr>
      <vt:lpstr>Beberapa Pengertian Probabilitas (Lanjutan)</vt:lpstr>
      <vt:lpstr>Beberapa Pengertian Probabilitas (Lanjutan)</vt:lpstr>
      <vt:lpstr>SEKIAN DAN TERIMA KASIH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Muhyiddin Damia</cp:lastModifiedBy>
  <cp:revision>38</cp:revision>
  <dcterms:created xsi:type="dcterms:W3CDTF">2017-09-09T11:34:57Z</dcterms:created>
  <dcterms:modified xsi:type="dcterms:W3CDTF">2018-10-07T15:58:41Z</dcterms:modified>
</cp:coreProperties>
</file>