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61" r:id="rId3"/>
    <p:sldId id="257" r:id="rId4"/>
    <p:sldId id="262" r:id="rId5"/>
    <p:sldId id="260" r:id="rId6"/>
    <p:sldId id="297" r:id="rId7"/>
    <p:sldId id="298" r:id="rId8"/>
    <p:sldId id="305" r:id="rId9"/>
    <p:sldId id="306" r:id="rId10"/>
    <p:sldId id="274" r:id="rId11"/>
    <p:sldId id="275" r:id="rId12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BB47AF-28C6-4E78-8728-C2815FE6A88A}">
          <p14:sldIdLst>
            <p14:sldId id="256"/>
            <p14:sldId id="261"/>
            <p14:sldId id="257"/>
            <p14:sldId id="262"/>
            <p14:sldId id="260"/>
            <p14:sldId id="297"/>
            <p14:sldId id="298"/>
            <p14:sldId id="305"/>
            <p14:sldId id="306"/>
            <p14:sldId id="274"/>
            <p14:sldId id="275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500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59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6477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274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271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571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93271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34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857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3862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9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74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2434-B104-4D7E-A6EB-4DFC1182A27A}" type="datetimeFigureOut">
              <a:rPr lang="id-ID" smtClean="0"/>
              <a:t>24/07/2018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32FD1-F06E-4331-B007-508C3B617A4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5256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4997412" y="3252846"/>
            <a:ext cx="61722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id-ID" sz="3600" b="1" dirty="0" smtClean="0">
                <a:solidFill>
                  <a:schemeClr val="bg1"/>
                </a:solidFill>
              </a:rPr>
              <a:t>PARAGRAF</a:t>
            </a:r>
            <a:endParaRPr lang="id-ID" sz="3600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2000" b="1" dirty="0" smtClean="0">
                <a:solidFill>
                  <a:schemeClr val="bg1"/>
                </a:solidFill>
              </a:rPr>
              <a:t>PERTEMUAN </a:t>
            </a:r>
            <a:r>
              <a:rPr lang="id-ID" sz="2000" b="1" dirty="0" smtClean="0">
                <a:solidFill>
                  <a:schemeClr val="bg1"/>
                </a:solidFill>
              </a:rPr>
              <a:t>KELIMA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2000" dirty="0" smtClean="0">
                <a:solidFill>
                  <a:schemeClr val="bg1"/>
                </a:solidFill>
              </a:rPr>
              <a:t>KOORDINATOR Silvia Ratna Juwita, M.Pd</a:t>
            </a:r>
            <a:r>
              <a:rPr lang="id-ID" sz="2000" dirty="0" smtClean="0">
                <a:solidFill>
                  <a:schemeClr val="bg1"/>
                </a:solidFill>
              </a:rPr>
              <a:t>.</a:t>
            </a:r>
            <a:endParaRPr lang="id-ID" sz="2000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id-ID" sz="2000" b="1" dirty="0" smtClean="0">
                <a:solidFill>
                  <a:schemeClr val="bg1"/>
                </a:solidFill>
              </a:rPr>
              <a:t>TIM:</a:t>
            </a:r>
          </a:p>
          <a:p>
            <a:pPr algn="ctr" eaLnBrk="1" hangingPunct="1"/>
            <a:r>
              <a:rPr lang="id-ID" sz="2000" dirty="0" smtClean="0">
                <a:solidFill>
                  <a:schemeClr val="bg1"/>
                </a:solidFill>
              </a:rPr>
              <a:t>Nofia Angela, Dewi Sari Sumitro, Khusnul Fatonah</a:t>
            </a:r>
            <a:endParaRPr lang="id-ID" sz="2000" dirty="0" smtClean="0">
              <a:solidFill>
                <a:schemeClr val="bg1"/>
              </a:solidFill>
            </a:endParaRPr>
          </a:p>
          <a:p>
            <a:pPr algn="ctr"/>
            <a:r>
              <a:rPr lang="id-ID" sz="2000" b="1" dirty="0">
                <a:solidFill>
                  <a:schemeClr val="bg1"/>
                </a:solidFill>
              </a:rPr>
              <a:t>MATA KULIAH UMUM UNIVERSITAS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190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Δ Smad-Lock (Brankas Smadav) Δ\Pictures\KALIGRAFI\BINGKAI\BINGKAI 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609602"/>
            <a:ext cx="9144000" cy="5778321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2476501" y="1282522"/>
            <a:ext cx="7393641" cy="4432479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PENALARAN DALAM  PARAGRAF</a:t>
            </a:r>
            <a:endParaRPr lang="en-US" sz="6000" b="1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5090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1" y="612752"/>
            <a:ext cx="10565305" cy="56335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44744" y="2640171"/>
            <a:ext cx="555079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Generalisasi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Analogi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Kausalitas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Silogisme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4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Entimem</a:t>
            </a:r>
            <a:endParaRPr lang="id-ID" sz="4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390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3" y="2839509"/>
            <a:ext cx="9601196" cy="1181519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DEFINISI PARAGRAF</a:t>
            </a:r>
            <a:endParaRPr lang="id-ID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8189" y="4218936"/>
            <a:ext cx="1025562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Satuan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bahasa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yang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terbentuk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dari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rangkaian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kalimat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yang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saling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berkaitan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untuk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menyampaikan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satu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gagasan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</a:t>
            </a:r>
            <a:r>
              <a:rPr lang="en-US" sz="2800" dirty="0" err="1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atau</a:t>
            </a:r>
            <a:r>
              <a:rPr lang="en-US" sz="2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 ide</a:t>
            </a:r>
            <a:r>
              <a:rPr lang="en-US" sz="4800" dirty="0" smtClean="0">
                <a:latin typeface="Andika New Basic" panose="02000000000000000000" pitchFamily="2" charset="0"/>
                <a:cs typeface="Andika New Basic" panose="02000000000000000000" pitchFamily="2" charset="0"/>
              </a:rPr>
              <a:t>.</a:t>
            </a:r>
            <a:endParaRPr lang="id-ID" sz="4800" dirty="0">
              <a:latin typeface="Andika New Basic" panose="02000000000000000000" pitchFamily="2" charset="0"/>
              <a:cs typeface="Andika New Basic" panose="02000000000000000000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52550" y="971551"/>
            <a:ext cx="9572625" cy="13335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id-ID" sz="2800" dirty="0">
                <a:solidFill>
                  <a:schemeClr val="bg1"/>
                </a:solidFill>
              </a:rPr>
              <a:t>Mahasiswa mampu memahami hakikat </a:t>
            </a:r>
            <a:r>
              <a:rPr lang="id-ID" sz="2800" dirty="0" smtClean="0">
                <a:solidFill>
                  <a:schemeClr val="bg1"/>
                </a:solidFill>
              </a:rPr>
              <a:t>paragraf</a:t>
            </a:r>
            <a:r>
              <a:rPr lang="en-US" sz="2800" dirty="0" smtClean="0">
                <a:solidFill>
                  <a:schemeClr val="bg1"/>
                </a:solidFill>
              </a:rPr>
              <a:t>,</a:t>
            </a:r>
            <a:r>
              <a:rPr lang="id-ID" sz="2800" dirty="0" smtClean="0">
                <a:solidFill>
                  <a:schemeClr val="bg1"/>
                </a:solidFill>
              </a:rPr>
              <a:t> syarat-syarat </a:t>
            </a:r>
            <a:r>
              <a:rPr lang="id-ID" sz="2800" dirty="0">
                <a:solidFill>
                  <a:schemeClr val="bg1"/>
                </a:solidFill>
              </a:rPr>
              <a:t>paragraf yang </a:t>
            </a:r>
            <a:r>
              <a:rPr lang="id-ID" sz="2800" dirty="0" smtClean="0">
                <a:solidFill>
                  <a:schemeClr val="bg1"/>
                </a:solidFill>
              </a:rPr>
              <a:t>baik, struktur paragraf</a:t>
            </a:r>
            <a:r>
              <a:rPr lang="id-ID" sz="2800" dirty="0" smtClean="0">
                <a:solidFill>
                  <a:schemeClr val="bg1"/>
                </a:solidFill>
              </a:rPr>
              <a:t>, </a:t>
            </a:r>
            <a:r>
              <a:rPr lang="id-ID" sz="2800" dirty="0" smtClean="0">
                <a:solidFill>
                  <a:schemeClr val="bg1"/>
                </a:solidFill>
              </a:rPr>
              <a:t>jenis-jenis paragraf</a:t>
            </a:r>
            <a:r>
              <a:rPr lang="id-ID" sz="2800" dirty="0" smtClean="0">
                <a:solidFill>
                  <a:schemeClr val="bg1"/>
                </a:solidFill>
              </a:rPr>
              <a:t>, dan </a:t>
            </a:r>
            <a:r>
              <a:rPr lang="id-ID" sz="2800" dirty="0" smtClean="0">
                <a:solidFill>
                  <a:schemeClr val="bg1"/>
                </a:solidFill>
              </a:rPr>
              <a:t>pola </a:t>
            </a:r>
            <a:r>
              <a:rPr lang="id-ID" sz="2800" dirty="0">
                <a:solidFill>
                  <a:schemeClr val="bg1"/>
                </a:solidFill>
              </a:rPr>
              <a:t>pengembangan </a:t>
            </a:r>
            <a:r>
              <a:rPr lang="id-ID" sz="2800" dirty="0" smtClean="0">
                <a:solidFill>
                  <a:schemeClr val="bg1"/>
                </a:solidFill>
              </a:rPr>
              <a:t>paragraf.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01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dmbekasi.files.wordpress.com/2009/10/buku-tam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69" y="457200"/>
            <a:ext cx="10496283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 rot="20483743">
            <a:off x="2214317" y="2386739"/>
            <a:ext cx="7119691" cy="1295400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rgbClr val="FF99CC"/>
              </a:gs>
              <a:gs pos="100000">
                <a:srgbClr val="FF99CC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000" dirty="0">
                <a:solidFill>
                  <a:schemeClr val="tx1"/>
                </a:solidFill>
                <a:latin typeface="Segoe Script" panose="020B0504020000000003" pitchFamily="34" charset="0"/>
              </a:rPr>
              <a:t>UNSUR KESATUAN DAN KEPADUAN PARAGRAF</a:t>
            </a:r>
          </a:p>
        </p:txBody>
      </p:sp>
    </p:spTree>
    <p:extLst>
      <p:ext uri="{BB962C8B-B14F-4D97-AF65-F5344CB8AC3E}">
        <p14:creationId xmlns:p14="http://schemas.microsoft.com/office/powerpoint/2010/main" val="386378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 rot="20427126">
            <a:off x="593679" y="939418"/>
            <a:ext cx="3497956" cy="1264368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48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KOHESI</a:t>
            </a:r>
          </a:p>
        </p:txBody>
      </p:sp>
      <p:cxnSp>
        <p:nvCxnSpPr>
          <p:cNvPr id="4" name="Elbow Connector 3"/>
          <p:cNvCxnSpPr>
            <a:stCxn id="2" idx="4"/>
          </p:cNvCxnSpPr>
          <p:nvPr/>
        </p:nvCxnSpPr>
        <p:spPr>
          <a:xfrm rot="16200000" flipH="1">
            <a:off x="2940317" y="1781215"/>
            <a:ext cx="627367" cy="1399632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071292" y="2272673"/>
            <a:ext cx="3488609" cy="1044084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Kesatuan</a:t>
            </a:r>
            <a:endParaRPr lang="id-ID" sz="40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8" name="Straight Arrow Connector 7"/>
          <p:cNvCxnSpPr>
            <a:stCxn id="6" idx="4"/>
          </p:cNvCxnSpPr>
          <p:nvPr/>
        </p:nvCxnSpPr>
        <p:spPr>
          <a:xfrm>
            <a:off x="5815597" y="3316758"/>
            <a:ext cx="18535" cy="7787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85930" y="4270242"/>
            <a:ext cx="7259329" cy="1738648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Keterkaitan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antarunsur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dalam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struktur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sintaksis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/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wacana</a:t>
            </a:r>
            <a:endParaRPr lang="en-US" sz="2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Seluruh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kalimat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dalam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paragraf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menyatakan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satu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pokok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pikiran</a:t>
            </a:r>
            <a:r>
              <a:rPr lang="en-US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/ </a:t>
            </a:r>
            <a:r>
              <a:rPr lang="en-US" sz="24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gagasan</a:t>
            </a:r>
            <a:endParaRPr lang="id-ID" sz="2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559899" y="2794715"/>
            <a:ext cx="476519" cy="1341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126571" y="965917"/>
            <a:ext cx="3129565" cy="2485623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Kohesi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leksikal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repetisi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hiponim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sinonim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antonim</a:t>
            </a:r>
            <a:endParaRPr lang="en-US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Kohesi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gramatikal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pengacuan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substitusi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elipsis</a:t>
            </a:r>
            <a:r>
              <a:rPr lang="en-US" sz="2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, </a:t>
            </a:r>
            <a:r>
              <a:rPr lang="en-US" sz="2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konjungsi</a:t>
            </a:r>
            <a:endParaRPr lang="en-US" sz="2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89893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encrypted-tbn0.gstatic.com/images?q=tbn:ANd9GcQ8oLhZx1Jo4dWPnpsFyKtPhdcJ8QQz5m9Ok8AZUTsWszXJrb5-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4100" name="Picture 4" descr="https://encrypted-tbn0.gstatic.com/images?q=tbn:ANd9GcQ8oLhZx1Jo4dWPnpsFyKtPhdcJ8QQz5m9Ok8AZUTsWszXJrb5-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859" y="3584812"/>
            <a:ext cx="8609676" cy="267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595843" y="687724"/>
            <a:ext cx="4011328" cy="922134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KOHERENSI</a:t>
            </a:r>
            <a:endParaRPr lang="id-ID" sz="3600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188" y="1997170"/>
            <a:ext cx="10586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Kepaduan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/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keserasian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hubungan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timbal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balik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antarkalimat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yang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membentuk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suatu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36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paragraf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id-ID" sz="3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0758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5030" y="914400"/>
            <a:ext cx="10071463" cy="4953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6600" b="1" dirty="0" smtClean="0">
                <a:solidFill>
                  <a:schemeClr val="tx1"/>
                </a:solidFill>
              </a:rPr>
              <a:t>JENIS- JENIS PARAGRAF BERDASARKAN POLA PENALARAN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659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>
          <a:xfrm>
            <a:off x="1143000" y="838202"/>
            <a:ext cx="4038600" cy="1160417"/>
          </a:xfrm>
          <a:prstGeom prst="homePlat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PARAGRAF DEDUKTIF</a:t>
            </a:r>
          </a:p>
        </p:txBody>
      </p:sp>
      <p:sp>
        <p:nvSpPr>
          <p:cNvPr id="6" name="Pentagon 5"/>
          <p:cNvSpPr/>
          <p:nvPr/>
        </p:nvSpPr>
        <p:spPr>
          <a:xfrm>
            <a:off x="2805248" y="2164625"/>
            <a:ext cx="4419600" cy="1102723"/>
          </a:xfrm>
          <a:prstGeom prst="homePlat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PARAGRAF INDUKTIF</a:t>
            </a:r>
          </a:p>
        </p:txBody>
      </p:sp>
      <p:sp>
        <p:nvSpPr>
          <p:cNvPr id="7" name="Pentagon 6"/>
          <p:cNvSpPr/>
          <p:nvPr/>
        </p:nvSpPr>
        <p:spPr>
          <a:xfrm>
            <a:off x="3884023" y="3545477"/>
            <a:ext cx="4800600" cy="1177834"/>
          </a:xfrm>
          <a:prstGeom prst="homePlat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PARAGRAF CAMPURAN</a:t>
            </a:r>
          </a:p>
        </p:txBody>
      </p:sp>
      <p:sp>
        <p:nvSpPr>
          <p:cNvPr id="8" name="Pentagon 7"/>
          <p:cNvSpPr/>
          <p:nvPr/>
        </p:nvSpPr>
        <p:spPr>
          <a:xfrm>
            <a:off x="5257801" y="4876802"/>
            <a:ext cx="5610497" cy="1171303"/>
          </a:xfrm>
          <a:prstGeom prst="homePlate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PARAGRAF DESKRIPTIF/NARATIF</a:t>
            </a:r>
          </a:p>
        </p:txBody>
      </p:sp>
    </p:spTree>
    <p:extLst>
      <p:ext uri="{BB962C8B-B14F-4D97-AF65-F5344CB8AC3E}">
        <p14:creationId xmlns:p14="http://schemas.microsoft.com/office/powerpoint/2010/main" val="194146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Δ Smad-Lock (Brankas Smadav) Δ\Pictures\KALIGRAFI\BINGKAI\BINGKAI 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647" y="600891"/>
            <a:ext cx="10711543" cy="5590904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34194" y="1267097"/>
            <a:ext cx="7171509" cy="4284618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JENIS-JENIS </a:t>
            </a:r>
            <a:r>
              <a:rPr lang="id-ID" sz="4400" b="1" dirty="0" smtClean="0">
                <a:solidFill>
                  <a:schemeClr val="tx1"/>
                </a:solidFill>
              </a:rPr>
              <a:t>PARAGRAF BERDASARKAN GAYA PENGUNGKAPAN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5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triped Right Arrow 5"/>
          <p:cNvSpPr/>
          <p:nvPr/>
        </p:nvSpPr>
        <p:spPr>
          <a:xfrm>
            <a:off x="1025435" y="450669"/>
            <a:ext cx="3886200" cy="1574074"/>
          </a:xfrm>
          <a:prstGeom prst="striped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EKSPOSISI</a:t>
            </a:r>
          </a:p>
        </p:txBody>
      </p:sp>
      <p:sp>
        <p:nvSpPr>
          <p:cNvPr id="7" name="Striped Right Arrow 6"/>
          <p:cNvSpPr/>
          <p:nvPr/>
        </p:nvSpPr>
        <p:spPr>
          <a:xfrm>
            <a:off x="2010593" y="1736274"/>
            <a:ext cx="4360817" cy="1491343"/>
          </a:xfrm>
          <a:prstGeom prst="striped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ARGUMENTASI</a:t>
            </a:r>
          </a:p>
        </p:txBody>
      </p:sp>
      <p:sp>
        <p:nvSpPr>
          <p:cNvPr id="8" name="Striped Right Arrow 7"/>
          <p:cNvSpPr/>
          <p:nvPr/>
        </p:nvSpPr>
        <p:spPr>
          <a:xfrm>
            <a:off x="3847283" y="2928257"/>
            <a:ext cx="3810000" cy="1518558"/>
          </a:xfrm>
          <a:prstGeom prst="striped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PERSUASI</a:t>
            </a:r>
          </a:p>
        </p:txBody>
      </p:sp>
      <p:sp>
        <p:nvSpPr>
          <p:cNvPr id="9" name="Striped Right Arrow 8"/>
          <p:cNvSpPr/>
          <p:nvPr/>
        </p:nvSpPr>
        <p:spPr>
          <a:xfrm>
            <a:off x="4911635" y="4254139"/>
            <a:ext cx="3810000" cy="1384663"/>
          </a:xfrm>
          <a:prstGeom prst="striped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DESKRIPSI</a:t>
            </a:r>
          </a:p>
        </p:txBody>
      </p:sp>
      <p:sp>
        <p:nvSpPr>
          <p:cNvPr id="10" name="Striped Right Arrow 9"/>
          <p:cNvSpPr/>
          <p:nvPr/>
        </p:nvSpPr>
        <p:spPr>
          <a:xfrm>
            <a:off x="6015445" y="5384076"/>
            <a:ext cx="3962400" cy="1486989"/>
          </a:xfrm>
          <a:prstGeom prst="stripedRight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NARASI</a:t>
            </a:r>
          </a:p>
        </p:txBody>
      </p:sp>
      <p:pic>
        <p:nvPicPr>
          <p:cNvPr id="8194" name="Picture 2" descr="D:\Δ Smad-Lock (Brankas Smadav) Δ\Pictures\wallpa\GL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5435" y="4108269"/>
            <a:ext cx="2932612" cy="1874521"/>
          </a:xfrm>
          <a:prstGeom prst="rect">
            <a:avLst/>
          </a:prstGeom>
          <a:noFill/>
        </p:spPr>
      </p:pic>
      <p:pic>
        <p:nvPicPr>
          <p:cNvPr id="12" name="Picture 2" descr="D:\Δ Smad-Lock (Brankas Smadav) Δ\Pictures\wallpa\GL1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94591" y="837112"/>
            <a:ext cx="2960644" cy="24579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342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155</Words>
  <Application>Microsoft Office PowerPoint</Application>
  <PresentationFormat>Custom</PresentationFormat>
  <Paragraphs>36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DEFINISI PARAGRAF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Khusnul</dc:creator>
  <cp:lastModifiedBy>Silvia Ratna Juwita</cp:lastModifiedBy>
  <cp:revision>18</cp:revision>
  <dcterms:created xsi:type="dcterms:W3CDTF">2016-08-17T16:08:23Z</dcterms:created>
  <dcterms:modified xsi:type="dcterms:W3CDTF">2018-07-24T01:56:11Z</dcterms:modified>
</cp:coreProperties>
</file>