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5"/>
  </p:notesMasterIdLst>
  <p:sldIdLst>
    <p:sldId id="300" r:id="rId2"/>
    <p:sldId id="259" r:id="rId3"/>
    <p:sldId id="260" r:id="rId4"/>
    <p:sldId id="261" r:id="rId5"/>
    <p:sldId id="301" r:id="rId6"/>
    <p:sldId id="302" r:id="rId7"/>
    <p:sldId id="303" r:id="rId8"/>
    <p:sldId id="304" r:id="rId9"/>
    <p:sldId id="265" r:id="rId10"/>
    <p:sldId id="313" r:id="rId11"/>
    <p:sldId id="314" r:id="rId12"/>
    <p:sldId id="315" r:id="rId13"/>
    <p:sldId id="268" r:id="rId14"/>
    <p:sldId id="311" r:id="rId15"/>
    <p:sldId id="270" r:id="rId16"/>
    <p:sldId id="271" r:id="rId17"/>
    <p:sldId id="312" r:id="rId18"/>
    <p:sldId id="273" r:id="rId19"/>
    <p:sldId id="274" r:id="rId20"/>
    <p:sldId id="316" r:id="rId21"/>
    <p:sldId id="317" r:id="rId22"/>
    <p:sldId id="278" r:id="rId23"/>
    <p:sldId id="318" r:id="rId24"/>
    <p:sldId id="280" r:id="rId25"/>
    <p:sldId id="281" r:id="rId26"/>
    <p:sldId id="282" r:id="rId27"/>
    <p:sldId id="319" r:id="rId28"/>
    <p:sldId id="283" r:id="rId29"/>
    <p:sldId id="284" r:id="rId30"/>
    <p:sldId id="285" r:id="rId31"/>
    <p:sldId id="320" r:id="rId32"/>
    <p:sldId id="327" r:id="rId33"/>
    <p:sldId id="321" r:id="rId34"/>
    <p:sldId id="322" r:id="rId35"/>
    <p:sldId id="288" r:id="rId36"/>
    <p:sldId id="289" r:id="rId37"/>
    <p:sldId id="323" r:id="rId38"/>
    <p:sldId id="294" r:id="rId39"/>
    <p:sldId id="296" r:id="rId40"/>
    <p:sldId id="297" r:id="rId41"/>
    <p:sldId id="298" r:id="rId42"/>
    <p:sldId id="325" r:id="rId43"/>
    <p:sldId id="32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fol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00FF"/>
    <a:srgbClr val="FFFFCC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98" autoAdjust="0"/>
    <p:restoredTop sz="89569" autoAdjust="0"/>
  </p:normalViewPr>
  <p:slideViewPr>
    <p:cSldViewPr>
      <p:cViewPr>
        <p:scale>
          <a:sx n="66" d="100"/>
          <a:sy n="66" d="100"/>
        </p:scale>
        <p:origin x="-152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8FBD6D7C-384C-4EC0-AEB2-9EC5E64A9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9A45E-E072-4366-AECA-E8F9E7E2F0C4}" type="slidenum">
              <a:rPr lang="en-US"/>
              <a:pPr/>
              <a:t>1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494D5D-8BFD-49F2-96C5-F716380BADEC}" type="slidenum">
              <a:rPr lang="en-US"/>
              <a:pPr/>
              <a:t>10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1D19F-B1AD-48E6-8C41-C38B9E9D4A5C}" type="slidenum">
              <a:rPr lang="en-US"/>
              <a:pPr/>
              <a:t>11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380A3-2743-4D0D-8290-009D9A700B31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F212F-3004-4EDA-905A-28DC9F4FBC38}" type="slidenum">
              <a:rPr lang="en-US"/>
              <a:pPr/>
              <a:t>13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61AB6-3652-4697-A607-69561DB9A68D}" type="slidenum">
              <a:rPr lang="en-US"/>
              <a:pPr/>
              <a:t>14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6A1A57-F0CE-44BC-B368-AEA89441C4A6}" type="slidenum">
              <a:rPr lang="en-US"/>
              <a:pPr/>
              <a:t>15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5E8B9-A2DE-48FF-A4E3-8E6A63880951}" type="slidenum">
              <a:rPr lang="en-US"/>
              <a:pPr/>
              <a:t>16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47335-DDA7-4630-9D6A-AA18D8BFA778}" type="slidenum">
              <a:rPr lang="en-US"/>
              <a:pPr/>
              <a:t>17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761A5-2F19-4433-B362-539997F6AB65}" type="slidenum">
              <a:rPr lang="en-US"/>
              <a:pPr/>
              <a:t>18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DD976-3B69-4A23-AEE4-76E493ED9F8A}" type="slidenum">
              <a:rPr lang="en-US"/>
              <a:pPr/>
              <a:t>19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8FDD7-EA6C-4A78-AD13-B8A91C298505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7FCA3-9BAE-4DE1-B5D7-F74335C9B159}" type="slidenum">
              <a:rPr lang="en-US"/>
              <a:pPr/>
              <a:t>20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FC839-98B8-4803-A839-B6D385ED9DF4}" type="slidenum">
              <a:rPr lang="en-US"/>
              <a:pPr/>
              <a:t>21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14DA3-C446-43BA-A840-37502F4EB565}" type="slidenum">
              <a:rPr lang="en-US"/>
              <a:pPr/>
              <a:t>22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62F459-5C1E-48A9-83C8-E0F09B479FA6}" type="slidenum">
              <a:rPr lang="en-US"/>
              <a:pPr/>
              <a:t>23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21931-62CB-4D33-9240-129A585B36DE}" type="slidenum">
              <a:rPr lang="en-US"/>
              <a:pPr/>
              <a:t>24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32E98-382A-4242-8308-7376E7DD8A64}" type="slidenum">
              <a:rPr lang="en-US"/>
              <a:pPr/>
              <a:t>25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076428-CD66-4ED9-A978-996A4D7735B8}" type="slidenum">
              <a:rPr lang="en-US"/>
              <a:pPr/>
              <a:t>26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C83-D80C-40FA-9A73-99D766E93AC1}" type="slidenum">
              <a:rPr lang="en-US"/>
              <a:pPr/>
              <a:t>27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534A9-42DA-4398-BCE4-20358047783A}" type="slidenum">
              <a:rPr lang="en-US"/>
              <a:pPr/>
              <a:t>28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22BD1D-BDC8-41CF-9FB2-BE886C1BAC99}" type="slidenum">
              <a:rPr lang="en-US"/>
              <a:pPr/>
              <a:t>29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1A511-0AFE-4E54-9DC8-F3AC0F644858}" type="slidenum">
              <a:rPr lang="en-US"/>
              <a:pPr/>
              <a:t>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8ACF6-D2B2-4EF3-BDE5-6FFEA6ABA966}" type="slidenum">
              <a:rPr lang="en-US"/>
              <a:pPr/>
              <a:t>30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ED3A3-B009-47CA-A6C2-FC5198A326BD}" type="slidenum">
              <a:rPr lang="en-US"/>
              <a:pPr/>
              <a:t>31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B228FC-022B-48DD-BB3D-2A4CCD574B94}" type="slidenum">
              <a:rPr lang="en-US"/>
              <a:pPr/>
              <a:t>32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FCF10-AA8A-4FA8-BA65-B26A1D7AE46A}" type="slidenum">
              <a:rPr lang="en-US"/>
              <a:pPr/>
              <a:t>33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4F0B7-5A17-4BB7-B1B2-377F44CC8EF0}" type="slidenum">
              <a:rPr lang="en-US"/>
              <a:pPr/>
              <a:t>34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08AB0-178B-43A3-AAAF-C46D37DA2A82}" type="slidenum">
              <a:rPr lang="en-US"/>
              <a:pPr/>
              <a:t>35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EFEB0-05F4-4CD9-B12F-E1425CFB4BBA}" type="slidenum">
              <a:rPr lang="en-US"/>
              <a:pPr/>
              <a:t>36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134B7-54D2-4134-ADF8-1B0D27C01F7F}" type="slidenum">
              <a:rPr lang="en-US"/>
              <a:pPr/>
              <a:t>37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F4DE7-EC26-4908-8B65-6459DC734F32}" type="slidenum">
              <a:rPr lang="en-US"/>
              <a:pPr/>
              <a:t>38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3447B-5319-4377-B98C-9B21558A8DE2}" type="slidenum">
              <a:rPr lang="en-US"/>
              <a:pPr/>
              <a:t>39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A70D6-D0A8-49D1-A519-9271E11B920B}" type="slidenum">
              <a:rPr lang="en-US"/>
              <a:pPr/>
              <a:t>4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D0556B-6284-48EC-8434-75224E64ACD9}" type="slidenum">
              <a:rPr lang="en-US"/>
              <a:pPr/>
              <a:t>40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602676-0CC2-4275-B7C2-E3DEA049F701}" type="slidenum">
              <a:rPr lang="en-US"/>
              <a:pPr/>
              <a:t>41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4FEAA-C931-4F86-B4F6-0B2121BBCEEF}" type="slidenum">
              <a:rPr lang="en-US"/>
              <a:pPr/>
              <a:t>42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B48A4-E520-4D52-B6BC-E524D55EA57F}" type="slidenum">
              <a:rPr lang="en-US"/>
              <a:pPr/>
              <a:t>43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EC279-5665-4B30-8599-3DD2265240F0}" type="slidenum">
              <a:rPr lang="en-US"/>
              <a:pPr/>
              <a:t>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8104C-D0B1-45C4-BAE3-86F2D4D2BE1F}" type="slidenum">
              <a:rPr lang="en-US"/>
              <a:pPr/>
              <a:t>6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2AFF1-349D-4CCD-84D1-31E55969C548}" type="slidenum">
              <a:rPr lang="en-US"/>
              <a:pPr/>
              <a:t>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F2159-4C04-454B-9257-8D9F710D218D}" type="slidenum">
              <a:rPr lang="en-US"/>
              <a:pPr/>
              <a:t>8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4F8BC-176C-4536-8A95-47085189336A}" type="slidenum">
              <a:rPr lang="en-US"/>
              <a:pPr/>
              <a:t>9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5522D-B99A-4CB1-997A-7970ACAF6C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33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5C1DF-A803-4612-AD89-614036429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491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BB7A8-43BC-459D-AA88-9D5BFCFDEA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83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553200"/>
            <a:ext cx="609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6019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B6FA8B9F-2EAE-4DFE-8D74-C226FB1D6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09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C2985-B57B-4833-ABB9-6C5308678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42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06B7E-A351-4425-9916-01D9E1791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3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AA92-12D6-47D6-9ADE-BA2D49802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4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6C83B-ACF0-4989-BA88-4F94A3AE99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4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14FFE-752C-4F7C-8BB0-D33BAD696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3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127E8-77B0-4F50-BCF4-D7D00D0FB6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5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36D9F-E080-4935-A5D8-75A635D3F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29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1A5DA-9E52-4D87-9820-FC50AFDDF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77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553200"/>
            <a:ext cx="609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553200"/>
            <a:ext cx="601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Principles of Information Systems, Seventh Edition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fld id="{D8683859-69CA-4B81-9167-ECBF35F3D7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42672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C68-9925-4B46-A0E6-E6197A984CF4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Organisasi</a:t>
            </a:r>
            <a:r>
              <a:rPr lang="en-US" dirty="0" smtClean="0"/>
              <a:t> </a:t>
            </a:r>
            <a:r>
              <a:rPr lang="id-ID" dirty="0" smtClean="0"/>
              <a:t>Tradisional 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Struktur hirarkis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id-ID" dirty="0" smtClean="0"/>
              <a:t>Departemen </a:t>
            </a:r>
            <a:r>
              <a:rPr lang="en-US" dirty="0" smtClean="0"/>
              <a:t>U</a:t>
            </a:r>
            <a:r>
              <a:rPr lang="id-ID" dirty="0" smtClean="0"/>
              <a:t>tama melapor ke </a:t>
            </a:r>
            <a:r>
              <a:rPr lang="id-ID" smtClean="0"/>
              <a:t>presiden </a:t>
            </a:r>
            <a:r>
              <a:rPr lang="en-US" smtClean="0"/>
              <a:t>direktur </a:t>
            </a:r>
            <a:r>
              <a:rPr lang="id-ID" smtClean="0"/>
              <a:t>atau </a:t>
            </a:r>
            <a:r>
              <a:rPr lang="id-ID" dirty="0" smtClean="0"/>
              <a:t>top-level manager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Sebuah piramida manajerial menunjukkan hirarki pengambilan keputusan dan otoritas</a:t>
            </a:r>
            <a:endParaRPr lang="en-US" dirty="0"/>
          </a:p>
        </p:txBody>
      </p:sp>
      <p:pic>
        <p:nvPicPr>
          <p:cNvPr id="162820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840E-4084-4674-9D7A-816D350DED42}" type="slidenum">
              <a:rPr lang="en-US"/>
              <a:pPr/>
              <a:t>11</a:t>
            </a:fld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id-ID" sz="2800" dirty="0" smtClean="0"/>
              <a:t>Gambar 2.3: Sebuah model organisasi disederhanakan, menunjukkan piramida manajerial</a:t>
            </a:r>
            <a:endParaRPr lang="en-US" sz="2800" dirty="0"/>
          </a:p>
        </p:txBody>
      </p:sp>
      <p:pic>
        <p:nvPicPr>
          <p:cNvPr id="163845" name="Picture 5" descr="Fig 2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28800"/>
            <a:ext cx="78486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46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34CB5-FEE7-4E38-9F1A-6790A2ABB5F3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r>
              <a:rPr lang="id-ID" dirty="0" smtClean="0"/>
              <a:t>Gambar 2.4: Sebuah Struktur Organisasi Tradisional</a:t>
            </a:r>
            <a:endParaRPr lang="en-US" dirty="0"/>
          </a:p>
        </p:txBody>
      </p:sp>
      <p:pic>
        <p:nvPicPr>
          <p:cNvPr id="164869" name="Picture 5" descr="Fig 2-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80772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0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FC8-F511-46CE-B4C3-FF48B597AA1B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Organisasi</a:t>
            </a:r>
            <a:r>
              <a:rPr lang="en-US" dirty="0" smtClean="0"/>
              <a:t> </a:t>
            </a:r>
            <a:r>
              <a:rPr lang="id-ID" dirty="0" smtClean="0"/>
              <a:t>Proyek 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Berpusat produk utama atau jasa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T</a:t>
            </a:r>
            <a:r>
              <a:rPr lang="id-ID" smtClean="0"/>
              <a:t>im proyek</a:t>
            </a:r>
            <a:r>
              <a:rPr lang="en-US" smtClean="0"/>
              <a:t> sementara</a:t>
            </a:r>
            <a:endParaRPr lang="en-US" dirty="0"/>
          </a:p>
        </p:txBody>
      </p:sp>
      <p:pic>
        <p:nvPicPr>
          <p:cNvPr id="90116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DCA49-B357-4652-8B99-18A7065E279A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763000" cy="1143000"/>
          </a:xfrm>
        </p:spPr>
        <p:txBody>
          <a:bodyPr/>
          <a:lstStyle/>
          <a:p>
            <a:r>
              <a:rPr lang="id-ID" smtClean="0"/>
              <a:t>Sebuah </a:t>
            </a:r>
            <a:r>
              <a:rPr lang="id-ID" dirty="0" smtClean="0"/>
              <a:t>Struktur Organisasi Proyek</a:t>
            </a:r>
            <a:endParaRPr lang="en-US" dirty="0"/>
          </a:p>
        </p:txBody>
      </p:sp>
      <p:pic>
        <p:nvPicPr>
          <p:cNvPr id="160773" name="Picture 5" descr="Fig 2-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1905000"/>
            <a:ext cx="8301037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774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DA8E-3FC2-47A3-8FFF-E90847EF3EFC}" type="slidenum">
              <a:rPr lang="en-US"/>
              <a:pPr/>
              <a:t>15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Organisasi</a:t>
            </a:r>
            <a:r>
              <a:rPr lang="en-US" dirty="0" smtClean="0"/>
              <a:t> </a:t>
            </a:r>
            <a:r>
              <a:rPr lang="id-ID" dirty="0" smtClean="0"/>
              <a:t>Tim 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Berpusat pada tim kerja atau kelompok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Tim s</a:t>
            </a:r>
            <a:r>
              <a:rPr lang="id-ID" smtClean="0"/>
              <a:t>ementara atau permanen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/>
              <a:t>B</a:t>
            </a:r>
            <a:r>
              <a:rPr lang="id-ID" dirty="0" smtClean="0"/>
              <a:t>erbagai</a:t>
            </a:r>
            <a:r>
              <a:rPr lang="en-US" dirty="0" smtClean="0"/>
              <a:t> </a:t>
            </a:r>
            <a:r>
              <a:rPr lang="id-ID" dirty="0" smtClean="0"/>
              <a:t>ukuran</a:t>
            </a:r>
            <a:endParaRPr lang="en-US" dirty="0" smtClean="0"/>
          </a:p>
          <a:p>
            <a:pPr marL="0" indent="0">
              <a:spcBef>
                <a:spcPct val="100000"/>
              </a:spcBef>
              <a:buNone/>
            </a:pPr>
            <a:endParaRPr lang="en-US" dirty="0"/>
          </a:p>
        </p:txBody>
      </p:sp>
      <p:pic>
        <p:nvPicPr>
          <p:cNvPr id="9216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0CD9-FBC8-47C8-9566-16FDFB87DE79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/>
          <a:lstStyle/>
          <a:p>
            <a:r>
              <a:rPr lang="id-ID" dirty="0" smtClean="0"/>
              <a:t>Struktur Organisasi</a:t>
            </a:r>
            <a:r>
              <a:rPr lang="en-US" dirty="0" smtClean="0"/>
              <a:t> </a:t>
            </a:r>
            <a:r>
              <a:rPr lang="id-ID" dirty="0" smtClean="0"/>
              <a:t>Multidimensional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9913"/>
            <a:ext cx="8229600" cy="425608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Dapat menggabungkan beberapa struktur pada saat yang sama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Keuntungan: kemampuan untuk secara </a:t>
            </a:r>
            <a:r>
              <a:rPr lang="id-ID" smtClean="0"/>
              <a:t>bersamaan </a:t>
            </a:r>
            <a:r>
              <a:rPr lang="en-US" smtClean="0"/>
              <a:t>mementingkan </a:t>
            </a:r>
            <a:r>
              <a:rPr lang="id-ID" smtClean="0"/>
              <a:t>kedua </a:t>
            </a:r>
            <a:r>
              <a:rPr lang="id-ID" dirty="0" smtClean="0"/>
              <a:t>wilayah perusahaan tradisional dan lini produk penting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Kerugian</a:t>
            </a:r>
            <a:r>
              <a:rPr lang="id-ID" smtClean="0"/>
              <a:t>: </a:t>
            </a:r>
            <a:r>
              <a:rPr lang="en-US" smtClean="0"/>
              <a:t>otoritas dengan </a:t>
            </a:r>
            <a:r>
              <a:rPr lang="id-ID" smtClean="0"/>
              <a:t>beberapa bari</a:t>
            </a:r>
            <a:r>
              <a:rPr lang="en-US"/>
              <a:t>s</a:t>
            </a:r>
            <a:endParaRPr lang="en-US" dirty="0"/>
          </a:p>
        </p:txBody>
      </p:sp>
      <p:pic>
        <p:nvPicPr>
          <p:cNvPr id="94212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ECB8-5883-4D8B-AAF4-D86481F61461}" type="slidenum">
              <a:rPr lang="en-US"/>
              <a:pPr/>
              <a:t>17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Struktur </a:t>
            </a:r>
            <a:r>
              <a:rPr lang="id-ID" dirty="0" smtClean="0"/>
              <a:t>Organisasi</a:t>
            </a:r>
            <a:r>
              <a:rPr lang="en-US" dirty="0" smtClean="0"/>
              <a:t> </a:t>
            </a:r>
            <a:r>
              <a:rPr lang="id-ID" dirty="0" smtClean="0"/>
              <a:t>Multidimensional</a:t>
            </a:r>
            <a:endParaRPr lang="en-US" dirty="0"/>
          </a:p>
        </p:txBody>
      </p:sp>
      <p:pic>
        <p:nvPicPr>
          <p:cNvPr id="161797" name="Picture 5" descr="Fig 2-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057400"/>
            <a:ext cx="73152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8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31AFF-38E0-4634-B60E-9E5D35539C49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Struktur Organisasi </a:t>
            </a:r>
            <a:r>
              <a:rPr lang="id-ID" sz="2800" smtClean="0"/>
              <a:t>Virtual dan </a:t>
            </a:r>
            <a:r>
              <a:rPr lang="id-ID" sz="2800" dirty="0" smtClean="0"/>
              <a:t>Kerja Kolaborasi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r>
              <a:rPr lang="id-ID" dirty="0" smtClean="0">
                <a:effectLst/>
              </a:rPr>
              <a:t>Mempekerjakan individu, kelompok, atau unit usaha di </a:t>
            </a:r>
            <a:r>
              <a:rPr lang="id-ID" smtClean="0">
                <a:effectLst/>
              </a:rPr>
              <a:t>wilayah geografis</a:t>
            </a:r>
            <a:r>
              <a:rPr lang="en-US" smtClean="0">
                <a:effectLst/>
              </a:rPr>
              <a:t> tersebar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Orang mungkin tidak pernah bertemu muka </a:t>
            </a:r>
            <a:r>
              <a:rPr lang="id-ID" smtClean="0">
                <a:effectLst/>
              </a:rPr>
              <a:t>dengan muka</a:t>
            </a:r>
            <a:endParaRPr lang="en-US" smtClean="0">
              <a:effectLst/>
            </a:endParaRPr>
          </a:p>
          <a:p>
            <a:r>
              <a:rPr lang="id-ID" smtClean="0">
                <a:effectLst/>
              </a:rPr>
              <a:t>Dapat </a:t>
            </a:r>
            <a:r>
              <a:rPr lang="id-ID" dirty="0" smtClean="0">
                <a:effectLst/>
              </a:rPr>
              <a:t>permanen atau sementara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Kerja kolaboratif: manajer dan karyawan dapat secara efektif bekerja dalam kelompok di seluruh dunia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6260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64D8D-A026-495C-AA9B-7177D24AAEF2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Budaya</a:t>
            </a:r>
            <a:r>
              <a:rPr lang="en-US" dirty="0"/>
              <a:t> </a:t>
            </a:r>
            <a:r>
              <a:rPr lang="id-ID" dirty="0" smtClean="0"/>
              <a:t>Organisasi</a:t>
            </a:r>
            <a:r>
              <a:rPr lang="en-US" dirty="0"/>
              <a:t> </a:t>
            </a:r>
            <a:r>
              <a:rPr lang="id-ID" dirty="0" smtClean="0"/>
              <a:t>dan</a:t>
            </a:r>
            <a:r>
              <a:rPr lang="en-US" dirty="0"/>
              <a:t> </a:t>
            </a:r>
            <a:r>
              <a:rPr lang="id-ID" dirty="0" smtClean="0"/>
              <a:t>Perubahan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Budaya</a:t>
            </a:r>
            <a:r>
              <a:rPr lang="en-US" dirty="0" smtClean="0"/>
              <a:t> </a:t>
            </a:r>
            <a:r>
              <a:rPr lang="id-ID" dirty="0" smtClean="0"/>
              <a:t>Organisasi : pemahaman utama dan </a:t>
            </a:r>
            <a:r>
              <a:rPr lang="id-ID" smtClean="0"/>
              <a:t>asumsi </a:t>
            </a:r>
            <a:r>
              <a:rPr lang="en-US" smtClean="0"/>
              <a:t>pada </a:t>
            </a:r>
            <a:r>
              <a:rPr lang="id-ID" smtClean="0"/>
              <a:t>bisnis</a:t>
            </a:r>
            <a:r>
              <a:rPr lang="id-ID" dirty="0" smtClean="0"/>
              <a:t>, perusahaan, atau organisasi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Budaya organisasi secara signifikan dapat mempengaruhi sistem informasi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Perubahan organisasi: berkaitan dengan bagaimana organisasi merencanakan, melaksanakan, dan menangani perubahan</a:t>
            </a:r>
            <a:endParaRPr lang="en-US" dirty="0"/>
          </a:p>
        </p:txBody>
      </p:sp>
      <p:pic>
        <p:nvPicPr>
          <p:cNvPr id="9728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055C9-5EB5-4B1D-89E4-6BF43B06C6A3}" type="slidenum">
              <a:rPr lang="en-US"/>
              <a:pPr/>
              <a:t>2</a:t>
            </a:fld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id-ID" sz="2400" dirty="0" smtClean="0"/>
              <a:t>Penggunaan sistem informasi untuk menambah nilai bagi organisasi sangat dipengaruhi oleh struktur organisasi, budaya, dan perubahan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 smtClean="0">
              <a:effectLst/>
            </a:endParaRPr>
          </a:p>
          <a:p>
            <a:r>
              <a:rPr lang="en-US" sz="2400" dirty="0" err="1" smtClean="0">
                <a:effectLst/>
              </a:rPr>
              <a:t>Mengidentifikasi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nilai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tambah</a:t>
            </a:r>
            <a:r>
              <a:rPr lang="en-US" sz="2400" dirty="0" smtClean="0">
                <a:effectLst/>
              </a:rPr>
              <a:t> proses </a:t>
            </a:r>
            <a:r>
              <a:rPr lang="en-US" sz="2400" dirty="0" err="1" smtClean="0">
                <a:effectLst/>
              </a:rPr>
              <a:t>dalam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rantai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pasokan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dan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menggambarkan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peran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sistem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informasi</a:t>
            </a:r>
            <a:r>
              <a:rPr lang="en-US" sz="2400" dirty="0" smtClean="0">
                <a:effectLst/>
              </a:rPr>
              <a:t> </a:t>
            </a:r>
            <a:r>
              <a:rPr lang="en-US" sz="2400" err="1" smtClean="0">
                <a:effectLst/>
              </a:rPr>
              <a:t>dalam</a:t>
            </a:r>
            <a:r>
              <a:rPr lang="en-US" sz="2400" smtClean="0">
                <a:effectLst/>
              </a:rPr>
              <a:t> rantai tsb</a:t>
            </a:r>
            <a:endParaRPr lang="en-US" sz="2400" dirty="0" smtClean="0">
              <a:effectLst/>
            </a:endParaRPr>
          </a:p>
          <a:p>
            <a:r>
              <a:rPr lang="en-US" sz="2400" dirty="0" err="1" smtClean="0">
                <a:effectLst/>
              </a:rPr>
              <a:t>Memberikan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definisi</a:t>
            </a:r>
            <a:r>
              <a:rPr lang="en-US" sz="2400" dirty="0" smtClean="0">
                <a:effectLst/>
              </a:rPr>
              <a:t> yang </a:t>
            </a:r>
            <a:r>
              <a:rPr lang="en-US" sz="2400" dirty="0" err="1" smtClean="0">
                <a:effectLst/>
              </a:rPr>
              <a:t>jelas</a:t>
            </a:r>
            <a:r>
              <a:rPr lang="en-US" sz="2400" dirty="0" smtClean="0">
                <a:effectLst/>
              </a:rPr>
              <a:t> </a:t>
            </a:r>
            <a:r>
              <a:rPr lang="en-US" sz="2400" err="1" smtClean="0">
                <a:effectLst/>
              </a:rPr>
              <a:t>dari</a:t>
            </a:r>
            <a:r>
              <a:rPr lang="en-US" sz="2400" smtClean="0">
                <a:effectLst/>
              </a:rPr>
              <a:t> istilah struktur organisasi, budaya organisasi, dan perubahan organisasi serta mendiskusikan </a:t>
            </a:r>
            <a:r>
              <a:rPr lang="en-US" sz="2400" dirty="0" err="1" smtClean="0">
                <a:effectLst/>
              </a:rPr>
              <a:t>bagaimana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mereka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mempengaruhi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pelaksanaan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sistem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 err="1" smtClean="0">
                <a:effectLst/>
              </a:rPr>
              <a:t>informasi</a:t>
            </a:r>
            <a:endParaRPr lang="en-US" sz="2400" dirty="0">
              <a:effectLst/>
            </a:endParaRP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2895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895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E2CDC-E221-4CAD-8856-26AB4F605CFE}" type="slidenum">
              <a:rPr lang="en-US"/>
              <a:pPr/>
              <a:t>20</a:t>
            </a:fld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</a:t>
            </a:r>
            <a:r>
              <a:rPr lang="id-ID" smtClean="0"/>
              <a:t>ekayasa</a:t>
            </a:r>
            <a:r>
              <a:rPr lang="en-US" smtClean="0"/>
              <a:t> Ulang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>
                <a:effectLst/>
              </a:rPr>
              <a:t>roses </a:t>
            </a:r>
            <a:r>
              <a:rPr lang="en-US" dirty="0" err="1" smtClean="0">
                <a:effectLst/>
              </a:rPr>
              <a:t>mendesain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ulang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Disain</a:t>
            </a:r>
            <a:r>
              <a:rPr lang="en-US" dirty="0" smtClean="0">
                <a:effectLst/>
              </a:rPr>
              <a:t> </a:t>
            </a:r>
            <a:r>
              <a:rPr lang="en-US" err="1" smtClean="0">
                <a:effectLst/>
              </a:rPr>
              <a:t>ulang</a:t>
            </a:r>
            <a:r>
              <a:rPr lang="en-US" smtClean="0">
                <a:effectLst/>
              </a:rPr>
              <a:t> proses bisnis secara radikal, </a:t>
            </a:r>
            <a:r>
              <a:rPr lang="en-US" dirty="0" err="1" smtClean="0">
                <a:effectLst/>
              </a:rPr>
              <a:t>struktur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organisasi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sistem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informasi</a:t>
            </a:r>
            <a:r>
              <a:rPr lang="en-US" dirty="0" smtClean="0">
                <a:effectLst/>
              </a:rPr>
              <a:t>, </a:t>
            </a:r>
            <a:r>
              <a:rPr lang="en-US" dirty="0" err="1" smtClean="0">
                <a:effectLst/>
              </a:rPr>
              <a:t>dan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nilai-nilai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organisasi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untuk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mencapai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terobosan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dalam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hasil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bisnis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16691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F102-7BCD-49CD-BEF7-88F9022DB3EA}" type="slidenum">
              <a:rPr lang="en-US"/>
              <a:pPr/>
              <a:t>21</a:t>
            </a:fld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838200"/>
          </a:xfrm>
        </p:spPr>
        <p:txBody>
          <a:bodyPr/>
          <a:lstStyle/>
          <a:p>
            <a:r>
              <a:rPr lang="en-US" smtClean="0"/>
              <a:t>R</a:t>
            </a:r>
            <a:r>
              <a:rPr lang="id-ID" smtClean="0"/>
              <a:t>ekayasa</a:t>
            </a:r>
            <a:r>
              <a:rPr lang="en-US" smtClean="0"/>
              <a:t> Ulang</a:t>
            </a:r>
            <a:endParaRPr lang="en-US" dirty="0"/>
          </a:p>
        </p:txBody>
      </p:sp>
      <p:pic>
        <p:nvPicPr>
          <p:cNvPr id="167941" name="Picture 5" descr="Fig 2-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175" y="1436688"/>
            <a:ext cx="6118225" cy="465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2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B1E75-1170-4E29-86DC-7DB2A4D079FF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Perbaikan </a:t>
            </a:r>
            <a:r>
              <a:rPr lang="en-US" smtClean="0"/>
              <a:t>Secara </a:t>
            </a:r>
            <a:r>
              <a:rPr lang="en-US"/>
              <a:t>T</a:t>
            </a:r>
            <a:r>
              <a:rPr lang="id-ID" smtClean="0"/>
              <a:t>erus </a:t>
            </a:r>
            <a:r>
              <a:rPr lang="en-US" dirty="0"/>
              <a:t>M</a:t>
            </a:r>
            <a:r>
              <a:rPr lang="id-ID" smtClean="0"/>
              <a:t>enerus</a:t>
            </a:r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Terus-menerus mencari cara untuk meningkatkan proses bisnis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 smtClean="0"/>
              <a:t>M</a:t>
            </a:r>
            <a:r>
              <a:rPr lang="id-ID" dirty="0" smtClean="0"/>
              <a:t>anfaat: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en-US" smtClean="0"/>
              <a:t>Peningkatan l</a:t>
            </a:r>
            <a:r>
              <a:rPr lang="id-ID" smtClean="0"/>
              <a:t>oyalitas pelanggan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Mengurangi ketidakpuasan pelanggan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smtClean="0"/>
              <a:t>Mengurangi </a:t>
            </a:r>
            <a:r>
              <a:rPr lang="en-US" smtClean="0"/>
              <a:t>kesempatan terjadinya </a:t>
            </a:r>
            <a:r>
              <a:rPr lang="id-ID" smtClean="0"/>
              <a:t>kompetitif</a:t>
            </a:r>
            <a:r>
              <a:rPr lang="en-US" smtClean="0"/>
              <a:t> yang merusak</a:t>
            </a:r>
            <a:endParaRPr lang="en-US" dirty="0"/>
          </a:p>
        </p:txBody>
      </p:sp>
      <p:pic>
        <p:nvPicPr>
          <p:cNvPr id="10240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D00F-CC2E-4535-8E0E-23E1D7AC583A}" type="slidenum">
              <a:rPr lang="en-US"/>
              <a:pPr/>
              <a:t>23</a:t>
            </a:fld>
            <a:endParaRPr 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id-ID" sz="2800"/>
              <a:t>Membandingkan Re</a:t>
            </a:r>
            <a:r>
              <a:rPr lang="en-US" sz="2800"/>
              <a:t>kayasa</a:t>
            </a:r>
            <a:r>
              <a:rPr lang="id-ID" sz="2800"/>
              <a:t> </a:t>
            </a:r>
            <a:r>
              <a:rPr lang="en-US" sz="2800" smtClean="0"/>
              <a:t>Ulang Proses Bisnis</a:t>
            </a:r>
            <a:r>
              <a:rPr lang="id-ID" sz="2800" smtClean="0"/>
              <a:t> dan </a:t>
            </a:r>
            <a:r>
              <a:rPr lang="id-ID" sz="2800" dirty="0" smtClean="0"/>
              <a:t>Peningkatan Berkesinambungan</a:t>
            </a:r>
            <a:endParaRPr lang="en-US" sz="2800" dirty="0"/>
          </a:p>
        </p:txBody>
      </p:sp>
      <p:pic>
        <p:nvPicPr>
          <p:cNvPr id="168965" name="Picture 5" descr="Table 2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667000"/>
            <a:ext cx="8428038" cy="259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8966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9F924-71CF-4CE3-8709-D80E4430F19D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Penyebaran, </a:t>
            </a:r>
            <a:r>
              <a:rPr lang="en-US" smtClean="0"/>
              <a:t>Pengumpulan</a:t>
            </a:r>
            <a:r>
              <a:rPr lang="id-ID" smtClean="0"/>
              <a:t>, dan Penerimaan</a:t>
            </a:r>
            <a:r>
              <a:rPr lang="en-US" smtClean="0"/>
              <a:t> Teknologi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b="1" smtClean="0"/>
              <a:t>Difusi </a:t>
            </a:r>
            <a:r>
              <a:rPr lang="id-ID" b="1" smtClean="0"/>
              <a:t>Teknologi </a:t>
            </a:r>
            <a:r>
              <a:rPr lang="id-ID" dirty="0" smtClean="0"/>
              <a:t>: ukuran seberapa luas penggunaan teknologi dalam suatu organisasi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b="1" smtClean="0"/>
              <a:t>Infusi </a:t>
            </a:r>
            <a:r>
              <a:rPr lang="id-ID" b="1" smtClean="0"/>
              <a:t>Teknologi</a:t>
            </a:r>
            <a:r>
              <a:rPr lang="id-ID" dirty="0" smtClean="0"/>
              <a:t>: sejauh mana </a:t>
            </a:r>
            <a:r>
              <a:rPr lang="id-ID" smtClean="0"/>
              <a:t>teknologi </a:t>
            </a:r>
            <a:r>
              <a:rPr lang="en-US" smtClean="0"/>
              <a:t>diterapkan pada </a:t>
            </a:r>
            <a:r>
              <a:rPr lang="id-ID" smtClean="0"/>
              <a:t>departemen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Teknologi Acceptance Model (TAM): </a:t>
            </a:r>
            <a:r>
              <a:rPr lang="id-ID" dirty="0" smtClean="0"/>
              <a:t>menentukan faktor-faktor yang dapat </a:t>
            </a:r>
            <a:r>
              <a:rPr lang="id-ID" smtClean="0"/>
              <a:t>menyebabkan </a:t>
            </a:r>
            <a:r>
              <a:rPr lang="en-US" smtClean="0"/>
              <a:t>semakin tingginya </a:t>
            </a:r>
            <a:r>
              <a:rPr lang="id-ID" smtClean="0"/>
              <a:t>penggunaan teknologi dalam </a:t>
            </a:r>
            <a:r>
              <a:rPr lang="id-ID" dirty="0" smtClean="0"/>
              <a:t>sebuah organisasi</a:t>
            </a:r>
            <a:endParaRPr lang="en-US" dirty="0"/>
          </a:p>
        </p:txBody>
      </p:sp>
      <p:pic>
        <p:nvPicPr>
          <p:cNvPr id="104452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B9E4-1DFE-44CD-A36A-4E34D408A7E4}" type="slidenum">
              <a:rPr lang="en-US"/>
              <a:pPr/>
              <a:t>25</a:t>
            </a:fld>
            <a:endParaRPr 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Quality Management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Kualitas</a:t>
            </a:r>
            <a:r>
              <a:rPr lang="id-ID" dirty="0" smtClean="0"/>
              <a:t>: kemampuan suatu produk atau jasa untuk memenuhi atau melebihi harapan pelanggan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b="1" dirty="0" smtClean="0"/>
              <a:t>Total quality management (TQM): </a:t>
            </a:r>
            <a:r>
              <a:rPr lang="id-ID" dirty="0" smtClean="0"/>
              <a:t>pendekatan, alat, dan teknik </a:t>
            </a:r>
            <a:r>
              <a:rPr lang="id-ID" smtClean="0"/>
              <a:t>yang </a:t>
            </a:r>
            <a:r>
              <a:rPr lang="en-US" smtClean="0"/>
              <a:t>membantu perkembangan </a:t>
            </a:r>
            <a:r>
              <a:rPr lang="id-ID" smtClean="0"/>
              <a:t>komitmen </a:t>
            </a:r>
            <a:r>
              <a:rPr lang="id-ID" dirty="0" smtClean="0"/>
              <a:t>terhadap kualitas seluruh organisasi</a:t>
            </a:r>
            <a:endParaRPr lang="en-US" dirty="0"/>
          </a:p>
        </p:txBody>
      </p:sp>
      <p:pic>
        <p:nvPicPr>
          <p:cNvPr id="105476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AADFA-083A-402E-9E3D-D0EF93B16FAA}" type="slidenum">
              <a:rPr lang="en-US"/>
              <a:pPr/>
              <a:t>26</a:t>
            </a:fld>
            <a:endParaRPr lang="en-US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Outsourcing, On-Demand Computing, dan Perampingan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id-ID" dirty="0" smtClean="0"/>
              <a:t>Outsourcing: kontrak dengan profesional luar</a:t>
            </a:r>
            <a:endParaRPr lang="en-US" dirty="0" smtClean="0"/>
          </a:p>
          <a:p>
            <a:pPr>
              <a:spcBef>
                <a:spcPct val="60000"/>
              </a:spcBef>
            </a:pPr>
            <a:r>
              <a:rPr lang="en-US" dirty="0" smtClean="0"/>
              <a:t>O</a:t>
            </a:r>
            <a:r>
              <a:rPr lang="id-ID" dirty="0" smtClean="0"/>
              <a:t>n-demand</a:t>
            </a:r>
            <a:r>
              <a:rPr lang="en-US" dirty="0" smtClean="0"/>
              <a:t> Computing</a:t>
            </a:r>
            <a:r>
              <a:rPr lang="id-ID" dirty="0" smtClean="0"/>
              <a:t>: </a:t>
            </a:r>
            <a:r>
              <a:rPr lang="id-ID" smtClean="0"/>
              <a:t>kontrak sumber </a:t>
            </a:r>
            <a:r>
              <a:rPr lang="id-ID" dirty="0" smtClean="0"/>
              <a:t>daya komputer untuk secara cepat merespon alur kerja organisasi yang berbeda-beda</a:t>
            </a:r>
            <a:endParaRPr lang="en-US" dirty="0" smtClean="0"/>
          </a:p>
          <a:p>
            <a:pPr>
              <a:spcBef>
                <a:spcPct val="60000"/>
              </a:spcBef>
            </a:pPr>
            <a:r>
              <a:rPr lang="id-ID" dirty="0" smtClean="0"/>
              <a:t>Perampingan: mengurangi jumlah karyawan dalam suatu organisasi untuk memotong biaya</a:t>
            </a:r>
            <a:endParaRPr lang="en-US" dirty="0"/>
          </a:p>
        </p:txBody>
      </p:sp>
      <p:pic>
        <p:nvPicPr>
          <p:cNvPr id="10752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2ACAE-7C34-43A5-A80B-E765F4BC63D0}" type="slidenum">
              <a:rPr lang="en-US"/>
              <a:pPr/>
              <a:t>27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dalam Masyarakat Global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mtClean="0"/>
              <a:t>Selagi </a:t>
            </a:r>
            <a:r>
              <a:rPr lang="id-ID" smtClean="0"/>
              <a:t>perusahaan </a:t>
            </a:r>
            <a:r>
              <a:rPr lang="en-US" smtClean="0"/>
              <a:t>lebih </a:t>
            </a:r>
            <a:r>
              <a:rPr lang="id-ID" smtClean="0"/>
              <a:t>mengandalkan </a:t>
            </a:r>
            <a:r>
              <a:rPr lang="id-ID" dirty="0" smtClean="0"/>
              <a:t>struktur virtual dan outsourcing, perusahaan dapat beroperasi di seluruh dunia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id-ID" dirty="0" smtClean="0"/>
              <a:t>Tantangan untuk beroperasi di masyarakat global: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id-ID" dirty="0" smtClean="0"/>
              <a:t>Setiap negara </a:t>
            </a:r>
            <a:r>
              <a:rPr lang="id-ID" smtClean="0"/>
              <a:t>memiliki adat </a:t>
            </a:r>
            <a:r>
              <a:rPr lang="id-ID" dirty="0" smtClean="0"/>
              <a:t>istiadat, budaya, standar, politik, dan hukum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id-ID" dirty="0" smtClean="0"/>
              <a:t>Bahasa</a:t>
            </a:r>
            <a:endParaRPr lang="en-US" dirty="0" smtClean="0"/>
          </a:p>
          <a:p>
            <a:pPr lvl="1">
              <a:spcBef>
                <a:spcPct val="50000"/>
              </a:spcBef>
            </a:pPr>
            <a:r>
              <a:rPr lang="id-ID" dirty="0" smtClean="0"/>
              <a:t>Kesulitan dalam mengelola dan mengendalikan </a:t>
            </a:r>
            <a:r>
              <a:rPr lang="id-ID" smtClean="0"/>
              <a:t>operasi </a:t>
            </a:r>
            <a:r>
              <a:rPr lang="en-US" smtClean="0"/>
              <a:t>bisnis </a:t>
            </a:r>
            <a:r>
              <a:rPr lang="id-ID" smtClean="0"/>
              <a:t>di </a:t>
            </a:r>
            <a:r>
              <a:rPr lang="id-ID" dirty="0" smtClean="0"/>
              <a:t>berbagai negara</a:t>
            </a:r>
            <a:endParaRPr lang="en-US" dirty="0"/>
          </a:p>
        </p:txBody>
      </p:sp>
      <p:pic>
        <p:nvPicPr>
          <p:cNvPr id="169988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8595-B93A-4DFC-8764-EAA60801DFA5}" type="slidenum">
              <a:rPr lang="en-US"/>
              <a:pPr/>
              <a:t>28</a:t>
            </a:fld>
            <a:endParaRPr lang="en-US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Keunggulan </a:t>
            </a:r>
            <a:r>
              <a:rPr lang="en-US" smtClean="0"/>
              <a:t>K</a:t>
            </a:r>
            <a:r>
              <a:rPr lang="id-ID" smtClean="0"/>
              <a:t>ompetitif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8950"/>
            <a:ext cx="8229600" cy="433705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Keunggulan kompetitif</a:t>
            </a:r>
            <a:r>
              <a:rPr lang="id-ID" smtClean="0"/>
              <a:t>: </a:t>
            </a:r>
            <a:r>
              <a:rPr lang="en-US" smtClean="0"/>
              <a:t>keuntungan </a:t>
            </a:r>
            <a:r>
              <a:rPr lang="id-ID" smtClean="0"/>
              <a:t>signifikan</a:t>
            </a:r>
            <a:r>
              <a:rPr lang="en-US" smtClean="0"/>
              <a:t> dan bersifat </a:t>
            </a:r>
            <a:r>
              <a:rPr lang="id-ID" smtClean="0"/>
              <a:t>jangka </a:t>
            </a:r>
            <a:r>
              <a:rPr lang="id-ID" smtClean="0"/>
              <a:t>panjang </a:t>
            </a:r>
            <a:r>
              <a:rPr lang="en-US" smtClean="0"/>
              <a:t>bagi </a:t>
            </a:r>
            <a:r>
              <a:rPr lang="id-ID" smtClean="0"/>
              <a:t>perusahaan </a:t>
            </a:r>
            <a:r>
              <a:rPr lang="id-ID" dirty="0" smtClean="0"/>
              <a:t>selama kompetisi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Kemampuan untuk membangun dan mempertahankan keunggulan kompetitif sangat penting untuk keberhasilan perusahaan</a:t>
            </a:r>
            <a:endParaRPr lang="en-US" sz="3000" dirty="0"/>
          </a:p>
        </p:txBody>
      </p:sp>
      <p:pic>
        <p:nvPicPr>
          <p:cNvPr id="109572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48DD-DF48-4229-9778-DC73735A2A5A}" type="slidenum">
              <a:rPr lang="en-US"/>
              <a:pPr/>
              <a:t>29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Faktor-faktor </a:t>
            </a:r>
            <a:r>
              <a:rPr lang="id-ID" smtClean="0"/>
              <a:t>yang </a:t>
            </a:r>
            <a:r>
              <a:rPr lang="en-US" smtClean="0"/>
              <a:t>Menuntun </a:t>
            </a:r>
            <a:r>
              <a:rPr lang="id-ID" smtClean="0"/>
              <a:t>Perusahaan </a:t>
            </a:r>
            <a:r>
              <a:rPr lang="id-ID" dirty="0" smtClean="0"/>
              <a:t>untuk Mencari Keunggulan Kompetitif</a:t>
            </a:r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Rivalitas antara kompetisi yang ada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Ancaman pendatang baru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Ancaman </a:t>
            </a:r>
            <a:r>
              <a:rPr lang="id-ID" smtClean="0"/>
              <a:t>produk dan jasa</a:t>
            </a:r>
            <a:r>
              <a:rPr lang="en-US" smtClean="0"/>
              <a:t> pengganti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Kekuatan penawaran </a:t>
            </a:r>
            <a:r>
              <a:rPr lang="id-ID" smtClean="0"/>
              <a:t>pelanggan </a:t>
            </a:r>
            <a:r>
              <a:rPr lang="id-ID" dirty="0" smtClean="0"/>
              <a:t>dan pemasok</a:t>
            </a:r>
            <a:endParaRPr lang="en-US" dirty="0"/>
          </a:p>
        </p:txBody>
      </p:sp>
      <p:pic>
        <p:nvPicPr>
          <p:cNvPr id="110596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B257-C205-43CB-B56A-6FCAC2076BA7}" type="slidenum">
              <a:rPr lang="en-US"/>
              <a:pPr/>
              <a:t>3</a:t>
            </a:fld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10200"/>
          </a:xfrm>
        </p:spPr>
        <p:txBody>
          <a:bodyPr/>
          <a:lstStyle/>
          <a:p>
            <a:r>
              <a:rPr lang="id-ID" sz="2400" dirty="0" smtClean="0"/>
              <a:t>Karena sistem informasi sangat penting, bisnis perlu memastikan bahwa perbaikan </a:t>
            </a:r>
            <a:r>
              <a:rPr lang="id-ID" sz="2400" smtClean="0"/>
              <a:t>atau </a:t>
            </a:r>
            <a:r>
              <a:rPr lang="en-US" sz="2400" smtClean="0"/>
              <a:t>pembangunan </a:t>
            </a:r>
            <a:r>
              <a:rPr lang="id-ID" sz="2400" smtClean="0"/>
              <a:t>sistem </a:t>
            </a:r>
            <a:r>
              <a:rPr lang="id-ID" sz="2400" dirty="0" smtClean="0"/>
              <a:t>yang sama sekali </a:t>
            </a:r>
            <a:r>
              <a:rPr lang="id-ID" sz="2400" smtClean="0"/>
              <a:t>baru </a:t>
            </a:r>
            <a:r>
              <a:rPr lang="en-US" sz="2400" smtClean="0"/>
              <a:t>dapat </a:t>
            </a:r>
            <a:r>
              <a:rPr lang="id-ID" sz="2400" smtClean="0"/>
              <a:t>menurunkan </a:t>
            </a:r>
            <a:r>
              <a:rPr lang="id-ID" sz="2400" dirty="0" smtClean="0"/>
              <a:t>biaya, meningkatkan keuntungan, meningkatkan pelayanan, atau mencapai keunggulan kompetitif</a:t>
            </a:r>
            <a:endParaRPr lang="en-US" sz="24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>
              <a:spcBef>
                <a:spcPct val="0"/>
              </a:spcBef>
            </a:pPr>
            <a:r>
              <a:rPr lang="id-ID" sz="2400" dirty="0" smtClean="0"/>
              <a:t>Mengidentifikasi beberapa strategi yang digunakan untuk menurunkan biaya atau meningkatkan layanan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id-ID" sz="2400" dirty="0" smtClean="0"/>
              <a:t>Mendefinisikan keunggulan kompetitif jangka panjang dan mendiskusikan bagaimana organisasi menggunakan sistem informasi untuk mendapatkan</a:t>
            </a:r>
            <a:r>
              <a:rPr lang="en-US" sz="2400" dirty="0" smtClean="0"/>
              <a:t> k</a:t>
            </a:r>
            <a:r>
              <a:rPr lang="id-ID" sz="2400" dirty="0" smtClean="0"/>
              <a:t>euntungan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smtClean="0"/>
              <a:t>Mend</a:t>
            </a:r>
            <a:r>
              <a:rPr lang="id-ID" sz="2400" smtClean="0"/>
              <a:t>iskusikan </a:t>
            </a:r>
            <a:r>
              <a:rPr lang="id-ID" sz="2400" dirty="0" smtClean="0"/>
              <a:t>bagaimana </a:t>
            </a:r>
            <a:r>
              <a:rPr lang="id-ID" sz="2400" smtClean="0"/>
              <a:t>organisasi </a:t>
            </a:r>
            <a:r>
              <a:rPr lang="en-US" sz="2400" smtClean="0"/>
              <a:t>membutuhkan</a:t>
            </a:r>
            <a:r>
              <a:rPr lang="id-ID" sz="2400" smtClean="0"/>
              <a:t> </a:t>
            </a:r>
            <a:r>
              <a:rPr lang="id-ID" sz="2400" dirty="0" smtClean="0"/>
              <a:t>sistem informasi</a:t>
            </a:r>
            <a:endParaRPr lang="en-US" sz="2400" dirty="0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2895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895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156A0-9A73-4D79-8902-16A498E69978}" type="slidenum">
              <a:rPr lang="en-US"/>
              <a:pPr/>
              <a:t>30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Perencanaan Strategis untuk Keunggulan Kompetitif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Mengubah struktur industri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Menciptakan produk baru atau jasa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Meningkatkan produk atau jasa yang sudah ada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Penggunaan </a:t>
            </a:r>
            <a:r>
              <a:rPr lang="id-ID" smtClean="0"/>
              <a:t>sistem </a:t>
            </a:r>
            <a:r>
              <a:rPr lang="id-ID" dirty="0" smtClean="0"/>
              <a:t>informasi untuk tujuan strategis</a:t>
            </a:r>
            <a:endParaRPr lang="en-US" dirty="0"/>
          </a:p>
        </p:txBody>
      </p:sp>
      <p:pic>
        <p:nvPicPr>
          <p:cNvPr id="11264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3DE7-D28F-45FB-BB4A-E051320BED86}" type="slidenum">
              <a:rPr lang="en-US"/>
              <a:pPr/>
              <a:t>31</a:t>
            </a:fld>
            <a:endParaRPr 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</a:t>
            </a:r>
            <a:r>
              <a:rPr lang="id-ID" smtClean="0"/>
              <a:t>aktor </a:t>
            </a:r>
            <a:r>
              <a:rPr lang="en-US" smtClean="0"/>
              <a:t>dan Strategi </a:t>
            </a:r>
            <a:r>
              <a:rPr lang="id-ID" smtClean="0"/>
              <a:t>Keunggulan Kompetitif</a:t>
            </a:r>
            <a:endParaRPr lang="en-US" dirty="0"/>
          </a:p>
        </p:txBody>
      </p:sp>
      <p:pic>
        <p:nvPicPr>
          <p:cNvPr id="171014" name="Picture 6" descr="Table 2-4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2057400"/>
            <a:ext cx="8410575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015" name="Picture 7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CFB9-70A5-4DA3-9B47-F0F4D198D41D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Faktor </a:t>
            </a:r>
            <a:r>
              <a:rPr lang="en-US" smtClean="0"/>
              <a:t>dan Strategi </a:t>
            </a:r>
            <a:r>
              <a:rPr lang="id-ID" smtClean="0"/>
              <a:t>Keunggulan Kompetitif </a:t>
            </a:r>
            <a:r>
              <a:rPr lang="en-US" smtClean="0"/>
              <a:t>(lanjutan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8181" name="Picture 5" descr="Table 2-4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84582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2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D7A7-C8AA-485E-B3F9-7FF4F25C728A}" type="slidenum">
              <a:rPr lang="en-US"/>
              <a:pPr/>
              <a:t>33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Sistem Informasi </a:t>
            </a:r>
            <a:r>
              <a:rPr lang="id-ID" smtClean="0"/>
              <a:t>Berbasis</a:t>
            </a:r>
            <a:r>
              <a:rPr lang="en-US" smtClean="0"/>
              <a:t> Kinerja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191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smtClean="0"/>
              <a:t>Mempertimbangkan keuntungan </a:t>
            </a:r>
            <a:r>
              <a:rPr lang="id-ID" dirty="0" smtClean="0"/>
              <a:t>strategis dan biaya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Menggunakan produktivitas</a:t>
            </a:r>
            <a:r>
              <a:rPr lang="id-ID" smtClean="0"/>
              <a:t>, laba atas investasi (</a:t>
            </a:r>
            <a:r>
              <a:rPr lang="id-ID" dirty="0" smtClean="0"/>
              <a:t>ROI), nilai bersih saat ini, </a:t>
            </a:r>
            <a:r>
              <a:rPr lang="id-ID" smtClean="0"/>
              <a:t>dan </a:t>
            </a:r>
            <a:r>
              <a:rPr lang="en-US" smtClean="0"/>
              <a:t>ukuran </a:t>
            </a:r>
            <a:r>
              <a:rPr lang="id-ID" smtClean="0"/>
              <a:t>kinerja</a:t>
            </a:r>
            <a:r>
              <a:rPr lang="en-US" smtClean="0"/>
              <a:t> lain</a:t>
            </a:r>
            <a:endParaRPr lang="en-US" dirty="0"/>
          </a:p>
        </p:txBody>
      </p:sp>
      <p:pic>
        <p:nvPicPr>
          <p:cNvPr id="172036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80E35-316F-4C39-8B2E-3A63D37F9786}" type="slidenum">
              <a:rPr lang="en-US"/>
              <a:pPr/>
              <a:t>34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295400"/>
          </a:xfrm>
        </p:spPr>
        <p:txBody>
          <a:bodyPr/>
          <a:lstStyle/>
          <a:p>
            <a:r>
              <a:rPr lang="id-ID" smtClean="0"/>
              <a:t>Tiga </a:t>
            </a:r>
            <a:r>
              <a:rPr lang="id-ID" dirty="0" smtClean="0"/>
              <a:t>Tahapan dalam Penggunaan Sistem Informasi Bisnis</a:t>
            </a:r>
            <a:endParaRPr lang="en-US" dirty="0"/>
          </a:p>
        </p:txBody>
      </p:sp>
      <p:pic>
        <p:nvPicPr>
          <p:cNvPr id="173061" name="Picture 5" descr="Fig 2-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4114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3062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8A44-0474-4891-9109-D111EFF991AE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id-ID" dirty="0" smtClean="0"/>
              <a:t>roduktivitas</a:t>
            </a: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</a:pPr>
            <a:r>
              <a:rPr lang="en-US" smtClean="0"/>
              <a:t>O</a:t>
            </a:r>
            <a:r>
              <a:rPr lang="id-ID" smtClean="0"/>
              <a:t>utput </a:t>
            </a:r>
            <a:r>
              <a:rPr lang="en-US" smtClean="0"/>
              <a:t>yang </a:t>
            </a:r>
            <a:r>
              <a:rPr lang="id-ID" smtClean="0"/>
              <a:t>dicapai </a:t>
            </a:r>
            <a:r>
              <a:rPr lang="id-ID" dirty="0" smtClean="0"/>
              <a:t>dibagi dengan masukan yang diperlukan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Output yang lebih tinggi terhadap sebuah yang input yang diberikan berarti produktivitas yang lebih besar</a:t>
            </a:r>
          </a:p>
        </p:txBody>
      </p:sp>
      <p:pic>
        <p:nvPicPr>
          <p:cNvPr id="116740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8DAB-314B-4AEF-9174-C9AD1BCD52F0}" type="slidenum">
              <a:rPr lang="en-US"/>
              <a:pPr/>
              <a:t>36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Return on Investment dan Nilai dari Sistem Informasi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85975"/>
            <a:ext cx="8229600" cy="4010025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 smtClean="0"/>
              <a:t>P</a:t>
            </a:r>
            <a:r>
              <a:rPr lang="id-ID" dirty="0" smtClean="0"/>
              <a:t>ertumbuhan laba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dirty="0"/>
              <a:t>P</a:t>
            </a:r>
            <a:r>
              <a:rPr lang="id-ID" dirty="0" smtClean="0"/>
              <a:t>angsa pasar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smtClean="0"/>
              <a:t>Kesadaran dan kepuasan</a:t>
            </a:r>
            <a:r>
              <a:rPr lang="en-US" smtClean="0"/>
              <a:t> pelanggan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B</a:t>
            </a:r>
            <a:r>
              <a:rPr lang="id-ID" smtClean="0"/>
              <a:t>iaya </a:t>
            </a:r>
            <a:r>
              <a:rPr lang="en-US" smtClean="0"/>
              <a:t>total </a:t>
            </a:r>
            <a:r>
              <a:rPr lang="id-ID" smtClean="0"/>
              <a:t>kepemilikan</a:t>
            </a:r>
            <a:r>
              <a:rPr lang="en-US"/>
              <a:t> </a:t>
            </a:r>
            <a:r>
              <a:rPr lang="en-US" smtClean="0"/>
              <a:t>(total </a:t>
            </a:r>
            <a:r>
              <a:rPr lang="en-US"/>
              <a:t>cost of </a:t>
            </a:r>
            <a:r>
              <a:rPr lang="en-US" smtClean="0"/>
              <a:t>ownership)</a:t>
            </a:r>
            <a:endParaRPr lang="en-US"/>
          </a:p>
        </p:txBody>
      </p:sp>
      <p:pic>
        <p:nvPicPr>
          <p:cNvPr id="11776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4C30A-233E-4E9C-BD9F-29F35CEDFEAE}" type="slidenum">
              <a:rPr lang="en-US"/>
              <a:pPr/>
              <a:t>37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Karir Dalam Sistem Informasi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 smtClean="0"/>
              <a:t>P</a:t>
            </a:r>
            <a:r>
              <a:rPr lang="id-ID" smtClean="0"/>
              <a:t>program</a:t>
            </a:r>
            <a:r>
              <a:rPr lang="en-US"/>
              <a:t> </a:t>
            </a:r>
            <a:r>
              <a:rPr lang="en-US" smtClean="0"/>
              <a:t>gelar</a:t>
            </a:r>
            <a:r>
              <a:rPr lang="id-ID" smtClean="0"/>
              <a:t>:</a:t>
            </a:r>
            <a:endParaRPr lang="en-US" dirty="0" smtClean="0"/>
          </a:p>
          <a:p>
            <a:pPr lvl="1">
              <a:spcBef>
                <a:spcPct val="80000"/>
              </a:spcBef>
            </a:pPr>
            <a:r>
              <a:rPr lang="id-ID" dirty="0" smtClean="0"/>
              <a:t>Gelar dalam sistem informasi</a:t>
            </a:r>
            <a:endParaRPr lang="en-US" dirty="0" smtClean="0"/>
          </a:p>
          <a:p>
            <a:pPr lvl="1">
              <a:spcBef>
                <a:spcPct val="80000"/>
              </a:spcBef>
            </a:pPr>
            <a:r>
              <a:rPr lang="en-US" smtClean="0"/>
              <a:t>Gelar b</a:t>
            </a:r>
            <a:r>
              <a:rPr lang="id-ID" smtClean="0"/>
              <a:t>isnis dengan </a:t>
            </a:r>
            <a:r>
              <a:rPr lang="id-ID" dirty="0" smtClean="0"/>
              <a:t>orientasi global atau internasional</a:t>
            </a:r>
            <a:endParaRPr lang="en-US" dirty="0" smtClean="0"/>
          </a:p>
          <a:p>
            <a:pPr>
              <a:spcBef>
                <a:spcPct val="80000"/>
              </a:spcBef>
            </a:pPr>
            <a:r>
              <a:rPr lang="id-ID" dirty="0" smtClean="0"/>
              <a:t>Sistem komputer membuat pekerjaan sistem informasi </a:t>
            </a:r>
            <a:r>
              <a:rPr lang="id-ID" smtClean="0"/>
              <a:t>profesional </a:t>
            </a:r>
            <a:r>
              <a:rPr lang="en-US" smtClean="0"/>
              <a:t>bekerja </a:t>
            </a:r>
            <a:r>
              <a:rPr lang="id-ID" smtClean="0"/>
              <a:t>lebih </a:t>
            </a:r>
            <a:r>
              <a:rPr lang="id-ID" dirty="0" smtClean="0"/>
              <a:t>mudah</a:t>
            </a:r>
            <a:endParaRPr lang="en-US" dirty="0" smtClean="0"/>
          </a:p>
          <a:p>
            <a:pPr>
              <a:spcBef>
                <a:spcPct val="80000"/>
              </a:spcBef>
            </a:pPr>
            <a:r>
              <a:rPr lang="id-ID" dirty="0" smtClean="0"/>
              <a:t>Peluang dalam sistem informasi tidak terbatas pada satu negara</a:t>
            </a:r>
            <a:endParaRPr lang="en-US" dirty="0"/>
          </a:p>
        </p:txBody>
      </p:sp>
      <p:pic>
        <p:nvPicPr>
          <p:cNvPr id="17408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C7-5804-46FD-841E-D53078888D44}" type="slidenum">
              <a:rPr lang="en-US"/>
              <a:pPr/>
              <a:t>38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Peran, Fungsi, dan Karir di Departemen Sistem Informasi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6938"/>
            <a:ext cx="8229600" cy="3929062"/>
          </a:xfrm>
        </p:spPr>
        <p:txBody>
          <a:bodyPr/>
          <a:lstStyle/>
          <a:p>
            <a:r>
              <a:rPr lang="en-US" smtClean="0">
                <a:effectLst/>
              </a:rPr>
              <a:t>T</a:t>
            </a:r>
            <a:r>
              <a:rPr lang="id-ID" smtClean="0">
                <a:effectLst/>
              </a:rPr>
              <a:t>anggung jawab </a:t>
            </a:r>
            <a:r>
              <a:rPr lang="en-US" smtClean="0">
                <a:effectLst/>
              </a:rPr>
              <a:t>utama </a:t>
            </a:r>
            <a:r>
              <a:rPr lang="id-ID" smtClean="0">
                <a:effectLst/>
              </a:rPr>
              <a:t>dalam </a:t>
            </a:r>
            <a:r>
              <a:rPr lang="id-ID" dirty="0" smtClean="0">
                <a:effectLst/>
              </a:rPr>
              <a:t>sistem informasi</a:t>
            </a:r>
            <a:endParaRPr lang="en-US" dirty="0" smtClean="0">
              <a:effectLst/>
            </a:endParaRPr>
          </a:p>
          <a:p>
            <a:pPr lvl="1"/>
            <a:r>
              <a:rPr lang="id-ID" b="1" dirty="0" smtClean="0">
                <a:effectLst/>
              </a:rPr>
              <a:t>Operasi</a:t>
            </a:r>
            <a:r>
              <a:rPr lang="id-ID" dirty="0" smtClean="0">
                <a:effectLst/>
              </a:rPr>
              <a:t>: berfokus pada </a:t>
            </a:r>
            <a:r>
              <a:rPr lang="id-ID" smtClean="0">
                <a:effectLst/>
              </a:rPr>
              <a:t>efisiensi </a:t>
            </a:r>
            <a:r>
              <a:rPr lang="en-US" smtClean="0">
                <a:effectLst/>
              </a:rPr>
              <a:t>dari </a:t>
            </a:r>
            <a:r>
              <a:rPr lang="id-ID" smtClean="0">
                <a:effectLst/>
              </a:rPr>
              <a:t>fungsi</a:t>
            </a:r>
            <a:r>
              <a:rPr lang="en-US" smtClean="0">
                <a:effectLst/>
              </a:rPr>
              <a:t>-fungsi </a:t>
            </a:r>
            <a:r>
              <a:rPr lang="id-ID" smtClean="0">
                <a:effectLst/>
              </a:rPr>
              <a:t>sistem </a:t>
            </a:r>
            <a:r>
              <a:rPr lang="id-ID" dirty="0" smtClean="0">
                <a:effectLst/>
              </a:rPr>
              <a:t>informasi</a:t>
            </a:r>
            <a:endParaRPr lang="en-US" dirty="0" smtClean="0">
              <a:effectLst/>
            </a:endParaRPr>
          </a:p>
          <a:p>
            <a:pPr lvl="1"/>
            <a:r>
              <a:rPr lang="id-ID" b="1" dirty="0" smtClean="0">
                <a:effectLst/>
              </a:rPr>
              <a:t>Pengembangan sistem</a:t>
            </a:r>
            <a:r>
              <a:rPr lang="id-ID" dirty="0" smtClean="0">
                <a:effectLst/>
              </a:rPr>
              <a:t>: berfokus pada proyek-proyek pembangunan yang spesifik dan pemeliharaan </a:t>
            </a:r>
            <a:r>
              <a:rPr lang="id-ID" smtClean="0">
                <a:effectLst/>
              </a:rPr>
              <a:t>dan review</a:t>
            </a:r>
            <a:r>
              <a:rPr lang="en-US" smtClean="0">
                <a:effectLst/>
              </a:rPr>
              <a:t> secara terus-menerus</a:t>
            </a:r>
            <a:endParaRPr lang="en-US" dirty="0" smtClean="0">
              <a:effectLst/>
            </a:endParaRPr>
          </a:p>
          <a:p>
            <a:pPr lvl="1"/>
            <a:r>
              <a:rPr lang="id-ID" b="1" dirty="0" smtClean="0">
                <a:effectLst/>
              </a:rPr>
              <a:t>Dukungan</a:t>
            </a:r>
            <a:r>
              <a:rPr lang="id-ID" dirty="0" smtClean="0">
                <a:effectLst/>
              </a:rPr>
              <a:t>: menyediakan bantuan pengguna</a:t>
            </a:r>
            <a:endParaRPr lang="id-ID" dirty="0">
              <a:effectLst/>
            </a:endParaRPr>
          </a:p>
        </p:txBody>
      </p:sp>
      <p:pic>
        <p:nvPicPr>
          <p:cNvPr id="124932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410AA-271A-4A92-AE48-E54DF36BEB29}" type="slidenum">
              <a:rPr lang="en-US"/>
              <a:pPr/>
              <a:t>39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err="1" smtClean="0"/>
              <a:t>Gelar</a:t>
            </a:r>
            <a:r>
              <a:rPr lang="en-US" sz="3200" smtClean="0"/>
              <a:t> dan Fungsi Khusus Dalam </a:t>
            </a:r>
            <a:r>
              <a:rPr lang="en-US" sz="3200" err="1" smtClean="0"/>
              <a:t>Sistem</a:t>
            </a:r>
            <a:r>
              <a:rPr lang="en-US" sz="3200" smtClean="0"/>
              <a:t> Informasi</a:t>
            </a:r>
            <a:endParaRPr lang="en-US" sz="32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mtClean="0"/>
              <a:t>Kepala Bagian IT </a:t>
            </a:r>
            <a:r>
              <a:rPr lang="id-ID" smtClean="0"/>
              <a:t>(CIO</a:t>
            </a:r>
            <a:r>
              <a:rPr lang="id-ID" dirty="0" smtClean="0"/>
              <a:t>): </a:t>
            </a:r>
            <a:r>
              <a:rPr lang="id-ID" smtClean="0"/>
              <a:t>menggunakan peralatan </a:t>
            </a:r>
            <a:r>
              <a:rPr lang="en-US" smtClean="0"/>
              <a:t>dan personil </a:t>
            </a:r>
            <a:r>
              <a:rPr lang="id-ID" smtClean="0"/>
              <a:t>departemen </a:t>
            </a:r>
            <a:r>
              <a:rPr lang="en-US" smtClean="0"/>
              <a:t>sistem informasi </a:t>
            </a:r>
            <a:r>
              <a:rPr lang="id-ID" smtClean="0"/>
              <a:t>untuk </a:t>
            </a:r>
            <a:r>
              <a:rPr lang="id-ID" dirty="0" smtClean="0"/>
              <a:t>membantu organisasi mencapai tujuannya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id-ID" dirty="0" smtClean="0"/>
              <a:t>Administrator LAN: mengatur dan mengelola </a:t>
            </a:r>
            <a:r>
              <a:rPr lang="id-ID" smtClean="0"/>
              <a:t>perangkat keras, </a:t>
            </a:r>
            <a:r>
              <a:rPr lang="id-ID" dirty="0" smtClean="0"/>
              <a:t>perangkat lunak, dan </a:t>
            </a:r>
            <a:r>
              <a:rPr lang="id-ID" smtClean="0"/>
              <a:t>proses keamanan</a:t>
            </a:r>
            <a:r>
              <a:rPr lang="en-US" smtClean="0"/>
              <a:t> jaringan</a:t>
            </a:r>
            <a:endParaRPr lang="en-US" dirty="0"/>
          </a:p>
        </p:txBody>
      </p:sp>
      <p:pic>
        <p:nvPicPr>
          <p:cNvPr id="126980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9C07-E7D1-4EF2-8475-F47779D8D1B3}" type="slidenum">
              <a:rPr lang="en-US"/>
              <a:pPr/>
              <a:t>4</a:t>
            </a:fld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Personil s</a:t>
            </a:r>
            <a:r>
              <a:rPr lang="id-ID" smtClean="0"/>
              <a:t>istem informasi </a:t>
            </a:r>
            <a:r>
              <a:rPr lang="en-US" smtClean="0"/>
              <a:t>adalah </a:t>
            </a:r>
            <a:r>
              <a:rPr lang="id-ID" smtClean="0"/>
              <a:t>kunci </a:t>
            </a:r>
            <a:r>
              <a:rPr lang="id-ID" dirty="0" smtClean="0"/>
              <a:t>untuk membuka potensi dari setiap sistem baru </a:t>
            </a:r>
            <a:r>
              <a:rPr lang="id-ID" smtClean="0"/>
              <a:t>atau </a:t>
            </a:r>
            <a:r>
              <a:rPr lang="en-US" smtClean="0"/>
              <a:t>sistem yang telah dimodifikasi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endParaRPr lang="en-US" dirty="0" smtClean="0"/>
          </a:p>
          <a:p>
            <a:r>
              <a:rPr lang="en-US" smtClean="0"/>
              <a:t>Pendefinisian </a:t>
            </a:r>
            <a:r>
              <a:rPr lang="id-ID" smtClean="0"/>
              <a:t>jenis </a:t>
            </a:r>
            <a:r>
              <a:rPr lang="id-ID" dirty="0" smtClean="0"/>
              <a:t>peran, fungsi, dan karir yang tersedia dalam sistem informasi</a:t>
            </a:r>
            <a:endParaRPr lang="en-US" sz="3000" dirty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r="49127"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r="7892" b="11111"/>
          <a:stretch>
            <a:fillRect/>
          </a:stretch>
        </p:blipFill>
        <p:spPr bwMode="auto">
          <a:xfrm>
            <a:off x="3352800" y="3276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3276600"/>
            <a:ext cx="146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FDE3-F667-48C2-8D2A-51EB8D36DEA2}" type="slidenum">
              <a:rPr lang="en-US"/>
              <a:pPr/>
              <a:t>40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Gelar dan Fungsi Khusus Dalam Sistem </a:t>
            </a:r>
            <a:r>
              <a:rPr lang="en-US" smtClean="0"/>
              <a:t>Informasi (</a:t>
            </a:r>
            <a:r>
              <a:rPr lang="en-US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dirty="0"/>
              <a:t>Internet careers:</a:t>
            </a:r>
          </a:p>
          <a:p>
            <a:pPr lvl="1">
              <a:spcBef>
                <a:spcPct val="100000"/>
              </a:spcBef>
            </a:pPr>
            <a:r>
              <a:rPr lang="en-US" smtClean="0"/>
              <a:t>Ahli </a:t>
            </a:r>
            <a:r>
              <a:rPr lang="id-ID" smtClean="0"/>
              <a:t>Strategi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Programmer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en-US" smtClean="0"/>
              <a:t>Operator s</a:t>
            </a:r>
            <a:r>
              <a:rPr lang="id-ID" smtClean="0"/>
              <a:t>itus web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smtClean="0"/>
              <a:t>Kepala </a:t>
            </a:r>
            <a:r>
              <a:rPr lang="en-US" smtClean="0"/>
              <a:t>Bagian </a:t>
            </a:r>
            <a:r>
              <a:rPr lang="id-ID" smtClean="0"/>
              <a:t>Internet</a:t>
            </a:r>
            <a:r>
              <a:rPr lang="en-US"/>
              <a:t> (Chief Internet </a:t>
            </a:r>
            <a:r>
              <a:rPr lang="en-US" smtClean="0"/>
              <a:t>Officer</a:t>
            </a:r>
            <a:r>
              <a:rPr lang="en-US" dirty="0"/>
              <a:t>)</a:t>
            </a:r>
            <a:endParaRPr lang="en-US"/>
          </a:p>
        </p:txBody>
      </p:sp>
      <p:pic>
        <p:nvPicPr>
          <p:cNvPr id="129028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8558F-CD2C-4B5F-B550-FA57A9F3019E}" type="slidenum">
              <a:rPr lang="en-US"/>
              <a:pPr/>
              <a:t>41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Ringkasan</a:t>
            </a:r>
            <a:endParaRPr lang="en-US" dirty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>
                <a:effectLst/>
              </a:rPr>
              <a:t>Sebuah organisasi adalah sistem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Kategori struktur organisasi: tradisional, proyek, tim, multidimensi, dan virtual</a:t>
            </a:r>
            <a:endParaRPr lang="en-US" dirty="0" smtClean="0">
              <a:effectLst/>
            </a:endParaRPr>
          </a:p>
          <a:p>
            <a:r>
              <a:rPr lang="id-ID" b="1" dirty="0" smtClean="0">
                <a:effectLst/>
              </a:rPr>
              <a:t>Budaya</a:t>
            </a:r>
            <a:r>
              <a:rPr lang="en-US" b="1" dirty="0" smtClean="0">
                <a:effectLst/>
              </a:rPr>
              <a:t> </a:t>
            </a:r>
            <a:r>
              <a:rPr lang="id-ID" b="1" dirty="0" smtClean="0">
                <a:effectLst/>
              </a:rPr>
              <a:t>Organisasi</a:t>
            </a:r>
            <a:r>
              <a:rPr lang="id-ID" dirty="0" smtClean="0">
                <a:effectLst/>
              </a:rPr>
              <a:t>: pemahaman utama dan asumsi dari suatu organisasi</a:t>
            </a:r>
            <a:endParaRPr lang="en-US" dirty="0" smtClean="0">
              <a:effectLst/>
            </a:endParaRPr>
          </a:p>
          <a:p>
            <a:r>
              <a:rPr lang="en-US" b="1"/>
              <a:t>R</a:t>
            </a:r>
            <a:r>
              <a:rPr lang="id-ID" b="1" smtClean="0">
                <a:effectLst/>
              </a:rPr>
              <a:t>ekayasa</a:t>
            </a:r>
            <a:r>
              <a:rPr lang="en-US" b="1"/>
              <a:t> </a:t>
            </a:r>
            <a:r>
              <a:rPr lang="en-US" b="1" smtClean="0"/>
              <a:t>ulang</a:t>
            </a:r>
            <a:r>
              <a:rPr lang="id-ID" smtClean="0">
                <a:effectLst/>
              </a:rPr>
              <a:t>: </a:t>
            </a:r>
            <a:r>
              <a:rPr lang="id-ID" dirty="0" smtClean="0">
                <a:effectLst/>
              </a:rPr>
              <a:t>disain </a:t>
            </a:r>
            <a:r>
              <a:rPr lang="id-ID" smtClean="0">
                <a:effectLst/>
              </a:rPr>
              <a:t>ulang proses </a:t>
            </a:r>
            <a:r>
              <a:rPr lang="id-ID" dirty="0" smtClean="0">
                <a:effectLst/>
              </a:rPr>
              <a:t>bisnis, struktur organisasi, sistem informasi, dan nilai-nilai </a:t>
            </a:r>
            <a:r>
              <a:rPr lang="id-ID" smtClean="0">
                <a:effectLst/>
              </a:rPr>
              <a:t>organisasi </a:t>
            </a:r>
            <a:r>
              <a:rPr lang="en-US" smtClean="0">
                <a:effectLst/>
              </a:rPr>
              <a:t>secara radikal </a:t>
            </a:r>
            <a:r>
              <a:rPr lang="id-ID" smtClean="0">
                <a:effectLst/>
              </a:rPr>
              <a:t>untuk </a:t>
            </a:r>
            <a:r>
              <a:rPr lang="id-ID" dirty="0" smtClean="0">
                <a:effectLst/>
              </a:rPr>
              <a:t>mencapai terobosan </a:t>
            </a:r>
            <a:r>
              <a:rPr lang="id-ID" smtClean="0">
                <a:effectLst/>
              </a:rPr>
              <a:t>dalam hasil</a:t>
            </a:r>
            <a:r>
              <a:rPr lang="en-US" smtClean="0">
                <a:effectLst/>
              </a:rPr>
              <a:t>-hasil </a:t>
            </a:r>
            <a:r>
              <a:rPr lang="id-ID" smtClean="0">
                <a:effectLst/>
              </a:rPr>
              <a:t>bisnis</a:t>
            </a:r>
            <a:endParaRPr lang="id-ID" dirty="0">
              <a:effectLst/>
            </a:endParaRPr>
          </a:p>
        </p:txBody>
      </p:sp>
      <p:pic>
        <p:nvPicPr>
          <p:cNvPr id="130054" name="Picture 6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DA4A-35C5-4C9B-862B-5961A2667AE7}" type="slidenum">
              <a:rPr lang="en-US"/>
              <a:pPr/>
              <a:t>42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343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45000"/>
              </a:spcBef>
            </a:pPr>
            <a:r>
              <a:rPr lang="id-ID" b="1" dirty="0" smtClean="0"/>
              <a:t>Perbaikan terus-menerus</a:t>
            </a:r>
            <a:r>
              <a:rPr lang="id-ID" smtClean="0"/>
              <a:t>: </a:t>
            </a:r>
            <a:r>
              <a:rPr lang="en-US" smtClean="0"/>
              <a:t>secara </a:t>
            </a:r>
            <a:r>
              <a:rPr lang="id-ID" smtClean="0"/>
              <a:t>terus</a:t>
            </a:r>
            <a:r>
              <a:rPr lang="en-US" smtClean="0"/>
              <a:t>-menerus</a:t>
            </a:r>
            <a:r>
              <a:rPr lang="id-ID" smtClean="0"/>
              <a:t> </a:t>
            </a:r>
            <a:r>
              <a:rPr lang="id-ID" dirty="0" smtClean="0"/>
              <a:t>mencari cara untuk meningkatkan proses bisnis</a:t>
            </a:r>
            <a:endParaRPr lang="en-US" dirty="0" smtClean="0"/>
          </a:p>
          <a:p>
            <a:pPr>
              <a:spcBef>
                <a:spcPct val="45000"/>
              </a:spcBef>
            </a:pPr>
            <a:r>
              <a:rPr lang="id-ID" b="1" dirty="0" smtClean="0"/>
              <a:t>Outsourcing</a:t>
            </a:r>
            <a:r>
              <a:rPr lang="id-ID" dirty="0" smtClean="0"/>
              <a:t>: kontrak dengan profesional luar</a:t>
            </a:r>
            <a:endParaRPr lang="en-US" dirty="0" smtClean="0"/>
          </a:p>
          <a:p>
            <a:pPr>
              <a:spcBef>
                <a:spcPct val="45000"/>
              </a:spcBef>
            </a:pPr>
            <a:r>
              <a:rPr lang="id-ID" b="1" dirty="0" smtClean="0"/>
              <a:t>Perampingan</a:t>
            </a:r>
            <a:r>
              <a:rPr lang="id-ID" dirty="0" smtClean="0"/>
              <a:t>: mengurangi jumlah karyawan untuk mengurangi biaya</a:t>
            </a:r>
            <a:endParaRPr lang="en-US" dirty="0" smtClean="0"/>
          </a:p>
          <a:p>
            <a:pPr>
              <a:spcBef>
                <a:spcPct val="45000"/>
              </a:spcBef>
            </a:pPr>
            <a:r>
              <a:rPr lang="id-ID" b="1" dirty="0" smtClean="0"/>
              <a:t>Keunggulan kompetitif</a:t>
            </a:r>
            <a:r>
              <a:rPr lang="id-ID" smtClean="0"/>
              <a:t>: </a:t>
            </a:r>
            <a:r>
              <a:rPr lang="en-US" smtClean="0"/>
              <a:t>Keuntungan yang </a:t>
            </a:r>
            <a:r>
              <a:rPr lang="id-ID" smtClean="0"/>
              <a:t>signifikan</a:t>
            </a:r>
            <a:r>
              <a:rPr lang="en-US" smtClean="0"/>
              <a:t> dan bersifat jangka panjang</a:t>
            </a:r>
            <a:r>
              <a:rPr lang="id-ID" smtClean="0"/>
              <a:t> </a:t>
            </a:r>
            <a:r>
              <a:rPr lang="en-US" smtClean="0"/>
              <a:t>bagi sebuah </a:t>
            </a:r>
            <a:r>
              <a:rPr lang="id-ID" smtClean="0"/>
              <a:t>perusahaan </a:t>
            </a:r>
            <a:r>
              <a:rPr lang="id-ID" dirty="0" smtClean="0"/>
              <a:t>selama kompetisi</a:t>
            </a:r>
            <a:endParaRPr lang="en-US" dirty="0" smtClean="0"/>
          </a:p>
          <a:p>
            <a:pPr>
              <a:spcBef>
                <a:spcPct val="45000"/>
              </a:spcBef>
            </a:pPr>
            <a:r>
              <a:rPr lang="en-US" smtClean="0"/>
              <a:t>S</a:t>
            </a:r>
            <a:r>
              <a:rPr lang="id-ID" smtClean="0"/>
              <a:t>istem </a:t>
            </a:r>
            <a:r>
              <a:rPr lang="id-ID" dirty="0" smtClean="0"/>
              <a:t>informasi </a:t>
            </a:r>
            <a:r>
              <a:rPr lang="id-ID" smtClean="0"/>
              <a:t>berbasis </a:t>
            </a:r>
            <a:r>
              <a:rPr lang="en-US" smtClean="0"/>
              <a:t>kinerja memikirkan baik keuntungan </a:t>
            </a:r>
            <a:r>
              <a:rPr lang="id-ID" smtClean="0"/>
              <a:t>strategis </a:t>
            </a:r>
            <a:r>
              <a:rPr lang="en-US" smtClean="0"/>
              <a:t>maupun </a:t>
            </a:r>
            <a:r>
              <a:rPr lang="id-ID" smtClean="0"/>
              <a:t>biaya</a:t>
            </a:r>
            <a:endParaRPr lang="en-US" dirty="0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Ringkasan</a:t>
            </a:r>
            <a:r>
              <a:rPr lang="en-US" dirty="0" smtClean="0"/>
              <a:t>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6134" name="Picture 6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C236-8576-4C36-82AD-43B24038DC67}" type="slidenum">
              <a:rPr lang="en-US"/>
              <a:pPr/>
              <a:t>43</a:t>
            </a:fld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b="1" dirty="0" smtClean="0"/>
              <a:t>Produktivitas: </a:t>
            </a:r>
            <a:r>
              <a:rPr lang="id-ID" smtClean="0"/>
              <a:t>ukuran output</a:t>
            </a:r>
            <a:r>
              <a:rPr lang="en-US" smtClean="0"/>
              <a:t> yang telah</a:t>
            </a:r>
            <a:r>
              <a:rPr lang="id-ID" smtClean="0"/>
              <a:t> </a:t>
            </a:r>
            <a:r>
              <a:rPr lang="id-ID" dirty="0" smtClean="0"/>
              <a:t>dicapai dibagi dengan masukan yang diperlukan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T</a:t>
            </a:r>
            <a:r>
              <a:rPr lang="id-ID" smtClean="0"/>
              <a:t>anggung jawab </a:t>
            </a:r>
            <a:r>
              <a:rPr lang="en-US" smtClean="0"/>
              <a:t>utama </a:t>
            </a:r>
            <a:r>
              <a:rPr lang="id-ID" smtClean="0"/>
              <a:t>dalam </a:t>
            </a:r>
            <a:r>
              <a:rPr lang="id-ID" dirty="0" smtClean="0"/>
              <a:t>sistem informasi: operasi, pengembangan sistem, dan dukungan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z="2800" dirty="0" err="1" smtClean="0"/>
              <a:t>Gelar</a:t>
            </a:r>
            <a:r>
              <a:rPr lang="en-US" sz="2800" dirty="0" smtClean="0"/>
              <a:t> </a:t>
            </a:r>
            <a:r>
              <a:rPr lang="en-US" sz="2800" dirty="0" err="1"/>
              <a:t>d</a:t>
            </a:r>
            <a:r>
              <a:rPr lang="en-US" sz="2800" dirty="0" err="1" smtClean="0"/>
              <a:t>alam</a:t>
            </a:r>
            <a:r>
              <a:rPr lang="en-US" sz="2800" dirty="0" smtClean="0"/>
              <a:t> </a:t>
            </a:r>
            <a:r>
              <a:rPr lang="en-US" sz="2800" dirty="0" err="1"/>
              <a:t>s</a:t>
            </a:r>
            <a:r>
              <a:rPr lang="en-US" sz="2800" dirty="0" err="1" smtClean="0"/>
              <a:t>istem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 err="1" smtClean="0"/>
              <a:t>nformasi</a:t>
            </a:r>
            <a:r>
              <a:rPr lang="en-US" sz="2800" dirty="0" smtClean="0"/>
              <a:t> </a:t>
            </a:r>
            <a:r>
              <a:rPr lang="id-ID" smtClean="0"/>
              <a:t>: </a:t>
            </a:r>
            <a:r>
              <a:rPr lang="en-US" smtClean="0"/>
              <a:t>Kepala Bagian IT</a:t>
            </a:r>
            <a:r>
              <a:rPr lang="id-ID" smtClean="0"/>
              <a:t> </a:t>
            </a:r>
            <a:r>
              <a:rPr lang="id-ID" dirty="0" smtClean="0"/>
              <a:t>(CIO), LAN administrator</a:t>
            </a:r>
            <a:endParaRPr lang="en-US" dirty="0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/>
              <a:t>Ringkasan</a:t>
            </a:r>
            <a:r>
              <a:rPr lang="en-US" dirty="0" smtClean="0"/>
              <a:t>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77157" name="Picture 5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CBB7-4A48-4F83-99FF-405B606243BA}" type="slidenum">
              <a:rPr lang="en-US"/>
              <a:pPr/>
              <a:t>5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dan Sistem Informasi</a:t>
            </a:r>
            <a:endParaRPr lang="en-US" dirty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id-ID" dirty="0" smtClean="0"/>
              <a:t>Organisasi: koleksi formal orang dan sumber daya lain yang dibentuk untuk mencapai serangkaian tujuan</a:t>
            </a:r>
            <a:endParaRPr lang="en-US" dirty="0" smtClean="0"/>
          </a:p>
          <a:p>
            <a:pPr>
              <a:spcBef>
                <a:spcPct val="100000"/>
              </a:spcBef>
            </a:pPr>
            <a:r>
              <a:rPr lang="en-US" smtClean="0"/>
              <a:t>O</a:t>
            </a:r>
            <a:r>
              <a:rPr lang="id-ID" smtClean="0"/>
              <a:t>rganisasi adalah </a:t>
            </a:r>
            <a:r>
              <a:rPr lang="en-US" smtClean="0"/>
              <a:t>sebuah </a:t>
            </a:r>
            <a:r>
              <a:rPr lang="id-ID" smtClean="0"/>
              <a:t>sistem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Masukan ke sistem: sumber daya seperti bahan, orang, dan uang</a:t>
            </a:r>
            <a:endParaRPr lang="en-US" dirty="0" smtClean="0"/>
          </a:p>
          <a:p>
            <a:pPr lvl="1">
              <a:spcBef>
                <a:spcPct val="100000"/>
              </a:spcBef>
            </a:pPr>
            <a:r>
              <a:rPr lang="id-ID" dirty="0" smtClean="0"/>
              <a:t>Output terhadap lingkungan: barang atau jasa</a:t>
            </a:r>
            <a:endParaRPr lang="en-US" dirty="0"/>
          </a:p>
        </p:txBody>
      </p:sp>
      <p:pic>
        <p:nvPicPr>
          <p:cNvPr id="149508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7586-760E-4E4B-84D9-BC52DEAC3170}" type="slidenum">
              <a:rPr lang="en-US"/>
              <a:pPr/>
              <a:t>6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</p:spPr>
        <p:txBody>
          <a:bodyPr/>
          <a:lstStyle/>
          <a:p>
            <a:r>
              <a:rPr lang="id-ID" dirty="0" smtClean="0"/>
              <a:t>Gambar 2.1: Sebuah Model </a:t>
            </a:r>
            <a:r>
              <a:rPr lang="en-US" dirty="0" err="1" smtClean="0"/>
              <a:t>Umum</a:t>
            </a:r>
            <a:r>
              <a:rPr lang="id-ID" dirty="0" smtClean="0"/>
              <a:t> Organisasi</a:t>
            </a:r>
            <a:endParaRPr lang="en-US" dirty="0"/>
          </a:p>
        </p:txBody>
      </p:sp>
      <p:pic>
        <p:nvPicPr>
          <p:cNvPr id="150533" name="Picture 5" descr="Fig 2-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8800"/>
            <a:ext cx="7772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534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65D9-954C-4384-8839-4755E86564A4}" type="slidenum">
              <a:rPr lang="en-US"/>
              <a:pPr/>
              <a:t>7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Organisasi dan Sistem Informasi (lanjutan)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id-ID" b="1" dirty="0" smtClean="0"/>
              <a:t>Rantai nilai</a:t>
            </a:r>
            <a:r>
              <a:rPr lang="id-ID" dirty="0" smtClean="0"/>
              <a:t>: rangkaian (</a:t>
            </a:r>
            <a:r>
              <a:rPr lang="id-ID" i="1" dirty="0" smtClean="0"/>
              <a:t>chain</a:t>
            </a:r>
            <a:r>
              <a:rPr lang="id-ID" dirty="0" smtClean="0"/>
              <a:t>) dari kegiatan yang mencakup logistik inbound, gudang dan penyimpanan, produksi, penyimpanan produk jadi, logistik keluar, pemasaran dan penjualan, dan layanan pelanggan</a:t>
            </a:r>
            <a:endParaRPr lang="en-US" dirty="0" smtClean="0"/>
          </a:p>
          <a:p>
            <a:pPr>
              <a:spcBef>
                <a:spcPct val="40000"/>
              </a:spcBef>
            </a:pPr>
            <a:r>
              <a:rPr lang="id-ID" b="1" dirty="0" smtClean="0"/>
              <a:t>Manajemen</a:t>
            </a:r>
            <a:r>
              <a:rPr lang="en-US" b="1" dirty="0" smtClean="0"/>
              <a:t> </a:t>
            </a:r>
            <a:r>
              <a:rPr lang="id-ID" b="1" dirty="0" smtClean="0"/>
              <a:t>Hulu</a:t>
            </a:r>
            <a:r>
              <a:rPr lang="id-ID" dirty="0" smtClean="0"/>
              <a:t>: manajemen bahan baku, logistik inbound, dan gudang dan fasilitas penyimpanan</a:t>
            </a:r>
            <a:endParaRPr lang="en-US" dirty="0" smtClean="0"/>
          </a:p>
          <a:p>
            <a:pPr>
              <a:spcBef>
                <a:spcPct val="40000"/>
              </a:spcBef>
            </a:pPr>
            <a:r>
              <a:rPr lang="id-ID" b="1" dirty="0" smtClean="0"/>
              <a:t>Manajemen</a:t>
            </a:r>
            <a:r>
              <a:rPr lang="en-US" b="1" dirty="0" smtClean="0"/>
              <a:t> </a:t>
            </a:r>
            <a:r>
              <a:rPr lang="id-ID" b="1" dirty="0" smtClean="0"/>
              <a:t>Hilir</a:t>
            </a:r>
            <a:r>
              <a:rPr lang="id-ID" dirty="0" smtClean="0"/>
              <a:t>: manajemen penyimpanan produk jadi, logistik keluar, pemasaran dan penjualan, dan layanan pelanggan</a:t>
            </a:r>
            <a:endParaRPr lang="en-US" dirty="0"/>
          </a:p>
        </p:txBody>
      </p:sp>
      <p:pic>
        <p:nvPicPr>
          <p:cNvPr id="151558" name="Picture 6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54E3-F372-4367-A449-41B4E30660E6}" type="slidenum">
              <a:rPr lang="en-US"/>
              <a:pPr/>
              <a:t>8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219200"/>
          </a:xfrm>
        </p:spPr>
        <p:txBody>
          <a:bodyPr/>
          <a:lstStyle/>
          <a:p>
            <a:r>
              <a:rPr lang="id-ID" dirty="0" smtClean="0"/>
              <a:t>Gambar 2.2: Rantai Nilai Perusahaan Manufaktur</a:t>
            </a:r>
            <a:endParaRPr lang="en-US" dirty="0"/>
          </a:p>
        </p:txBody>
      </p:sp>
      <p:pic>
        <p:nvPicPr>
          <p:cNvPr id="152581" name="Picture 5" descr="Fig 2-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7924800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582" name="Picture 6" descr="c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Principles of Information Systems, Seventh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F36-2CA9-4E03-8EC9-EE62B6F3F9C5}" type="slidenum">
              <a:rPr lang="en-US"/>
              <a:pPr/>
              <a:t>9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id-ID" dirty="0" smtClean="0"/>
              <a:t>Struktur Organisasi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id-ID" dirty="0" smtClean="0">
                <a:effectLst/>
              </a:rPr>
              <a:t>Struktur Organisasi: subunit organisasi </a:t>
            </a:r>
            <a:r>
              <a:rPr lang="id-ID" smtClean="0">
                <a:effectLst/>
              </a:rPr>
              <a:t>dan hubungan</a:t>
            </a:r>
            <a:r>
              <a:rPr lang="en-US" smtClean="0">
                <a:effectLst/>
              </a:rPr>
              <a:t>nya </a:t>
            </a:r>
            <a:r>
              <a:rPr lang="id-ID" smtClean="0">
                <a:effectLst/>
              </a:rPr>
              <a:t>dengan </a:t>
            </a:r>
            <a:r>
              <a:rPr lang="id-ID" dirty="0" smtClean="0">
                <a:effectLst/>
              </a:rPr>
              <a:t>organisasi secara keseluruhan</a:t>
            </a:r>
            <a:endParaRPr lang="en-US" dirty="0" smtClean="0">
              <a:effectLst/>
            </a:endParaRPr>
          </a:p>
          <a:p>
            <a:r>
              <a:rPr lang="id-ID" dirty="0" smtClean="0">
                <a:effectLst/>
              </a:rPr>
              <a:t>Kategori struktur organisasi:</a:t>
            </a:r>
            <a:endParaRPr lang="en-US" dirty="0" smtClean="0">
              <a:effectLst/>
            </a:endParaRPr>
          </a:p>
          <a:p>
            <a:pPr lvl="1"/>
            <a:r>
              <a:rPr lang="id-ID" dirty="0" smtClean="0">
                <a:effectLst/>
              </a:rPr>
              <a:t>Tradisional</a:t>
            </a:r>
            <a:endParaRPr lang="en-US" dirty="0" smtClean="0">
              <a:effectLst/>
            </a:endParaRPr>
          </a:p>
          <a:p>
            <a:pPr lvl="1"/>
            <a:r>
              <a:rPr lang="id-ID" dirty="0" smtClean="0">
                <a:effectLst/>
              </a:rPr>
              <a:t>Proyek</a:t>
            </a:r>
            <a:endParaRPr lang="en-US" dirty="0" smtClean="0">
              <a:effectLst/>
            </a:endParaRPr>
          </a:p>
          <a:p>
            <a:pPr lvl="1"/>
            <a:r>
              <a:rPr lang="id-ID" dirty="0" smtClean="0">
                <a:effectLst/>
              </a:rPr>
              <a:t>Tim</a:t>
            </a:r>
            <a:endParaRPr lang="en-US" dirty="0" smtClean="0">
              <a:effectLst/>
            </a:endParaRPr>
          </a:p>
          <a:p>
            <a:pPr lvl="1"/>
            <a:r>
              <a:rPr lang="id-ID" dirty="0" smtClean="0">
                <a:effectLst/>
              </a:rPr>
              <a:t>Multidimensional</a:t>
            </a:r>
            <a:endParaRPr lang="en-US" dirty="0" smtClean="0">
              <a:effectLst/>
            </a:endParaRPr>
          </a:p>
          <a:p>
            <a:pPr lvl="1"/>
            <a:r>
              <a:rPr lang="id-ID" dirty="0" smtClean="0">
                <a:effectLst/>
              </a:rPr>
              <a:t>Virtual</a:t>
            </a:r>
            <a:endParaRPr lang="id-ID" dirty="0">
              <a:effectLst/>
            </a:endParaRPr>
          </a:p>
        </p:txBody>
      </p:sp>
      <p:pic>
        <p:nvPicPr>
          <p:cNvPr id="87044" name="Picture 4" descr="c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063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">
  <a:themeElements>
    <a:clrScheme name="temp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666699"/>
      </a:folHlink>
    </a:clrScheme>
    <a:fontScheme name="tem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13">
        <a:dk1>
          <a:srgbClr val="000000"/>
        </a:dk1>
        <a:lt1>
          <a:srgbClr val="FFFFFF"/>
        </a:lt1>
        <a:dk2>
          <a:srgbClr val="6666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</Template>
  <TotalTime>1807</TotalTime>
  <Words>1606</Words>
  <Application>Microsoft Office PowerPoint</Application>
  <PresentationFormat>On-screen Show (4:3)</PresentationFormat>
  <Paragraphs>280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temp</vt:lpstr>
      <vt:lpstr>PowerPoint Presentation</vt:lpstr>
      <vt:lpstr>PowerPoint Presentation</vt:lpstr>
      <vt:lpstr>PowerPoint Presentation</vt:lpstr>
      <vt:lpstr>PowerPoint Presentation</vt:lpstr>
      <vt:lpstr>Organisasi dan Sistem Informasi</vt:lpstr>
      <vt:lpstr>Gambar 2.1: Sebuah Model Umum Organisasi</vt:lpstr>
      <vt:lpstr>Organisasi dan Sistem Informasi (lanjutan)</vt:lpstr>
      <vt:lpstr>Gambar 2.2: Rantai Nilai Perusahaan Manufaktur</vt:lpstr>
      <vt:lpstr>Struktur Organisasi</vt:lpstr>
      <vt:lpstr>Struktur Organisasi Tradisional </vt:lpstr>
      <vt:lpstr>Gambar 2.3: Sebuah model organisasi disederhanakan, menunjukkan piramida manajerial</vt:lpstr>
      <vt:lpstr>Gambar 2.4: Sebuah Struktur Organisasi Tradisional</vt:lpstr>
      <vt:lpstr>Struktur Organisasi Proyek </vt:lpstr>
      <vt:lpstr>Sebuah Struktur Organisasi Proyek</vt:lpstr>
      <vt:lpstr>Struktur Organisasi Tim </vt:lpstr>
      <vt:lpstr>Struktur Organisasi Multidimensional</vt:lpstr>
      <vt:lpstr>Struktur Organisasi Multidimensional</vt:lpstr>
      <vt:lpstr>Struktur Organisasi Virtual dan Kerja Kolaborasi </vt:lpstr>
      <vt:lpstr>Budaya Organisasi dan Perubahan</vt:lpstr>
      <vt:lpstr>Rekayasa Ulang</vt:lpstr>
      <vt:lpstr>Rekayasa Ulang</vt:lpstr>
      <vt:lpstr>Perbaikan Secara Terus Menerus</vt:lpstr>
      <vt:lpstr>Membandingkan Rekayasa Ulang Proses Bisnis dan Peningkatan Berkesinambungan</vt:lpstr>
      <vt:lpstr>Penyebaran, Pengumpulan, dan Penerimaan Teknologi</vt:lpstr>
      <vt:lpstr>Total Quality Management</vt:lpstr>
      <vt:lpstr>Outsourcing, On-Demand Computing, dan Perampingan</vt:lpstr>
      <vt:lpstr>Organisasi dalam Masyarakat Global</vt:lpstr>
      <vt:lpstr>Keunggulan Kompetitif</vt:lpstr>
      <vt:lpstr>Faktor-faktor yang Menuntun Perusahaan untuk Mencari Keunggulan Kompetitif</vt:lpstr>
      <vt:lpstr>Perencanaan Strategis untuk Keunggulan Kompetitif</vt:lpstr>
      <vt:lpstr>Faktor dan Strategi Keunggulan Kompetitif</vt:lpstr>
      <vt:lpstr>Faktor dan Strategi Keunggulan Kompetitif (lanjutan)</vt:lpstr>
      <vt:lpstr>Sistem Informasi Berbasis Kinerja</vt:lpstr>
      <vt:lpstr>Tiga Tahapan dalam Penggunaan Sistem Informasi Bisnis</vt:lpstr>
      <vt:lpstr>Produktivitas</vt:lpstr>
      <vt:lpstr>Return on Investment dan Nilai dari Sistem Informasi</vt:lpstr>
      <vt:lpstr>Karir Dalam Sistem Informasi</vt:lpstr>
      <vt:lpstr>Peran, Fungsi, dan Karir di Departemen Sistem Informasi</vt:lpstr>
      <vt:lpstr>Gelar dan Fungsi Khusus Dalam Sistem Informasi</vt:lpstr>
      <vt:lpstr>Gelar dan Fungsi Khusus Dalam Sistem Informasi (lanjutan)</vt:lpstr>
      <vt:lpstr>Ringkasan</vt:lpstr>
      <vt:lpstr>Ringkasan (lanjutan)</vt:lpstr>
      <vt:lpstr>Ringkasan (lanjutan)</vt:lpstr>
    </vt:vector>
  </TitlesOfParts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 User</dc:creator>
  <cp:lastModifiedBy>mirza</cp:lastModifiedBy>
  <cp:revision>145</cp:revision>
  <dcterms:created xsi:type="dcterms:W3CDTF">2002-11-22T15:56:32Z</dcterms:created>
  <dcterms:modified xsi:type="dcterms:W3CDTF">2012-10-05T09:31:08Z</dcterms:modified>
</cp:coreProperties>
</file>