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5"/>
  </p:notesMasterIdLst>
  <p:sldIdLst>
    <p:sldId id="256" r:id="rId2"/>
    <p:sldId id="257" r:id="rId3"/>
    <p:sldId id="258" r:id="rId4"/>
    <p:sldId id="263" r:id="rId5"/>
    <p:sldId id="259" r:id="rId6"/>
    <p:sldId id="265" r:id="rId7"/>
    <p:sldId id="264" r:id="rId8"/>
    <p:sldId id="260" r:id="rId9"/>
    <p:sldId id="266" r:id="rId10"/>
    <p:sldId id="261" r:id="rId11"/>
    <p:sldId id="262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0024017B-3719-4333-A181-F7F276657D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14339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14340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1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2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3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4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5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6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47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53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14354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5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6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57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14358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9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0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61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14362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3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4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6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14366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7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8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69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14370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1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2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73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4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5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6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7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8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9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80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381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14382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59ADC34-AC95-4531-ACA8-8F4C3B1DBE0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83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384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AE166-D3A7-43C5-82CA-6A9A51921E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A7DD4-D14B-4737-88A4-A979F9B54A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58CD0-5680-48DD-8189-18B043573E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1276D5-BE73-4680-90F2-31D2BF2626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18A467-73BE-4C82-BC35-9FC97DFE46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6C14B2-B62B-4CDB-ACF3-952C8A2BAE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DBBC9-3D07-4D17-8D30-F8D76E8CF3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FD7A9-3EC8-487A-B4E0-9A7FB37A77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6DD82-555D-4EBE-ACE9-7BDB92C0B5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6422A-23E6-420C-BE65-7765F569DA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3315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16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3317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8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9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20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21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332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32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332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331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3332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3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4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35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333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39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3340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1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2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43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344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5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6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7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8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9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0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1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2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3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4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5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6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57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5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59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3360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13361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6CACE6C-EA5C-4699-A9EE-229DDDBEB0B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dt="0"/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/>
              <a:t>Kesulitan Belajar Matematika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091488" cy="1314450"/>
          </a:xfrm>
        </p:spPr>
        <p:txBody>
          <a:bodyPr/>
          <a:lstStyle/>
          <a:p>
            <a:pPr algn="l"/>
            <a:r>
              <a:rPr lang="en-US" sz="3600" b="1"/>
              <a:t>P</a:t>
            </a:r>
            <a:r>
              <a:rPr lang="en-US" sz="3600"/>
              <a:t>roses Kognitif Dasar Yang Menghambat Konsep Kuantitatif.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057400"/>
            <a:ext cx="7696200" cy="3998913"/>
          </a:xfrm>
        </p:spPr>
        <p:txBody>
          <a:bodyPr/>
          <a:lstStyle/>
          <a:p>
            <a:r>
              <a:rPr lang="en-US"/>
              <a:t>Kecerdasan</a:t>
            </a:r>
          </a:p>
          <a:p>
            <a:r>
              <a:rPr lang="en-US"/>
              <a:t>Kemampuan Spasial</a:t>
            </a:r>
          </a:p>
          <a:p>
            <a:r>
              <a:rPr lang="en-US"/>
              <a:t>Kemampuan Verbal</a:t>
            </a:r>
          </a:p>
          <a:p>
            <a:r>
              <a:rPr lang="en-US"/>
              <a:t>Kemampuan memecahkan masalah</a:t>
            </a:r>
          </a:p>
          <a:p>
            <a:r>
              <a:rPr lang="en-US"/>
              <a:t>kelainan Neurologis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91488" cy="1085850"/>
          </a:xfrm>
        </p:spPr>
        <p:txBody>
          <a:bodyPr/>
          <a:lstStyle/>
          <a:p>
            <a:pPr algn="l"/>
            <a:r>
              <a:rPr lang="en-US" sz="4000" b="1"/>
              <a:t>P</a:t>
            </a:r>
            <a:r>
              <a:rPr lang="en-US" sz="4000"/>
              <a:t>enanganan atau Program Remedial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8001000" cy="3922713"/>
          </a:xfrm>
        </p:spPr>
        <p:txBody>
          <a:bodyPr/>
          <a:lstStyle/>
          <a:p>
            <a:r>
              <a:rPr lang="en-US"/>
              <a:t>Perlu didiagnosis dulu :</a:t>
            </a:r>
          </a:p>
          <a:p>
            <a:pPr>
              <a:buFontTx/>
              <a:buNone/>
            </a:pPr>
            <a:r>
              <a:rPr lang="en-US"/>
              <a:t>	- Faktor kesulitannya</a:t>
            </a:r>
          </a:p>
          <a:p>
            <a:pPr>
              <a:buFontTx/>
              <a:buNone/>
            </a:pPr>
            <a:r>
              <a:rPr lang="en-US"/>
              <a:t>	- Bagian matematika mana yang 	menimbulkan kesulitan</a:t>
            </a:r>
          </a:p>
          <a:p>
            <a:pPr>
              <a:buFontTx/>
              <a:buNone/>
            </a:pPr>
            <a:r>
              <a:rPr lang="en-US"/>
              <a:t>	- Faktor-faktor lingkungan, 	pendekatan proses Belajar-	Mengajar, kurikulum, dll.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685800"/>
            <a:ext cx="8243887" cy="731838"/>
          </a:xfrm>
        </p:spPr>
        <p:txBody>
          <a:bodyPr/>
          <a:lstStyle/>
          <a:p>
            <a:pPr algn="l"/>
            <a:r>
              <a:rPr lang="en-US"/>
              <a:t>Penanganan ...(lanjutan)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077200" cy="4419600"/>
          </a:xfrm>
        </p:spPr>
        <p:txBody>
          <a:bodyPr/>
          <a:lstStyle/>
          <a:p>
            <a:r>
              <a:rPr lang="en-US" dirty="0" err="1"/>
              <a:t>Prosedur</a:t>
            </a:r>
            <a:r>
              <a:rPr lang="en-US" dirty="0"/>
              <a:t> diagnosis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tes</a:t>
            </a:r>
            <a:r>
              <a:rPr lang="en-US" dirty="0"/>
              <a:t> formal </a:t>
            </a:r>
            <a:r>
              <a:rPr lang="en-US" dirty="0" err="1"/>
              <a:t>dan</a:t>
            </a:r>
            <a:r>
              <a:rPr lang="en-US" dirty="0"/>
              <a:t> informal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:</a:t>
            </a:r>
          </a:p>
          <a:p>
            <a:pPr>
              <a:buFontTx/>
              <a:buNone/>
            </a:pPr>
            <a:r>
              <a:rPr lang="en-US" dirty="0"/>
              <a:t>	-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.</a:t>
            </a:r>
          </a:p>
          <a:p>
            <a:pPr>
              <a:buFontTx/>
              <a:buNone/>
            </a:pPr>
            <a:r>
              <a:rPr lang="en-US" dirty="0"/>
              <a:t>	- </a:t>
            </a:r>
            <a:r>
              <a:rPr lang="en-US" dirty="0" err="1"/>
              <a:t>Kalkulasi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(+, -, x, : )</a:t>
            </a:r>
          </a:p>
          <a:p>
            <a:pPr>
              <a:buFontTx/>
              <a:buNone/>
            </a:pPr>
            <a:r>
              <a:rPr lang="en-US" dirty="0"/>
              <a:t>	- </a:t>
            </a:r>
            <a:r>
              <a:rPr lang="en-US" dirty="0" err="1"/>
              <a:t>Hitungan</a:t>
            </a:r>
            <a:r>
              <a:rPr lang="en-US" dirty="0"/>
              <a:t> </a:t>
            </a:r>
            <a:r>
              <a:rPr lang="en-US" dirty="0" err="1"/>
              <a:t>pecahan</a:t>
            </a:r>
            <a:r>
              <a:rPr lang="en-US" dirty="0"/>
              <a:t>, </a:t>
            </a:r>
            <a:r>
              <a:rPr lang="en-US" dirty="0" err="1"/>
              <a:t>desimal</a:t>
            </a:r>
            <a:r>
              <a:rPr lang="en-US" dirty="0"/>
              <a:t>, 	</a:t>
            </a:r>
            <a:r>
              <a:rPr lang="en-US" dirty="0" err="1"/>
              <a:t>persentase</a:t>
            </a:r>
            <a:r>
              <a:rPr lang="en-US" dirty="0"/>
              <a:t>.</a:t>
            </a:r>
          </a:p>
          <a:p>
            <a:pPr>
              <a:buFontTx/>
              <a:buNone/>
            </a:pPr>
            <a:r>
              <a:rPr lang="en-US" dirty="0"/>
              <a:t>	-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, 	</a:t>
            </a:r>
            <a:r>
              <a:rPr lang="en-US" dirty="0" err="1"/>
              <a:t>waktu</a:t>
            </a:r>
            <a:r>
              <a:rPr lang="en-US" dirty="0"/>
              <a:t>, </a:t>
            </a:r>
            <a:r>
              <a:rPr lang="en-US" dirty="0" err="1"/>
              <a:t>kuantitas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LATIHAN SOAL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924800" cy="43037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/>
              <a:t>dimaksud</a:t>
            </a:r>
            <a:r>
              <a:rPr lang="en-US" sz="2400" dirty="0"/>
              <a:t> </a:t>
            </a:r>
            <a:r>
              <a:rPr lang="en-US" sz="2400" dirty="0" err="1"/>
              <a:t>kesulitan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matematika</a:t>
            </a:r>
            <a:r>
              <a:rPr lang="en-US" sz="2400" dirty="0"/>
              <a:t> ?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Apa</a:t>
            </a:r>
            <a:r>
              <a:rPr lang="en-US" sz="2400" dirty="0"/>
              <a:t> </a:t>
            </a:r>
            <a:r>
              <a:rPr lang="en-US" sz="2400" dirty="0" err="1"/>
              <a:t>peran</a:t>
            </a:r>
            <a:r>
              <a:rPr lang="en-US" sz="2400" dirty="0"/>
              <a:t> </a:t>
            </a:r>
            <a:r>
              <a:rPr lang="en-US" sz="2400" dirty="0" err="1"/>
              <a:t>matematika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kehidupan</a:t>
            </a:r>
            <a:r>
              <a:rPr lang="en-US" sz="2400" dirty="0"/>
              <a:t> </a:t>
            </a:r>
            <a:r>
              <a:rPr lang="en-US" sz="2400" dirty="0" err="1"/>
              <a:t>sehari-hari</a:t>
            </a:r>
            <a:r>
              <a:rPr lang="en-US" sz="2400" dirty="0"/>
              <a:t> ?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Sebutkan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kesulitan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matematika</a:t>
            </a:r>
            <a:r>
              <a:rPr lang="en-US" sz="2400" dirty="0"/>
              <a:t> !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Apa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menyebabkan</a:t>
            </a:r>
            <a:r>
              <a:rPr lang="en-US" sz="2400" dirty="0"/>
              <a:t> </a:t>
            </a:r>
            <a:r>
              <a:rPr lang="en-US" sz="2400" dirty="0" err="1"/>
              <a:t>kesulitan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</a:t>
            </a:r>
            <a:r>
              <a:rPr lang="en-US" sz="2400" dirty="0" err="1"/>
              <a:t>matematika</a:t>
            </a:r>
            <a:r>
              <a:rPr lang="en-US" sz="2400" dirty="0"/>
              <a:t> ?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pencegahannya</a:t>
            </a:r>
            <a:r>
              <a:rPr lang="en-US" sz="2400" dirty="0"/>
              <a:t> ?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penanganannya</a:t>
            </a:r>
            <a:r>
              <a:rPr lang="en-US" sz="2400" dirty="0"/>
              <a:t> ?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077200" cy="914400"/>
          </a:xfrm>
        </p:spPr>
        <p:txBody>
          <a:bodyPr/>
          <a:lstStyle/>
          <a:p>
            <a:pPr algn="l"/>
            <a:r>
              <a:rPr lang="en-US" b="1"/>
              <a:t>P</a:t>
            </a:r>
            <a:r>
              <a:rPr lang="en-US"/>
              <a:t>engertian 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0751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Segala bentuk kesulitan yang terkait dengan fungsi &amp; peran matematika serta penerapannya dalam kehidupan sehari-hari.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Yang dimaksud dengan matematika di sini adalah studi perkembangan hubungan, struktur atau pengorganisasian schemata mengenai ruang, waktu, bobot, substansi, luas, geometri dan angka.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Merupakan salah satu bentuk kesulitan non-verbal </a:t>
            </a:r>
            <a:r>
              <a:rPr lang="en-US" sz="2000">
                <a:sym typeface="Wingdings" pitchFamily="2" charset="2"/>
              </a:rPr>
              <a:t></a:t>
            </a:r>
            <a:r>
              <a:rPr lang="en-US" sz="2000"/>
              <a:t> kaitannya dengan konsep angka, konsep ruang, konsep waktu, konsep bentuk, dll.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Motivasi, emosi, sikap dan minat dapat menjadi sumber kesulitan matematika.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153400" cy="884238"/>
          </a:xfrm>
        </p:spPr>
        <p:txBody>
          <a:bodyPr/>
          <a:lstStyle/>
          <a:p>
            <a:pPr algn="l"/>
            <a:r>
              <a:rPr lang="en-US" b="1"/>
              <a:t>P</a:t>
            </a:r>
            <a:r>
              <a:rPr lang="en-US"/>
              <a:t>eran Matematika.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42275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Matematika disebut bahasa universal, yaitu bahasa yang memungkinkan individu untuk berfikir, mencatat, mengkomunikasikan ide-ide berbentuk kuantitas, serta proses analisis dan sintesis.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685800"/>
            <a:ext cx="8243887" cy="731838"/>
          </a:xfrm>
        </p:spPr>
        <p:txBody>
          <a:bodyPr/>
          <a:lstStyle/>
          <a:p>
            <a:pPr algn="l"/>
            <a:r>
              <a:rPr lang="en-US"/>
              <a:t>Peran...(lanjutan)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4561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Yang </a:t>
            </a:r>
            <a:r>
              <a:rPr lang="en-US" sz="2800" dirty="0" err="1"/>
              <a:t>tercakup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matematika</a:t>
            </a:r>
            <a:r>
              <a:rPr lang="en-US" sz="28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(1,2,3, ... </a:t>
            </a:r>
            <a:r>
              <a:rPr lang="en-US" sz="2400" dirty="0" err="1"/>
              <a:t>dst</a:t>
            </a:r>
            <a:r>
              <a:rPr lang="en-US" sz="2400" dirty="0"/>
              <a:t>).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komputasi</a:t>
            </a:r>
            <a:r>
              <a:rPr lang="en-US" sz="2400" dirty="0"/>
              <a:t> (+, -, :, √, ...2, ... </a:t>
            </a:r>
            <a:r>
              <a:rPr lang="en-US" sz="2400" dirty="0" err="1"/>
              <a:t>dll</a:t>
            </a:r>
            <a:r>
              <a:rPr lang="en-US" sz="2400" dirty="0"/>
              <a:t>).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Mengukur</a:t>
            </a:r>
            <a:r>
              <a:rPr lang="en-US" sz="2400" dirty="0"/>
              <a:t> (</a:t>
            </a:r>
            <a:r>
              <a:rPr lang="en-US" sz="2400" dirty="0" err="1"/>
              <a:t>pj</a:t>
            </a:r>
            <a:r>
              <a:rPr lang="en-US" sz="2400" dirty="0"/>
              <a:t>, </a:t>
            </a:r>
            <a:r>
              <a:rPr lang="en-US" sz="2400" dirty="0" err="1"/>
              <a:t>luas</a:t>
            </a:r>
            <a:r>
              <a:rPr lang="en-US" sz="2400" dirty="0"/>
              <a:t>, </a:t>
            </a:r>
            <a:r>
              <a:rPr lang="en-US" sz="2400" dirty="0" err="1"/>
              <a:t>vol</a:t>
            </a:r>
            <a:r>
              <a:rPr lang="en-US" sz="2400" dirty="0"/>
              <a:t>, </a:t>
            </a:r>
            <a:r>
              <a:rPr lang="en-US" sz="2400" dirty="0" err="1"/>
              <a:t>berat</a:t>
            </a:r>
            <a:r>
              <a:rPr lang="en-US" sz="2400" dirty="0"/>
              <a:t>, ...</a:t>
            </a:r>
            <a:r>
              <a:rPr lang="en-US" sz="2400" dirty="0" err="1"/>
              <a:t>dll</a:t>
            </a:r>
            <a:r>
              <a:rPr lang="en-US" sz="2400" dirty="0"/>
              <a:t>).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Aritmatika</a:t>
            </a:r>
            <a:r>
              <a:rPr lang="en-US" sz="2400" dirty="0"/>
              <a:t> (</a:t>
            </a:r>
            <a:r>
              <a:rPr lang="en-US" sz="2400" dirty="0" err="1"/>
              <a:t>pemevcahan</a:t>
            </a:r>
            <a:r>
              <a:rPr lang="en-US" sz="2400" dirty="0"/>
              <a:t> </a:t>
            </a:r>
            <a:r>
              <a:rPr lang="en-US" sz="2400" dirty="0" err="1"/>
              <a:t>soal</a:t>
            </a:r>
            <a:r>
              <a:rPr lang="en-US" sz="2400" dirty="0"/>
              <a:t> </a:t>
            </a:r>
            <a:r>
              <a:rPr lang="en-US" sz="2400" dirty="0" err="1"/>
              <a:t>berbentuk</a:t>
            </a:r>
            <a:r>
              <a:rPr lang="en-US" sz="2400" dirty="0"/>
              <a:t> </a:t>
            </a:r>
            <a:r>
              <a:rPr lang="en-US" sz="2400" dirty="0" err="1"/>
              <a:t>komputasi</a:t>
            </a:r>
            <a:r>
              <a:rPr lang="en-US" sz="2400" dirty="0"/>
              <a:t> </a:t>
            </a:r>
            <a:r>
              <a:rPr lang="en-US" sz="2400" dirty="0" err="1"/>
              <a:t>sederhana</a:t>
            </a:r>
            <a:r>
              <a:rPr lang="en-US" sz="2400" dirty="0"/>
              <a:t>).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Geometri</a:t>
            </a:r>
            <a:r>
              <a:rPr lang="en-US" sz="2400" dirty="0"/>
              <a:t> (</a:t>
            </a:r>
            <a:r>
              <a:rPr lang="en-US" sz="2400" dirty="0" err="1"/>
              <a:t>pemecahan</a:t>
            </a:r>
            <a:r>
              <a:rPr lang="en-US" sz="2400" dirty="0"/>
              <a:t> </a:t>
            </a:r>
            <a:r>
              <a:rPr lang="en-US" sz="2400" dirty="0" err="1"/>
              <a:t>soal</a:t>
            </a:r>
            <a:r>
              <a:rPr lang="en-US" sz="2400" dirty="0"/>
              <a:t>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, </a:t>
            </a:r>
            <a:r>
              <a:rPr lang="en-US" sz="2400" dirty="0" err="1"/>
              <a:t>ukuran</a:t>
            </a:r>
            <a:r>
              <a:rPr lang="en-US" sz="2400" dirty="0"/>
              <a:t>, </a:t>
            </a:r>
            <a:r>
              <a:rPr lang="en-US" sz="2400" dirty="0" err="1"/>
              <a:t>garis</a:t>
            </a:r>
            <a:r>
              <a:rPr lang="en-US" sz="2400" dirty="0"/>
              <a:t> </a:t>
            </a:r>
            <a:r>
              <a:rPr lang="en-US" sz="2400" dirty="0" err="1"/>
              <a:t>sudut</a:t>
            </a:r>
            <a:r>
              <a:rPr lang="en-US" sz="2400" dirty="0"/>
              <a:t>, </a:t>
            </a:r>
            <a:r>
              <a:rPr lang="en-US" sz="2400" dirty="0" err="1"/>
              <a:t>permukaan</a:t>
            </a:r>
            <a:r>
              <a:rPr lang="en-US" sz="2400" dirty="0"/>
              <a:t>, </a:t>
            </a:r>
            <a:r>
              <a:rPr lang="en-US" sz="2400" dirty="0" err="1"/>
              <a:t>titik-titik</a:t>
            </a:r>
            <a:r>
              <a:rPr lang="en-US" sz="2400" dirty="0"/>
              <a:t>, </a:t>
            </a:r>
            <a:r>
              <a:rPr lang="en-US" sz="2400" dirty="0" err="1"/>
              <a:t>dll</a:t>
            </a:r>
            <a:r>
              <a:rPr lang="en-US" sz="2400" dirty="0"/>
              <a:t>).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Aljabar</a:t>
            </a:r>
            <a:r>
              <a:rPr lang="en-US" sz="2400" dirty="0"/>
              <a:t> (</a:t>
            </a:r>
            <a:r>
              <a:rPr lang="en-US" sz="2400" dirty="0" err="1"/>
              <a:t>generalisasi</a:t>
            </a:r>
            <a:r>
              <a:rPr lang="en-US" sz="2400" dirty="0"/>
              <a:t> </a:t>
            </a:r>
            <a:r>
              <a:rPr lang="en-US" sz="2400" dirty="0" err="1"/>
              <a:t>aritmatika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simbol-simbol</a:t>
            </a:r>
            <a:r>
              <a:rPr lang="en-US" sz="2400" dirty="0"/>
              <a:t>).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39088" cy="1314450"/>
          </a:xfrm>
        </p:spPr>
        <p:txBody>
          <a:bodyPr/>
          <a:lstStyle/>
          <a:p>
            <a:pPr algn="l"/>
            <a:r>
              <a:rPr lang="en-US" b="1"/>
              <a:t>B</a:t>
            </a:r>
            <a:r>
              <a:rPr lang="en-US"/>
              <a:t>entuk Kesulitan Matematika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86000"/>
            <a:ext cx="7848600" cy="37703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Kesulitan Kalkulasi Aritmatika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Kesulitan Penalaran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91488" cy="1314450"/>
          </a:xfrm>
        </p:spPr>
        <p:txBody>
          <a:bodyPr/>
          <a:lstStyle/>
          <a:p>
            <a:pPr algn="l"/>
            <a:r>
              <a:rPr lang="en-US" b="1"/>
              <a:t>K</a:t>
            </a:r>
            <a:r>
              <a:rPr lang="en-US"/>
              <a:t>esulitan Kalkulasi Aritmatika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8077200" cy="3770313"/>
          </a:xfrm>
        </p:spPr>
        <p:txBody>
          <a:bodyPr/>
          <a:lstStyle/>
          <a:p>
            <a:r>
              <a:rPr lang="en-US">
                <a:sym typeface="Wingdings" pitchFamily="2" charset="2"/>
              </a:rPr>
              <a:t>Yaitu </a:t>
            </a:r>
            <a:r>
              <a:rPr lang="en-US"/>
              <a:t>kesulitan mengenali sifat-sifat berikut :</a:t>
            </a:r>
          </a:p>
          <a:p>
            <a:pPr lvl="1"/>
            <a:r>
              <a:rPr lang="en-US"/>
              <a:t>Pertukaran antara penjumlahan dengan perkalian</a:t>
            </a:r>
          </a:p>
          <a:p>
            <a:pPr lvl="1"/>
            <a:r>
              <a:rPr lang="en-US"/>
              <a:t>Perkalian yang diurai menjadi penjumlahan</a:t>
            </a:r>
          </a:p>
          <a:p>
            <a:pPr lvl="1"/>
            <a:r>
              <a:rPr lang="en-US"/>
              <a:t>Lawan perkalian dan penjumlahan.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077200" cy="808038"/>
          </a:xfrm>
        </p:spPr>
        <p:txBody>
          <a:bodyPr/>
          <a:lstStyle/>
          <a:p>
            <a:pPr algn="l"/>
            <a:r>
              <a:rPr lang="en-US" b="1"/>
              <a:t>K</a:t>
            </a:r>
            <a:r>
              <a:rPr lang="en-US"/>
              <a:t>esulitan Penalaran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3799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Yaitu kesulitan menalar atau berfikir logis.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		- Kesulitan memahami bahasa.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		- Tidak menguasai informasi spasial.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		- Tidak memiliki ketrampilan, fakta 		dan konsep </a:t>
            </a:r>
            <a:r>
              <a:rPr lang="en-US" sz="2800">
                <a:sym typeface="Wingdings" pitchFamily="2" charset="2"/>
              </a:rPr>
              <a:t></a:t>
            </a:r>
            <a:r>
              <a:rPr lang="en-US" sz="2800"/>
              <a:t> (untuk 				kemampuan analitis).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		- Kekeliruan dan kekakuan cara 			berfikir.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		- Keliru menerapkan strategi dan 			rumus-rumus.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862888" cy="1314450"/>
          </a:xfrm>
        </p:spPr>
        <p:txBody>
          <a:bodyPr/>
          <a:lstStyle/>
          <a:p>
            <a:pPr algn="l"/>
            <a:r>
              <a:rPr lang="en-US" b="1"/>
              <a:t>P</a:t>
            </a:r>
            <a:r>
              <a:rPr lang="en-US"/>
              <a:t>enyebab Kesulitan Matematika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848600" cy="399891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1. Gangguan orientasi ruang </a:t>
            </a:r>
            <a:r>
              <a:rPr lang="en-US" sz="2400">
                <a:sym typeface="Wingdings" pitchFamily="2" charset="2"/>
              </a:rPr>
              <a:t></a:t>
            </a:r>
            <a:r>
              <a:rPr lang="en-US" sz="2400"/>
              <a:t> keliru mengenai hubungan spasial seperti : atas-bawah, naik-turun, puncak-dasar, tinggi-rendah, dekat-jauh, depan-belakang, awal-akhir, menyilang, dll. </a:t>
            </a:r>
            <a:r>
              <a:rPr lang="en-US" sz="2400">
                <a:sym typeface="Wingdings" pitchFamily="2" charset="2"/>
              </a:rPr>
              <a:t></a:t>
            </a:r>
            <a:r>
              <a:rPr lang="en-US" sz="2400"/>
              <a:t> menghambat visualisasi keseluruhan sistem bilangan.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2. Gangguan kemampuan visual dan motorik </a:t>
            </a:r>
            <a:r>
              <a:rPr lang="en-US" sz="2400">
                <a:sym typeface="Wingdings" pitchFamily="2" charset="2"/>
              </a:rPr>
              <a:t></a:t>
            </a:r>
            <a:r>
              <a:rPr lang="en-US" sz="2400"/>
              <a:t> tidak mampu melihat obyek dalam bentuk himpunan atau kelompok.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3. Pengaruh kesulitan bahasa dan membaca </a:t>
            </a:r>
            <a:r>
              <a:rPr lang="en-US" sz="2400">
                <a:sym typeface="Wingdings" pitchFamily="2" charset="2"/>
              </a:rPr>
              <a:t></a:t>
            </a:r>
            <a:r>
              <a:rPr lang="en-US" sz="2400"/>
              <a:t> tidak paham dengan arti dan istilah yang digunakan dalam matematika.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457200"/>
            <a:ext cx="8243887" cy="960438"/>
          </a:xfrm>
        </p:spPr>
        <p:txBody>
          <a:bodyPr/>
          <a:lstStyle/>
          <a:p>
            <a:pPr algn="l"/>
            <a:r>
              <a:rPr lang="en-US"/>
              <a:t>Penyebab .... (lanjutan)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848600" cy="4456113"/>
          </a:xfrm>
        </p:spPr>
        <p:txBody>
          <a:bodyPr/>
          <a:lstStyle/>
          <a:p>
            <a:pPr>
              <a:buFontTx/>
              <a:buNone/>
            </a:pPr>
            <a:r>
              <a:rPr lang="en-US" sz="2800"/>
              <a:t>4. Pengaruh proses Belajar-mengajar.</a:t>
            </a:r>
          </a:p>
          <a:p>
            <a:pPr>
              <a:buFontTx/>
              <a:buNone/>
            </a:pPr>
            <a:r>
              <a:rPr lang="en-US" sz="2800"/>
              <a:t>		- Anak belum siap untuk belajar.</a:t>
            </a:r>
          </a:p>
          <a:p>
            <a:pPr>
              <a:buFontTx/>
              <a:buNone/>
            </a:pPr>
            <a:r>
              <a:rPr lang="en-US" sz="2800"/>
              <a:t>		- Cara penyajian yang kurang 				menarik.</a:t>
            </a:r>
          </a:p>
          <a:p>
            <a:pPr>
              <a:buFontTx/>
              <a:buNone/>
            </a:pPr>
            <a:r>
              <a:rPr lang="en-US" sz="2800"/>
              <a:t>		- Kurang latihan-latihan.</a:t>
            </a:r>
          </a:p>
          <a:p>
            <a:pPr>
              <a:buFontTx/>
              <a:buNone/>
            </a:pPr>
            <a:r>
              <a:rPr lang="en-US" sz="2800"/>
              <a:t>5. Penginderaan yang tidak baik.</a:t>
            </a:r>
          </a:p>
          <a:p>
            <a:pPr>
              <a:buFontTx/>
              <a:buNone/>
            </a:pPr>
            <a:r>
              <a:rPr lang="en-US" sz="2800"/>
              <a:t>	 </a:t>
            </a:r>
            <a:r>
              <a:rPr lang="en-US" sz="2800">
                <a:sym typeface="Wingdings" pitchFamily="2" charset="2"/>
              </a:rPr>
              <a:t></a:t>
            </a:r>
            <a:r>
              <a:rPr lang="en-US" sz="2800"/>
              <a:t> terutama penglihatan, pendengaran   	dan taktil atau perabaan.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25</TotalTime>
  <Words>403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Balloons</vt:lpstr>
      <vt:lpstr>Kesulitan Belajar Matematika</vt:lpstr>
      <vt:lpstr>Pengertian :</vt:lpstr>
      <vt:lpstr>Peran Matematika.</vt:lpstr>
      <vt:lpstr>Peran...(lanjutan)</vt:lpstr>
      <vt:lpstr>Bentuk Kesulitan Matematika</vt:lpstr>
      <vt:lpstr>Kesulitan Kalkulasi Aritmatika</vt:lpstr>
      <vt:lpstr>Kesulitan Penalaran</vt:lpstr>
      <vt:lpstr>Penyebab Kesulitan Matematika</vt:lpstr>
      <vt:lpstr>Penyebab .... (lanjutan)</vt:lpstr>
      <vt:lpstr>Proses Kognitif Dasar Yang Menghambat Konsep Kuantitatif.</vt:lpstr>
      <vt:lpstr>Penanganan atau Program Remedial</vt:lpstr>
      <vt:lpstr>Penanganan ...(lanjutan)</vt:lpstr>
      <vt:lpstr>LATIHAN SOAL</vt:lpstr>
    </vt:vector>
  </TitlesOfParts>
  <Company>Univ. INDONUSA Esa Unggul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Kesulitan Belajar Matematika</dc:title>
  <dc:creator>wien</dc:creator>
  <cp:lastModifiedBy>Sulis psikolog</cp:lastModifiedBy>
  <cp:revision>8</cp:revision>
  <dcterms:created xsi:type="dcterms:W3CDTF">2006-06-19T22:11:43Z</dcterms:created>
  <dcterms:modified xsi:type="dcterms:W3CDTF">2015-04-14T23:10:23Z</dcterms:modified>
</cp:coreProperties>
</file>